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84" r:id="rId3"/>
    <p:sldId id="269" r:id="rId4"/>
    <p:sldId id="278" r:id="rId5"/>
    <p:sldId id="286" r:id="rId6"/>
    <p:sldId id="279" r:id="rId7"/>
    <p:sldId id="281" r:id="rId8"/>
    <p:sldId id="287" r:id="rId9"/>
    <p:sldId id="283" r:id="rId10"/>
    <p:sldId id="280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[_$F~[TX}9AJZW%@RR1ZC~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4996" y="1081893"/>
            <a:ext cx="7330496" cy="47767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形态学操作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869446" cy="2787840"/>
          </a:xfrm>
        </p:spPr>
        <p:txBody>
          <a:bodyPr/>
          <a:lstStyle/>
          <a:p>
            <a:r>
              <a:rPr dirty="0" smtClean="0"/>
              <a:t>开操作</a:t>
            </a:r>
            <a:r>
              <a:rPr lang="en-US" dirty="0" smtClean="0"/>
              <a:t>- open</a:t>
            </a:r>
          </a:p>
          <a:p>
            <a:r>
              <a:rPr dirty="0" smtClean="0"/>
              <a:t>闭操作</a:t>
            </a:r>
            <a:r>
              <a:rPr lang="en-US" altLang="zh-CN" dirty="0" smtClean="0"/>
              <a:t>- close</a:t>
            </a:r>
          </a:p>
          <a:p>
            <a:r>
              <a:rPr dirty="0" smtClean="0"/>
              <a:t>形态学梯度</a:t>
            </a:r>
            <a:r>
              <a:rPr lang="en-US" altLang="zh-CN" dirty="0" smtClean="0"/>
              <a:t>- </a:t>
            </a:r>
            <a:r>
              <a:rPr lang="en-US" dirty="0"/>
              <a:t>Morphological </a:t>
            </a:r>
            <a:r>
              <a:rPr lang="en-US" dirty="0" smtClean="0"/>
              <a:t>Gradient</a:t>
            </a:r>
          </a:p>
          <a:p>
            <a:r>
              <a:rPr dirty="0" smtClean="0"/>
              <a:t>顶帽 </a:t>
            </a:r>
            <a:r>
              <a:rPr lang="en-US" altLang="zh-CN" dirty="0" smtClean="0"/>
              <a:t>– top hat</a:t>
            </a:r>
          </a:p>
          <a:p>
            <a:r>
              <a:rPr dirty="0" smtClean="0"/>
              <a:t>黑帽 </a:t>
            </a:r>
            <a:r>
              <a:rPr lang="en-US" altLang="zh-CN" dirty="0" smtClean="0"/>
              <a:t>– black hat</a:t>
            </a:r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开操作</a:t>
            </a:r>
            <a:r>
              <a:rPr lang="en-US" altLang="zh-CN" dirty="0" smtClean="0"/>
              <a:t>- </a:t>
            </a:r>
            <a:r>
              <a:rPr lang="en-US" dirty="0" smtClean="0"/>
              <a:t>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先腐蚀后膨胀</a:t>
            </a:r>
            <a:endParaRPr lang="en-US" altLang="zh-CN" dirty="0" smtClean="0"/>
          </a:p>
          <a:p>
            <a:r>
              <a:rPr lang="zh-CN" altLang="en-US" dirty="0" smtClean="0"/>
              <a:t>可以去掉小的对象，假设对象是前景色，背景是黑色</a:t>
            </a:r>
            <a:endParaRPr lang="zh-CN" altLang="en-US" dirty="0"/>
          </a:p>
        </p:txBody>
      </p:sp>
      <p:pic>
        <p:nvPicPr>
          <p:cNvPr id="7169" name="Picture 1" descr="C:\Users\Administrator\AppData\Roaming\Tencent\Users\57558865\QQ\WinTemp\RichOle\CVB(`RI87(T_8$W1~X$S$3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1853" y="2429662"/>
            <a:ext cx="3952875" cy="323850"/>
          </a:xfrm>
          <a:prstGeom prst="rect">
            <a:avLst/>
          </a:prstGeom>
          <a:noFill/>
        </p:spPr>
      </p:pic>
      <p:pic>
        <p:nvPicPr>
          <p:cNvPr id="7170" name="Picture 2" descr="C:\Users\Administrator\AppData\Roaming\Tencent\Users\57558865\QQ\WinTemp\RichOle\BL0`GUW`43_K38MY4H~5~S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275" y="3501232"/>
            <a:ext cx="5086350" cy="22002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闭操作</a:t>
            </a:r>
            <a:r>
              <a:rPr lang="en-US" altLang="zh-CN" dirty="0" smtClean="0"/>
              <a:t>-close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先膨胀后</a:t>
            </a:r>
            <a:r>
              <a:rPr lang="zh-CN" altLang="en-US" dirty="0" smtClean="0"/>
              <a:t>腐蚀（</a:t>
            </a:r>
            <a:r>
              <a:rPr lang="en-US" altLang="zh-CN" dirty="0" smtClean="0"/>
              <a:t>bin2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可以填充小的洞（</a:t>
            </a:r>
            <a:r>
              <a:rPr lang="en-US" altLang="zh-CN" dirty="0" smtClean="0"/>
              <a:t>fill hole</a:t>
            </a:r>
            <a:r>
              <a:rPr lang="zh-CN" altLang="en-US" dirty="0" smtClean="0"/>
              <a:t>），假设对象是前景色，背景是黑色</a:t>
            </a:r>
            <a:endParaRPr lang="zh-CN" altLang="en-US" dirty="0"/>
          </a:p>
        </p:txBody>
      </p:sp>
      <p:pic>
        <p:nvPicPr>
          <p:cNvPr id="21505" name="Picture 1" descr="C:\Users\Administrator\AppData\Roaming\Tencent\Users\57558865\QQ\WinTemp\RichOle\3_9[V)6X%QG@43F[CXVY89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7407" y="3429794"/>
            <a:ext cx="5162550" cy="2247900"/>
          </a:xfrm>
          <a:prstGeom prst="rect">
            <a:avLst/>
          </a:prstGeom>
          <a:noFill/>
        </p:spPr>
      </p:pic>
      <p:pic>
        <p:nvPicPr>
          <p:cNvPr id="21506" name="Picture 2" descr="C:\Users\Administrator\AppData\Roaming\Tencent\Users\57558865\QQ\WinTemp\RichOle\TBRF}M0$%BS9@JU9C3SP~[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299" y="2429662"/>
            <a:ext cx="4114800" cy="371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01" y="1143778"/>
            <a:ext cx="10200539" cy="718442"/>
          </a:xfrm>
        </p:spPr>
        <p:txBody>
          <a:bodyPr/>
          <a:lstStyle/>
          <a:p>
            <a:r>
              <a:rPr lang="zh-CN" altLang="en-US" dirty="0" smtClean="0"/>
              <a:t>形态学梯度</a:t>
            </a:r>
            <a:r>
              <a:rPr lang="en-US" altLang="zh-CN" dirty="0" smtClean="0"/>
              <a:t>- </a:t>
            </a:r>
            <a:r>
              <a:rPr lang="en-US" dirty="0" smtClean="0"/>
              <a:t>Morphological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1858158"/>
            <a:ext cx="10153650" cy="41434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膨胀减去腐蚀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又称为基本梯度（其它还包括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内部梯度、方向梯度）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6145" name="Picture 1" descr="C:\Users\Administrator\AppData\Roaming\Tencent\Users\57558865\QQ\WinTemp\RichOle\FY$P2]2X_A]T}}}5J[9ER0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37" y="2341074"/>
            <a:ext cx="7358114" cy="559166"/>
          </a:xfrm>
          <a:prstGeom prst="rect">
            <a:avLst/>
          </a:prstGeom>
          <a:noFill/>
        </p:spPr>
      </p:pic>
      <p:pic>
        <p:nvPicPr>
          <p:cNvPr id="6146" name="Picture 2" descr="C:\Users\Administrator\AppData\Roaming\Tencent\Users\57558865\QQ\WinTemp\RichOle\[Q}~R~R0)`I[(79SLVWQ1N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1589" y="3429794"/>
            <a:ext cx="6000750" cy="25336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顶帽 </a:t>
            </a:r>
            <a:r>
              <a:rPr lang="en-US" altLang="zh-CN" dirty="0" smtClean="0"/>
              <a:t>– top hat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顶帽 是原图像与开操作之间的差值图像</a:t>
            </a:r>
            <a:endParaRPr lang="zh-CN" altLang="en-US" dirty="0"/>
          </a:p>
        </p:txBody>
      </p:sp>
      <p:pic>
        <p:nvPicPr>
          <p:cNvPr id="5121" name="Picture 1" descr="C:\Users\Administrator\AppData\Roaming\Tencent\Users\57558865\QQ\WinTemp\RichOle\JK{JQJ~$KQP]GRJH5AF7C8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1655" y="3286918"/>
            <a:ext cx="5153025" cy="22574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黑帽是闭操作图像与源图像的差值图像</a:t>
            </a:r>
            <a:endParaRPr lang="zh-CN" altLang="en-US" dirty="0"/>
          </a:p>
        </p:txBody>
      </p:sp>
      <p:pic>
        <p:nvPicPr>
          <p:cNvPr id="22529" name="Picture 1" descr="C:\Users\Administrator\AppData\Roaming\Tencent\Users\57558865\QQ\WinTemp\RichOle\1DGZBMIGYO3[6_EDV{3{_0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27" y="3144042"/>
            <a:ext cx="5162550" cy="2238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morphologyEx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CV_MOP_BLACKHAT, kernel);</a:t>
            </a:r>
          </a:p>
          <a:p>
            <a:pPr>
              <a:buNone/>
            </a:pPr>
            <a:r>
              <a:rPr lang="en-US" altLang="zh-CN" dirty="0" smtClean="0"/>
              <a:t> - Mat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Mat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输出结果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OPT – CV_MOP_OPEN/ CV_MOP_CLOSE/ CV_MOP_GRADIENT / CV_MOP_TOPHAT/ CV_MOP_BLACKHAT </a:t>
            </a:r>
            <a:r>
              <a:rPr lang="zh-CN" altLang="en-US" dirty="0" smtClean="0"/>
              <a:t>形态学操作类型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Mat kernel </a:t>
            </a:r>
            <a:r>
              <a:rPr lang="zh-CN" altLang="en-US" dirty="0" smtClean="0"/>
              <a:t>结构元素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Iteration </a:t>
            </a:r>
            <a:r>
              <a:rPr lang="zh-CN" altLang="en-US" dirty="0" smtClean="0"/>
              <a:t>迭代次数，默认是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975</TotalTime>
  <Words>178</Words>
  <Application>Microsoft Office PowerPoint</Application>
  <PresentationFormat>自定义</PresentationFormat>
  <Paragraphs>32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模板文件</vt:lpstr>
      <vt:lpstr>OpenCV 3.1.0 – 图像处理教程</vt:lpstr>
      <vt:lpstr>幻灯片 2</vt:lpstr>
      <vt:lpstr>幻灯片 3</vt:lpstr>
      <vt:lpstr>开操作- open</vt:lpstr>
      <vt:lpstr>闭操作-close</vt:lpstr>
      <vt:lpstr>形态学梯度- Morphological Gradient</vt:lpstr>
      <vt:lpstr>顶帽 – top hat</vt:lpstr>
      <vt:lpstr>黑帽</vt:lpstr>
      <vt:lpstr>相关API</vt:lpstr>
      <vt:lpstr>演示代码</vt:lpstr>
      <vt:lpstr>幻灯片 11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217</cp:revision>
  <dcterms:created xsi:type="dcterms:W3CDTF">2014-08-01T06:06:31Z</dcterms:created>
  <dcterms:modified xsi:type="dcterms:W3CDTF">2016-10-21T08:15:04Z</dcterms:modified>
</cp:coreProperties>
</file>