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74" r:id="rId2"/>
    <p:sldId id="284" r:id="rId3"/>
    <p:sldId id="269" r:id="rId4"/>
    <p:sldId id="278" r:id="rId5"/>
    <p:sldId id="285" r:id="rId6"/>
    <p:sldId id="286" r:id="rId7"/>
    <p:sldId id="287" r:id="rId8"/>
    <p:sldId id="288" r:id="rId9"/>
    <p:sldId id="289" r:id="rId10"/>
    <p:sldId id="290" r:id="rId11"/>
    <p:sldId id="282" r:id="rId12"/>
    <p:sldId id="280" r:id="rId13"/>
    <p:sldId id="291" r:id="rId14"/>
    <p:sldId id="272" r:id="rId1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1.0/dc/d84/group__core__basic.html" TargetMode="External"/><Relationship Id="rId2" Type="http://schemas.openxmlformats.org/officeDocument/2006/relationships/hyperlink" Target="http://docs.opencv.org/3.1.0/d4/d86/group__imgproc__filter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://docs.opencv.org/3.1.0/d7/d1b/group__imgproc__misc.html" TargetMode="External"/><Relationship Id="rId4" Type="http://schemas.openxmlformats.org/officeDocument/2006/relationships/hyperlink" Target="http://docs.opencv.org/3.1.0/d2/de8/group__core__array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说明</a:t>
            </a:r>
            <a:r>
              <a:rPr lang="en-US" altLang="zh-CN" sz="3600" dirty="0" err="1" smtClean="0"/>
              <a:t>cv</a:t>
            </a:r>
            <a:r>
              <a:rPr lang="en-US" altLang="zh-CN" sz="3600" dirty="0" smtClean="0"/>
              <a:t>::</a:t>
            </a:r>
            <a:r>
              <a:rPr lang="en-US" altLang="zh-CN" sz="3600" dirty="0" err="1" smtClean="0"/>
              <a:t>Scharr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763" y="2215348"/>
            <a:ext cx="110728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cv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Scharr</a:t>
            </a:r>
            <a:r>
              <a:rPr lang="en-US" altLang="zh-CN" sz="1600" dirty="0" smtClean="0"/>
              <a:t> (</a:t>
            </a:r>
          </a:p>
          <a:p>
            <a:pPr>
              <a:buNone/>
            </a:pPr>
            <a:r>
              <a:rPr lang="en-US" altLang="zh-CN" sz="1600" dirty="0" err="1" smtClean="0"/>
              <a:t>InputArray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Src</a:t>
            </a:r>
            <a:r>
              <a:rPr lang="en-US" altLang="zh-CN" sz="1600" dirty="0" smtClean="0"/>
              <a:t> // </a:t>
            </a:r>
            <a:r>
              <a:rPr lang="zh-CN" altLang="en-US" sz="1600" dirty="0" smtClean="0"/>
              <a:t>输入图像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OutputArray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dst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输出图像，大小与输入图像一致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depth // </a:t>
            </a:r>
            <a:r>
              <a:rPr lang="zh-CN" altLang="en-US" sz="1600" dirty="0" smtClean="0"/>
              <a:t>输出图像深度</a:t>
            </a:r>
            <a:r>
              <a:rPr lang="en-US" altLang="zh-CN" sz="1600" dirty="0" smtClean="0"/>
              <a:t>. </a:t>
            </a:r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dx</a:t>
            </a:r>
            <a:r>
              <a:rPr lang="en-US" altLang="zh-CN" sz="1600" dirty="0" smtClean="0"/>
              <a:t>.  // X</a:t>
            </a:r>
            <a:r>
              <a:rPr lang="zh-CN" altLang="en-US" sz="1600" dirty="0" smtClean="0"/>
              <a:t>方向，几阶导数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dy</a:t>
            </a:r>
            <a:r>
              <a:rPr lang="en-US" altLang="zh-CN" sz="1600" dirty="0" smtClean="0"/>
              <a:t> // Y</a:t>
            </a:r>
            <a:r>
              <a:rPr lang="zh-CN" altLang="en-US" sz="1600" dirty="0" smtClean="0"/>
              <a:t>方向，几阶导数</a:t>
            </a:r>
            <a:r>
              <a:rPr lang="en-US" altLang="zh-CN" sz="1600" dirty="0" smtClean="0"/>
              <a:t>. </a:t>
            </a:r>
          </a:p>
          <a:p>
            <a:pPr>
              <a:buNone/>
            </a:pPr>
            <a:r>
              <a:rPr lang="en-US" altLang="zh-CN" sz="1600" dirty="0" smtClean="0"/>
              <a:t>double scale  = 1</a:t>
            </a:r>
          </a:p>
          <a:p>
            <a:pPr>
              <a:buNone/>
            </a:pPr>
            <a:r>
              <a:rPr lang="en-US" altLang="zh-CN" sz="1600" dirty="0" smtClean="0"/>
              <a:t>double delta = 0</a:t>
            </a:r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borderType</a:t>
            </a:r>
            <a:r>
              <a:rPr lang="en-US" altLang="zh-CN" sz="1600" dirty="0" smtClean="0"/>
              <a:t> = BORDER_DEFAULT</a:t>
            </a:r>
          </a:p>
          <a:p>
            <a:pPr>
              <a:buNone/>
            </a:pPr>
            <a:r>
              <a:rPr lang="en-US" altLang="zh-CN" sz="1600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GaussianBlur</a:t>
            </a:r>
            <a:r>
              <a:rPr lang="en-US" dirty="0" smtClean="0"/>
              <a:t>(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altLang="zh-CN" dirty="0" err="1" smtClean="0"/>
              <a:t>dst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file"/>
              </a:rPr>
              <a:t>Size</a:t>
            </a:r>
            <a:r>
              <a:rPr lang="en-US" dirty="0" smtClean="0"/>
              <a:t>(3,3), 0, 0, </a:t>
            </a:r>
            <a:r>
              <a:rPr lang="en-US" dirty="0" smtClean="0">
                <a:hlinkClick r:id="rId4" action="ppaction://hlinkfile"/>
              </a:rPr>
              <a:t>BORDER_DEFAULT</a:t>
            </a:r>
            <a:r>
              <a:rPr lang="en-US" dirty="0" smtClean="0"/>
              <a:t> );</a:t>
            </a:r>
          </a:p>
          <a:p>
            <a:r>
              <a:rPr lang="en-US" dirty="0" err="1" smtClean="0">
                <a:hlinkClick r:id="rId5" action="ppaction://hlinkfile"/>
              </a:rPr>
              <a:t>cvtColor</a:t>
            </a:r>
            <a:r>
              <a:rPr lang="en-US" dirty="0" smtClean="0"/>
              <a:t>( </a:t>
            </a:r>
            <a:r>
              <a:rPr lang="en-US" dirty="0" err="1" smtClean="0"/>
              <a:t>src</a:t>
            </a:r>
            <a:r>
              <a:rPr lang="en-US" dirty="0" smtClean="0"/>
              <a:t>,  gray, </a:t>
            </a:r>
            <a:r>
              <a:rPr lang="en-US" dirty="0" smtClean="0">
                <a:hlinkClick r:id="rId5" action="ppaction://hlinkfile"/>
              </a:rPr>
              <a:t>COLOR_RGB2GRAY</a:t>
            </a:r>
            <a:r>
              <a:rPr lang="en-US" dirty="0" smtClean="0"/>
              <a:t> );</a:t>
            </a:r>
          </a:p>
          <a:p>
            <a:r>
              <a:rPr lang="en-US" dirty="0" err="1" smtClean="0">
                <a:hlinkClick r:id="rId4" action="ppaction://hlinkfile"/>
              </a:rPr>
              <a:t>addWeighted</a:t>
            </a:r>
            <a:r>
              <a:rPr lang="en-US" dirty="0" smtClean="0"/>
              <a:t>( A, 0.5,B, 0.5, 0, AB);</a:t>
            </a:r>
          </a:p>
          <a:p>
            <a:r>
              <a:rPr lang="en-US" dirty="0" err="1" smtClean="0"/>
              <a:t>convertScaleAbs</a:t>
            </a:r>
            <a:r>
              <a:rPr lang="en-US" dirty="0" smtClean="0"/>
              <a:t>(A, B)// </a:t>
            </a:r>
            <a:r>
              <a:rPr lang="zh-CN" altLang="en-US" dirty="0" smtClean="0"/>
              <a:t>计算图像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的像素绝对值，输出到图像</a:t>
            </a:r>
            <a:r>
              <a:rPr lang="en-US" altLang="zh-CN" dirty="0" smtClean="0"/>
              <a:t>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7" name="Picture 1" descr="C:\Users\Administrator\AppData\Roaming\Tencent\Users\57558865\QQ\WinTemp\RichOle\OBU6M$5V)`7Z3H[171V8}8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0217" y="4929992"/>
            <a:ext cx="4343400" cy="3905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[F(JN7D72%4I`6FM8{D[7V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1655" y="1024747"/>
            <a:ext cx="5941394" cy="49768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C:\Users\Administrator\AppData\Roaming\Tencent\Users\57558865\QQ\WinTemp\RichOle\R3ES65~{KX~GOF}6U{}H12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0019" y="1072340"/>
            <a:ext cx="7800975" cy="49244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lang="en-US" altLang="zh-CN" dirty="0" smtClean="0"/>
              <a:t>Sobel</a:t>
            </a:r>
            <a:r>
              <a:rPr dirty="0" smtClean="0"/>
              <a:t>算子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卷积应用</a:t>
            </a:r>
            <a:r>
              <a:rPr lang="en-US" altLang="zh-CN" dirty="0" smtClean="0"/>
              <a:t>-</a:t>
            </a:r>
            <a:r>
              <a:rPr dirty="0" smtClean="0"/>
              <a:t>图像边缘提取</a:t>
            </a:r>
            <a:endParaRPr lang="en-US" dirty="0" smtClean="0"/>
          </a:p>
          <a:p>
            <a:r>
              <a:rPr dirty="0" smtClean="0"/>
              <a:t>相关</a:t>
            </a:r>
            <a:r>
              <a:rPr lang="en-US" altLang="zh-CN" dirty="0" smtClean="0"/>
              <a:t>API</a:t>
            </a:r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图像边缘提取</a:t>
            </a:r>
          </a:p>
        </p:txBody>
      </p:sp>
      <p:pic>
        <p:nvPicPr>
          <p:cNvPr id="7170" name="Picture 2" descr="Sobel_Derivatives_Tutorial_Theory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655" y="2429662"/>
            <a:ext cx="1905000" cy="2286001"/>
          </a:xfrm>
          <a:prstGeom prst="rect">
            <a:avLst/>
          </a:prstGeom>
          <a:noFill/>
        </p:spPr>
      </p:pic>
      <p:pic>
        <p:nvPicPr>
          <p:cNvPr id="7172" name="Picture 4" descr="Sobel_Derivatives_Tutorial_Theory_Intensity_Func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7473" y="2643976"/>
            <a:ext cx="2857500" cy="2076450"/>
          </a:xfrm>
          <a:prstGeom prst="rect">
            <a:avLst/>
          </a:prstGeom>
          <a:noFill/>
        </p:spPr>
      </p:pic>
      <p:pic>
        <p:nvPicPr>
          <p:cNvPr id="7174" name="Picture 6" descr="Sobel_Derivatives_Tutorial_Theory_dIntensity_Functi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9373" y="2572538"/>
            <a:ext cx="2857500" cy="21050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图像边缘提取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边缘是什么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是像素值发生跃迁的地方，是图像的显著特征之一，在图像特征提取、对象检测、模式识别等方面都有重要的作用。</a:t>
            </a:r>
            <a:endParaRPr lang="en-US" altLang="zh-CN" dirty="0" smtClean="0"/>
          </a:p>
          <a:p>
            <a:r>
              <a:rPr lang="zh-CN" altLang="en-US" dirty="0" smtClean="0"/>
              <a:t>如何捕捉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提取边缘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对图像求它的一阶导数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delta = </a:t>
            </a:r>
            <a:r>
              <a:rPr lang="zh-CN" altLang="en-US" dirty="0" smtClean="0"/>
              <a:t> </a:t>
            </a:r>
            <a:r>
              <a:rPr lang="en-US" altLang="zh-CN" dirty="0" smtClean="0"/>
              <a:t>f(x) – f(x-1), delta</a:t>
            </a:r>
            <a:r>
              <a:rPr lang="zh-CN" altLang="en-US" dirty="0" smtClean="0"/>
              <a:t>越大，说明像素在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方向变化越大，边缘信号越强，</a:t>
            </a:r>
            <a:endParaRPr lang="en-US" altLang="zh-CN" dirty="0" smtClean="0"/>
          </a:p>
          <a:p>
            <a:r>
              <a:rPr lang="zh-CN" altLang="en-US" dirty="0" smtClean="0"/>
              <a:t>我已经忘记啦，不要担心，用</a:t>
            </a:r>
            <a:r>
              <a:rPr lang="en-US" altLang="zh-CN" dirty="0" smtClean="0"/>
              <a:t>Sobel</a:t>
            </a:r>
            <a:r>
              <a:rPr lang="zh-CN" altLang="en-US" dirty="0" smtClean="0"/>
              <a:t>算子就好！卷积操作！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Sobel</a:t>
            </a:r>
            <a:r>
              <a:rPr lang="zh-CN" altLang="en-US" dirty="0" smtClean="0"/>
              <a:t>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是离散微分算子（</a:t>
            </a:r>
            <a:r>
              <a:rPr lang="en-US" altLang="zh-CN" dirty="0" smtClean="0"/>
              <a:t>discrete differentiation operator</a:t>
            </a:r>
            <a:r>
              <a:rPr lang="zh-CN" altLang="en-US" dirty="0" smtClean="0"/>
              <a:t>），用来计算图像灰度的近似梯度</a:t>
            </a:r>
            <a:endParaRPr lang="en-US" altLang="zh-CN" dirty="0" smtClean="0"/>
          </a:p>
          <a:p>
            <a:r>
              <a:rPr lang="en-US" altLang="zh-CN" dirty="0" err="1" smtClean="0"/>
              <a:t>Soble</a:t>
            </a:r>
            <a:r>
              <a:rPr lang="zh-CN" altLang="en-US" dirty="0" smtClean="0"/>
              <a:t>算子功能集合高斯平滑和微分求导</a:t>
            </a:r>
            <a:endParaRPr lang="en-US" altLang="zh-CN" dirty="0" smtClean="0"/>
          </a:p>
          <a:p>
            <a:r>
              <a:rPr lang="zh-CN" altLang="en-US" dirty="0" smtClean="0"/>
              <a:t>又被称为一阶微分算子，求导算子，在水平和垂直两个方向上求导，得到图像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方法与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方向梯度图像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Sobel</a:t>
            </a:r>
            <a:r>
              <a:rPr lang="zh-CN" altLang="en-US" dirty="0" smtClean="0"/>
              <a:t>算子</a:t>
            </a:r>
            <a:endParaRPr lang="zh-CN" altLang="en-US" dirty="0"/>
          </a:p>
        </p:txBody>
      </p:sp>
      <p:pic>
        <p:nvPicPr>
          <p:cNvPr id="19457" name="Picture 1" descr="C:\Users\Administrator\AppData\Roaming\Tencent\Users\57558865\QQ\WinTemp\RichOle\[UL%V07VVA6$9QA1D)QG74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1457" y="2501100"/>
            <a:ext cx="2000250" cy="819150"/>
          </a:xfrm>
          <a:prstGeom prst="rect">
            <a:avLst/>
          </a:prstGeom>
          <a:noFill/>
        </p:spPr>
      </p:pic>
      <p:pic>
        <p:nvPicPr>
          <p:cNvPr id="19458" name="Picture 2" descr="C:\Users\Administrator\AppData\Roaming\Tencent\Users\57558865\QQ\WinTemp\RichOle\J817L[ZA258MU}SA~P`0_A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415" y="2501100"/>
            <a:ext cx="2076450" cy="752475"/>
          </a:xfrm>
          <a:prstGeom prst="rect">
            <a:avLst/>
          </a:prstGeom>
          <a:noFill/>
        </p:spPr>
      </p:pic>
      <p:pic>
        <p:nvPicPr>
          <p:cNvPr id="19459" name="Picture 3" descr="C:\Users\Administrator\AppData\Roaming\Tencent\Users\57558865\QQ\WinTemp\RichOle\5]J5T~HX%VH{JM]DTZ$08T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4531" y="3858422"/>
            <a:ext cx="1695450" cy="13144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1259" y="25725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水平梯度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9307" y="2501100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垂直梯度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9109" y="4429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最终图像梯度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Sobel</a:t>
            </a:r>
            <a:r>
              <a:rPr lang="zh-CN" altLang="en-US" dirty="0" smtClean="0"/>
              <a:t>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求取导数的近似值，</a:t>
            </a:r>
            <a:r>
              <a:rPr lang="en-US" altLang="zh-CN" dirty="0" smtClean="0"/>
              <a:t>kernel=3</a:t>
            </a:r>
            <a:r>
              <a:rPr lang="zh-CN" altLang="en-US" dirty="0" smtClean="0"/>
              <a:t>时不是很准确，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使用改进版本</a:t>
            </a:r>
            <a:r>
              <a:rPr lang="en-US" altLang="zh-CN" dirty="0" err="1" smtClean="0"/>
              <a:t>Scharr</a:t>
            </a:r>
            <a:r>
              <a:rPr lang="zh-CN" altLang="en-US" dirty="0" smtClean="0"/>
              <a:t>函数，算子如下：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2530" name="Picture 2" descr="C:\Users\Administrator\AppData\Roaming\Tencent\Users\57558865\QQ\WinTemp\RichOle\I[H{GF%(T55UWZGLJEE]7%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27" y="3358356"/>
            <a:ext cx="4468198" cy="23574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143778"/>
            <a:ext cx="10200539" cy="718442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说明</a:t>
            </a:r>
            <a:r>
              <a:rPr lang="en-US" altLang="zh-CN" sz="4000" dirty="0" err="1" smtClean="0"/>
              <a:t>cv</a:t>
            </a:r>
            <a:r>
              <a:rPr lang="en-US" altLang="zh-CN" sz="4000" dirty="0" smtClean="0"/>
              <a:t>::Sobel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639" y="1858158"/>
            <a:ext cx="110728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cv</a:t>
            </a:r>
            <a:r>
              <a:rPr lang="en-US" altLang="zh-CN" sz="1600" dirty="0" smtClean="0"/>
              <a:t>::Sobel (</a:t>
            </a:r>
          </a:p>
          <a:p>
            <a:pPr>
              <a:buNone/>
            </a:pPr>
            <a:r>
              <a:rPr lang="en-US" altLang="zh-CN" sz="1600" dirty="0" err="1" smtClean="0"/>
              <a:t>InputArray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Src</a:t>
            </a:r>
            <a:r>
              <a:rPr lang="en-US" altLang="zh-CN" sz="1600" dirty="0" smtClean="0"/>
              <a:t> // </a:t>
            </a:r>
            <a:r>
              <a:rPr lang="zh-CN" altLang="en-US" sz="1600" dirty="0" smtClean="0"/>
              <a:t>输入图像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OutputArray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dst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输出图像，大小与输入图像一致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depth // </a:t>
            </a:r>
            <a:r>
              <a:rPr lang="zh-CN" altLang="en-US" sz="1600" dirty="0" smtClean="0"/>
              <a:t>输出图像深度</a:t>
            </a:r>
            <a:r>
              <a:rPr lang="en-US" altLang="zh-CN" sz="1600" dirty="0" smtClean="0"/>
              <a:t>. </a:t>
            </a:r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dx</a:t>
            </a:r>
            <a:r>
              <a:rPr lang="en-US" altLang="zh-CN" sz="1600" dirty="0" smtClean="0"/>
              <a:t>.  // X</a:t>
            </a:r>
            <a:r>
              <a:rPr lang="zh-CN" altLang="en-US" sz="1600" dirty="0" smtClean="0"/>
              <a:t>方向，几阶导数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dy</a:t>
            </a:r>
            <a:r>
              <a:rPr lang="en-US" altLang="zh-CN" sz="1600" dirty="0" smtClean="0"/>
              <a:t> // Y</a:t>
            </a:r>
            <a:r>
              <a:rPr lang="zh-CN" altLang="en-US" sz="1600" dirty="0" smtClean="0"/>
              <a:t>方向，几阶导数</a:t>
            </a:r>
            <a:r>
              <a:rPr lang="en-US" altLang="zh-CN" sz="1600" dirty="0" smtClean="0"/>
              <a:t>. </a:t>
            </a:r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ksize</a:t>
            </a:r>
            <a:r>
              <a:rPr lang="en-US" altLang="zh-CN" sz="1600" dirty="0" smtClean="0"/>
              <a:t>, SOBEL</a:t>
            </a:r>
            <a:r>
              <a:rPr lang="zh-CN" altLang="en-US" sz="1600" dirty="0" smtClean="0"/>
              <a:t>算子</a:t>
            </a:r>
            <a:r>
              <a:rPr lang="en-US" altLang="zh-CN" sz="1600" dirty="0" smtClean="0"/>
              <a:t>kernel</a:t>
            </a:r>
            <a:r>
              <a:rPr lang="zh-CN" altLang="en-US" sz="1600" dirty="0" smtClean="0"/>
              <a:t>大小，必须是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double scale  = 1</a:t>
            </a:r>
          </a:p>
          <a:p>
            <a:pPr>
              <a:buNone/>
            </a:pPr>
            <a:r>
              <a:rPr lang="en-US" altLang="zh-CN" sz="1600" dirty="0" smtClean="0"/>
              <a:t>double delta = 0</a:t>
            </a:r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borderType</a:t>
            </a:r>
            <a:r>
              <a:rPr lang="en-US" altLang="zh-CN" sz="1600" dirty="0" smtClean="0"/>
              <a:t> = BORDER_DEFAULT</a:t>
            </a:r>
          </a:p>
          <a:p>
            <a:pPr>
              <a:buNone/>
            </a:pPr>
            <a:r>
              <a:rPr lang="en-US" altLang="zh-CN" sz="16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9109" y="2358224"/>
            <a:ext cx="541095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975</TotalTime>
  <Words>373</Words>
  <Application>Microsoft Office PowerPoint</Application>
  <PresentationFormat>自定义</PresentationFormat>
  <Paragraphs>53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模板文件</vt:lpstr>
      <vt:lpstr>OpenCV 3.1.0 – 图像处理教程</vt:lpstr>
      <vt:lpstr>幻灯片 2</vt:lpstr>
      <vt:lpstr>幻灯片 3</vt:lpstr>
      <vt:lpstr>卷积应用-图像边缘提取</vt:lpstr>
      <vt:lpstr>卷积应用-图像边缘提取</vt:lpstr>
      <vt:lpstr>Sobel算子</vt:lpstr>
      <vt:lpstr>Sobel算子</vt:lpstr>
      <vt:lpstr>Sobel算子</vt:lpstr>
      <vt:lpstr>API说明cv::Sobel </vt:lpstr>
      <vt:lpstr>API说明cv::Scharr</vt:lpstr>
      <vt:lpstr>其它API</vt:lpstr>
      <vt:lpstr>演示代码</vt:lpstr>
      <vt:lpstr>幻灯片 13</vt:lpstr>
      <vt:lpstr>幻灯片 14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228</cp:revision>
  <dcterms:created xsi:type="dcterms:W3CDTF">2014-08-01T06:06:31Z</dcterms:created>
  <dcterms:modified xsi:type="dcterms:W3CDTF">2016-10-26T06:47:26Z</dcterms:modified>
</cp:coreProperties>
</file>