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74" r:id="rId2"/>
    <p:sldId id="284" r:id="rId3"/>
    <p:sldId id="269" r:id="rId4"/>
    <p:sldId id="278" r:id="rId5"/>
    <p:sldId id="285" r:id="rId6"/>
    <p:sldId id="282" r:id="rId7"/>
    <p:sldId id="287" r:id="rId8"/>
    <p:sldId id="286" r:id="rId9"/>
    <p:sldId id="288" r:id="rId10"/>
    <p:sldId id="289" r:id="rId11"/>
    <p:sldId id="290" r:id="rId12"/>
    <p:sldId id="280" r:id="rId13"/>
    <p:sldId id="272" r:id="rId14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3" y="2286786"/>
            <a:ext cx="105013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cv::HoughLinesP</a:t>
            </a:r>
            <a:r>
              <a:rPr lang="en-US" altLang="zh-CN" sz="2000" dirty="0" smtClean="0"/>
              <a:t>(</a:t>
            </a:r>
          </a:p>
          <a:p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, // </a:t>
            </a:r>
            <a:r>
              <a:rPr lang="zh-CN" altLang="en-US" sz="2000" dirty="0" smtClean="0"/>
              <a:t>输入图像，必须</a:t>
            </a:r>
            <a:r>
              <a:rPr lang="en-US" altLang="zh-CN" sz="2000" dirty="0" smtClean="0"/>
              <a:t>8-bit</a:t>
            </a:r>
            <a:r>
              <a:rPr lang="zh-CN" altLang="en-US" sz="2000" dirty="0" smtClean="0"/>
              <a:t>的灰度图像</a:t>
            </a:r>
            <a:endParaRPr lang="en-US" altLang="zh-CN" sz="2000" dirty="0" smtClean="0"/>
          </a:p>
          <a:p>
            <a:r>
              <a:rPr lang="en-US" altLang="zh-CN" sz="2000" dirty="0" err="1" smtClean="0"/>
              <a:t>OutputArray</a:t>
            </a:r>
            <a:r>
              <a:rPr lang="en-US" altLang="zh-CN" sz="2000" dirty="0" smtClean="0"/>
              <a:t> lines, // </a:t>
            </a:r>
            <a:r>
              <a:rPr lang="zh-CN" altLang="en-US" sz="2000" dirty="0" smtClean="0"/>
              <a:t>输出的极坐标来表示直线</a:t>
            </a:r>
            <a:endParaRPr lang="en-US" altLang="zh-CN" sz="2000" dirty="0" smtClean="0"/>
          </a:p>
          <a:p>
            <a:r>
              <a:rPr lang="en-US" altLang="zh-CN" sz="2000" dirty="0" smtClean="0"/>
              <a:t>double rho, // </a:t>
            </a:r>
            <a:r>
              <a:rPr lang="zh-CN" altLang="en-US" sz="2000" dirty="0" smtClean="0"/>
              <a:t>生成极坐标时候的像素扫描步长</a:t>
            </a:r>
            <a:endParaRPr lang="en-US" altLang="zh-CN" sz="2000" dirty="0" smtClean="0"/>
          </a:p>
          <a:p>
            <a:r>
              <a:rPr lang="en-US" altLang="zh-CN" sz="2000" dirty="0" smtClean="0"/>
              <a:t>double theta, //</a:t>
            </a:r>
            <a:r>
              <a:rPr lang="zh-CN" altLang="en-US" sz="2000" dirty="0" smtClean="0"/>
              <a:t>生成极坐标时候的角度步长，一般取值</a:t>
            </a:r>
            <a:r>
              <a:rPr lang="en-US" altLang="zh-CN" sz="2000" dirty="0" smtClean="0"/>
              <a:t>CV_PI/180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threshold, // </a:t>
            </a:r>
            <a:r>
              <a:rPr lang="zh-CN" altLang="en-US" sz="2000" dirty="0" smtClean="0"/>
              <a:t>阈值，只有获得足够交点的极坐标点才被看成是直线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minLineLength</a:t>
            </a:r>
            <a:r>
              <a:rPr lang="en-US" altLang="zh-CN" sz="2000" dirty="0" smtClean="0"/>
              <a:t>=0;// </a:t>
            </a:r>
            <a:r>
              <a:rPr lang="zh-CN" altLang="en-US" sz="2000" dirty="0" smtClean="0"/>
              <a:t>最小直线长度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maxLineGap</a:t>
            </a:r>
            <a:r>
              <a:rPr lang="en-US" altLang="zh-CN" sz="2000" dirty="0" smtClean="0"/>
              <a:t>=0;// </a:t>
            </a:r>
            <a:r>
              <a:rPr lang="zh-CN" altLang="en-US" sz="2000" dirty="0" smtClean="0"/>
              <a:t>最大间隔</a:t>
            </a:r>
            <a:endParaRPr lang="en-US" altLang="zh-CN" sz="2000" dirty="0" smtClean="0"/>
          </a:p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HoughLinesP</a:t>
            </a:r>
            <a:r>
              <a:rPr lang="zh-CN" altLang="en-US" dirty="0" smtClean="0"/>
              <a:t>检测效果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3E)D9IS52G_H66K0$ANL`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085" y="2286786"/>
            <a:ext cx="7572375" cy="3324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3073" name="Picture 1" descr="C:\Users\Administrator\AppData\Roaming\Tencent\Users\57558865\QQ\WinTemp\RichOle\6ZYF4ONHO}{ZN)413(UJR7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27" y="3858422"/>
            <a:ext cx="6200775" cy="1200150"/>
          </a:xfrm>
          <a:prstGeom prst="rect">
            <a:avLst/>
          </a:prstGeom>
          <a:noFill/>
        </p:spPr>
      </p:pic>
      <p:pic>
        <p:nvPicPr>
          <p:cNvPr id="3074" name="Picture 2" descr="C:\Users\Administrator\AppData\Roaming\Tencent\Users\57558865\QQ\WinTemp\RichOle\6YNA3FX}E5NP8J2KH}V_CS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65" y="2643976"/>
            <a:ext cx="3476625" cy="6667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98779" y="22153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先进行边缘检测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7341" y="33967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霍夫直线检测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霍夫变换</a:t>
            </a:r>
            <a:r>
              <a:rPr lang="en-US" altLang="zh-CN" dirty="0" smtClean="0"/>
              <a:t>-</a:t>
            </a:r>
            <a:r>
              <a:rPr dirty="0" smtClean="0"/>
              <a:t>直线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557349"/>
          </a:xfrm>
        </p:spPr>
        <p:txBody>
          <a:bodyPr/>
          <a:lstStyle/>
          <a:p>
            <a:r>
              <a:rPr dirty="0" smtClean="0"/>
              <a:t>霍夫直线变换介绍</a:t>
            </a:r>
            <a:endParaRPr lang="en-US" altLang="zh-CN" dirty="0" smtClean="0"/>
          </a:p>
          <a:p>
            <a:r>
              <a:rPr dirty="0" smtClean="0"/>
              <a:t>相关</a:t>
            </a:r>
            <a:r>
              <a:rPr lang="en-US" altLang="zh-CN" dirty="0" smtClean="0"/>
              <a:t>API</a:t>
            </a:r>
            <a:r>
              <a:rPr dirty="0" smtClean="0"/>
              <a:t>学习</a:t>
            </a:r>
            <a:endParaRPr lang="en-US" altLang="zh-CN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霍夫直线变换介绍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Hough Line Transform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用来做直线检测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前提条件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边缘检测已经完成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平面空间到极坐标空间转换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Hough_Lines_Tutorial_Theory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1523" y="3929860"/>
            <a:ext cx="2381250" cy="1924051"/>
          </a:xfrm>
          <a:prstGeom prst="rect">
            <a:avLst/>
          </a:prstGeom>
          <a:noFill/>
        </p:spPr>
      </p:pic>
      <p:pic>
        <p:nvPicPr>
          <p:cNvPr id="5121" name="Picture 1" descr="C:\Users\Administrator\AppData\Roaming\Tencent\Users\57558865\QQ\WinTemp\RichOle\I)(8@)$O7([1X0JZ)RI9%X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7605" y="4144174"/>
            <a:ext cx="3914802" cy="11430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霍夫直线变换介绍</a:t>
            </a:r>
            <a:endParaRPr lang="zh-CN" altLang="en-US" dirty="0"/>
          </a:p>
        </p:txBody>
      </p:sp>
      <p:pic>
        <p:nvPicPr>
          <p:cNvPr id="19457" name="Picture 1" descr="C:\Users\Administrator\AppData\Roaming\Tencent\Users\57558865\QQ\WinTemp\RichOle\)3S63TI3ABI_C_W%DP_V@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4333" y="2286786"/>
            <a:ext cx="2171700" cy="676275"/>
          </a:xfrm>
          <a:prstGeom prst="rect">
            <a:avLst/>
          </a:prstGeom>
          <a:noFill/>
        </p:spPr>
      </p:pic>
      <p:pic>
        <p:nvPicPr>
          <p:cNvPr id="19458" name="Picture 2" descr="C:\Users\Administrator\AppData\Roaming\Tencent\Users\57558865\QQ\WinTemp\RichOle\LCQ@6])}_B6SVN~N`5AQEN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2895" y="3144042"/>
            <a:ext cx="2484199" cy="500066"/>
          </a:xfrm>
          <a:prstGeom prst="rect">
            <a:avLst/>
          </a:prstGeom>
          <a:noFill/>
        </p:spPr>
      </p:pic>
      <p:pic>
        <p:nvPicPr>
          <p:cNvPr id="19459" name="Picture 3" descr="C:\Users\Administrator\AppData\Roaming\Tencent\Users\57558865\QQ\WinTemp\RichOle\({31BJSEDCYOCGEXI[@ZX{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356" y="3786984"/>
            <a:ext cx="2975183" cy="642942"/>
          </a:xfrm>
          <a:prstGeom prst="rect">
            <a:avLst/>
          </a:prstGeom>
          <a:noFill/>
        </p:spPr>
      </p:pic>
      <p:pic>
        <p:nvPicPr>
          <p:cNvPr id="19461" name="Picture 5" descr="Hough_Lines_Tutorial_Theory_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1853" y="2501100"/>
            <a:ext cx="2857500" cy="1933576"/>
          </a:xfrm>
          <a:prstGeom prst="rect">
            <a:avLst/>
          </a:prstGeom>
          <a:noFill/>
        </p:spPr>
      </p:pic>
      <p:pic>
        <p:nvPicPr>
          <p:cNvPr id="19463" name="Picture 7" descr="Hough_Lines_Tutorial_Theory_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56629" y="2572538"/>
            <a:ext cx="2857500" cy="18573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霍夫直线变换介绍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对于任意一条直线上的所有点来说</a:t>
            </a:r>
            <a:endParaRPr lang="en-US" altLang="zh-CN" dirty="0" smtClean="0"/>
          </a:p>
          <a:p>
            <a:r>
              <a:rPr lang="zh-CN" altLang="en-US" dirty="0" smtClean="0"/>
              <a:t>变换到极坐标中，从</a:t>
            </a:r>
            <a:r>
              <a:rPr lang="en-US" altLang="zh-CN" dirty="0" smtClean="0"/>
              <a:t>[0~360]</a:t>
            </a:r>
            <a:r>
              <a:rPr lang="zh-CN" altLang="en-US" dirty="0" smtClean="0"/>
              <a:t>空间，可以得到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r>
              <a:rPr lang="zh-CN" altLang="en-US" dirty="0" smtClean="0"/>
              <a:t>属于同一条直线上点在极坐标空</a:t>
            </a:r>
            <a:r>
              <a:rPr lang="en-US" altLang="zh-CN" dirty="0" smtClean="0"/>
              <a:t>(r, theta)</a:t>
            </a:r>
            <a:r>
              <a:rPr lang="zh-CN" altLang="en-US" dirty="0" smtClean="0"/>
              <a:t>必然在一个点上有最强的信号出现，根据此反算到平面坐标中就可以得到直线上各点的像素坐标。从而得到直线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136" y="1143778"/>
            <a:ext cx="4572032" cy="372580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从平面坐标变换到霍夫空间（极坐标）</a:t>
            </a:r>
            <a:endParaRPr lang="zh-CN" altLang="en-US" sz="2000" dirty="0"/>
          </a:p>
        </p:txBody>
      </p:sp>
      <p:pic>
        <p:nvPicPr>
          <p:cNvPr id="18434" name="Picture 2" descr="http://my.csdn.net/uploads/201207/07/1341643177_44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8581" y="1572406"/>
            <a:ext cx="2238375" cy="1828800"/>
          </a:xfrm>
          <a:prstGeom prst="rect">
            <a:avLst/>
          </a:prstGeom>
          <a:noFill/>
        </p:spPr>
      </p:pic>
      <p:pic>
        <p:nvPicPr>
          <p:cNvPr id="18436" name="Picture 4" descr="http://my.csdn.net/uploads/201207/07/1341643279_65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1" y="1215216"/>
            <a:ext cx="6315075" cy="4762500"/>
          </a:xfrm>
          <a:prstGeom prst="rect">
            <a:avLst/>
          </a:prstGeom>
          <a:noFill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0019" y="3786984"/>
            <a:ext cx="22574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右箭头 6"/>
          <p:cNvSpPr/>
          <p:nvPr/>
        </p:nvSpPr>
        <p:spPr>
          <a:xfrm>
            <a:off x="3884597" y="2072472"/>
            <a:ext cx="164307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>
            <a:off x="4027473" y="4572802"/>
            <a:ext cx="1428760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标准的霍夫变换 </a:t>
            </a:r>
            <a:r>
              <a:rPr lang="en-US" altLang="zh-CN" dirty="0" smtClean="0"/>
              <a:t>cv::HoughLines</a:t>
            </a:r>
            <a:r>
              <a:rPr lang="zh-CN" altLang="en-US" dirty="0" smtClean="0"/>
              <a:t>从平面坐标转换到霍夫空间，最终输出是               表示极坐标空间</a:t>
            </a:r>
            <a:endParaRPr lang="en-US" altLang="zh-CN" dirty="0" smtClean="0"/>
          </a:p>
          <a:p>
            <a:r>
              <a:rPr lang="zh-CN" altLang="en-US" dirty="0" smtClean="0"/>
              <a:t>霍夫变换直线概率 </a:t>
            </a:r>
            <a:r>
              <a:rPr lang="en-US" altLang="zh-CN" dirty="0" smtClean="0"/>
              <a:t>cv::</a:t>
            </a:r>
            <a:r>
              <a:rPr lang="en-US" altLang="zh-CN" dirty="0" err="1" smtClean="0"/>
              <a:t>HoughLinesP</a:t>
            </a:r>
            <a:r>
              <a:rPr lang="zh-CN" altLang="en-US" dirty="0" smtClean="0"/>
              <a:t>最终输出是直线的两个点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6276" y="2786852"/>
          <a:ext cx="842965" cy="474168"/>
        </p:xfrm>
        <a:graphic>
          <a:graphicData uri="http://schemas.openxmlformats.org/presentationml/2006/ole">
            <p:oleObj spid="_x0000_s1025" name="公式" r:id="rId3" imgW="406080" imgH="2286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32222" y="3715546"/>
          <a:ext cx="1595449" cy="428628"/>
        </p:xfrm>
        <a:graphic>
          <a:graphicData uri="http://schemas.openxmlformats.org/presentationml/2006/ole">
            <p:oleObj spid="_x0000_s1026" name="公式" r:id="rId4" imgW="850680" imgH="2286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9953" y="2286786"/>
            <a:ext cx="105013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cv::HoughLines(</a:t>
            </a:r>
          </a:p>
          <a:p>
            <a:r>
              <a:rPr lang="en-US" altLang="zh-CN" sz="2000" dirty="0" err="1" smtClean="0"/>
              <a:t>InputArray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, // </a:t>
            </a:r>
            <a:r>
              <a:rPr lang="zh-CN" altLang="en-US" sz="2000" dirty="0" smtClean="0"/>
              <a:t>输入图像，必须</a:t>
            </a:r>
            <a:r>
              <a:rPr lang="en-US" altLang="zh-CN" sz="2000" dirty="0" smtClean="0"/>
              <a:t>8-bit</a:t>
            </a:r>
            <a:r>
              <a:rPr lang="zh-CN" altLang="en-US" sz="2000" dirty="0" smtClean="0"/>
              <a:t>的灰度图像</a:t>
            </a:r>
            <a:endParaRPr lang="en-US" altLang="zh-CN" sz="2000" dirty="0" smtClean="0"/>
          </a:p>
          <a:p>
            <a:r>
              <a:rPr lang="en-US" altLang="zh-CN" sz="2000" dirty="0" err="1" smtClean="0"/>
              <a:t>OutputArray</a:t>
            </a:r>
            <a:r>
              <a:rPr lang="en-US" altLang="zh-CN" sz="2000" dirty="0" smtClean="0"/>
              <a:t> lines, // </a:t>
            </a:r>
            <a:r>
              <a:rPr lang="zh-CN" altLang="en-US" sz="2000" dirty="0" smtClean="0"/>
              <a:t>输出的极坐标来表示直线</a:t>
            </a:r>
            <a:endParaRPr lang="en-US" altLang="zh-CN" sz="2000" dirty="0" smtClean="0"/>
          </a:p>
          <a:p>
            <a:r>
              <a:rPr lang="en-US" altLang="zh-CN" sz="2000" dirty="0" smtClean="0"/>
              <a:t>double rho, // </a:t>
            </a:r>
            <a:r>
              <a:rPr lang="zh-CN" altLang="en-US" sz="2000" dirty="0" smtClean="0"/>
              <a:t>生成极坐标时候的像素扫描步长</a:t>
            </a:r>
            <a:endParaRPr lang="en-US" altLang="zh-CN" sz="2000" dirty="0" smtClean="0"/>
          </a:p>
          <a:p>
            <a:r>
              <a:rPr lang="en-US" altLang="zh-CN" sz="2000" dirty="0" smtClean="0"/>
              <a:t>double theta, //</a:t>
            </a:r>
            <a:r>
              <a:rPr lang="zh-CN" altLang="en-US" sz="2000" dirty="0" smtClean="0"/>
              <a:t>生成极坐标时候的角度步长，一般取值</a:t>
            </a:r>
            <a:r>
              <a:rPr lang="en-US" altLang="zh-CN" sz="2000" dirty="0" smtClean="0"/>
              <a:t>CV_PI/180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threshold, // </a:t>
            </a:r>
            <a:r>
              <a:rPr lang="zh-CN" altLang="en-US" sz="2000" dirty="0" smtClean="0"/>
              <a:t>阈值，只有获得足够交点的极坐标点才被看成是直线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srn</a:t>
            </a:r>
            <a:r>
              <a:rPr lang="en-US" altLang="zh-CN" sz="2000" dirty="0" smtClean="0"/>
              <a:t>=0;// </a:t>
            </a:r>
            <a:r>
              <a:rPr lang="zh-CN" altLang="en-US" sz="2000" dirty="0" smtClean="0"/>
              <a:t>是否应用多尺度的霍夫变换，如果不是设置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表示经典霍夫变换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stn</a:t>
            </a:r>
            <a:r>
              <a:rPr lang="en-US" altLang="zh-CN" sz="2000" dirty="0" smtClean="0"/>
              <a:t>=0;//</a:t>
            </a:r>
            <a:r>
              <a:rPr lang="zh-CN" altLang="en-US" sz="2000" dirty="0" smtClean="0"/>
              <a:t>是否应用多尺度的霍夫变换，如果不是设置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表示经典霍夫变换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min_theta</a:t>
            </a:r>
            <a:r>
              <a:rPr lang="en-US" altLang="zh-CN" sz="2000" dirty="0" smtClean="0"/>
              <a:t>=0; // </a:t>
            </a:r>
            <a:r>
              <a:rPr lang="zh-CN" altLang="en-US" sz="2000" dirty="0" smtClean="0"/>
              <a:t>表示角度扫描范围 </a:t>
            </a:r>
            <a:r>
              <a:rPr lang="en-US" altLang="zh-CN" sz="2000" dirty="0" smtClean="0"/>
              <a:t>0 ~180</a:t>
            </a:r>
            <a:r>
              <a:rPr lang="zh-CN" altLang="en-US" sz="2000" dirty="0" smtClean="0"/>
              <a:t>之间， 默认即可</a:t>
            </a:r>
            <a:endParaRPr lang="en-US" altLang="zh-CN" sz="2000" dirty="0" smtClean="0"/>
          </a:p>
          <a:p>
            <a:r>
              <a:rPr lang="en-US" altLang="zh-CN" sz="2000" dirty="0" smtClean="0"/>
              <a:t>double </a:t>
            </a:r>
            <a:r>
              <a:rPr lang="en-US" altLang="zh-CN" sz="2000" dirty="0" err="1" smtClean="0"/>
              <a:t>max_theta</a:t>
            </a:r>
            <a:r>
              <a:rPr lang="en-US" altLang="zh-CN" sz="2000" dirty="0" smtClean="0"/>
              <a:t>=CV_PI</a:t>
            </a:r>
          </a:p>
          <a:p>
            <a:r>
              <a:rPr lang="en-US" altLang="zh-CN" dirty="0" smtClean="0"/>
              <a:t>) // </a:t>
            </a:r>
            <a:r>
              <a:rPr lang="zh-CN" altLang="en-US" b="1" dirty="0" smtClean="0">
                <a:solidFill>
                  <a:srgbClr val="0070C0"/>
                </a:solidFill>
              </a:rPr>
              <a:t>一般情况是有经验的开发者使用，需要自己反变换到平面空间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1083</TotalTime>
  <Words>420</Words>
  <Application>Microsoft Office PowerPoint</Application>
  <PresentationFormat>自定义</PresentationFormat>
  <Paragraphs>47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模板文件</vt:lpstr>
      <vt:lpstr>公式</vt:lpstr>
      <vt:lpstr>OpenCV 3.1.0 – 图像处理教程</vt:lpstr>
      <vt:lpstr>幻灯片 2</vt:lpstr>
      <vt:lpstr>幻灯片 3</vt:lpstr>
      <vt:lpstr>霍夫直线变换介绍</vt:lpstr>
      <vt:lpstr>霍夫直线变换介绍</vt:lpstr>
      <vt:lpstr>霍夫直线变换介绍</vt:lpstr>
      <vt:lpstr>从平面坐标变换到霍夫空间（极坐标）</vt:lpstr>
      <vt:lpstr>相关API学习</vt:lpstr>
      <vt:lpstr>相关API学习</vt:lpstr>
      <vt:lpstr>相关API学习</vt:lpstr>
      <vt:lpstr>HoughLinesP检测效果</vt:lpstr>
      <vt:lpstr>演示代码</vt:lpstr>
      <vt:lpstr>幻灯片 13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217</cp:revision>
  <dcterms:created xsi:type="dcterms:W3CDTF">2014-08-01T06:06:31Z</dcterms:created>
  <dcterms:modified xsi:type="dcterms:W3CDTF">2016-10-27T01:42:30Z</dcterms:modified>
</cp:coreProperties>
</file>