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74" r:id="rId2"/>
    <p:sldId id="284" r:id="rId3"/>
    <p:sldId id="269" r:id="rId4"/>
    <p:sldId id="287" r:id="rId5"/>
    <p:sldId id="285" r:id="rId6"/>
    <p:sldId id="278" r:id="rId7"/>
    <p:sldId id="279" r:id="rId8"/>
    <p:sldId id="286" r:id="rId9"/>
    <p:sldId id="280" r:id="rId10"/>
    <p:sldId id="272" r:id="rId11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38" y="-7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pPr/>
              <a:t>2016/10/27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67" y="6002543"/>
            <a:ext cx="2304256" cy="5525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14362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591" y="6094090"/>
            <a:ext cx="2045692" cy="4905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41565673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245151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583" y="405458"/>
            <a:ext cx="2030768" cy="4869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</p:spTree>
    <p:extLst>
      <p:ext uri="{BB962C8B-B14F-4D97-AF65-F5344CB8AC3E}">
        <p14:creationId xmlns="" xmlns:p14="http://schemas.microsoft.com/office/powerpoint/2010/main" val="41290064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9" y="261442"/>
            <a:ext cx="1728192" cy="4143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582" y="4655161"/>
            <a:ext cx="10657185" cy="646331"/>
          </a:xfrm>
        </p:spPr>
        <p:txBody>
          <a:bodyPr/>
          <a:lstStyle/>
          <a:p>
            <a:r>
              <a:rPr lang="en-US" altLang="zh-CN" sz="3600" dirty="0" smtClean="0"/>
              <a:t>OpenCV 3.1.0 – </a:t>
            </a:r>
            <a:r>
              <a:rPr sz="3600" dirty="0" smtClean="0"/>
              <a:t>图像处理教程</a:t>
            </a:r>
            <a:endParaRPr lang="zh-CN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3759893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56347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贾志刚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70349" y="2925738"/>
            <a:ext cx="6393322" cy="1212640"/>
          </a:xfrm>
        </p:spPr>
        <p:txBody>
          <a:bodyPr/>
          <a:lstStyle/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E-Mail: bfnh1998@hotmail.com</a:t>
            </a:r>
          </a:p>
          <a:p>
            <a:r>
              <a:rPr sz="2000" dirty="0" smtClean="0">
                <a:latin typeface="Arial" pitchFamily="34" charset="0"/>
                <a:cs typeface="Arial" pitchFamily="34" charset="0"/>
              </a:rPr>
              <a:t>微博：流浪的鱼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-GloomyFish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25400">
            <a:solidFill>
              <a:srgbClr val="21B6BB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8505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</p:spPr>
        <p:txBody>
          <a:bodyPr/>
          <a:lstStyle/>
          <a:p>
            <a:r>
              <a:rPr altLang="en-US" dirty="0" smtClean="0"/>
              <a:t>霍夫圆变换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1557349"/>
          </a:xfrm>
        </p:spPr>
        <p:txBody>
          <a:bodyPr/>
          <a:lstStyle/>
          <a:p>
            <a:r>
              <a:rPr dirty="0" smtClean="0"/>
              <a:t>霍夫圆检测原理</a:t>
            </a:r>
            <a:endParaRPr lang="en-US" dirty="0" smtClean="0"/>
          </a:p>
          <a:p>
            <a:r>
              <a:rPr dirty="0" smtClean="0"/>
              <a:t>相关</a:t>
            </a:r>
            <a:r>
              <a:rPr lang="en-US" altLang="zh-CN" dirty="0" smtClean="0"/>
              <a:t>API</a:t>
            </a:r>
          </a:p>
          <a:p>
            <a:r>
              <a:rPr dirty="0" smtClean="0"/>
              <a:t>代码演示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903416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霍夫圆检测原理</a:t>
            </a:r>
          </a:p>
        </p:txBody>
      </p:sp>
      <p:pic>
        <p:nvPicPr>
          <p:cNvPr id="13313" name="Picture 1" descr="C:\Users\Administrator\AppData\Roaming\Tencent\Users\57558865\QQ\WinTemp\RichOle\_7VWX`1O(AB[(I0VTM3S9D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763" y="3358356"/>
            <a:ext cx="2457450" cy="838200"/>
          </a:xfrm>
          <a:prstGeom prst="rect">
            <a:avLst/>
          </a:prstGeom>
          <a:noFill/>
        </p:spPr>
      </p:pic>
      <p:pic>
        <p:nvPicPr>
          <p:cNvPr id="13314" name="Picture 2" descr="C:\Users\Administrator\AppData\Roaming\Tencent\Users\57558865\QQ\WinTemp\RichOle\O6Q3BDB0(05]1`_HH]`159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0217" y="2429662"/>
            <a:ext cx="7755836" cy="307183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527935" y="5430058"/>
            <a:ext cx="442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Hough[theta][a][b]++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g.blog.csdn.net/2013121022491526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0151" y="1643844"/>
            <a:ext cx="6432254" cy="35004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霍夫圆变换原理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69888" y="2349500"/>
            <a:ext cx="10715700" cy="37235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从平面坐标到极坐标转换三个参数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假设平面坐标的任意一个圆上的点，转换到极坐标中：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处有最大值，霍夫变换正是利用这个原理实现圆的检测。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908938" y="2429662"/>
          <a:ext cx="3405211" cy="428628"/>
        </p:xfrm>
        <a:graphic>
          <a:graphicData uri="http://schemas.openxmlformats.org/presentationml/2006/ole">
            <p:oleObj spid="_x0000_s1026" name="公式" r:id="rId3" imgW="1815840" imgH="22860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312961" y="3429794"/>
          <a:ext cx="1131102" cy="357190"/>
        </p:xfrm>
        <a:graphic>
          <a:graphicData uri="http://schemas.openxmlformats.org/presentationml/2006/ole">
            <p:oleObj spid="_x0000_s1027" name="公式" r:id="rId4" imgW="723600" imgH="228600" progId="Equation.3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</a:t>
            </a:r>
            <a:r>
              <a:rPr lang="en-US" altLang="zh-CN" dirty="0" smtClean="0"/>
              <a:t>API cv::HoughCircles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36520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因为霍夫圆检测对噪声比较敏感，所以首先要对图像做中值滤波。</a:t>
            </a:r>
            <a:endParaRPr lang="en-US" altLang="zh-CN" dirty="0" smtClean="0"/>
          </a:p>
          <a:p>
            <a:r>
              <a:rPr lang="zh-CN" altLang="en-US" dirty="0" smtClean="0"/>
              <a:t>基于效率考虑，</a:t>
            </a:r>
            <a:r>
              <a:rPr lang="en-US" altLang="zh-CN" dirty="0" err="1" smtClean="0"/>
              <a:t>Opencv</a:t>
            </a:r>
            <a:r>
              <a:rPr lang="zh-CN" altLang="en-US" dirty="0" smtClean="0"/>
              <a:t>中实现的霍夫变换圆检测是基于图像梯度的实现，分为两步：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1. </a:t>
            </a:r>
            <a:r>
              <a:rPr lang="zh-CN" altLang="en-US" dirty="0" smtClean="0"/>
              <a:t>检测边缘，发现可能的圆心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2. </a:t>
            </a:r>
            <a:r>
              <a:rPr lang="zh-CN" altLang="en-US" dirty="0" smtClean="0"/>
              <a:t>基于第一步的基础上从候选圆心开始计算最佳半径大小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HoughCircles</a:t>
            </a:r>
            <a:r>
              <a:rPr lang="zh-CN" altLang="en-US" dirty="0" smtClean="0"/>
              <a:t>参数说明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8515" y="2286786"/>
            <a:ext cx="803091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1"/>
                </a:solidFill>
              </a:rPr>
              <a:t>HoughCircles</a:t>
            </a:r>
            <a:r>
              <a:rPr lang="en-US" altLang="zh-CN" sz="1600" dirty="0" smtClean="0"/>
              <a:t>(</a:t>
            </a:r>
          </a:p>
          <a:p>
            <a:r>
              <a:rPr lang="en-US" altLang="zh-CN" sz="1600" dirty="0" err="1" smtClean="0"/>
              <a:t>InputArray</a:t>
            </a:r>
            <a:r>
              <a:rPr lang="en-US" altLang="zh-CN" sz="1600" dirty="0" smtClean="0"/>
              <a:t> image, // </a:t>
            </a:r>
            <a:r>
              <a:rPr lang="zh-CN" altLang="en-US" sz="1600" dirty="0" smtClean="0"/>
              <a:t>输入图像 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必须是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位</a:t>
            </a:r>
            <a:r>
              <a:rPr lang="zh-CN" altLang="en-US" sz="1600" dirty="0" smtClean="0"/>
              <a:t>的单通道灰度</a:t>
            </a:r>
            <a:r>
              <a:rPr lang="zh-CN" altLang="en-US" sz="1600" dirty="0" smtClean="0"/>
              <a:t>图像</a:t>
            </a:r>
            <a:endParaRPr lang="en-US" altLang="zh-CN" sz="1600" dirty="0" smtClean="0"/>
          </a:p>
          <a:p>
            <a:r>
              <a:rPr lang="en-US" altLang="zh-CN" sz="1600" dirty="0" err="1" smtClean="0"/>
              <a:t>OutputArray</a:t>
            </a:r>
            <a:r>
              <a:rPr lang="en-US" altLang="zh-CN" sz="1600" dirty="0" smtClean="0"/>
              <a:t> circles, // </a:t>
            </a:r>
            <a:r>
              <a:rPr lang="zh-CN" altLang="en-US" sz="1600" dirty="0" smtClean="0"/>
              <a:t>输出结果，发现的圆信息</a:t>
            </a:r>
            <a:endParaRPr lang="en-US" altLang="zh-CN" sz="1600" dirty="0" smtClean="0"/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method, // </a:t>
            </a:r>
            <a:r>
              <a:rPr lang="zh-CN" altLang="en-US" sz="1600" dirty="0" smtClean="0"/>
              <a:t>方法 </a:t>
            </a:r>
            <a:r>
              <a:rPr lang="en-US" altLang="zh-CN" sz="1600" dirty="0" smtClean="0"/>
              <a:t>- HOUGH_GRADIENT</a:t>
            </a:r>
          </a:p>
          <a:p>
            <a:r>
              <a:rPr lang="en-US" altLang="zh-CN" sz="1600" dirty="0" smtClean="0"/>
              <a:t>Double </a:t>
            </a:r>
            <a:r>
              <a:rPr lang="en-US" altLang="zh-CN" sz="1600" dirty="0" err="1" smtClean="0"/>
              <a:t>dp</a:t>
            </a:r>
            <a:r>
              <a:rPr lang="en-US" altLang="zh-CN" sz="1600" dirty="0" smtClean="0"/>
              <a:t>, // </a:t>
            </a:r>
            <a:r>
              <a:rPr lang="en-US" altLang="zh-CN" sz="1600" dirty="0" err="1" smtClean="0"/>
              <a:t>dp</a:t>
            </a:r>
            <a:r>
              <a:rPr lang="en-US" altLang="zh-CN" sz="1600" dirty="0" smtClean="0"/>
              <a:t> = 1; </a:t>
            </a:r>
          </a:p>
          <a:p>
            <a:r>
              <a:rPr lang="en-US" altLang="zh-CN" sz="1600" dirty="0" smtClean="0"/>
              <a:t>Double </a:t>
            </a:r>
            <a:r>
              <a:rPr lang="en-US" altLang="zh-CN" sz="1600" dirty="0" err="1" smtClean="0"/>
              <a:t>mindist</a:t>
            </a:r>
            <a:r>
              <a:rPr lang="en-US" altLang="zh-CN" sz="1600" dirty="0" smtClean="0"/>
              <a:t>, // 10 </a:t>
            </a:r>
            <a:r>
              <a:rPr lang="zh-CN" altLang="en-US" sz="1600" dirty="0" smtClean="0"/>
              <a:t>最短距离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可以分辨是两个圆的，否则认为是同心圆</a:t>
            </a:r>
            <a:r>
              <a:rPr lang="en-US" altLang="zh-CN" sz="1600" dirty="0" smtClean="0"/>
              <a:t>- </a:t>
            </a:r>
            <a:r>
              <a:rPr lang="en-US" sz="1600" i="1" dirty="0" err="1" smtClean="0"/>
              <a:t>src_gray.rows</a:t>
            </a:r>
            <a:r>
              <a:rPr lang="en-US" sz="1600" i="1" dirty="0" smtClean="0"/>
              <a:t>/8</a:t>
            </a:r>
            <a:endParaRPr lang="en-US" altLang="zh-CN" sz="1600" dirty="0" smtClean="0"/>
          </a:p>
          <a:p>
            <a:r>
              <a:rPr lang="en-US" altLang="zh-CN" sz="1600" dirty="0" smtClean="0"/>
              <a:t>Double param1, // canny edge detection </a:t>
            </a:r>
            <a:r>
              <a:rPr lang="en-US" altLang="zh-CN" sz="1600" dirty="0" smtClean="0"/>
              <a:t>low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threshold</a:t>
            </a:r>
          </a:p>
          <a:p>
            <a:r>
              <a:rPr lang="en-US" altLang="zh-CN" sz="1600" dirty="0" smtClean="0"/>
              <a:t>Double param2, // </a:t>
            </a:r>
            <a:r>
              <a:rPr lang="zh-CN" altLang="en-US" sz="1600" dirty="0" smtClean="0"/>
              <a:t>中心点累加器阈值 </a:t>
            </a:r>
            <a:r>
              <a:rPr lang="en-US" altLang="zh-CN" sz="1600" dirty="0" smtClean="0"/>
              <a:t>– </a:t>
            </a:r>
            <a:r>
              <a:rPr lang="zh-CN" altLang="en-US" sz="1600" dirty="0" smtClean="0"/>
              <a:t>候选圆心</a:t>
            </a:r>
            <a:endParaRPr lang="en-US" altLang="zh-CN" sz="1600" dirty="0" smtClean="0"/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minradius</a:t>
            </a:r>
            <a:r>
              <a:rPr lang="en-US" altLang="zh-CN" sz="1600" dirty="0" smtClean="0"/>
              <a:t>, // </a:t>
            </a:r>
            <a:r>
              <a:rPr lang="zh-CN" altLang="en-US" sz="1600" dirty="0" smtClean="0"/>
              <a:t>最小半径</a:t>
            </a:r>
            <a:endParaRPr lang="en-US" altLang="zh-CN" sz="1600" dirty="0" smtClean="0"/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maxradius</a:t>
            </a:r>
            <a:r>
              <a:rPr lang="en-US" altLang="zh-CN" sz="1600" dirty="0" smtClean="0"/>
              <a:t>//</a:t>
            </a:r>
            <a:r>
              <a:rPr lang="zh-CN" altLang="en-US" sz="1600" dirty="0" smtClean="0"/>
              <a:t>最大半径</a:t>
            </a:r>
            <a:r>
              <a:rPr lang="en-US" altLang="zh-CN" sz="1600" dirty="0" smtClean="0"/>
              <a:t> </a:t>
            </a:r>
          </a:p>
          <a:p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演示代码</a:t>
            </a:r>
          </a:p>
        </p:txBody>
      </p:sp>
      <p:pic>
        <p:nvPicPr>
          <p:cNvPr id="5121" name="Picture 1" descr="C:\Users\Administrator\AppData\Roaming\Tencent\Users\57558865\QQ\WinTemp\RichOle\M$YL(BX3PTLPZVH`{GM7ZOV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7341" y="1072340"/>
            <a:ext cx="8143932" cy="488635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976</TotalTime>
  <Words>225</Words>
  <Application>Microsoft Office PowerPoint</Application>
  <PresentationFormat>自定义</PresentationFormat>
  <Paragraphs>34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模板文件</vt:lpstr>
      <vt:lpstr>公式</vt:lpstr>
      <vt:lpstr>OpenCV 3.1.0 – 图像处理教程</vt:lpstr>
      <vt:lpstr>幻灯片 2</vt:lpstr>
      <vt:lpstr>幻灯片 3</vt:lpstr>
      <vt:lpstr>霍夫圆检测原理</vt:lpstr>
      <vt:lpstr>幻灯片 5</vt:lpstr>
      <vt:lpstr>霍夫圆变换原理</vt:lpstr>
      <vt:lpstr>相关API cv::HoughCircles</vt:lpstr>
      <vt:lpstr>HoughCircles参数说明</vt:lpstr>
      <vt:lpstr>演示代码</vt:lpstr>
      <vt:lpstr>幻灯片 10</vt:lpstr>
    </vt:vector>
  </TitlesOfParts>
  <Company>苏州艾迪科信息技术有限公司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贾志刚</dc:creator>
  <cp:lastModifiedBy>微软用户</cp:lastModifiedBy>
  <cp:revision>213</cp:revision>
  <dcterms:created xsi:type="dcterms:W3CDTF">2014-08-01T06:06:31Z</dcterms:created>
  <dcterms:modified xsi:type="dcterms:W3CDTF">2016-10-27T04:27:12Z</dcterms:modified>
</cp:coreProperties>
</file>