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sldIdLst>
    <p:sldId id="274" r:id="rId2"/>
    <p:sldId id="284" r:id="rId3"/>
    <p:sldId id="269" r:id="rId4"/>
    <p:sldId id="278" r:id="rId5"/>
    <p:sldId id="285" r:id="rId6"/>
    <p:sldId id="279" r:id="rId7"/>
    <p:sldId id="281" r:id="rId8"/>
    <p:sldId id="280" r:id="rId9"/>
    <p:sldId id="272" r:id="rId10"/>
  </p:sldIdLst>
  <p:sldSz cx="12198350" cy="6859588"/>
  <p:notesSz cx="6858000" cy="9144000"/>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1">
          <p15:clr>
            <a:srgbClr val="A4A3A4"/>
          </p15:clr>
        </p15:guide>
        <p15:guide id="2" pos="3842">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6BB"/>
    <a:srgbClr val="5A5A5A"/>
    <a:srgbClr val="BF1920"/>
    <a:srgbClr val="2E2E2E"/>
    <a:srgbClr val="11BBD5"/>
    <a:srgbClr val="005499"/>
    <a:srgbClr val="EF080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738" y="-78"/>
      </p:cViewPr>
      <p:guideLst>
        <p:guide orient="horz" pos="2161"/>
        <p:guide pos="3842"/>
      </p:guideLst>
    </p:cSldViewPr>
  </p:slideViewPr>
  <p:notesTextViewPr>
    <p:cViewPr>
      <p:scale>
        <a:sx n="1" d="1"/>
        <a:sy n="1" d="1"/>
      </p:scale>
      <p:origin x="0" y="0"/>
    </p:cViewPr>
  </p:notesTextViewPr>
  <p:notesViewPr>
    <p:cSldViewPr>
      <p:cViewPr varScale="1">
        <p:scale>
          <a:sx n="70" d="100"/>
          <a:sy n="70" d="100"/>
        </p:scale>
        <p:origin x="276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A6CEA-800A-48F1-B66A-3DBC2417E7DC}" type="datetimeFigureOut">
              <a:rPr lang="zh-CN" altLang="en-US" smtClean="0"/>
              <a:pPr/>
              <a:t>2016/10/27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2CE1E-2A1D-4F31-8CCA-EC5B32960BE2}" type="slidenum">
              <a:rPr lang="zh-CN" altLang="en-US" smtClean="0"/>
              <a:pPr/>
              <a:t>‹#›</a:t>
            </a:fld>
            <a:endParaRPr lang="zh-CN" altLang="en-US"/>
          </a:p>
        </p:txBody>
      </p:sp>
    </p:spTree>
    <p:extLst>
      <p:ext uri="{BB962C8B-B14F-4D97-AF65-F5344CB8AC3E}">
        <p14:creationId xmlns:p14="http://schemas.microsoft.com/office/powerpoint/2010/main" xmlns="" val="4258043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8350" cy="6859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7" name="矩形 16"/>
          <p:cNvSpPr/>
          <p:nvPr/>
        </p:nvSpPr>
        <p:spPr>
          <a:xfrm>
            <a:off x="5494" y="4294090"/>
            <a:ext cx="12195175" cy="136846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5" name="标题 14"/>
          <p:cNvSpPr>
            <a:spLocks noGrp="1"/>
          </p:cNvSpPr>
          <p:nvPr>
            <p:ph type="title"/>
          </p:nvPr>
        </p:nvSpPr>
        <p:spPr>
          <a:xfrm>
            <a:off x="770582" y="4501252"/>
            <a:ext cx="10657185" cy="954150"/>
          </a:xfrm>
          <a:prstGeom prst="rect">
            <a:avLst/>
          </a:prstGeom>
          <a:noFill/>
        </p:spPr>
        <p:txBody>
          <a:bodyPr wrap="square" rtlCol="0">
            <a:spAutoFit/>
          </a:bodyPr>
          <a:lstStyle>
            <a:lvl1pPr algn="ctr">
              <a:defRPr lang="zh-CN" altLang="en-US" sz="5400" dirty="0">
                <a:solidFill>
                  <a:schemeClr val="bg1"/>
                </a:solidFill>
                <a:effectLst>
                  <a:reflection blurRad="6350" stA="28000" endPos="25000" dist="60007" dir="5400000" sy="-100000" algn="bl" rotWithShape="0"/>
                </a:effectLst>
                <a:cs typeface="+mn-cs"/>
              </a:defRPr>
            </a:lvl1pPr>
          </a:lstStyle>
          <a:p>
            <a:pPr marL="0" lvl="0" algn="ctr"/>
            <a:r>
              <a:rPr lang="zh-CN" altLang="en-US" dirty="0" smtClean="0"/>
              <a:t>单击此处编辑母版标题样式</a:t>
            </a:r>
            <a:endParaRPr lang="zh-CN" altLang="en-US" dirty="0"/>
          </a:p>
        </p:txBody>
      </p:sp>
      <p:pic>
        <p:nvPicPr>
          <p:cNvPr id="1028" name="Picture 4" descr="C:\Users\王佩丰\Desktop\未标题-2.jpg"/>
          <p:cNvPicPr>
            <a:picLocks noChangeAspect="1" noChangeArrowheads="1"/>
          </p:cNvPicPr>
          <p:nvPr userDrawn="1"/>
        </p:nvPicPr>
        <p:blipFill rotWithShape="1">
          <a:blip r:embed="rId2" cstate="print">
            <a:extLst>
              <a:ext uri="{28A0092B-C50C-407E-A947-70E740481C1C}">
                <a14:useLocalDpi xmlns:a14="http://schemas.microsoft.com/office/drawing/2010/main" xmlns="" val="0"/>
              </a:ext>
            </a:extLst>
          </a:blip>
          <a:srcRect t="3588"/>
          <a:stretch/>
        </p:blipFill>
        <p:spPr bwMode="auto">
          <a:xfrm>
            <a:off x="5494" y="-1"/>
            <a:ext cx="12220552" cy="4294091"/>
          </a:xfrm>
          <a:prstGeom prst="rect">
            <a:avLst/>
          </a:prstGeom>
          <a:noFill/>
          <a:extLst>
            <a:ext uri="{909E8E84-426E-40DD-AFC4-6F175D3DCCD1}">
              <a14:hiddenFill xmlns:a14="http://schemas.microsoft.com/office/drawing/2010/main" xmlns="">
                <a:solidFill>
                  <a:srgbClr val="FFFFFF"/>
                </a:solidFill>
              </a14:hiddenFill>
            </a:ext>
          </a:extLst>
        </p:spPr>
      </p:pic>
      <p:pic>
        <p:nvPicPr>
          <p:cNvPr id="1029" name="Picture 5" descr="C:\Users\王佩丰\Desktop\51CTO学院-源.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6567" y="6002543"/>
            <a:ext cx="2304256" cy="552519"/>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王佩丰\Desktop\为梦想增值 (2).png"/>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rot="20635440">
            <a:off x="533959" y="939043"/>
            <a:ext cx="3985731" cy="934156"/>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TextBox 18"/>
          <p:cNvSpPr txBox="1"/>
          <p:nvPr userDrawn="1"/>
        </p:nvSpPr>
        <p:spPr>
          <a:xfrm>
            <a:off x="7121252" y="6093397"/>
            <a:ext cx="4965739" cy="46166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dirty="0" smtClean="0">
                <a:solidFill>
                  <a:srgbClr val="21B6BB"/>
                </a:solidFill>
              </a:rPr>
              <a:t>edu.51cto.com</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文本占位符 7"/>
          <p:cNvSpPr>
            <a:spLocks noGrp="1"/>
          </p:cNvSpPr>
          <p:nvPr>
            <p:ph type="body" sz="quarter" idx="10"/>
          </p:nvPr>
        </p:nvSpPr>
        <p:spPr>
          <a:xfrm>
            <a:off x="5451103" y="2142393"/>
            <a:ext cx="5832648"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dirty="0" smtClean="0"/>
              <a:t>单击此处编辑母版文本样式</a:t>
            </a:r>
          </a:p>
        </p:txBody>
      </p:sp>
      <p:sp>
        <p:nvSpPr>
          <p:cNvPr id="8" name="TextBox 7"/>
          <p:cNvSpPr txBox="1"/>
          <p:nvPr userDrawn="1"/>
        </p:nvSpPr>
        <p:spPr>
          <a:xfrm>
            <a:off x="4023037" y="2145031"/>
            <a:ext cx="2088232" cy="646331"/>
          </a:xfrm>
          <a:prstGeom prst="rect">
            <a:avLst/>
          </a:prstGeom>
          <a:noFill/>
        </p:spPr>
        <p:txBody>
          <a:bodyPr wrap="square" rtlCol="0">
            <a:spAutoFit/>
          </a:bodyPr>
          <a:lstStyle/>
          <a:p>
            <a:r>
              <a:rPr lang="zh-CN" altLang="en-US" sz="3600" b="1" kern="1200" dirty="0" smtClean="0">
                <a:solidFill>
                  <a:srgbClr val="21B6BB"/>
                </a:solidFill>
                <a:latin typeface="微软雅黑" panose="020B0503020204020204" pitchFamily="34" charset="-122"/>
                <a:ea typeface="微软雅黑" panose="020B0503020204020204" pitchFamily="34" charset="-122"/>
                <a:cs typeface="+mn-cs"/>
              </a:rPr>
              <a:t>讲师：</a:t>
            </a:r>
            <a:endParaRPr lang="zh-CN" altLang="en-US" sz="3600" b="1" kern="1200" dirty="0">
              <a:solidFill>
                <a:srgbClr val="21B6BB"/>
              </a:solidFill>
              <a:latin typeface="微软雅黑" panose="020B0503020204020204" pitchFamily="34" charset="-122"/>
              <a:ea typeface="微软雅黑" panose="020B0503020204020204" pitchFamily="34" charset="-122"/>
              <a:cs typeface="+mn-cs"/>
            </a:endParaRPr>
          </a:p>
        </p:txBody>
      </p:sp>
      <p:sp>
        <p:nvSpPr>
          <p:cNvPr id="9" name="文本占位符 11"/>
          <p:cNvSpPr>
            <a:spLocks noGrp="1"/>
          </p:cNvSpPr>
          <p:nvPr>
            <p:ph type="body" sz="quarter" idx="11"/>
          </p:nvPr>
        </p:nvSpPr>
        <p:spPr>
          <a:xfrm>
            <a:off x="5428045" y="2925738"/>
            <a:ext cx="4487554" cy="746358"/>
          </a:xfrm>
          <a:prstGeom prst="rect">
            <a:avLst/>
          </a:prstGeom>
          <a:noFill/>
        </p:spPr>
        <p:txBody>
          <a:bodyPr wrap="square" rtlCol="0">
            <a:spAutoFit/>
          </a:bodyPr>
          <a:lstStyle>
            <a:lvl1pPr marL="0" indent="0">
              <a:buFont typeface="Wingdings" panose="05000000000000000000" pitchFamily="2" charset="2"/>
              <a:buNone/>
              <a:defRPr lang="zh-CN" altLang="en-US" sz="2400" dirty="0" smtClean="0">
                <a:solidFill>
                  <a:srgbClr val="5A5A5A"/>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smtClean="0"/>
              <a:t>单击此处编辑母版文本样式</a:t>
            </a:r>
          </a:p>
        </p:txBody>
      </p:sp>
      <p:pic>
        <p:nvPicPr>
          <p:cNvPr id="11" name="Picture 5" descr="C:\Users\王佩丰\Desktop\为梦想增值 (2).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143627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3572" y="-14924"/>
            <a:ext cx="4158531" cy="6874512"/>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TextBox 4"/>
          <p:cNvSpPr txBox="1"/>
          <p:nvPr userDrawn="1"/>
        </p:nvSpPr>
        <p:spPr>
          <a:xfrm>
            <a:off x="779549" y="1443397"/>
            <a:ext cx="2592288" cy="1138773"/>
          </a:xfrm>
          <a:prstGeom prst="rect">
            <a:avLst/>
          </a:prstGeom>
          <a:noFill/>
        </p:spPr>
        <p:txBody>
          <a:bodyPr wrap="square" rtlCol="0">
            <a:spAutoFit/>
          </a:bodyPr>
          <a:lstStyle/>
          <a:p>
            <a:r>
              <a:rPr lang="zh-CN" altLang="en-US" sz="4400" b="1" dirty="0" smtClean="0">
                <a:solidFill>
                  <a:schemeClr val="bg1"/>
                </a:solidFill>
                <a:latin typeface="+mn-ea"/>
                <a:ea typeface="+mn-ea"/>
              </a:rPr>
              <a:t>课程目录</a:t>
            </a:r>
            <a:endParaRPr lang="en-US" altLang="zh-CN" sz="4400" b="1" dirty="0" smtClean="0">
              <a:solidFill>
                <a:schemeClr val="bg1"/>
              </a:solidFill>
              <a:latin typeface="+mn-ea"/>
              <a:ea typeface="+mn-ea"/>
            </a:endParaRPr>
          </a:p>
          <a:p>
            <a:r>
              <a:rPr lang="en-US" altLang="zh-CN" sz="2300" b="0" dirty="0" smtClean="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3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Picture 5" descr="C:\Users\王佩丰\Desktop\51CTO学院-源.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9843591" y="6094090"/>
            <a:ext cx="2045692" cy="49052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文本占位符 10"/>
          <p:cNvSpPr>
            <a:spLocks noGrp="1"/>
          </p:cNvSpPr>
          <p:nvPr>
            <p:ph type="body" sz="quarter" idx="10"/>
          </p:nvPr>
        </p:nvSpPr>
        <p:spPr>
          <a:xfrm>
            <a:off x="4514999" y="1701602"/>
            <a:ext cx="6408538" cy="4153216"/>
          </a:xfrm>
        </p:spPr>
        <p:txBody>
          <a:bodyPr/>
          <a:lstStyle>
            <a:lvl1pPr marL="514350" indent="-514350">
              <a:spcBef>
                <a:spcPts val="0"/>
              </a:spcBef>
              <a:buFontTx/>
              <a:buBlip>
                <a:blip r:embed="rId3"/>
              </a:buBlip>
              <a:defRPr/>
            </a:lvl1pPr>
          </a:lstStyle>
          <a:p>
            <a:pPr lvl="0"/>
            <a:r>
              <a:rPr lang="zh-CN" altLang="en-US" dirty="0" smtClean="0"/>
              <a:t>单击此处编辑母版文本样式</a:t>
            </a:r>
          </a:p>
        </p:txBody>
      </p:sp>
    </p:spTree>
    <p:extLst>
      <p:ext uri="{BB962C8B-B14F-4D97-AF65-F5344CB8AC3E}">
        <p14:creationId xmlns:p14="http://schemas.microsoft.com/office/powerpoint/2010/main" xmlns="" val="41565673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51" y="2971829"/>
            <a:ext cx="12198350" cy="4572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 name="椭圆 5"/>
          <p:cNvSpPr/>
          <p:nvPr/>
        </p:nvSpPr>
        <p:spPr>
          <a:xfrm>
            <a:off x="1130623" y="1796401"/>
            <a:ext cx="2441749" cy="2442314"/>
          </a:xfrm>
          <a:prstGeom prst="ellipse">
            <a:avLst/>
          </a:prstGeom>
          <a:blipFill>
            <a:blip r:embed="rId2" cstate="print"/>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6928" y="2061327"/>
            <a:ext cx="8331422"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12" name="文本占位符 11"/>
          <p:cNvSpPr>
            <a:spLocks noGrp="1"/>
          </p:cNvSpPr>
          <p:nvPr>
            <p:ph type="body" sz="quarter" idx="11"/>
          </p:nvPr>
        </p:nvSpPr>
        <p:spPr>
          <a:xfrm>
            <a:off x="4659017" y="3213722"/>
            <a:ext cx="6264694" cy="746358"/>
          </a:xfrm>
          <a:prstGeom prst="rect">
            <a:avLst/>
          </a:prstGeom>
          <a:noFill/>
        </p:spPr>
        <p:txBody>
          <a:bodyPr wrap="square" rtlCol="0">
            <a:spAutoFit/>
          </a:bodyPr>
          <a:lstStyle>
            <a:lvl1pPr marL="457360" indent="-457360">
              <a:buFont typeface="Wingdings" panose="05000000000000000000" pitchFamily="2" charset="2"/>
              <a:buChar char="l"/>
              <a:defRPr lang="zh-CN" altLang="en-US" sz="2800" dirty="0" smtClean="0">
                <a:solidFill>
                  <a:srgbClr val="21B6BB"/>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smtClean="0"/>
              <a:t>单击此处编辑母版文本样式</a:t>
            </a:r>
          </a:p>
        </p:txBody>
      </p:sp>
      <p:pic>
        <p:nvPicPr>
          <p:cNvPr id="9" name="Picture 5" descr="C:\Users\王佩丰\Desktop\为梦想增值 (2).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245151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929" y="1485578"/>
            <a:ext cx="10200539" cy="718442"/>
          </a:xfrm>
          <a:prstGeom prst="rect">
            <a:avLst/>
          </a:prstGeom>
        </p:spPr>
        <p:txBody>
          <a:bodyPr/>
          <a:lstStyle>
            <a:lvl1pPr>
              <a:defRPr>
                <a:solidFill>
                  <a:srgbClr val="21B6BB"/>
                </a:solidFill>
              </a:defRPr>
            </a:lvl1pPr>
          </a:lstStyle>
          <a:p>
            <a:r>
              <a:rPr lang="zh-CN" altLang="en-US" smtClean="0"/>
              <a:t>单击此处编辑母版标题样式</a:t>
            </a:r>
            <a:endParaRPr lang="zh-CN" altLang="en-US"/>
          </a:p>
        </p:txBody>
      </p:sp>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9" name="内容占位符 8"/>
          <p:cNvSpPr>
            <a:spLocks noGrp="1"/>
          </p:cNvSpPr>
          <p:nvPr>
            <p:ph sz="quarter" idx="10"/>
          </p:nvPr>
        </p:nvSpPr>
        <p:spPr>
          <a:xfrm>
            <a:off x="985838" y="2349500"/>
            <a:ext cx="10153650" cy="2952750"/>
          </a:xfrm>
          <a:prstGeom prst="rect">
            <a:avLst/>
          </a:prstGeom>
        </p:spPr>
        <p:txBody>
          <a:bodyPr/>
          <a:lstStyle>
            <a:lvl1pPr marL="1600760" indent="-609813">
              <a:buClr>
                <a:srgbClr val="21B6BB"/>
              </a:buClr>
              <a:buFont typeface="Wingdings" panose="05000000000000000000" pitchFamily="2" charset="2"/>
              <a:buChar char="l"/>
              <a:defRPr sz="2800">
                <a:solidFill>
                  <a:srgbClr val="5A5A5A"/>
                </a:solidFill>
              </a:defRPr>
            </a:lvl1pPr>
          </a:lstStyle>
          <a:p>
            <a:pPr lvl="0"/>
            <a:r>
              <a:rPr lang="zh-CN" altLang="en-US" dirty="0" smtClean="0"/>
              <a:t>单击此处编辑母版文本样式</a:t>
            </a:r>
            <a:endParaRPr lang="en-US" altLang="zh-CN" dirty="0" smtClean="0"/>
          </a:p>
          <a:p>
            <a:pPr lvl="1"/>
            <a:endParaRPr lang="zh-CN" altLang="en-US" dirty="0" smtClean="0"/>
          </a:p>
        </p:txBody>
      </p:sp>
      <p:pic>
        <p:nvPicPr>
          <p:cNvPr id="8" name="Picture 5" descr="C:\Users\王佩丰\Desktop\为梦想增值 (2).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1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5494" y="3285778"/>
            <a:ext cx="12195175" cy="3573810"/>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8" name="TextBox 7"/>
          <p:cNvSpPr txBox="1"/>
          <p:nvPr userDrawn="1"/>
        </p:nvSpPr>
        <p:spPr>
          <a:xfrm>
            <a:off x="5019054" y="1703243"/>
            <a:ext cx="7179295" cy="1446550"/>
          </a:xfrm>
          <a:prstGeom prst="rect">
            <a:avLst/>
          </a:prstGeom>
          <a:noFill/>
        </p:spPr>
        <p:txBody>
          <a:bodyPr wrap="square" rtlCol="0">
            <a:spAutoFit/>
          </a:bodyPr>
          <a:lstStyle/>
          <a:p>
            <a:r>
              <a:rPr lang="en-US" altLang="zh-CN" sz="8800" b="1" dirty="0" smtClean="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descr="C:\Users\王佩丰\Desktop\51CTO学院-源.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9771583" y="405458"/>
            <a:ext cx="2030768" cy="486941"/>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5" descr="C:\Users\王佩丰\Desktop\为梦想增值 (2).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43191" y="3583168"/>
            <a:ext cx="3960440" cy="92822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矩形 10"/>
          <p:cNvSpPr/>
          <p:nvPr userDrawn="1"/>
        </p:nvSpPr>
        <p:spPr>
          <a:xfrm>
            <a:off x="5494" y="3217259"/>
            <a:ext cx="12201922" cy="72008"/>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椭圆 4"/>
          <p:cNvSpPr/>
          <p:nvPr userDrawn="1"/>
        </p:nvSpPr>
        <p:spPr>
          <a:xfrm>
            <a:off x="1274639" y="1864970"/>
            <a:ext cx="2520280" cy="2520863"/>
          </a:xfrm>
          <a:prstGeom prst="ellipse">
            <a:avLst/>
          </a:prstGeom>
          <a:blipFill>
            <a:blip r:embed="rId4" cstate="print"/>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5848641" y="4494629"/>
            <a:ext cx="4389178" cy="646331"/>
          </a:xfrm>
          <a:prstGeom prst="rect">
            <a:avLst/>
          </a:prstGeom>
          <a:noFill/>
        </p:spPr>
        <p:txBody>
          <a:bodyPr wrap="square" rtlCol="0">
            <a:spAutoFit/>
          </a:bodyPr>
          <a:lstStyle/>
          <a:p>
            <a:pPr algn="r"/>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Tree>
    <p:extLst>
      <p:ext uri="{BB962C8B-B14F-4D97-AF65-F5344CB8AC3E}">
        <p14:creationId xmlns:p14="http://schemas.microsoft.com/office/powerpoint/2010/main" xmlns="" val="41290064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4708"/>
            <a:ext cx="12201922" cy="77487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pic>
        <p:nvPicPr>
          <p:cNvPr id="14" name="Picture 5" descr="C:\Users\王佩丰\Desktop\51CTO学院-源.png"/>
          <p:cNvPicPr>
            <a:picLocks noChangeAspect="1" noChangeArrowheads="1"/>
          </p:cNvPicPr>
          <p:nvPr userDrawn="1"/>
        </p:nvPicPr>
        <p:blipFill>
          <a:blip r:embed="rId8" cstate="print">
            <a:extLst>
              <a:ext uri="{28A0092B-C50C-407E-A947-70E740481C1C}">
                <a14:useLocalDpi xmlns:a14="http://schemas.microsoft.com/office/drawing/2010/main" xmlns="" val="0"/>
              </a:ext>
            </a:extLst>
          </a:blip>
          <a:srcRect/>
          <a:stretch>
            <a:fillRect/>
          </a:stretch>
        </p:blipFill>
        <p:spPr bwMode="auto">
          <a:xfrm>
            <a:off x="554559" y="261442"/>
            <a:ext cx="1728192" cy="41438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userDrawn="1"/>
        </p:nvSpPr>
        <p:spPr>
          <a:xfrm>
            <a:off x="7029121" y="6247693"/>
            <a:ext cx="4965739" cy="461665"/>
          </a:xfrm>
          <a:prstGeom prst="rect">
            <a:avLst/>
          </a:prstGeom>
          <a:noFill/>
        </p:spPr>
        <p:txBody>
          <a:bodyPr wrap="square" rtlCol="0">
            <a:spAutoFit/>
          </a:bodyPr>
          <a:lstStyle/>
          <a:p>
            <a:pPr algn="r"/>
            <a:r>
              <a:rPr lang="en-US" altLang="zh-CN" sz="2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
        <p:nvSpPr>
          <p:cNvPr id="17" name="标题占位符 16"/>
          <p:cNvSpPr>
            <a:spLocks noGrp="1"/>
          </p:cNvSpPr>
          <p:nvPr>
            <p:ph type="title"/>
          </p:nvPr>
        </p:nvSpPr>
        <p:spPr>
          <a:xfrm>
            <a:off x="609600" y="274638"/>
            <a:ext cx="1097915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19" name="文本占位符 18"/>
          <p:cNvSpPr>
            <a:spLocks noGrp="1"/>
          </p:cNvSpPr>
          <p:nvPr>
            <p:ph type="body" idx="1"/>
          </p:nvPr>
        </p:nvSpPr>
        <p:spPr>
          <a:xfrm>
            <a:off x="609600" y="1600200"/>
            <a:ext cx="10979150" cy="4061842"/>
          </a:xfrm>
          <a:prstGeom prst="rect">
            <a:avLst/>
          </a:prstGeom>
        </p:spPr>
        <p:txBody>
          <a:bodyPr vert="horz" lIns="91440" tIns="45720" rIns="91440" bIns="45720" rtlCol="0">
            <a:normAutofit/>
          </a:bodyPr>
          <a:lstStyle/>
          <a:p>
            <a:pPr lvl="0"/>
            <a:r>
              <a:rPr lang="zh-CN" altLang="en-US" dirty="0" smtClean="0"/>
              <a:t>单击此处编辑母版文本样式</a:t>
            </a:r>
          </a:p>
          <a:p>
            <a:pPr lvl="2"/>
            <a:r>
              <a:rPr lang="zh-CN" altLang="en-US" dirty="0" smtClean="0"/>
              <a:t>第二级</a:t>
            </a:r>
          </a:p>
          <a:p>
            <a:pPr lvl="3"/>
            <a:r>
              <a:rPr lang="zh-CN" altLang="en-US" dirty="0" smtClean="0"/>
              <a:t>第三级</a:t>
            </a:r>
            <a:r>
              <a:rPr lang="en-US" altLang="zh-CN" dirty="0" smtClean="0"/>
              <a:t>	</a:t>
            </a:r>
            <a:endParaRPr lang="zh-CN" altLang="en-US" dirty="0" smtClean="0"/>
          </a:p>
          <a:p>
            <a:pPr lvl="4"/>
            <a:r>
              <a:rPr lang="zh-CN" altLang="en-US" dirty="0" smtClean="0"/>
              <a:t>第四级</a:t>
            </a:r>
          </a:p>
          <a:p>
            <a:pPr lvl="5"/>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8" r:id="rId2"/>
    <p:sldLayoutId id="2147483670" r:id="rId3"/>
    <p:sldLayoutId id="2147483664" r:id="rId4"/>
    <p:sldLayoutId id="2147483663" r:id="rId5"/>
    <p:sldLayoutId id="2147483667" r:id="rId6"/>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txStyles>
    <p:titleStyle>
      <a:lvl1pPr algn="l" defTabSz="1219627" rtl="0" eaLnBrk="1" latinLnBrk="0" hangingPunct="1">
        <a:spcBef>
          <a:spcPct val="0"/>
        </a:spcBef>
        <a:buNone/>
        <a:defRPr sz="3700" b="1" kern="1200">
          <a:solidFill>
            <a:srgbClr val="21B6BB"/>
          </a:solidFill>
          <a:latin typeface="微软雅黑" panose="020B0503020204020204" pitchFamily="34" charset="-122"/>
          <a:ea typeface="微软雅黑" panose="020B0503020204020204" pitchFamily="34" charset="-122"/>
          <a:cs typeface="+mj-cs"/>
        </a:defRPr>
      </a:lvl1pPr>
    </p:titleStyle>
    <p:bodyStyle>
      <a:lvl1pPr marL="1600760" indent="-609813" algn="l" defTabSz="1219627" rtl="0" eaLnBrk="1" latinLnBrk="0" hangingPunct="1">
        <a:spcBef>
          <a:spcPct val="20000"/>
        </a:spcBef>
        <a:buClr>
          <a:srgbClr val="21B6BB"/>
        </a:buClr>
        <a:buFont typeface="Wingdings" panose="05000000000000000000" pitchFamily="2" charset="2"/>
        <a:buChar char="l"/>
        <a:defRPr sz="2800" kern="1200">
          <a:solidFill>
            <a:schemeClr val="tx1">
              <a:lumMod val="65000"/>
              <a:lumOff val="3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lang="zh-CN" altLang="en-US" sz="2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453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3pPr>
      <a:lvl4pPr marL="2134347"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4pPr>
      <a:lvl5pPr marL="2744160"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5pPr>
      <a:lvl6pPr marL="335397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582" y="4655161"/>
            <a:ext cx="10657185" cy="646331"/>
          </a:xfrm>
        </p:spPr>
        <p:txBody>
          <a:bodyPr/>
          <a:lstStyle/>
          <a:p>
            <a:r>
              <a:rPr lang="en-US" altLang="zh-CN" sz="3600" dirty="0" smtClean="0"/>
              <a:t>OpenCV 3.1.0 – </a:t>
            </a:r>
            <a:r>
              <a:rPr sz="3600" smtClean="0"/>
              <a:t>图像处理教程</a:t>
            </a:r>
            <a:endParaRPr lang="zh-CN" altLang="en-US" sz="3600" dirty="0"/>
          </a:p>
        </p:txBody>
      </p:sp>
    </p:spTree>
    <p:extLst>
      <p:ext uri="{BB962C8B-B14F-4D97-AF65-F5344CB8AC3E}">
        <p14:creationId xmlns:p14="http://schemas.microsoft.com/office/powerpoint/2010/main" xmlns="" val="37598936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贾志刚</a:t>
            </a:r>
            <a:endParaRPr lang="zh-CN" altLang="en-US" dirty="0"/>
          </a:p>
        </p:txBody>
      </p:sp>
      <p:sp>
        <p:nvSpPr>
          <p:cNvPr id="3" name="文本占位符 2"/>
          <p:cNvSpPr>
            <a:spLocks noGrp="1"/>
          </p:cNvSpPr>
          <p:nvPr>
            <p:ph type="body" sz="quarter" idx="11"/>
          </p:nvPr>
        </p:nvSpPr>
        <p:spPr>
          <a:xfrm>
            <a:off x="4170349" y="2925738"/>
            <a:ext cx="6393322" cy="1212640"/>
          </a:xfrm>
        </p:spPr>
        <p:txBody>
          <a:bodyPr/>
          <a:lstStyle/>
          <a:p>
            <a:r>
              <a:rPr lang="en-US" altLang="zh-CN" sz="2000" dirty="0" smtClean="0">
                <a:latin typeface="Arial" pitchFamily="34" charset="0"/>
                <a:cs typeface="Arial" pitchFamily="34" charset="0"/>
              </a:rPr>
              <a:t>E-Mail: bfnh1998@hotmail.com</a:t>
            </a:r>
          </a:p>
          <a:p>
            <a:r>
              <a:rPr sz="2000" dirty="0" smtClean="0">
                <a:latin typeface="Arial" pitchFamily="34" charset="0"/>
                <a:cs typeface="Arial" pitchFamily="34" charset="0"/>
              </a:rPr>
              <a:t>微博：流浪的鱼</a:t>
            </a:r>
            <a:r>
              <a:rPr lang="en-US" altLang="zh-CN" sz="2000" dirty="0" smtClean="0">
                <a:latin typeface="Arial" pitchFamily="34" charset="0"/>
                <a:cs typeface="Arial" pitchFamily="34" charset="0"/>
              </a:rPr>
              <a:t>-GloomyFish</a:t>
            </a:r>
          </a:p>
          <a:p>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90663" y="2277666"/>
            <a:ext cx="2016224" cy="1944216"/>
          </a:xfrm>
          <a:prstGeom prst="rect">
            <a:avLst/>
          </a:prstGeom>
          <a:noFill/>
          <a:ln w="25400">
            <a:solidFill>
              <a:srgbClr val="21B6BB"/>
            </a:solidFill>
            <a:miter lim="800000"/>
            <a:headEnd/>
            <a:tailEnd/>
          </a:ln>
          <a:effectLst>
            <a:outerShdw blurRad="63500" sx="102000" sy="102000" algn="ctr" rotWithShape="0">
              <a:prstClr val="black">
                <a:alpha val="40000"/>
              </a:prstClr>
            </a:outerShdw>
          </a:effectLst>
          <a:extLst>
            <a:ext uri="{909E8E84-426E-40DD-AFC4-6F175D3DCCD1}">
              <a14:hiddenFill xmlns=""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3" cstate="print"/>
          <a:srcRect/>
          <a:stretch>
            <a:fillRect/>
          </a:stretch>
        </p:blipFill>
        <p:spPr bwMode="auto">
          <a:xfrm>
            <a:off x="1490663" y="2277666"/>
            <a:ext cx="2016224" cy="1944216"/>
          </a:xfrm>
          <a:prstGeom prst="rect">
            <a:avLst/>
          </a:prstGeom>
          <a:noFill/>
          <a:ln w="9525">
            <a:noFill/>
            <a:miter lim="800000"/>
            <a:headEnd/>
            <a:tailEnd/>
          </a:ln>
        </p:spPr>
      </p:pic>
    </p:spTree>
    <p:extLst>
      <p:ext uri="{BB962C8B-B14F-4D97-AF65-F5344CB8AC3E}">
        <p14:creationId xmlns="" xmlns:p14="http://schemas.microsoft.com/office/powerpoint/2010/main" val="19850521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6331"/>
          </a:xfrm>
        </p:spPr>
        <p:txBody>
          <a:bodyPr/>
          <a:lstStyle/>
          <a:p>
            <a:r>
              <a:rPr altLang="en-US" dirty="0" smtClean="0"/>
              <a:t>像素重映射</a:t>
            </a:r>
            <a:r>
              <a:rPr lang="en-US" altLang="en-US" dirty="0" smtClean="0"/>
              <a:t>(cv::remap)</a:t>
            </a:r>
            <a:endParaRPr lang="zh-CN" altLang="en-US" dirty="0"/>
          </a:p>
        </p:txBody>
      </p:sp>
      <p:sp>
        <p:nvSpPr>
          <p:cNvPr id="5" name="文本占位符 4"/>
          <p:cNvSpPr>
            <a:spLocks noGrp="1"/>
          </p:cNvSpPr>
          <p:nvPr>
            <p:ph type="body" sz="quarter" idx="11"/>
          </p:nvPr>
        </p:nvSpPr>
        <p:spPr>
          <a:xfrm>
            <a:off x="4659017" y="3213722"/>
            <a:ext cx="6264694" cy="1557349"/>
          </a:xfrm>
        </p:spPr>
        <p:txBody>
          <a:bodyPr/>
          <a:lstStyle/>
          <a:p>
            <a:r>
              <a:rPr dirty="0" smtClean="0"/>
              <a:t>什么是像素重映射</a:t>
            </a:r>
            <a:endParaRPr lang="en-US" altLang="zh-CN" dirty="0" smtClean="0"/>
          </a:p>
          <a:p>
            <a:r>
              <a:rPr lang="en-US" dirty="0" smtClean="0"/>
              <a:t>API</a:t>
            </a:r>
            <a:r>
              <a:rPr dirty="0" smtClean="0"/>
              <a:t>介绍</a:t>
            </a:r>
            <a:endParaRPr lang="en-US" dirty="0" smtClean="0"/>
          </a:p>
          <a:p>
            <a:r>
              <a:rPr dirty="0" smtClean="0"/>
              <a:t>代码演示</a:t>
            </a:r>
            <a:endParaRPr lang="en-US" altLang="zh-CN" dirty="0" smtClean="0"/>
          </a:p>
        </p:txBody>
      </p:sp>
    </p:spTree>
    <p:extLst>
      <p:ext uri="{BB962C8B-B14F-4D97-AF65-F5344CB8AC3E}">
        <p14:creationId xmlns:p14="http://schemas.microsoft.com/office/powerpoint/2010/main" xmlns="" val="9034169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什么是像素重映射</a:t>
            </a:r>
          </a:p>
        </p:txBody>
      </p:sp>
      <p:sp>
        <p:nvSpPr>
          <p:cNvPr id="3" name="Content Placeholder 2"/>
          <p:cNvSpPr>
            <a:spLocks noGrp="1"/>
          </p:cNvSpPr>
          <p:nvPr>
            <p:ph sz="quarter" idx="10"/>
          </p:nvPr>
        </p:nvSpPr>
        <p:spPr>
          <a:xfrm>
            <a:off x="669888" y="2349500"/>
            <a:ext cx="10715700" cy="3723500"/>
          </a:xfrm>
        </p:spPr>
        <p:txBody>
          <a:bodyPr>
            <a:normAutofit/>
          </a:bodyPr>
          <a:lstStyle/>
          <a:p>
            <a:r>
              <a:rPr lang="zh-CN" altLang="en-US" b="1" dirty="0" smtClean="0">
                <a:solidFill>
                  <a:srgbClr val="FF0000"/>
                </a:solidFill>
              </a:rPr>
              <a:t>简单点说就是把输入图像中各个像素按照一定的规则映射到另外一张图像的对应位置上去，形成一张新的图像。</a:t>
            </a:r>
            <a:endParaRPr lang="zh-CN" altLang="en-US" dirty="0"/>
          </a:p>
        </p:txBody>
      </p:sp>
      <p:pic>
        <p:nvPicPr>
          <p:cNvPr id="7169" name="Picture 1" descr="C:\Users\Administrator\AppData\Roaming\Tencent\Users\57558865\QQ\WinTemp\RichOle\65LMBWEG2}WC})[F~HEM}(L.png"/>
          <p:cNvPicPr>
            <a:picLocks noChangeAspect="1" noChangeArrowheads="1"/>
          </p:cNvPicPr>
          <p:nvPr/>
        </p:nvPicPr>
        <p:blipFill>
          <a:blip r:embed="rId2"/>
          <a:srcRect/>
          <a:stretch>
            <a:fillRect/>
          </a:stretch>
        </p:blipFill>
        <p:spPr bwMode="auto">
          <a:xfrm>
            <a:off x="2670151" y="3286918"/>
            <a:ext cx="2419350" cy="2276475"/>
          </a:xfrm>
          <a:prstGeom prst="rect">
            <a:avLst/>
          </a:prstGeom>
          <a:noFill/>
        </p:spPr>
      </p:pic>
      <p:pic>
        <p:nvPicPr>
          <p:cNvPr id="7170" name="Picture 2" descr="C:\Users\Administrator\AppData\Roaming\Tencent\Users\57558865\QQ\WinTemp\RichOle\3XI$7Z[W$39@4[J%J5BH~`N.png"/>
          <p:cNvPicPr>
            <a:picLocks noChangeAspect="1" noChangeArrowheads="1"/>
          </p:cNvPicPr>
          <p:nvPr/>
        </p:nvPicPr>
        <p:blipFill>
          <a:blip r:embed="rId3"/>
          <a:srcRect/>
          <a:stretch>
            <a:fillRect/>
          </a:stretch>
        </p:blipFill>
        <p:spPr bwMode="auto">
          <a:xfrm>
            <a:off x="5384795" y="3715546"/>
            <a:ext cx="3979361" cy="1143008"/>
          </a:xfrm>
          <a:prstGeom prst="rect">
            <a:avLst/>
          </a:prstGeom>
          <a:noFill/>
        </p:spPr>
      </p:pic>
      <p:sp>
        <p:nvSpPr>
          <p:cNvPr id="6" name="TextBox 5"/>
          <p:cNvSpPr txBox="1"/>
          <p:nvPr/>
        </p:nvSpPr>
        <p:spPr>
          <a:xfrm>
            <a:off x="5456233" y="5215744"/>
            <a:ext cx="5269391" cy="338554"/>
          </a:xfrm>
          <a:prstGeom prst="rect">
            <a:avLst/>
          </a:prstGeom>
          <a:noFill/>
        </p:spPr>
        <p:txBody>
          <a:bodyPr wrap="none" rtlCol="0">
            <a:spAutoFit/>
          </a:bodyPr>
          <a:lstStyle/>
          <a:p>
            <a:r>
              <a:rPr lang="en-US" altLang="zh-CN" sz="1600" dirty="0" smtClean="0"/>
              <a:t>g(</a:t>
            </a:r>
            <a:r>
              <a:rPr lang="en-US" altLang="zh-CN" sz="1600" dirty="0" err="1" smtClean="0"/>
              <a:t>x,y</a:t>
            </a:r>
            <a:r>
              <a:rPr lang="en-US" altLang="zh-CN" sz="1600" dirty="0" smtClean="0"/>
              <a:t>)</a:t>
            </a:r>
            <a:r>
              <a:rPr lang="zh-CN" altLang="en-US" sz="1600" dirty="0" smtClean="0"/>
              <a:t>是重映射之后的图像，</a:t>
            </a:r>
            <a:r>
              <a:rPr lang="en-US" altLang="zh-CN" sz="1600" dirty="0" smtClean="0"/>
              <a:t>h(</a:t>
            </a:r>
            <a:r>
              <a:rPr lang="en-US" altLang="zh-CN" sz="1600" dirty="0" err="1" smtClean="0"/>
              <a:t>x,y</a:t>
            </a:r>
            <a:r>
              <a:rPr lang="en-US" altLang="zh-CN" sz="1600" dirty="0" smtClean="0"/>
              <a:t>)</a:t>
            </a:r>
            <a:r>
              <a:rPr lang="zh-CN" altLang="en-US" sz="1600" dirty="0" smtClean="0"/>
              <a:t>是功能函数，</a:t>
            </a:r>
            <a:r>
              <a:rPr lang="en-US" altLang="zh-CN" sz="1600" dirty="0" smtClean="0"/>
              <a:t>f</a:t>
            </a:r>
            <a:r>
              <a:rPr lang="zh-CN" altLang="en-US" sz="1600" dirty="0" smtClean="0"/>
              <a:t>是源图像</a:t>
            </a:r>
            <a:endParaRPr lang="zh-CN" altLang="en-US" sz="1600"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什么是像素重映射</a:t>
            </a:r>
            <a:endParaRPr lang="zh-CN" altLang="en-US" dirty="0"/>
          </a:p>
        </p:txBody>
      </p:sp>
      <p:pic>
        <p:nvPicPr>
          <p:cNvPr id="19457" name="Picture 1" descr="C:\Users\Administrator\AppData\Roaming\Tencent\Users\57558865\QQ\WinTemp\RichOle\%Q8[EI`C64MXR4BSJK0KW)T.png"/>
          <p:cNvPicPr>
            <a:picLocks noChangeAspect="1" noChangeArrowheads="1"/>
          </p:cNvPicPr>
          <p:nvPr/>
        </p:nvPicPr>
        <p:blipFill>
          <a:blip r:embed="rId2"/>
          <a:srcRect/>
          <a:stretch>
            <a:fillRect/>
          </a:stretch>
        </p:blipFill>
        <p:spPr bwMode="auto">
          <a:xfrm>
            <a:off x="5813423" y="2215348"/>
            <a:ext cx="2266950" cy="447675"/>
          </a:xfrm>
          <a:prstGeom prst="rect">
            <a:avLst/>
          </a:prstGeom>
          <a:noFill/>
        </p:spPr>
      </p:pic>
      <p:sp>
        <p:nvSpPr>
          <p:cNvPr id="5" name="TextBox 4"/>
          <p:cNvSpPr txBox="1"/>
          <p:nvPr/>
        </p:nvSpPr>
        <p:spPr>
          <a:xfrm>
            <a:off x="3098779" y="2215348"/>
            <a:ext cx="2339102" cy="461665"/>
          </a:xfrm>
          <a:prstGeom prst="rect">
            <a:avLst/>
          </a:prstGeom>
          <a:noFill/>
        </p:spPr>
        <p:txBody>
          <a:bodyPr wrap="none" rtlCol="0">
            <a:spAutoFit/>
          </a:bodyPr>
          <a:lstStyle/>
          <a:p>
            <a:r>
              <a:rPr lang="zh-CN" altLang="en-US" dirty="0" smtClean="0"/>
              <a:t>假设有映射函数</a:t>
            </a:r>
            <a:endParaRPr lang="zh-CN" altLang="en-US" dirty="0"/>
          </a:p>
        </p:txBody>
      </p:sp>
      <p:pic>
        <p:nvPicPr>
          <p:cNvPr id="19459" name="Picture 3" descr="Remap_Tutorial_Theory_0.jpg"/>
          <p:cNvPicPr>
            <a:picLocks noChangeAspect="1" noChangeArrowheads="1"/>
          </p:cNvPicPr>
          <p:nvPr/>
        </p:nvPicPr>
        <p:blipFill>
          <a:blip r:embed="rId3"/>
          <a:srcRect/>
          <a:stretch>
            <a:fillRect/>
          </a:stretch>
        </p:blipFill>
        <p:spPr bwMode="auto">
          <a:xfrm>
            <a:off x="3170217" y="3144042"/>
            <a:ext cx="1666875" cy="2381250"/>
          </a:xfrm>
          <a:prstGeom prst="rect">
            <a:avLst/>
          </a:prstGeom>
          <a:noFill/>
        </p:spPr>
      </p:pic>
      <p:pic>
        <p:nvPicPr>
          <p:cNvPr id="19461" name="Picture 5" descr="Remap_Tutorial_Theory_1.jpg"/>
          <p:cNvPicPr>
            <a:picLocks noChangeAspect="1" noChangeArrowheads="1"/>
          </p:cNvPicPr>
          <p:nvPr/>
        </p:nvPicPr>
        <p:blipFill>
          <a:blip r:embed="rId4"/>
          <a:srcRect/>
          <a:stretch>
            <a:fillRect/>
          </a:stretch>
        </p:blipFill>
        <p:spPr bwMode="auto">
          <a:xfrm>
            <a:off x="6384927" y="3120246"/>
            <a:ext cx="1657350" cy="238125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r>
              <a:rPr lang="zh-CN" altLang="en-US" dirty="0" smtClean="0"/>
              <a:t>介绍</a:t>
            </a:r>
            <a:r>
              <a:rPr lang="en-US" altLang="zh-CN" dirty="0" smtClean="0"/>
              <a:t>cv::remap</a:t>
            </a:r>
            <a:endParaRPr lang="zh-CN" altLang="en-US" dirty="0" smtClean="0"/>
          </a:p>
        </p:txBody>
      </p:sp>
      <p:sp>
        <p:nvSpPr>
          <p:cNvPr id="5" name="TextBox 4"/>
          <p:cNvSpPr txBox="1"/>
          <p:nvPr/>
        </p:nvSpPr>
        <p:spPr>
          <a:xfrm>
            <a:off x="1169953" y="2358224"/>
            <a:ext cx="9058121" cy="3416320"/>
          </a:xfrm>
          <a:prstGeom prst="rect">
            <a:avLst/>
          </a:prstGeom>
          <a:noFill/>
        </p:spPr>
        <p:txBody>
          <a:bodyPr wrap="none" rtlCol="0">
            <a:spAutoFit/>
          </a:bodyPr>
          <a:lstStyle/>
          <a:p>
            <a:r>
              <a:rPr lang="en-US" altLang="zh-CN" dirty="0" smtClean="0"/>
              <a:t>Remap(</a:t>
            </a:r>
          </a:p>
          <a:p>
            <a:r>
              <a:rPr lang="en-US" altLang="zh-CN" dirty="0" err="1" smtClean="0"/>
              <a:t>InputArray</a:t>
            </a:r>
            <a:r>
              <a:rPr lang="en-US" altLang="zh-CN" dirty="0" smtClean="0"/>
              <a:t> </a:t>
            </a:r>
            <a:r>
              <a:rPr lang="en-US" altLang="zh-CN" dirty="0" err="1" smtClean="0"/>
              <a:t>src</a:t>
            </a:r>
            <a:r>
              <a:rPr lang="en-US" altLang="zh-CN" dirty="0" smtClean="0"/>
              <a:t>,// </a:t>
            </a:r>
            <a:r>
              <a:rPr lang="zh-CN" altLang="en-US" dirty="0" smtClean="0"/>
              <a:t>输入图像</a:t>
            </a:r>
            <a:endParaRPr lang="en-US" altLang="zh-CN" dirty="0" smtClean="0"/>
          </a:p>
          <a:p>
            <a:r>
              <a:rPr lang="en-US" altLang="zh-CN" dirty="0" err="1" smtClean="0"/>
              <a:t>OutputArray</a:t>
            </a:r>
            <a:r>
              <a:rPr lang="en-US" altLang="zh-CN" dirty="0" smtClean="0"/>
              <a:t> </a:t>
            </a:r>
            <a:r>
              <a:rPr lang="en-US" altLang="zh-CN" dirty="0" err="1" smtClean="0"/>
              <a:t>dst</a:t>
            </a:r>
            <a:r>
              <a:rPr lang="en-US" altLang="zh-CN" dirty="0" smtClean="0"/>
              <a:t>,// </a:t>
            </a:r>
            <a:r>
              <a:rPr lang="zh-CN" altLang="en-US" dirty="0" smtClean="0"/>
              <a:t>输出图像</a:t>
            </a:r>
            <a:endParaRPr lang="en-US" altLang="zh-CN" dirty="0" smtClean="0"/>
          </a:p>
          <a:p>
            <a:r>
              <a:rPr lang="en-US" altLang="zh-CN" dirty="0" err="1" smtClean="0"/>
              <a:t>InputArray</a:t>
            </a:r>
            <a:r>
              <a:rPr lang="en-US" altLang="zh-CN" dirty="0" smtClean="0"/>
              <a:t>  map1,// x </a:t>
            </a:r>
            <a:r>
              <a:rPr lang="zh-CN" altLang="en-US" dirty="0" smtClean="0"/>
              <a:t>映射表 </a:t>
            </a:r>
            <a:r>
              <a:rPr lang="en-US" altLang="zh-CN" dirty="0" smtClean="0"/>
              <a:t>CV_32FC1/CV_32FC2</a:t>
            </a:r>
          </a:p>
          <a:p>
            <a:r>
              <a:rPr lang="en-US" altLang="zh-CN" dirty="0" err="1" smtClean="0"/>
              <a:t>InputArray</a:t>
            </a:r>
            <a:r>
              <a:rPr lang="en-US" altLang="zh-CN" dirty="0" smtClean="0"/>
              <a:t> map2,// y </a:t>
            </a:r>
            <a:r>
              <a:rPr lang="zh-CN" altLang="en-US" dirty="0" smtClean="0"/>
              <a:t>映射表</a:t>
            </a:r>
            <a:endParaRPr lang="en-US" altLang="zh-CN" dirty="0" smtClean="0"/>
          </a:p>
          <a:p>
            <a:r>
              <a:rPr lang="en-US" altLang="zh-CN" dirty="0" err="1" smtClean="0"/>
              <a:t>int</a:t>
            </a:r>
            <a:r>
              <a:rPr lang="en-US" altLang="zh-CN" dirty="0" smtClean="0"/>
              <a:t> interpolation,// </a:t>
            </a:r>
            <a:r>
              <a:rPr lang="zh-CN" altLang="en-US" dirty="0" smtClean="0"/>
              <a:t>选择的插值方法，常见线性插值，可选择立方等</a:t>
            </a:r>
            <a:endParaRPr lang="en-US" altLang="zh-CN" dirty="0" smtClean="0"/>
          </a:p>
          <a:p>
            <a:r>
              <a:rPr lang="en-US" altLang="zh-CN" dirty="0" err="1" smtClean="0"/>
              <a:t>int</a:t>
            </a:r>
            <a:r>
              <a:rPr lang="en-US" altLang="zh-CN" dirty="0" smtClean="0"/>
              <a:t> </a:t>
            </a:r>
            <a:r>
              <a:rPr lang="en-US" altLang="zh-CN" dirty="0" err="1" smtClean="0"/>
              <a:t>borderMode</a:t>
            </a:r>
            <a:r>
              <a:rPr lang="en-US" altLang="zh-CN" dirty="0" smtClean="0"/>
              <a:t>,// BORDER_CONSTANT</a:t>
            </a:r>
          </a:p>
          <a:p>
            <a:r>
              <a:rPr lang="en-US" altLang="zh-CN" dirty="0" smtClean="0"/>
              <a:t>const Scalar </a:t>
            </a:r>
            <a:r>
              <a:rPr lang="en-US" altLang="zh-CN" dirty="0" err="1" smtClean="0"/>
              <a:t>borderValue</a:t>
            </a:r>
            <a:r>
              <a:rPr lang="en-US" altLang="zh-CN" dirty="0" smtClean="0"/>
              <a:t>// color </a:t>
            </a:r>
          </a:p>
          <a:p>
            <a:r>
              <a:rPr lang="en-US" altLang="zh-CN" dirty="0" smtClean="0"/>
              <a:t>)</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API</a:t>
            </a:r>
            <a:r>
              <a:rPr lang="zh-CN" altLang="en-US" dirty="0" smtClean="0"/>
              <a:t>介绍</a:t>
            </a:r>
            <a:r>
              <a:rPr lang="en-US" altLang="zh-CN" dirty="0" smtClean="0"/>
              <a:t>cv::remap</a:t>
            </a:r>
            <a:endParaRPr lang="zh-CN" altLang="en-US" dirty="0"/>
          </a:p>
        </p:txBody>
      </p:sp>
      <p:pic>
        <p:nvPicPr>
          <p:cNvPr id="5121" name="Picture 1" descr="C:\Users\Administrator\AppData\Roaming\Tencent\Users\57558865\QQ\WinTemp\RichOle\P~514]5VJAFZCVOMQO52A3X.png"/>
          <p:cNvPicPr>
            <a:picLocks noChangeAspect="1" noChangeArrowheads="1"/>
          </p:cNvPicPr>
          <p:nvPr/>
        </p:nvPicPr>
        <p:blipFill>
          <a:blip r:embed="rId2"/>
          <a:srcRect/>
          <a:stretch>
            <a:fillRect/>
          </a:stretch>
        </p:blipFill>
        <p:spPr bwMode="auto">
          <a:xfrm>
            <a:off x="1312829" y="3344071"/>
            <a:ext cx="3200400" cy="342900"/>
          </a:xfrm>
          <a:prstGeom prst="rect">
            <a:avLst/>
          </a:prstGeom>
          <a:noFill/>
        </p:spPr>
      </p:pic>
      <p:pic>
        <p:nvPicPr>
          <p:cNvPr id="5122" name="Picture 2" descr="C:\Users\Administrator\AppData\Roaming\Tencent\Users\57558865\QQ\WinTemp\RichOle\87GKY_6NE$P}{QR7F_P~5NT.png"/>
          <p:cNvPicPr>
            <a:picLocks noChangeAspect="1" noChangeArrowheads="1"/>
          </p:cNvPicPr>
          <p:nvPr/>
        </p:nvPicPr>
        <p:blipFill>
          <a:blip r:embed="rId3"/>
          <a:srcRect/>
          <a:stretch>
            <a:fillRect/>
          </a:stretch>
        </p:blipFill>
        <p:spPr bwMode="auto">
          <a:xfrm>
            <a:off x="1312829" y="4201327"/>
            <a:ext cx="3200400" cy="342900"/>
          </a:xfrm>
          <a:prstGeom prst="rect">
            <a:avLst/>
          </a:prstGeom>
          <a:noFill/>
        </p:spPr>
      </p:pic>
      <p:pic>
        <p:nvPicPr>
          <p:cNvPr id="5123" name="Picture 3" descr="C:\Users\Administrator\AppData\Roaming\Tencent\Users\57558865\QQ\WinTemp\RichOle\)(Q%K~BD7SUF1JK`A(9JTCL.png"/>
          <p:cNvPicPr>
            <a:picLocks noChangeAspect="1" noChangeArrowheads="1"/>
          </p:cNvPicPr>
          <p:nvPr/>
        </p:nvPicPr>
        <p:blipFill>
          <a:blip r:embed="rId4"/>
          <a:srcRect/>
          <a:stretch>
            <a:fillRect/>
          </a:stretch>
        </p:blipFill>
        <p:spPr bwMode="auto">
          <a:xfrm>
            <a:off x="1312829" y="4987145"/>
            <a:ext cx="3181350" cy="371475"/>
          </a:xfrm>
          <a:prstGeom prst="rect">
            <a:avLst/>
          </a:prstGeom>
          <a:noFill/>
        </p:spPr>
      </p:pic>
      <p:pic>
        <p:nvPicPr>
          <p:cNvPr id="5124" name="Picture 4" descr="C:\Users\Administrator\AppData\Roaming\Tencent\Users\57558865\QQ\WinTemp\RichOle\P00J_K5IF2B{39G0FQ4XD1S.png"/>
          <p:cNvPicPr>
            <a:picLocks noChangeAspect="1" noChangeArrowheads="1"/>
          </p:cNvPicPr>
          <p:nvPr/>
        </p:nvPicPr>
        <p:blipFill>
          <a:blip r:embed="rId5"/>
          <a:srcRect/>
          <a:stretch>
            <a:fillRect/>
          </a:stretch>
        </p:blipFill>
        <p:spPr bwMode="auto">
          <a:xfrm>
            <a:off x="1312829" y="2143910"/>
            <a:ext cx="6019800" cy="1066800"/>
          </a:xfrm>
          <a:prstGeom prst="rect">
            <a:avLst/>
          </a:prstGeom>
          <a:noFill/>
        </p:spPr>
      </p:pic>
      <p:sp>
        <p:nvSpPr>
          <p:cNvPr id="9" name="TextBox 8"/>
          <p:cNvSpPr txBox="1"/>
          <p:nvPr/>
        </p:nvSpPr>
        <p:spPr>
          <a:xfrm>
            <a:off x="7599373" y="2286786"/>
            <a:ext cx="1415772" cy="461665"/>
          </a:xfrm>
          <a:prstGeom prst="rect">
            <a:avLst/>
          </a:prstGeom>
          <a:noFill/>
        </p:spPr>
        <p:txBody>
          <a:bodyPr wrap="none" rtlCol="0">
            <a:spAutoFit/>
          </a:bodyPr>
          <a:lstStyle/>
          <a:p>
            <a:r>
              <a:rPr lang="zh-CN" altLang="en-US" dirty="0" smtClean="0"/>
              <a:t>缩小一半</a:t>
            </a:r>
            <a:endParaRPr lang="zh-CN" altLang="en-US" dirty="0"/>
          </a:p>
        </p:txBody>
      </p:sp>
      <p:sp>
        <p:nvSpPr>
          <p:cNvPr id="10" name="TextBox 9"/>
          <p:cNvSpPr txBox="1"/>
          <p:nvPr/>
        </p:nvSpPr>
        <p:spPr>
          <a:xfrm>
            <a:off x="4884729" y="3358356"/>
            <a:ext cx="1566454" cy="461665"/>
          </a:xfrm>
          <a:prstGeom prst="rect">
            <a:avLst/>
          </a:prstGeom>
          <a:noFill/>
        </p:spPr>
        <p:txBody>
          <a:bodyPr wrap="none" rtlCol="0">
            <a:spAutoFit/>
          </a:bodyPr>
          <a:lstStyle/>
          <a:p>
            <a:r>
              <a:rPr lang="en-US" altLang="zh-CN" dirty="0" smtClean="0"/>
              <a:t>Y</a:t>
            </a:r>
            <a:r>
              <a:rPr lang="zh-CN" altLang="en-US" dirty="0" smtClean="0"/>
              <a:t>方向对调</a:t>
            </a:r>
            <a:endParaRPr lang="zh-CN" altLang="en-US" dirty="0"/>
          </a:p>
        </p:txBody>
      </p:sp>
      <p:sp>
        <p:nvSpPr>
          <p:cNvPr id="11" name="TextBox 10"/>
          <p:cNvSpPr txBox="1"/>
          <p:nvPr/>
        </p:nvSpPr>
        <p:spPr>
          <a:xfrm>
            <a:off x="4813291" y="4144174"/>
            <a:ext cx="1576072" cy="461665"/>
          </a:xfrm>
          <a:prstGeom prst="rect">
            <a:avLst/>
          </a:prstGeom>
          <a:noFill/>
        </p:spPr>
        <p:txBody>
          <a:bodyPr wrap="none" rtlCol="0">
            <a:spAutoFit/>
          </a:bodyPr>
          <a:lstStyle/>
          <a:p>
            <a:r>
              <a:rPr lang="en-US" altLang="zh-CN" dirty="0" smtClean="0"/>
              <a:t>X</a:t>
            </a:r>
            <a:r>
              <a:rPr lang="zh-CN" altLang="en-US" dirty="0" smtClean="0"/>
              <a:t>方向对调</a:t>
            </a:r>
            <a:endParaRPr lang="zh-CN" altLang="en-US" dirty="0"/>
          </a:p>
        </p:txBody>
      </p:sp>
      <p:sp>
        <p:nvSpPr>
          <p:cNvPr id="12" name="TextBox 11"/>
          <p:cNvSpPr txBox="1"/>
          <p:nvPr/>
        </p:nvSpPr>
        <p:spPr>
          <a:xfrm>
            <a:off x="4741853" y="4929992"/>
            <a:ext cx="2342308" cy="461665"/>
          </a:xfrm>
          <a:prstGeom prst="rect">
            <a:avLst/>
          </a:prstGeom>
          <a:noFill/>
        </p:spPr>
        <p:txBody>
          <a:bodyPr wrap="none" rtlCol="0">
            <a:spAutoFit/>
          </a:bodyPr>
          <a:lstStyle/>
          <a:p>
            <a:r>
              <a:rPr lang="en-US" altLang="zh-CN" dirty="0" smtClean="0"/>
              <a:t>XY</a:t>
            </a:r>
            <a:r>
              <a:rPr lang="zh-CN" altLang="en-US" dirty="0" smtClean="0"/>
              <a:t>方向同时对调</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演示代码</a:t>
            </a:r>
          </a:p>
        </p:txBody>
      </p:sp>
      <p:pic>
        <p:nvPicPr>
          <p:cNvPr id="3073" name="Picture 1" descr="C:\Users\Administrator\AppData\Roaming\Tencent\Users\57558865\QQ\WinTemp\RichOle\{6BI2I1@3NX`2HI(EJ`_{`Y.png"/>
          <p:cNvPicPr>
            <a:picLocks noChangeAspect="1" noChangeArrowheads="1"/>
          </p:cNvPicPr>
          <p:nvPr/>
        </p:nvPicPr>
        <p:blipFill>
          <a:blip r:embed="rId2"/>
          <a:srcRect/>
          <a:stretch>
            <a:fillRect/>
          </a:stretch>
        </p:blipFill>
        <p:spPr bwMode="auto">
          <a:xfrm>
            <a:off x="2955903" y="1072340"/>
            <a:ext cx="8072494" cy="495214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956347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模板文件</Template>
  <TotalTime>989</TotalTime>
  <Words>162</Words>
  <Application>Microsoft Office PowerPoint</Application>
  <PresentationFormat>自定义</PresentationFormat>
  <Paragraphs>29</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模板文件</vt:lpstr>
      <vt:lpstr>OpenCV 3.1.0 – 图像处理教程</vt:lpstr>
      <vt:lpstr>幻灯片 2</vt:lpstr>
      <vt:lpstr>幻灯片 3</vt:lpstr>
      <vt:lpstr>什么是像素重映射</vt:lpstr>
      <vt:lpstr>什么是像素重映射</vt:lpstr>
      <vt:lpstr>API介绍cv::remap</vt:lpstr>
      <vt:lpstr>API介绍cv::remap</vt:lpstr>
      <vt:lpstr>演示代码</vt:lpstr>
      <vt:lpstr>幻灯片 9</vt:lpstr>
    </vt:vector>
  </TitlesOfParts>
  <Company>苏州艾迪科信息技术有限公司</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贾志刚</dc:creator>
  <cp:lastModifiedBy>微软用户</cp:lastModifiedBy>
  <cp:revision>195</cp:revision>
  <dcterms:created xsi:type="dcterms:W3CDTF">2014-08-01T06:06:31Z</dcterms:created>
  <dcterms:modified xsi:type="dcterms:W3CDTF">2016-10-27T04:28:11Z</dcterms:modified>
</cp:coreProperties>
</file>