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3"/>
  </p:notesMasterIdLst>
  <p:sldIdLst>
    <p:sldId id="274" r:id="rId2"/>
    <p:sldId id="284" r:id="rId3"/>
    <p:sldId id="269" r:id="rId4"/>
    <p:sldId id="278" r:id="rId5"/>
    <p:sldId id="288" r:id="rId6"/>
    <p:sldId id="285" r:id="rId7"/>
    <p:sldId id="286" r:id="rId8"/>
    <p:sldId id="287" r:id="rId9"/>
    <p:sldId id="282" r:id="rId10"/>
    <p:sldId id="280" r:id="rId11"/>
    <p:sldId id="272" r:id="rId12"/>
  </p:sldIdLst>
  <p:sldSz cx="12198350" cy="6859588"/>
  <p:notesSz cx="6858000" cy="9144000"/>
  <p:defaultTextStyle>
    <a:defPPr>
      <a:defRPr lang="zh-CN"/>
    </a:defPPr>
    <a:lvl1pPr marL="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81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62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4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25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06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8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694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50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1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B6BB"/>
    <a:srgbClr val="5A5A5A"/>
    <a:srgbClr val="BF1920"/>
    <a:srgbClr val="2E2E2E"/>
    <a:srgbClr val="11BBD5"/>
    <a:srgbClr val="005499"/>
    <a:srgbClr val="EF080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738" y="-78"/>
      </p:cViewPr>
      <p:guideLst>
        <p:guide orient="horz" pos="216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A6CEA-800A-48F1-B66A-3DBC2417E7DC}" type="datetimeFigureOut">
              <a:rPr lang="zh-CN" altLang="en-US" smtClean="0"/>
              <a:pPr/>
              <a:t>2016/10/28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2CE1E-2A1D-4F31-8CCA-EC5B32960B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58043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1939"/>
            <a:ext cx="12198350" cy="6859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494" y="4294090"/>
            <a:ext cx="12195175" cy="136846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770582" y="4501252"/>
            <a:ext cx="10657185" cy="954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zh-CN" altLang="en-US" sz="5400" dirty="0">
                <a:solidFill>
                  <a:schemeClr val="bg1"/>
                </a:solidFill>
                <a:effectLst>
                  <a:reflection blurRad="6350" stA="28000" endPos="25000" dist="60007" dir="5400000" sy="-100000" algn="bl" rotWithShape="0"/>
                </a:effectLst>
                <a:cs typeface="+mn-cs"/>
              </a:defRPr>
            </a:lvl1pPr>
          </a:lstStyle>
          <a:p>
            <a:pPr marL="0" lvl="0" algn="ctr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1028" name="Picture 4" descr="C:\Users\王佩丰\Desktop\未标题-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588"/>
          <a:stretch/>
        </p:blipFill>
        <p:spPr bwMode="auto">
          <a:xfrm>
            <a:off x="5494" y="-1"/>
            <a:ext cx="12220552" cy="42940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67" y="6002543"/>
            <a:ext cx="2304256" cy="5525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5440">
            <a:off x="533959" y="939043"/>
            <a:ext cx="3985731" cy="9341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 userDrawn="1"/>
        </p:nvSpPr>
        <p:spPr>
          <a:xfrm>
            <a:off x="7121252" y="6093397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lvl="0"/>
            <a:r>
              <a:rPr lang="en-US" altLang="zh-CN" dirty="0" smtClean="0">
                <a:solidFill>
                  <a:srgbClr val="21B6BB"/>
                </a:solidFill>
              </a:rPr>
              <a:t>edu.51cto.com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451103" y="2142393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023037" y="2145031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kern="12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</a:t>
            </a:r>
            <a:endParaRPr lang="zh-CN" altLang="en-US" sz="3600" b="1" kern="1200" dirty="0">
              <a:solidFill>
                <a:srgbClr val="21B6B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5428045" y="2925738"/>
            <a:ext cx="448755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 typeface="Wingdings" panose="05000000000000000000" pitchFamily="2" charset="2"/>
              <a:buNone/>
              <a:defRPr lang="zh-CN" altLang="en-US" sz="2400" dirty="0" smtClean="0">
                <a:solidFill>
                  <a:srgbClr val="5A5A5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 smtClean="0"/>
              <a:t>单击此处编辑母版文本样式</a:t>
            </a:r>
          </a:p>
        </p:txBody>
      </p:sp>
      <p:pic>
        <p:nvPicPr>
          <p:cNvPr id="11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1143627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3572" y="-14924"/>
            <a:ext cx="4158531" cy="6874512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79549" y="1443397"/>
            <a:ext cx="259228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latin typeface="+mn-ea"/>
                <a:ea typeface="+mn-ea"/>
              </a:rPr>
              <a:t>课程目录</a:t>
            </a:r>
            <a:endParaRPr lang="en-US" altLang="zh-CN" sz="44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300" b="0" dirty="0" smtClean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Course Contents</a:t>
            </a:r>
            <a:endParaRPr lang="zh-CN" altLang="en-US" sz="23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6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3591" y="6094090"/>
            <a:ext cx="2045692" cy="4905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4514999" y="1701602"/>
            <a:ext cx="6408538" cy="4153216"/>
          </a:xfrm>
        </p:spPr>
        <p:txBody>
          <a:bodyPr/>
          <a:lstStyle>
            <a:lvl1pPr marL="514350" indent="-514350">
              <a:spcBef>
                <a:spcPts val="0"/>
              </a:spcBef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41565673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7551" y="2971829"/>
            <a:ext cx="12198350" cy="4572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30623" y="1796401"/>
            <a:ext cx="2441749" cy="2442314"/>
          </a:xfrm>
          <a:prstGeom prst="ellipse">
            <a:avLst/>
          </a:prstGeom>
          <a:blipFill>
            <a:blip r:embed="rId2" cstate="print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457360" indent="-457360">
              <a:buFont typeface="Wingdings" panose="05000000000000000000" pitchFamily="2" charset="2"/>
              <a:buChar char="l"/>
              <a:defRPr lang="zh-CN" altLang="en-US" sz="28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 smtClean="0"/>
              <a:t>单击此处编辑母版文本样式</a:t>
            </a:r>
          </a:p>
        </p:txBody>
      </p:sp>
      <p:pic>
        <p:nvPicPr>
          <p:cNvPr id="9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6245151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929" y="1485578"/>
            <a:ext cx="10200539" cy="7184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1B6BB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985838" y="2349500"/>
            <a:ext cx="10153650" cy="2952750"/>
          </a:xfrm>
          <a:prstGeom prst="rect">
            <a:avLst/>
          </a:prstGeom>
        </p:spPr>
        <p:txBody>
          <a:bodyPr/>
          <a:lstStyle>
            <a:lvl1pPr marL="1600760" indent="-609813">
              <a:buClr>
                <a:srgbClr val="21B6BB"/>
              </a:buClr>
              <a:buFont typeface="Wingdings" panose="05000000000000000000" pitchFamily="2" charset="2"/>
              <a:buChar char="l"/>
              <a:defRPr sz="2800">
                <a:solidFill>
                  <a:srgbClr val="5A5A5A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endParaRPr lang="zh-CN" altLang="en-US" dirty="0" smtClean="0"/>
          </a:p>
        </p:txBody>
      </p:sp>
      <p:pic>
        <p:nvPicPr>
          <p:cNvPr id="8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331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494" y="3285778"/>
            <a:ext cx="12195175" cy="3573810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019054" y="1703243"/>
            <a:ext cx="71792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 smtClean="0">
                <a:solidFill>
                  <a:srgbClr val="21B6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 You !</a:t>
            </a:r>
            <a:endParaRPr lang="zh-CN" altLang="en-US" sz="8800" b="1" dirty="0">
              <a:solidFill>
                <a:srgbClr val="21B6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9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583" y="405458"/>
            <a:ext cx="2030768" cy="4869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191" y="3583168"/>
            <a:ext cx="3960440" cy="9282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 userDrawn="1"/>
        </p:nvSpPr>
        <p:spPr>
          <a:xfrm>
            <a:off x="5494" y="3217259"/>
            <a:ext cx="12201922" cy="7200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 userDrawn="1"/>
        </p:nvSpPr>
        <p:spPr>
          <a:xfrm>
            <a:off x="1274639" y="1864970"/>
            <a:ext cx="2520280" cy="2520863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848641" y="4494629"/>
            <a:ext cx="4389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</p:spTree>
    <p:extLst>
      <p:ext uri="{BB962C8B-B14F-4D97-AF65-F5344CB8AC3E}">
        <p14:creationId xmlns="" xmlns:p14="http://schemas.microsoft.com/office/powerpoint/2010/main" val="41290064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AFAFA"/>
            </a:gs>
            <a:gs pos="50000">
              <a:srgbClr val="FBFBFB"/>
            </a:gs>
            <a:gs pos="100000">
              <a:srgbClr val="FCFCF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1" y="6084708"/>
            <a:ext cx="12201922" cy="77487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59" y="261442"/>
            <a:ext cx="1728192" cy="4143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7029121" y="6247693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  <p:sp>
        <p:nvSpPr>
          <p:cNvPr id="17" name="标题占位符 1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91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9150" cy="4061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  <a:r>
              <a:rPr lang="en-US" altLang="zh-CN" dirty="0" smtClean="0"/>
              <a:t>	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8" r:id="rId2"/>
    <p:sldLayoutId id="2147483670" r:id="rId3"/>
    <p:sldLayoutId id="2147483664" r:id="rId4"/>
    <p:sldLayoutId id="2147483663" r:id="rId5"/>
    <p:sldLayoutId id="2147483667" r:id="rId6"/>
  </p:sldLayoutIdLst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1219627" rtl="0" eaLnBrk="1" latinLnBrk="0" hangingPunct="1">
        <a:spcBef>
          <a:spcPct val="0"/>
        </a:spcBef>
        <a:buNone/>
        <a:defRPr sz="3700" b="1" kern="1200">
          <a:solidFill>
            <a:srgbClr val="21B6BB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600760" indent="-609813" algn="l" defTabSz="1219627" rtl="0" eaLnBrk="1" latinLnBrk="0" hangingPunct="1">
        <a:spcBef>
          <a:spcPct val="20000"/>
        </a:spcBef>
        <a:buClr>
          <a:srgbClr val="21B6BB"/>
        </a:buClr>
        <a:buFont typeface="Wingdings" panose="05000000000000000000" pitchFamily="2" charset="2"/>
        <a:buChar char="l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90947" indent="-381133" algn="l" defTabSz="1219627" rtl="0" eaLnBrk="1" latinLnBrk="0" hangingPunct="1">
        <a:spcBef>
          <a:spcPct val="20000"/>
        </a:spcBef>
        <a:buFont typeface="Arial" pitchFamily="34" charset="0"/>
        <a:buChar char="–"/>
        <a:defRPr lang="zh-CN" altLang="en-US" sz="2400" kern="1200" dirty="0" smtClean="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52453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3pPr>
      <a:lvl4pPr marL="2134347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4pPr>
      <a:lvl5pPr marL="2744160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5pPr>
      <a:lvl6pPr marL="335397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6pPr>
      <a:lvl7pPr marL="3963787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600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414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81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62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4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25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06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8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694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50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0582" y="4655161"/>
            <a:ext cx="10657185" cy="646331"/>
          </a:xfrm>
        </p:spPr>
        <p:txBody>
          <a:bodyPr/>
          <a:lstStyle/>
          <a:p>
            <a:r>
              <a:rPr lang="en-US" altLang="zh-CN" sz="3600" dirty="0" smtClean="0"/>
              <a:t>OpenCV 3.1.0 – </a:t>
            </a:r>
            <a:r>
              <a:rPr sz="3600" smtClean="0"/>
              <a:t>图像处理教程</a:t>
            </a:r>
            <a:endParaRPr lang="zh-CN" alt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37598936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演示代码</a:t>
            </a:r>
          </a:p>
        </p:txBody>
      </p:sp>
      <p:pic>
        <p:nvPicPr>
          <p:cNvPr id="3073" name="Picture 1" descr="C:\Users\Administrator\AppData\Roaming\Tencent\Users\57558865\QQ\WinTemp\RichOle\C$PCD}1@XV{[7M%I}OYY01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4550" y="2001034"/>
            <a:ext cx="8466789" cy="4000528"/>
          </a:xfrm>
          <a:prstGeom prst="rect">
            <a:avLst/>
          </a:prstGeom>
          <a:noFill/>
        </p:spPr>
      </p:pic>
      <p:pic>
        <p:nvPicPr>
          <p:cNvPr id="3074" name="Picture 2" descr="C:\Users\Administrator\AppData\Roaming\Tencent\Users\57558865\QQ\WinTemp\RichOle\R[Y~`G{FI129I~Q0U52(07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70217" y="1215216"/>
            <a:ext cx="5486438" cy="57150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1956347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贾志刚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170349" y="2925738"/>
            <a:ext cx="6393322" cy="1212640"/>
          </a:xfrm>
        </p:spPr>
        <p:txBody>
          <a:bodyPr/>
          <a:lstStyle/>
          <a:p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E-Mail: bfnh1998@hotmail.com</a:t>
            </a:r>
          </a:p>
          <a:p>
            <a:r>
              <a:rPr sz="2000" dirty="0" smtClean="0">
                <a:latin typeface="Arial" pitchFamily="34" charset="0"/>
                <a:cs typeface="Arial" pitchFamily="34" charset="0"/>
              </a:rPr>
              <a:t>微博：流浪的鱼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-GloomyFish</a:t>
            </a:r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90663" y="2277666"/>
            <a:ext cx="2016224" cy="1944216"/>
          </a:xfrm>
          <a:prstGeom prst="rect">
            <a:avLst/>
          </a:prstGeom>
          <a:noFill/>
          <a:ln w="25400">
            <a:solidFill>
              <a:srgbClr val="21B6BB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0663" y="2277666"/>
            <a:ext cx="2016224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985052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</p:spPr>
        <p:txBody>
          <a:bodyPr/>
          <a:lstStyle/>
          <a:p>
            <a:r>
              <a:rPr altLang="en-US" dirty="0" smtClean="0"/>
              <a:t>凸包</a:t>
            </a:r>
            <a:r>
              <a:rPr lang="en-US" altLang="zh-CN" dirty="0" smtClean="0"/>
              <a:t>-Convex Hull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1557349"/>
          </a:xfrm>
        </p:spPr>
        <p:txBody>
          <a:bodyPr/>
          <a:lstStyle/>
          <a:p>
            <a:r>
              <a:rPr dirty="0" smtClean="0"/>
              <a:t>概念介绍</a:t>
            </a:r>
            <a:endParaRPr lang="en-US" dirty="0" smtClean="0"/>
          </a:p>
          <a:p>
            <a:r>
              <a:rPr lang="en-US" altLang="zh-CN" dirty="0" smtClean="0"/>
              <a:t>API</a:t>
            </a:r>
            <a:r>
              <a:rPr dirty="0"/>
              <a:t>说明</a:t>
            </a:r>
            <a:endParaRPr lang="en-US" dirty="0" smtClean="0"/>
          </a:p>
          <a:p>
            <a:r>
              <a:rPr dirty="0" smtClean="0"/>
              <a:t>代码演示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9034169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概念介绍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69888" y="2349500"/>
            <a:ext cx="10715700" cy="3723500"/>
          </a:xfrm>
        </p:spPr>
        <p:txBody>
          <a:bodyPr>
            <a:norm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什么是凸包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(Convex Hull)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，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在一个多变形边缘或者内部任                     意两个点的连线都包含在多边形边界或者内部。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sz="2400" b="1" dirty="0" smtClean="0">
              <a:solidFill>
                <a:srgbClr val="FF0000"/>
              </a:solidFill>
            </a:endParaRPr>
          </a:p>
          <a:p>
            <a:endParaRPr lang="en-US" altLang="zh-CN" sz="2400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CN" sz="2400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检测算法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400" b="1" dirty="0" smtClean="0">
                <a:solidFill>
                  <a:srgbClr val="FF0000"/>
                </a:solidFill>
              </a:rPr>
              <a:t>- Graham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扫描法</a:t>
            </a:r>
            <a:endParaRPr lang="zh-CN" altLang="en-US" sz="2400" dirty="0"/>
          </a:p>
        </p:txBody>
      </p:sp>
      <p:pic>
        <p:nvPicPr>
          <p:cNvPr id="7170" name="Picture 2" descr="http://pic002.cnblogs.com/images/2011/287127/201108051422566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98581" y="3167866"/>
            <a:ext cx="2924175" cy="176212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670415" y="3286918"/>
            <a:ext cx="64812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正式定义：</a:t>
            </a:r>
            <a:endParaRPr lang="en-US" altLang="zh-CN" b="1" dirty="0" smtClean="0"/>
          </a:p>
          <a:p>
            <a:r>
              <a:rPr lang="zh-CN" altLang="en-US" dirty="0" smtClean="0"/>
              <a:t>包含点集合</a:t>
            </a:r>
            <a:r>
              <a:rPr lang="en-US" altLang="zh-CN" dirty="0" smtClean="0"/>
              <a:t>S</a:t>
            </a:r>
            <a:r>
              <a:rPr lang="zh-CN" altLang="en-US" dirty="0" smtClean="0"/>
              <a:t>中所有点的最小凸多边形称为凸包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C:\Users\Administrator\AppData\Roaming\Tencent\Users\57558865\QQ\WinTemp\RichOle\NFCY0]I$5Q$059)6`[V(OU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5639" y="1286654"/>
            <a:ext cx="4524375" cy="3990975"/>
          </a:xfrm>
          <a:prstGeom prst="rect">
            <a:avLst/>
          </a:prstGeom>
          <a:noFill/>
        </p:spPr>
      </p:pic>
      <p:pic>
        <p:nvPicPr>
          <p:cNvPr id="1026" name="Picture 2" descr="C:\Users\Administrator\AppData\Roaming\Tencent\Users\57558865\QQ\WinTemp\RichOle\CH_VAU)@MV()3ASAKOGUG_B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13489" y="1358092"/>
            <a:ext cx="4676775" cy="437197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概念介绍</a:t>
            </a:r>
            <a:r>
              <a:rPr lang="en-US" altLang="zh-CN" dirty="0" smtClean="0"/>
              <a:t>-Graham</a:t>
            </a:r>
            <a:r>
              <a:rPr lang="zh-CN" altLang="en-US" dirty="0" smtClean="0"/>
              <a:t>扫描算法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首先选择</a:t>
            </a:r>
            <a:r>
              <a:rPr lang="en-US" altLang="zh-CN" dirty="0" smtClean="0"/>
              <a:t>Y</a:t>
            </a:r>
            <a:r>
              <a:rPr lang="zh-CN" altLang="en-US" dirty="0" smtClean="0"/>
              <a:t>方向最低的点作为起始点</a:t>
            </a:r>
            <a:r>
              <a:rPr lang="en-US" altLang="zh-CN" dirty="0" smtClean="0"/>
              <a:t>p0</a:t>
            </a:r>
          </a:p>
          <a:p>
            <a:r>
              <a:rPr lang="zh-CN" altLang="en-US" dirty="0" smtClean="0"/>
              <a:t>从</a:t>
            </a:r>
            <a:r>
              <a:rPr lang="en-US" altLang="zh-CN" dirty="0" smtClean="0"/>
              <a:t>p0</a:t>
            </a:r>
            <a:r>
              <a:rPr lang="zh-CN" altLang="en-US" dirty="0" smtClean="0"/>
              <a:t>开始极坐标扫描，依次添加</a:t>
            </a:r>
            <a:r>
              <a:rPr lang="en-US" altLang="zh-CN" dirty="0" smtClean="0"/>
              <a:t>p1….</a:t>
            </a:r>
            <a:r>
              <a:rPr lang="en-US" altLang="zh-CN" dirty="0" err="1" smtClean="0"/>
              <a:t>pn</a:t>
            </a:r>
            <a:r>
              <a:rPr lang="zh-CN" altLang="en-US" dirty="0" smtClean="0"/>
              <a:t>（排序顺序是根据极坐标的角度大小，逆时针方向）</a:t>
            </a:r>
            <a:endParaRPr lang="en-US" altLang="zh-CN" dirty="0" smtClean="0"/>
          </a:p>
          <a:p>
            <a:r>
              <a:rPr lang="zh-CN" altLang="en-US" dirty="0" smtClean="0"/>
              <a:t>对每个点</a:t>
            </a:r>
            <a:r>
              <a:rPr lang="en-US" altLang="zh-CN" dirty="0" smtClean="0"/>
              <a:t>pi</a:t>
            </a:r>
            <a:r>
              <a:rPr lang="zh-CN" altLang="en-US" dirty="0" smtClean="0"/>
              <a:t>来说，如果添加</a:t>
            </a:r>
            <a:r>
              <a:rPr lang="en-US" altLang="zh-CN" dirty="0" smtClean="0"/>
              <a:t>pi</a:t>
            </a:r>
            <a:r>
              <a:rPr lang="zh-CN" altLang="en-US" dirty="0" smtClean="0"/>
              <a:t>点到凸包中导致一个左转向（逆时针方法）则添加该点到凸包， 反之如果导致一个右转向（顺时针方向）删除该点从凸包中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概念介绍</a:t>
            </a:r>
            <a:r>
              <a:rPr lang="en-US" altLang="zh-CN" dirty="0" smtClean="0"/>
              <a:t>-Graham</a:t>
            </a:r>
            <a:r>
              <a:rPr lang="zh-CN" altLang="en-US" dirty="0" smtClean="0"/>
              <a:t>扫描算法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5838" y="2349500"/>
            <a:ext cx="6327783" cy="2952750"/>
          </a:xfrm>
        </p:spPr>
        <p:txBody>
          <a:bodyPr/>
          <a:lstStyle/>
          <a:p>
            <a:r>
              <a:rPr lang="en-US" altLang="zh-CN" dirty="0" smtClean="0"/>
              <a:t>No worry,</a:t>
            </a:r>
            <a:r>
              <a:rPr lang="zh-CN" altLang="en-US" dirty="0" smtClean="0"/>
              <a:t>我们只是需要了解，</a:t>
            </a:r>
            <a:r>
              <a:rPr lang="en-US" altLang="zh-CN" dirty="0" err="1" smtClean="0"/>
              <a:t>OpenCV</a:t>
            </a:r>
            <a:r>
              <a:rPr lang="zh-CN" altLang="en-US" dirty="0" smtClean="0"/>
              <a:t>已经实现了凸包发现算法和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提供我们使用。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27935" y="1429530"/>
            <a:ext cx="2714644" cy="4445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API</a:t>
            </a:r>
            <a:r>
              <a:rPr lang="zh-CN" altLang="en-US" dirty="0" smtClean="0"/>
              <a:t>说明</a:t>
            </a:r>
            <a:r>
              <a:rPr lang="en-US" altLang="zh-CN" dirty="0" smtClean="0"/>
              <a:t>cv::</a:t>
            </a:r>
            <a:r>
              <a:rPr lang="en-US" altLang="zh-CN" dirty="0" err="1" smtClean="0"/>
              <a:t>convexHull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 smtClean="0"/>
              <a:t>convexHull</a:t>
            </a:r>
            <a:r>
              <a:rPr lang="en-US" altLang="zh-CN" sz="2400" dirty="0" smtClean="0"/>
              <a:t>(</a:t>
            </a:r>
          </a:p>
          <a:p>
            <a:pPr>
              <a:buNone/>
            </a:pPr>
            <a:r>
              <a:rPr lang="en-US" altLang="zh-CN" sz="2400" dirty="0" err="1" smtClean="0"/>
              <a:t>InputArray</a:t>
            </a:r>
            <a:r>
              <a:rPr lang="en-US" altLang="zh-CN" sz="2400" dirty="0" smtClean="0"/>
              <a:t> points,// </a:t>
            </a:r>
            <a:r>
              <a:rPr lang="zh-CN" altLang="en-US" sz="2400" dirty="0" smtClean="0"/>
              <a:t>输入候选点，来自</a:t>
            </a:r>
            <a:r>
              <a:rPr lang="en-US" altLang="zh-CN" sz="2400" dirty="0" err="1" smtClean="0"/>
              <a:t>findContours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err="1" smtClean="0"/>
              <a:t>OutputArray</a:t>
            </a:r>
            <a:r>
              <a:rPr lang="en-US" altLang="zh-CN" sz="2400" dirty="0" smtClean="0"/>
              <a:t> hull,// </a:t>
            </a:r>
            <a:r>
              <a:rPr lang="zh-CN" altLang="en-US" sz="2400" dirty="0" smtClean="0"/>
              <a:t>凸包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err="1" smtClean="0"/>
              <a:t>bool</a:t>
            </a:r>
            <a:r>
              <a:rPr lang="en-US" altLang="zh-CN" sz="2400" dirty="0" smtClean="0"/>
              <a:t> clockwise,// default true, </a:t>
            </a:r>
            <a:r>
              <a:rPr lang="zh-CN" altLang="en-US" sz="2400" dirty="0" smtClean="0"/>
              <a:t>顺时针方向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err="1" smtClean="0"/>
              <a:t>bool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returnPoints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// true </a:t>
            </a:r>
            <a:r>
              <a:rPr lang="zh-CN" altLang="en-US" sz="2400" dirty="0" smtClean="0"/>
              <a:t>表示返回点个数，如果第二个参数是</a:t>
            </a:r>
            <a:r>
              <a:rPr lang="en-US" altLang="zh-CN" sz="2400" dirty="0" smtClean="0"/>
              <a:t>			</a:t>
            </a:r>
            <a:r>
              <a:rPr lang="en-US" altLang="zh-CN" sz="2000" dirty="0" smtClean="0"/>
              <a:t>vector&lt;Point</a:t>
            </a:r>
            <a:r>
              <a:rPr lang="en-US" altLang="zh-CN" sz="2400" dirty="0" smtClean="0"/>
              <a:t>&gt;</a:t>
            </a:r>
            <a:r>
              <a:rPr lang="zh-CN" altLang="en-US" sz="2400" dirty="0" smtClean="0"/>
              <a:t>则自动忽略</a:t>
            </a:r>
            <a:endParaRPr lang="en-US" altLang="zh-CN" sz="2400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代码演示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首先把图像从</a:t>
            </a:r>
            <a:r>
              <a:rPr lang="en-US" altLang="zh-CN" dirty="0" smtClean="0"/>
              <a:t>RGB</a:t>
            </a:r>
            <a:r>
              <a:rPr lang="zh-CN" altLang="en-US" dirty="0" smtClean="0"/>
              <a:t>转为灰度</a:t>
            </a:r>
            <a:endParaRPr lang="en-US" altLang="zh-CN" dirty="0" smtClean="0"/>
          </a:p>
          <a:p>
            <a:r>
              <a:rPr lang="zh-CN" altLang="en-US" dirty="0" smtClean="0"/>
              <a:t>然后再转为二值图像</a:t>
            </a:r>
            <a:endParaRPr lang="en-US" altLang="zh-CN" dirty="0" smtClean="0"/>
          </a:p>
          <a:p>
            <a:r>
              <a:rPr lang="zh-CN" altLang="en-US" dirty="0" smtClean="0"/>
              <a:t>在通过发现轮廓得到候选点</a:t>
            </a:r>
            <a:endParaRPr lang="en-US" altLang="zh-CN" dirty="0" smtClean="0"/>
          </a:p>
          <a:p>
            <a:r>
              <a:rPr lang="zh-CN" altLang="en-US" dirty="0" smtClean="0"/>
              <a:t>凸包</a:t>
            </a:r>
            <a:r>
              <a:rPr lang="en-US" altLang="zh-CN" dirty="0" smtClean="0"/>
              <a:t>API</a:t>
            </a:r>
            <a:r>
              <a:rPr lang="zh-CN" altLang="en-US" dirty="0" smtClean="0"/>
              <a:t>调用</a:t>
            </a:r>
            <a:endParaRPr lang="en-US" altLang="zh-CN" dirty="0" smtClean="0"/>
          </a:p>
          <a:p>
            <a:r>
              <a:rPr lang="zh-CN" altLang="en-US" dirty="0" smtClean="0"/>
              <a:t>绘制显示。</a:t>
            </a: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模板文件">
  <a:themeElements>
    <a:clrScheme name="自定义 6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0000"/>
      </a:accent1>
      <a:accent2>
        <a:srgbClr val="FF1515"/>
      </a:accent2>
      <a:accent3>
        <a:srgbClr val="C00000"/>
      </a:accent3>
      <a:accent4>
        <a:srgbClr val="3F3F3F"/>
      </a:accent4>
      <a:accent5>
        <a:srgbClr val="800080"/>
      </a:accent5>
      <a:accent6>
        <a:srgbClr val="7F7F7F"/>
      </a:accent6>
      <a:hlink>
        <a:srgbClr val="262626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模板文件</Template>
  <TotalTime>1037</TotalTime>
  <Words>265</Words>
  <Application>Microsoft Office PowerPoint</Application>
  <PresentationFormat>自定义</PresentationFormat>
  <Paragraphs>37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模板文件</vt:lpstr>
      <vt:lpstr>OpenCV 3.1.0 – 图像处理教程</vt:lpstr>
      <vt:lpstr>幻灯片 2</vt:lpstr>
      <vt:lpstr>幻灯片 3</vt:lpstr>
      <vt:lpstr>概念介绍</vt:lpstr>
      <vt:lpstr>幻灯片 5</vt:lpstr>
      <vt:lpstr>概念介绍-Graham扫描算法</vt:lpstr>
      <vt:lpstr>概念介绍-Graham扫描算法</vt:lpstr>
      <vt:lpstr>API说明cv::convexHull</vt:lpstr>
      <vt:lpstr>代码演示</vt:lpstr>
      <vt:lpstr>演示代码</vt:lpstr>
      <vt:lpstr>幻灯片 11</vt:lpstr>
    </vt:vector>
  </TitlesOfParts>
  <Company>苏州艾迪科信息技术有限公司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贾志刚</dc:creator>
  <cp:lastModifiedBy>微软用户</cp:lastModifiedBy>
  <cp:revision>207</cp:revision>
  <dcterms:created xsi:type="dcterms:W3CDTF">2014-08-01T06:06:31Z</dcterms:created>
  <dcterms:modified xsi:type="dcterms:W3CDTF">2016-10-28T08:41:22Z</dcterms:modified>
</cp:coreProperties>
</file>