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74" r:id="rId2"/>
    <p:sldId id="284" r:id="rId3"/>
    <p:sldId id="269" r:id="rId4"/>
    <p:sldId id="278" r:id="rId5"/>
    <p:sldId id="285" r:id="rId6"/>
    <p:sldId id="279" r:id="rId7"/>
    <p:sldId id="286" r:id="rId8"/>
    <p:sldId id="287" r:id="rId9"/>
    <p:sldId id="281" r:id="rId10"/>
    <p:sldId id="282" r:id="rId11"/>
    <p:sldId id="280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2" r:id="rId2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639" y="1072340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处理流程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9953" y="1786720"/>
            <a:ext cx="79735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将白色背景变成黑色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目的是为后面的变换做准备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filter2D</a:t>
            </a:r>
            <a:r>
              <a:rPr lang="zh-CN" altLang="en-US" dirty="0" smtClean="0"/>
              <a:t>与拉普拉斯算子实现图像对比度提高，</a:t>
            </a:r>
            <a:r>
              <a:rPr lang="en-US" altLang="zh-CN" dirty="0" smtClean="0"/>
              <a:t>sharp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转为二值图像通过</a:t>
            </a:r>
            <a:r>
              <a:rPr lang="en-US" altLang="zh-CN" dirty="0" smtClean="0"/>
              <a:t>threshold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距离变换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对距离变换结果进行归一化到</a:t>
            </a:r>
            <a:r>
              <a:rPr lang="en-US" altLang="zh-CN" dirty="0" smtClean="0"/>
              <a:t>[0~1]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使用阈值，再次二值化，得到标记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腐蚀得到每个</a:t>
            </a:r>
            <a:r>
              <a:rPr lang="en-US" altLang="zh-CN" dirty="0" smtClean="0"/>
              <a:t>Peak - erode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发现轮廓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findContours</a:t>
            </a:r>
            <a:endParaRPr lang="en-US" altLang="zh-CN" dirty="0" smtClean="0"/>
          </a:p>
          <a:p>
            <a:r>
              <a:rPr lang="en-US" altLang="zh-CN" dirty="0" smtClean="0"/>
              <a:t>9. </a:t>
            </a:r>
            <a:r>
              <a:rPr lang="zh-CN" altLang="en-US" dirty="0" smtClean="0"/>
              <a:t>绘制轮廓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drawContours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分水岭变换 </a:t>
            </a:r>
            <a:r>
              <a:rPr lang="en-US" altLang="zh-CN" dirty="0" smtClean="0"/>
              <a:t>watershed</a:t>
            </a:r>
          </a:p>
          <a:p>
            <a:r>
              <a:rPr lang="en-US" altLang="zh-CN" dirty="0" smtClean="0"/>
              <a:t>11. </a:t>
            </a:r>
            <a:r>
              <a:rPr lang="zh-CN" altLang="en-US" dirty="0" smtClean="0"/>
              <a:t>对每个分割区域着色输出结果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加载图像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985" y="1072340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Administrator\AppData\Roaming\Tencent\Users\57558865\QQ\WinTemp\RichOle\%7Y)ZJ$`A30_16JM3RP`0~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077" y="2786852"/>
            <a:ext cx="4267933" cy="207170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去背景</a:t>
            </a:r>
          </a:p>
        </p:txBody>
      </p:sp>
      <p:pic>
        <p:nvPicPr>
          <p:cNvPr id="21505" name="Picture 1" descr="C:\Users\Administrator\AppData\Roaming\Tencent\Users\57558865\QQ\WinTemp\RichOle\GUAL[}V@KQ2F8C[){83V_K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01" y="2786852"/>
            <a:ext cx="4267200" cy="1857375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1" y="1143778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-Sharp</a:t>
            </a:r>
            <a:endParaRPr lang="zh-CN" altLang="en-US" dirty="0" smtClean="0"/>
          </a:p>
        </p:txBody>
      </p:sp>
      <p:pic>
        <p:nvPicPr>
          <p:cNvPr id="23553" name="Picture 1" descr="C:\Users\Administrator\AppData\Roaming\Tencent\Users\57558865\QQ\WinTemp\RichOle\NCEUU5]_(96%G[6I]F{RF{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887" y="2572538"/>
            <a:ext cx="4352925" cy="2505075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4795" y="1072340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59" y="1485578"/>
            <a:ext cx="10916209" cy="718442"/>
          </a:xfrm>
        </p:spPr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二值距离变换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985" y="1143778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 descr="C:\Users\Administrator\AppData\Roaming\Tencent\Users\57558865\QQ\WinTemp\RichOle\RYFOU2FUF9_37%H2DRB$T9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49" y="2715414"/>
            <a:ext cx="4791075" cy="21812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59" y="1485578"/>
            <a:ext cx="10916209" cy="718442"/>
          </a:xfrm>
        </p:spPr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二值腐蚀</a:t>
            </a:r>
          </a:p>
        </p:txBody>
      </p:sp>
      <p:pic>
        <p:nvPicPr>
          <p:cNvPr id="25601" name="Picture 1" descr="C:\Users\Administrator\AppData\Roaming\Tencent\Users\57558865\QQ\WinTemp\RichOle\RSIYA0O%`NN2IRY_XDJY$L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63" y="3001166"/>
            <a:ext cx="3829050" cy="1200150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3423" y="1072340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59" y="1485578"/>
            <a:ext cx="10916209" cy="718442"/>
          </a:xfrm>
        </p:spPr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标记</a:t>
            </a:r>
          </a:p>
        </p:txBody>
      </p:sp>
      <p:pic>
        <p:nvPicPr>
          <p:cNvPr id="26625" name="Picture 1" descr="C:\Users\Administrator\AppData\Roaming\Tencent\Users\57558865\QQ\WinTemp\RichOle\[9~9I8BD@2LUWYC~BMBDQ@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21" y="2501100"/>
            <a:ext cx="5572164" cy="2333625"/>
          </a:xfrm>
          <a:prstGeom prst="rect">
            <a:avLst/>
          </a:prstGeom>
          <a:noFill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4861" y="1072340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59" y="1485578"/>
            <a:ext cx="10916209" cy="718442"/>
          </a:xfrm>
        </p:spPr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分水岭变换</a:t>
            </a:r>
          </a:p>
        </p:txBody>
      </p:sp>
      <p:pic>
        <p:nvPicPr>
          <p:cNvPr id="27649" name="Picture 1" descr="C:\Users\Administrator\AppData\Roaming\Tencent\Users\57558865\QQ\WinTemp\RichOle\VW58@YLYMG9NAW}Z_DCV@0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11" y="2858290"/>
            <a:ext cx="4555189" cy="1643074"/>
          </a:xfrm>
          <a:prstGeom prst="rect">
            <a:avLst/>
          </a:prstGeom>
          <a:noFill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9109" y="1072340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59" y="1485578"/>
            <a:ext cx="10916209" cy="718442"/>
          </a:xfrm>
        </p:spPr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着色效果</a:t>
            </a:r>
          </a:p>
        </p:txBody>
      </p:sp>
      <p:pic>
        <p:nvPicPr>
          <p:cNvPr id="29697" name="Picture 1" descr="C:\Users\Administrator\AppData\Roaming\Tencent\Users\57558865\QQ\WinTemp\RichOle\@KC$B0IJ8EK%`R%GKX[}EG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697" y="2429662"/>
            <a:ext cx="4848658" cy="2214578"/>
          </a:xfrm>
          <a:prstGeom prst="rect">
            <a:avLst/>
          </a:prstGeom>
          <a:noFill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1985" y="1072340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基于距离变换与分水岭的图像分割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2074414"/>
          </a:xfrm>
        </p:spPr>
        <p:txBody>
          <a:bodyPr/>
          <a:lstStyle/>
          <a:p>
            <a:r>
              <a:rPr dirty="0" smtClean="0"/>
              <a:t>什么是图像分割</a:t>
            </a:r>
            <a:endParaRPr lang="en-US" dirty="0" smtClean="0"/>
          </a:p>
          <a:p>
            <a:r>
              <a:rPr dirty="0" smtClean="0"/>
              <a:t>距离变换与分水岭介绍</a:t>
            </a:r>
            <a:endParaRPr lang="en-US" dirty="0" smtClean="0"/>
          </a:p>
          <a:p>
            <a:r>
              <a:rPr dirty="0" smtClean="0"/>
              <a:t>相关</a:t>
            </a:r>
            <a:r>
              <a:rPr lang="en-US" altLang="zh-CN" dirty="0" smtClean="0"/>
              <a:t>API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什么是图像</a:t>
            </a:r>
            <a:r>
              <a:rPr lang="zh-CN" altLang="en-US" dirty="0" smtClean="0"/>
              <a:t>分割</a:t>
            </a:r>
            <a:r>
              <a:rPr lang="en-US" altLang="zh-CN" dirty="0" smtClean="0"/>
              <a:t>(</a:t>
            </a:r>
            <a:r>
              <a:rPr lang="en-US" altLang="zh-CN" smtClean="0"/>
              <a:t>Image Segmentation)</a:t>
            </a:r>
            <a:endParaRPr lang="zh-CN" altLang="en-US" dirty="0" smtClean="0"/>
          </a:p>
        </p:txBody>
      </p:sp>
      <p:pic>
        <p:nvPicPr>
          <p:cNvPr id="7169" name="Picture 1" descr="C:\Users\Administrator\AppData\Roaming\Tencent\Users\57558865\QQ\WinTemp\RichOle\DDS6}SQ24A@V`4UICH94XV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01" y="2358224"/>
            <a:ext cx="5000625" cy="3562350"/>
          </a:xfrm>
          <a:prstGeom prst="rect">
            <a:avLst/>
          </a:prstGeom>
          <a:noFill/>
        </p:spPr>
      </p:pic>
      <p:pic>
        <p:nvPicPr>
          <p:cNvPr id="7170" name="Picture 2" descr="C:\Users\Administrator\AppData\Roaming\Tencent\Users\57558865\QQ\WinTemp\RichOle\)R3OQ2$[1RRZ0KQDG05C2$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4927" y="2358224"/>
            <a:ext cx="5038725" cy="3543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什么是图像分割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图像分割</a:t>
            </a:r>
            <a:r>
              <a:rPr lang="en-US" altLang="zh-CN" dirty="0" smtClean="0"/>
              <a:t>(Image Segmentation)</a:t>
            </a:r>
            <a:r>
              <a:rPr lang="zh-CN" altLang="en-US" dirty="0" smtClean="0"/>
              <a:t>是图像处理最重要的处理手段之一</a:t>
            </a:r>
            <a:endParaRPr lang="en-US" altLang="zh-CN" dirty="0" smtClean="0"/>
          </a:p>
          <a:p>
            <a:r>
              <a:rPr lang="zh-CN" altLang="en-US" dirty="0" smtClean="0"/>
              <a:t>图像分割的目标是将图像中像素根据一定的规则分为若干</a:t>
            </a:r>
            <a:r>
              <a:rPr lang="en-US" altLang="zh-CN" dirty="0" smtClean="0"/>
              <a:t>(N)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集合，每个集合包含一类像素。</a:t>
            </a:r>
            <a:endParaRPr lang="en-US" altLang="zh-CN" dirty="0" smtClean="0"/>
          </a:p>
          <a:p>
            <a:r>
              <a:rPr lang="zh-CN" altLang="en-US" dirty="0" smtClean="0"/>
              <a:t>根据算法分为监督学习方法和无监督学习方法，图像分割的算法多数都是无监督学习方法 </a:t>
            </a:r>
            <a:r>
              <a:rPr lang="en-US" altLang="zh-CN" dirty="0" smtClean="0"/>
              <a:t>- KMeans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距离变换与分水岭介绍</a:t>
            </a:r>
          </a:p>
        </p:txBody>
      </p:sp>
      <p:pic>
        <p:nvPicPr>
          <p:cNvPr id="6145" name="Picture 1" descr="C:\Users\Administrator\AppData\Roaming\Tencent\Users\57558865\QQ\WinTemp\RichOle\~8LMY`F2APJ4KDLM1```H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8845" y="2282038"/>
            <a:ext cx="4143375" cy="2076450"/>
          </a:xfrm>
          <a:prstGeom prst="rect">
            <a:avLst/>
          </a:prstGeom>
          <a:noFill/>
        </p:spPr>
      </p:pic>
      <p:pic>
        <p:nvPicPr>
          <p:cNvPr id="6147" name="Picture 3" descr="art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415" y="4572802"/>
            <a:ext cx="609600" cy="609600"/>
          </a:xfrm>
          <a:prstGeom prst="rect">
            <a:avLst/>
          </a:prstGeom>
          <a:noFill/>
        </p:spPr>
      </p:pic>
      <p:pic>
        <p:nvPicPr>
          <p:cNvPr id="6149" name="Picture 5" descr="art6dst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6299" y="4572802"/>
            <a:ext cx="609600" cy="609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41589" y="5448694"/>
            <a:ext cx="5724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还记得上节课的内容，测试点多边形得到结果跟距离变换相似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距离变换与分水岭介绍</a:t>
            </a:r>
            <a:endParaRPr lang="zh-CN" altLang="en-US" dirty="0"/>
          </a:p>
        </p:txBody>
      </p:sp>
      <p:pic>
        <p:nvPicPr>
          <p:cNvPr id="20482" name="Picture 2" descr="http://imagej.net/_images/0/0a/Classic-Watershed-lines-blur-blob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985" y="2429662"/>
            <a:ext cx="2438400" cy="2419351"/>
          </a:xfrm>
          <a:prstGeom prst="rect">
            <a:avLst/>
          </a:prstGeom>
          <a:noFill/>
        </p:spPr>
      </p:pic>
      <p:pic>
        <p:nvPicPr>
          <p:cNvPr id="20484" name="Picture 4" descr="File:Blobs-blu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47" y="2429662"/>
            <a:ext cx="2438400" cy="24193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距离变换与分水岭介绍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距离变换常见算法有两种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不断膨胀</a:t>
            </a:r>
            <a:r>
              <a:rPr lang="en-US" altLang="zh-CN" dirty="0" smtClean="0"/>
              <a:t>/ </a:t>
            </a:r>
            <a:r>
              <a:rPr lang="zh-CN" altLang="en-US" dirty="0" smtClean="0"/>
              <a:t>腐蚀得到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zh-CN" altLang="en-US" dirty="0" smtClean="0"/>
              <a:t>基于倒角距离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分水岭变换常见的算法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基于浸泡理论实现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cv::</a:t>
            </a:r>
            <a:r>
              <a:rPr lang="en-US" altLang="zh-CN" sz="2000" dirty="0" err="1" smtClean="0"/>
              <a:t>distanceTransform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InputArray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OutputArray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dst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OutputArray</a:t>
            </a:r>
            <a:r>
              <a:rPr lang="en-US" altLang="zh-CN" sz="2000" dirty="0" smtClean="0"/>
              <a:t>  labels,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distanceType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maskSize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labelType</a:t>
            </a:r>
            <a:r>
              <a:rPr lang="en-US" altLang="zh-CN" sz="2000" dirty="0" smtClean="0"/>
              <a:t>=DIST_LABEL_CCOMP)</a:t>
            </a:r>
          </a:p>
          <a:p>
            <a:pPr>
              <a:buNone/>
            </a:pPr>
            <a:r>
              <a:rPr lang="en-US" altLang="zh-CN" sz="2000" dirty="0" err="1" smtClean="0"/>
              <a:t>distanceType</a:t>
            </a:r>
            <a:r>
              <a:rPr lang="en-US" altLang="zh-CN" sz="2000" dirty="0" smtClean="0"/>
              <a:t> = DIST_L1/DIST_L2,</a:t>
            </a:r>
          </a:p>
          <a:p>
            <a:pPr>
              <a:buNone/>
            </a:pPr>
            <a:r>
              <a:rPr lang="en-US" altLang="zh-CN" sz="2000" dirty="0" err="1" smtClean="0"/>
              <a:t>maskSize</a:t>
            </a:r>
            <a:r>
              <a:rPr lang="en-US" altLang="zh-CN" sz="2000" dirty="0" smtClean="0"/>
              <a:t> = 3x3,</a:t>
            </a:r>
            <a:r>
              <a:rPr lang="zh-CN" altLang="en-US" sz="2000" dirty="0" smtClean="0"/>
              <a:t>最新的支持</a:t>
            </a:r>
            <a:r>
              <a:rPr lang="en-US" altLang="zh-CN" sz="2000" dirty="0" smtClean="0"/>
              <a:t>5x5</a:t>
            </a:r>
            <a:r>
              <a:rPr lang="zh-CN" altLang="en-US" sz="2000" dirty="0" smtClean="0"/>
              <a:t>，推荐</a:t>
            </a:r>
            <a:r>
              <a:rPr lang="en-US" altLang="zh-CN" sz="2000" dirty="0" smtClean="0"/>
              <a:t>3x3</a:t>
            </a:r>
            <a:r>
              <a:rPr lang="zh-CN" altLang="en-US" sz="2000" dirty="0" smtClean="0"/>
              <a:t>、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labels</a:t>
            </a:r>
            <a:r>
              <a:rPr lang="zh-CN" altLang="en-US" sz="2000" dirty="0" smtClean="0"/>
              <a:t>离散维诺图输出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dst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位或者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位的浮点数，单一通道，大小与输入图像一致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cv::watershed(</a:t>
            </a:r>
            <a:r>
              <a:rPr lang="en-US" altLang="zh-CN" sz="2000" dirty="0" err="1" smtClean="0"/>
              <a:t>InputArray</a:t>
            </a:r>
            <a:r>
              <a:rPr lang="en-US" altLang="zh-CN" sz="2000" dirty="0" smtClean="0"/>
              <a:t> image, </a:t>
            </a:r>
            <a:r>
              <a:rPr lang="en-US" altLang="zh-CN" sz="2000" dirty="0" err="1" smtClean="0"/>
              <a:t>InputOutputArray</a:t>
            </a:r>
            <a:r>
              <a:rPr lang="en-US" altLang="zh-CN" sz="2000" dirty="0" smtClean="0"/>
              <a:t>  markers)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1154</TotalTime>
  <Words>366</Words>
  <Application>Microsoft Office PowerPoint</Application>
  <PresentationFormat>自定义</PresentationFormat>
  <Paragraphs>53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模板文件</vt:lpstr>
      <vt:lpstr>OpenCV 3.1.0 – 图像处理教程</vt:lpstr>
      <vt:lpstr>幻灯片 2</vt:lpstr>
      <vt:lpstr>幻灯片 3</vt:lpstr>
      <vt:lpstr>什么是图像分割(Image Segmentation)</vt:lpstr>
      <vt:lpstr>什么是图像分割</vt:lpstr>
      <vt:lpstr>距离变换与分水岭介绍</vt:lpstr>
      <vt:lpstr>距离变换与分水岭介绍</vt:lpstr>
      <vt:lpstr>距离变换与分水岭介绍</vt:lpstr>
      <vt:lpstr>相关API</vt:lpstr>
      <vt:lpstr>处理流程</vt:lpstr>
      <vt:lpstr>演示代码-加载图像</vt:lpstr>
      <vt:lpstr>演示代码-去背景</vt:lpstr>
      <vt:lpstr>演示代码-Sharp</vt:lpstr>
      <vt:lpstr>演示代码-二值距离变换</vt:lpstr>
      <vt:lpstr>演示代码-二值腐蚀</vt:lpstr>
      <vt:lpstr>演示代码-标记</vt:lpstr>
      <vt:lpstr>演示代码-分水岭变换</vt:lpstr>
      <vt:lpstr>演示代码-着色效果</vt:lpstr>
      <vt:lpstr>幻灯片 19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259</cp:revision>
  <dcterms:created xsi:type="dcterms:W3CDTF">2014-08-01T06:06:31Z</dcterms:created>
  <dcterms:modified xsi:type="dcterms:W3CDTF">2016-11-01T02:27:30Z</dcterms:modified>
</cp:coreProperties>
</file>