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36" r:id="rId5"/>
    <p:sldId id="337" r:id="rId6"/>
    <p:sldId id="338" r:id="rId7"/>
    <p:sldId id="339" r:id="rId8"/>
    <p:sldId id="340" r:id="rId9"/>
    <p:sldId id="343" r:id="rId10"/>
    <p:sldId id="355" r:id="rId11"/>
    <p:sldId id="344" r:id="rId12"/>
    <p:sldId id="345" r:id="rId13"/>
    <p:sldId id="353" r:id="rId14"/>
    <p:sldId id="342" r:id="rId15"/>
    <p:sldId id="356" r:id="rId16"/>
    <p:sldId id="341" r:id="rId17"/>
    <p:sldId id="347" r:id="rId18"/>
    <p:sldId id="346" r:id="rId19"/>
    <p:sldId id="348" r:id="rId20"/>
    <p:sldId id="358" r:id="rId21"/>
    <p:sldId id="360" r:id="rId22"/>
    <p:sldId id="361" r:id="rId23"/>
  </p:sldIdLst>
  <p:sldSz cx="9144000" cy="5143500" type="screen16x9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22" autoAdjust="0"/>
    <p:restoredTop sz="86398" autoAdjust="0"/>
  </p:normalViewPr>
  <p:slideViewPr>
    <p:cSldViewPr snapToGrid="0">
      <p:cViewPr varScale="1">
        <p:scale>
          <a:sx n="98" d="100"/>
          <a:sy n="98" d="100"/>
        </p:scale>
        <p:origin x="1133" y="82"/>
      </p:cViewPr>
      <p:guideLst>
        <p:guide orient="horz" pos="1619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53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9525" y="31"/>
            <a:ext cx="9162415" cy="5144400"/>
          </a:xfrm>
          <a:prstGeom prst="rect">
            <a:avLst/>
          </a:prstGeom>
        </p:spPr>
      </p:pic>
      <p:pic>
        <p:nvPicPr>
          <p:cNvPr id="9" name="图片 8" descr="/home/fb/图片/SWUST.jpgSWUST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6294" y="397880"/>
            <a:ext cx="1645920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25170" y="1600835"/>
            <a:ext cx="5400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相机模型及项目进度报告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482178" y="3716182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066960" y="3703045"/>
            <a:ext cx="717589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冯波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865630" y="3716020"/>
            <a:ext cx="1201420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报告人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5452" y="25182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主要的畸变类型：径向畸变和切向畸变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2" y="2143891"/>
            <a:ext cx="4546997" cy="171345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44" y="1928920"/>
            <a:ext cx="3223365" cy="1928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5452" y="25182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主要的畸变类型：径向畸变和切向畸变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44" y="1928920"/>
            <a:ext cx="3223365" cy="1928429"/>
          </a:xfrm>
          <a:prstGeom prst="rect">
            <a:avLst/>
          </a:prstGeom>
        </p:spPr>
      </p:pic>
      <p:pic>
        <p:nvPicPr>
          <p:cNvPr id="3" name="图片 2" descr="畸变模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385" y="-94615"/>
            <a:ext cx="9657080" cy="68954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数学模型</a:t>
            </a:r>
            <a:endParaRPr lang="en-US" altLang="zh-CN" dirty="0"/>
          </a:p>
          <a:p>
            <a:pPr lvl="1"/>
            <a:r>
              <a:rPr lang="zh-CN" altLang="en-US" dirty="0"/>
              <a:t>畸变可以用归一化坐标的变换来描述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3167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径向畸变：多项式描述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338537" y="342340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切向畸变：多项式描述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27744" y="4200622"/>
            <a:ext cx="32864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放在一起：</a:t>
            </a:r>
            <a:endParaRPr lang="en-US" altLang="zh-CN" dirty="0"/>
          </a:p>
          <a:p>
            <a:r>
              <a:rPr lang="zh-CN" altLang="en-US" dirty="0"/>
              <a:t>实际当中可灵活保留各项系数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" y="2167707"/>
            <a:ext cx="3781850" cy="10941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767" y="2184316"/>
            <a:ext cx="3801955" cy="105993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99" y="4193813"/>
            <a:ext cx="4304324" cy="7485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webwxgetmsgim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27940" y="10795"/>
            <a:ext cx="922528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/>
          <a:lstStyle/>
          <a:p>
            <a:r>
              <a:rPr lang="zh-CN" altLang="en-US" dirty="0"/>
              <a:t>小结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05" y="1830070"/>
            <a:ext cx="8328025" cy="27546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2.</a:t>
            </a:r>
            <a:r>
              <a:rPr lang="zh-CN" altLang="en-US" sz="3600" dirty="0">
                <a:latin typeface="+mj-ea"/>
              </a:rPr>
              <a:t>双目模型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273853" y="1307810"/>
            <a:ext cx="3931603" cy="3450613"/>
          </a:xfrm>
        </p:spPr>
        <p:txBody>
          <a:bodyPr/>
          <a:lstStyle/>
          <a:p>
            <a:r>
              <a:rPr lang="zh-CN" altLang="en-US" dirty="0"/>
              <a:t>双目模型</a:t>
            </a:r>
            <a:endParaRPr lang="en-US" altLang="zh-CN" dirty="0"/>
          </a:p>
          <a:p>
            <a:pPr lvl="1"/>
            <a:r>
              <a:rPr lang="zh-CN" altLang="en-US" dirty="0"/>
              <a:t>左右相机中心距离称为基线</a:t>
            </a:r>
            <a:endParaRPr lang="en-US" altLang="zh-CN" dirty="0"/>
          </a:p>
          <a:p>
            <a:pPr lvl="1"/>
            <a:r>
              <a:rPr lang="zh-CN" altLang="en-US" dirty="0"/>
              <a:t>左右像素的几何关系：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整理得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1345133"/>
            <a:ext cx="4897290" cy="190573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04" y="2376011"/>
            <a:ext cx="2695238" cy="7809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704" y="3446492"/>
            <a:ext cx="2609524" cy="695238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623310" y="3460750"/>
            <a:ext cx="526986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</a:t>
            </a:r>
            <a:r>
              <a:rPr lang="zh-CN" altLang="en-US" sz="1400" dirty="0"/>
              <a:t>称为视差（</a:t>
            </a:r>
            <a:r>
              <a:rPr lang="en-US" altLang="zh-CN" sz="1400" dirty="0"/>
              <a:t>disparity</a:t>
            </a:r>
            <a:r>
              <a:rPr lang="zh-CN" altLang="en-US" sz="1400" dirty="0"/>
              <a:t>），描述同一个点在左右目上成像的距离</a:t>
            </a:r>
            <a:endParaRPr lang="en-US" altLang="zh-CN" sz="1400" dirty="0"/>
          </a:p>
          <a:p>
            <a:r>
              <a:rPr lang="en-US" altLang="zh-CN" sz="1400" dirty="0"/>
              <a:t>d</a:t>
            </a:r>
            <a:r>
              <a:rPr lang="zh-CN" altLang="en-US" sz="1400" dirty="0"/>
              <a:t>最小为</a:t>
            </a:r>
            <a:r>
              <a:rPr lang="en-US" altLang="zh-CN" sz="1400" dirty="0"/>
              <a:t>1</a:t>
            </a:r>
            <a:r>
              <a:rPr lang="zh-CN" altLang="en-US" sz="1400" dirty="0"/>
              <a:t>个像素，因此双目能测量的</a:t>
            </a:r>
            <a:r>
              <a:rPr lang="en-US" altLang="zh-CN" sz="1400" dirty="0"/>
              <a:t>z</a:t>
            </a:r>
            <a:r>
              <a:rPr lang="zh-CN" altLang="en-US" sz="1400" dirty="0"/>
              <a:t>有最大值：</a:t>
            </a:r>
            <a:r>
              <a:rPr lang="en-US" altLang="zh-CN" sz="1400" dirty="0"/>
              <a:t>fb</a:t>
            </a:r>
            <a:endParaRPr lang="en-US" altLang="zh-CN" sz="1400" dirty="0"/>
          </a:p>
          <a:p>
            <a:r>
              <a:rPr lang="zh-CN" altLang="en-US" sz="1400" dirty="0"/>
              <a:t>虽然距离公式简单，但</a:t>
            </a:r>
            <a:r>
              <a:rPr lang="en-US" altLang="zh-CN" sz="1400" dirty="0"/>
              <a:t>d</a:t>
            </a:r>
            <a:r>
              <a:rPr lang="zh-CN" altLang="en-US" sz="1400" dirty="0"/>
              <a:t>不容易计算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ea"/>
              </a:rPr>
              <a:t>3.RGB-D</a:t>
            </a:r>
            <a:r>
              <a:rPr lang="zh-CN" altLang="en-US" sz="3600" dirty="0">
                <a:latin typeface="+mj-ea"/>
              </a:rPr>
              <a:t>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42122" y="1253691"/>
            <a:ext cx="9603275" cy="3450613"/>
          </a:xfrm>
        </p:spPr>
        <p:txBody>
          <a:bodyPr/>
          <a:lstStyle/>
          <a:p>
            <a:r>
              <a:rPr lang="en-US" altLang="zh-CN" dirty="0"/>
              <a:t>RGB-D</a:t>
            </a:r>
            <a:r>
              <a:rPr lang="zh-CN" altLang="en-US" dirty="0"/>
              <a:t>相机：物理手段测量深度</a:t>
            </a:r>
            <a:endParaRPr lang="en-US" altLang="zh-CN" dirty="0"/>
          </a:p>
          <a:p>
            <a:pPr lvl="1"/>
            <a:r>
              <a:rPr lang="en-US" altLang="zh-CN" dirty="0" err="1"/>
              <a:t>ToF</a:t>
            </a:r>
            <a:r>
              <a:rPr lang="zh-CN" altLang="en-US" dirty="0"/>
              <a:t>或结构光两种主要原理</a:t>
            </a:r>
            <a:endParaRPr lang="en-US" altLang="zh-CN" dirty="0"/>
          </a:p>
          <a:p>
            <a:pPr lvl="1"/>
            <a:r>
              <a:rPr lang="zh-CN" altLang="en-US" dirty="0"/>
              <a:t>通常能得到与</a:t>
            </a:r>
            <a:r>
              <a:rPr lang="en-US" altLang="zh-CN" dirty="0"/>
              <a:t>RGB</a:t>
            </a:r>
            <a:r>
              <a:rPr lang="zh-CN" altLang="en-US" dirty="0"/>
              <a:t>图对应的深度图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444" y="1234758"/>
            <a:ext cx="4127464" cy="33663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j-ea"/>
              </a:rPr>
              <a:t>相机模型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相机成像后，生成了图像</a:t>
            </a:r>
            <a:endParaRPr lang="en-US" altLang="zh-CN" dirty="0"/>
          </a:p>
          <a:p>
            <a:r>
              <a:rPr lang="zh-CN" altLang="en-US" dirty="0"/>
              <a:t>图像在计算机中以矩阵形式存储（二维数组）</a:t>
            </a:r>
            <a:endParaRPr lang="en-US" altLang="zh-CN" dirty="0"/>
          </a:p>
          <a:p>
            <a:pPr lvl="1"/>
            <a:r>
              <a:rPr lang="zh-CN" altLang="en-US" dirty="0"/>
              <a:t>需要对感光度量化成数值，例如</a:t>
            </a:r>
            <a:r>
              <a:rPr lang="en-US" altLang="zh-CN" dirty="0"/>
              <a:t>0~255</a:t>
            </a:r>
            <a:r>
              <a:rPr lang="zh-CN" altLang="en-US" dirty="0"/>
              <a:t>之间的整数（彩色图像还有通道）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" y="2495267"/>
            <a:ext cx="6077974" cy="24952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6922135" y="3346450"/>
            <a:ext cx="1675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程序演示</a:t>
            </a:r>
            <a:r>
              <a:rPr lang="en-US" altLang="zh-CN" b="1"/>
              <a:t>==&gt;</a:t>
            </a:r>
            <a:endParaRPr lang="en-US" altLang="zh-CN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16087" y="1283075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265" y="174625"/>
            <a:ext cx="8229600" cy="1344295"/>
          </a:xfrm>
        </p:spPr>
        <p:txBody>
          <a:bodyPr>
            <a:normAutofit/>
          </a:bodyPr>
          <a:lstStyle/>
          <a:p>
            <a:pPr algn="ctr"/>
            <a:r>
              <a:rPr lang="zh-CN" sz="6000" b="1" dirty="0">
                <a:latin typeface="+mj-ea"/>
                <a:ea typeface="+mj-ea"/>
              </a:rPr>
              <a:t>谢谢大家！</a:t>
            </a:r>
            <a:endParaRPr lang="zh-CN" sz="6000" b="1" dirty="0"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92530" y="3886200"/>
            <a:ext cx="84550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少花点时间搞这些边边角角，</a:t>
            </a:r>
            <a:endParaRPr lang="zh-CN" altLang="en-US" sz="3200" dirty="0"/>
          </a:p>
          <a:p>
            <a:r>
              <a:rPr lang="en-US" altLang="zh-CN" sz="3200" dirty="0"/>
              <a:t>			</a:t>
            </a:r>
            <a:r>
              <a:rPr lang="zh-CN" altLang="en-US" sz="3200" dirty="0"/>
              <a:t>多花点时间学习算法！</a:t>
            </a:r>
            <a:endParaRPr lang="zh-CN" altLang="en-US" sz="3200" dirty="0"/>
          </a:p>
        </p:txBody>
      </p:sp>
      <p:sp>
        <p:nvSpPr>
          <p:cNvPr id="3" name="文本框 2"/>
          <p:cNvSpPr txBox="1"/>
          <p:nvPr/>
        </p:nvSpPr>
        <p:spPr>
          <a:xfrm>
            <a:off x="495935" y="3302635"/>
            <a:ext cx="14039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3200" b="1" dirty="0">
                <a:latin typeface="+mj-ea"/>
                <a:sym typeface="+mn-ea"/>
              </a:rPr>
              <a:t>结论：</a:t>
            </a:r>
            <a:endParaRPr lang="zh-CN" altLang="en-US" sz="3200" b="1" dirty="0">
              <a:latin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5935" y="1518920"/>
            <a:ext cx="117538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200" b="1" dirty="0">
                <a:latin typeface="+mj-ea"/>
                <a:sym typeface="+mn-ea"/>
              </a:rPr>
              <a:t>问题：</a:t>
            </a:r>
            <a:endParaRPr lang="zh-CN" altLang="en-US" b="1" dirty="0">
              <a:latin typeface="+mj-ea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92530" y="2279650"/>
            <a:ext cx="84550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dirty="0"/>
              <a:t>学习抓不住重点，时间多为浪费！</a:t>
            </a:r>
            <a:r>
              <a:rPr lang="en-US" altLang="zh-CN" sz="3200" dirty="0"/>
              <a:t>			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sz="3600" b="1" dirty="0">
                <a:latin typeface="+mj-ea"/>
                <a:ea typeface="+mj-ea"/>
              </a:rPr>
              <a:t>福德AGV小车导航系统</a:t>
            </a:r>
            <a:endParaRPr lang="zh-CN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本月进度</a:t>
            </a:r>
            <a:r>
              <a:rPr lang="en-US" altLang="zh-CN" b="1" dirty="0"/>
              <a:t>----</a:t>
            </a:r>
            <a:r>
              <a:rPr lang="zh-CN" altLang="en-US" b="1" dirty="0">
                <a:sym typeface="+mn-ea"/>
              </a:rPr>
              <a:t>杨康师兄前往福德交流</a:t>
            </a:r>
            <a:endParaRPr lang="zh-CN" altLang="en-US" dirty="0"/>
          </a:p>
          <a:p>
            <a:pPr lvl="1" fontAlgn="auto">
              <a:spcBef>
                <a:spcPts val="2100"/>
              </a:spcBef>
              <a:buFont typeface="Wingdings" panose="05000000000000000000" charset="0"/>
              <a:buChar char=""/>
            </a:pPr>
            <a:r>
              <a:rPr lang="zh-CN" altLang="en-US" dirty="0"/>
              <a:t>前期实现的算法、通信等功能均能在实际中调试运行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问题：公司方面硬件出小差错</a:t>
            </a:r>
            <a:r>
              <a:rPr lang="en-US" altLang="zh-CN" dirty="0"/>
              <a:t>---IMU</a:t>
            </a:r>
            <a:r>
              <a:rPr lang="zh-CN" altLang="en-US" dirty="0"/>
              <a:t>、控制系统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后期主要任务</a:t>
            </a:r>
            <a:endParaRPr lang="zh-CN" altLang="en-US" dirty="0"/>
          </a:p>
          <a:p>
            <a:pPr lvl="1" fontAlgn="auto">
              <a:spcBef>
                <a:spcPts val="2100"/>
              </a:spcBef>
              <a:buFont typeface="Wingdings" panose="05000000000000000000" charset="0"/>
              <a:buChar char=""/>
            </a:pPr>
            <a:r>
              <a:rPr lang="zh-CN" altLang="en-US" dirty="0"/>
              <a:t>完善算法的设计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加入</a:t>
            </a:r>
            <a:r>
              <a:rPr lang="en-US" altLang="zh-CN" dirty="0"/>
              <a:t>IMU</a:t>
            </a:r>
            <a:r>
              <a:rPr lang="zh-CN" altLang="en-US" dirty="0"/>
              <a:t>数据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协同公司做好控制工作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文档撰写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643" y="1862209"/>
            <a:ext cx="2066667" cy="84761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16223" y="210135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原始形式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226" y="2761973"/>
            <a:ext cx="1657143" cy="67619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16223" y="291540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翻转到前面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9036" y="3558022"/>
            <a:ext cx="1133333" cy="809524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223" y="3759197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整理：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sz="3600" dirty="0">
                <a:latin typeface="+mj-ea"/>
              </a:rPr>
              <a:t>开放移动机器人SLAM平台建设</a:t>
            </a:r>
            <a:endParaRPr sz="3600" dirty="0">
              <a:latin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16358"/>
            <a:ext cx="9603275" cy="3450613"/>
          </a:xfrm>
        </p:spPr>
        <p:txBody>
          <a:bodyPr/>
          <a:lstStyle/>
          <a:p>
            <a:r>
              <a:rPr lang="zh-CN" altLang="en-US" b="1" dirty="0"/>
              <a:t>本月进度</a:t>
            </a:r>
            <a:endParaRPr lang="zh-CN" altLang="en-US" dirty="0"/>
          </a:p>
          <a:p>
            <a:pPr lvl="1" fontAlgn="auto">
              <a:spcBef>
                <a:spcPts val="2700"/>
              </a:spcBef>
              <a:buFont typeface="Wingdings" panose="05000000000000000000" charset="0"/>
              <a:buChar char=""/>
            </a:pPr>
            <a:r>
              <a:rPr lang="zh-CN" altLang="en-US" dirty="0"/>
              <a:t>曾维林师兄对现有</a:t>
            </a:r>
            <a:r>
              <a:rPr lang="en-US" altLang="zh-CN" dirty="0"/>
              <a:t>SLAM</a:t>
            </a:r>
            <a:r>
              <a:rPr lang="zh-CN" altLang="en-US" dirty="0"/>
              <a:t>的算法进行了学习复现，基本能满足实时效果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实现了对地图的重新载入并重新定位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b="1" dirty="0"/>
              <a:t>后期主要任务</a:t>
            </a:r>
            <a:endParaRPr lang="zh-CN" altLang="en-US" dirty="0"/>
          </a:p>
          <a:p>
            <a:pPr lvl="1" fontAlgn="auto">
              <a:spcBef>
                <a:spcPts val="2700"/>
              </a:spcBef>
              <a:buFont typeface="Wingdings" panose="05000000000000000000" charset="0"/>
              <a:buChar char=""/>
            </a:pPr>
            <a:r>
              <a:rPr lang="zh-CN" altLang="en-US" dirty="0"/>
              <a:t>着手学习</a:t>
            </a:r>
            <a:r>
              <a:rPr lang="en-US" altLang="zh-CN" dirty="0"/>
              <a:t>IMU</a:t>
            </a:r>
            <a:r>
              <a:rPr lang="zh-CN" altLang="en-US" dirty="0"/>
              <a:t>数据融合</a:t>
            </a:r>
            <a:endParaRPr lang="zh-CN" altLang="en-US" dirty="0"/>
          </a:p>
          <a:p>
            <a:pPr lvl="1">
              <a:buFont typeface="Wingdings" panose="05000000000000000000" charset="0"/>
              <a:buChar char=""/>
            </a:pPr>
            <a:r>
              <a:rPr lang="zh-CN" altLang="en-US" dirty="0"/>
              <a:t>构建单目</a:t>
            </a:r>
            <a:r>
              <a:rPr lang="en-US" altLang="zh-CN" dirty="0"/>
              <a:t>+IMU</a:t>
            </a:r>
            <a:r>
              <a:rPr lang="zh-CN" altLang="en-US" dirty="0"/>
              <a:t>平台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小孔成像模型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655" y="1320354"/>
            <a:ext cx="4922712" cy="27238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内容占位符 2"/>
          <p:cNvSpPr>
            <a:spLocks noGrp="1"/>
          </p:cNvSpPr>
          <p:nvPr>
            <p:ph idx="1"/>
          </p:nvPr>
        </p:nvSpPr>
        <p:spPr>
          <a:xfrm>
            <a:off x="342122" y="1916443"/>
            <a:ext cx="3042633" cy="2888059"/>
          </a:xfrm>
        </p:spPr>
        <p:txBody>
          <a:bodyPr/>
          <a:lstStyle/>
          <a:p>
            <a:r>
              <a:rPr lang="zh-CN" altLang="en-US" dirty="0"/>
              <a:t>成像平面到像素坐标</a:t>
            </a:r>
            <a:endParaRPr lang="zh-CN" altLang="en-US" dirty="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82" y="2301678"/>
            <a:ext cx="1727911" cy="86088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784" y="3464634"/>
            <a:ext cx="1059903" cy="67754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0166" y="3414263"/>
            <a:ext cx="604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代入</a:t>
            </a:r>
            <a:endParaRPr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95" y="4173189"/>
            <a:ext cx="1825884" cy="860883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84219" y="4455213"/>
            <a:ext cx="388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得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202422" y="1357677"/>
            <a:ext cx="8229600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8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8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914400">
              <a:lnSpc>
                <a:spcPct val="125000"/>
              </a:lnSpc>
              <a:spcBef>
                <a:spcPts val="0"/>
              </a:spcBef>
              <a:buClr>
                <a:srgbClr val="6F1B1B"/>
              </a:buClr>
              <a:defRPr/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194" y="1337511"/>
            <a:ext cx="1952381" cy="102857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2122" y="274935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矩阵形式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42122" y="175836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展开形式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383" y="2497207"/>
            <a:ext cx="3178482" cy="1156426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48315" y="38445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左侧是齐次坐标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301559" y="38445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右侧是非齐次坐标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836055" y="4266716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中间矩阵</a:t>
            </a:r>
            <a:r>
              <a:rPr lang="zh-CN" altLang="en-US" dirty="0">
                <a:solidFill>
                  <a:schemeClr val="accent1"/>
                </a:solidFill>
              </a:rPr>
              <a:t>内参数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51061" y="46888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内参通常在相机生产之后就已固定</a:t>
            </a:r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081" y="2473878"/>
            <a:ext cx="3319396" cy="1078991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752134" y="20726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传统习惯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775" y="2948589"/>
            <a:ext cx="5354937" cy="197061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22" y="1364049"/>
            <a:ext cx="4219048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907368" y="1810200"/>
            <a:ext cx="341632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/>
              <a:t>同一直线上的投影</a:t>
            </a:r>
            <a:r>
              <a:rPr lang="zh-CN" altLang="en-US" dirty="0"/>
              <a:t>点仍是同一个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342122" y="1342474"/>
            <a:ext cx="9603275" cy="3450613"/>
          </a:xfrm>
        </p:spPr>
        <p:txBody>
          <a:bodyPr/>
          <a:lstStyle/>
          <a:p>
            <a:r>
              <a:rPr lang="zh-CN" altLang="en-US" dirty="0"/>
              <a:t>除内参外，相机坐标系与世界坐标系还相差一个变换：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 </a:t>
            </a:r>
            <a:r>
              <a:rPr lang="en-US" altLang="zh-CN" dirty="0"/>
              <a:t>R, t </a:t>
            </a:r>
            <a:r>
              <a:rPr lang="zh-CN" altLang="en-US" dirty="0"/>
              <a:t>或 </a:t>
            </a:r>
            <a:r>
              <a:rPr lang="en-US" altLang="zh-CN" dirty="0"/>
              <a:t>T </a:t>
            </a:r>
            <a:r>
              <a:rPr lang="zh-CN" altLang="en-US" dirty="0"/>
              <a:t>称为</a:t>
            </a:r>
            <a:r>
              <a:rPr lang="zh-CN" altLang="en-US" dirty="0">
                <a:solidFill>
                  <a:schemeClr val="accent2"/>
                </a:solidFill>
              </a:rPr>
              <a:t>外参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注：右侧式子隐含了一次非齐次到齐次的变换（见书）</a:t>
            </a:r>
            <a:endParaRPr lang="en-US" altLang="zh-CN" dirty="0"/>
          </a:p>
          <a:p>
            <a:r>
              <a:rPr lang="zh-CN" altLang="en-US" dirty="0"/>
              <a:t>外参是</a:t>
            </a:r>
            <a:r>
              <a:rPr lang="en-US" altLang="zh-CN" dirty="0"/>
              <a:t>SLAM</a:t>
            </a:r>
            <a:r>
              <a:rPr lang="zh-CN" altLang="en-US" dirty="0"/>
              <a:t>估计的目标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53" y="1921203"/>
            <a:ext cx="4761905" cy="13714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5899889" y="2283751"/>
            <a:ext cx="240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先把</a:t>
            </a:r>
            <a:r>
              <a:rPr lang="en-US" altLang="zh-CN" dirty="0"/>
              <a:t>P</a:t>
            </a:r>
            <a:r>
              <a:rPr lang="zh-CN" altLang="en-US" dirty="0"/>
              <a:t>从世界坐标变到</a:t>
            </a:r>
            <a:endParaRPr lang="en-US" altLang="zh-CN" dirty="0"/>
          </a:p>
          <a:p>
            <a:pPr algn="ctr"/>
            <a:r>
              <a:rPr lang="zh-CN" altLang="en-US" dirty="0"/>
              <a:t>相机坐标系下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2122" y="1234758"/>
            <a:ext cx="9603275" cy="3450613"/>
          </a:xfrm>
        </p:spPr>
        <p:txBody>
          <a:bodyPr/>
          <a:lstStyle/>
          <a:p>
            <a:r>
              <a:rPr lang="zh-CN" altLang="en-US" dirty="0"/>
              <a:t>投影顺序：世界</a:t>
            </a:r>
            <a:r>
              <a:rPr lang="en-US" altLang="zh-CN" dirty="0"/>
              <a:t>——</a:t>
            </a:r>
            <a:r>
              <a:rPr lang="zh-CN" altLang="en-US" dirty="0"/>
              <a:t>相机</a:t>
            </a:r>
            <a:r>
              <a:rPr lang="en-US" altLang="zh-CN" dirty="0"/>
              <a:t>——</a:t>
            </a:r>
            <a:r>
              <a:rPr lang="zh-CN" altLang="en-US" dirty="0"/>
              <a:t>归一化平面</a:t>
            </a:r>
            <a:r>
              <a:rPr lang="en-US" altLang="zh-CN" dirty="0"/>
              <a:t>——</a:t>
            </a:r>
            <a:r>
              <a:rPr lang="zh-CN" altLang="en-US" dirty="0"/>
              <a:t>像素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29" y="2170097"/>
            <a:ext cx="6638023" cy="244279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4607" y="20374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激光数据的观测</a:t>
            </a:r>
            <a:r>
              <a:rPr kumimoji="1" lang="zh-CN" altLang="en-US"/>
              <a:t>模型更加简单</a:t>
            </a:r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webwxgetmsgimg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3655" y="-27305"/>
            <a:ext cx="9173845" cy="5233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 descr="/home/fb/图片/SWUST.jpgSWUST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044817" y="258172"/>
            <a:ext cx="1337945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+mj-ea"/>
              </a:rPr>
              <a:t>1.</a:t>
            </a:r>
            <a:r>
              <a:rPr lang="zh-CN" altLang="en-US" sz="3600" dirty="0">
                <a:latin typeface="+mj-ea"/>
              </a:rPr>
              <a:t> 针孔模型</a:t>
            </a:r>
            <a:endParaRPr lang="zh-CN" altLang="en-US" sz="3600" b="1" dirty="0">
              <a:latin typeface="+mj-ea"/>
              <a:ea typeface="+mj-ea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345450" y="1204854"/>
            <a:ext cx="9603275" cy="3450613"/>
          </a:xfrm>
        </p:spPr>
        <p:txBody>
          <a:bodyPr/>
          <a:lstStyle/>
          <a:p>
            <a:r>
              <a:rPr lang="zh-CN" altLang="en-US" dirty="0"/>
              <a:t>畸变</a:t>
            </a:r>
            <a:endParaRPr lang="en-US" altLang="zh-CN" dirty="0"/>
          </a:p>
          <a:p>
            <a:pPr lvl="1"/>
            <a:r>
              <a:rPr lang="zh-CN" altLang="en-US" dirty="0"/>
              <a:t>针孔前的镜头会引入畸变</a:t>
            </a:r>
            <a:endParaRPr lang="zh-CN" altLang="en-US" dirty="0"/>
          </a:p>
        </p:txBody>
      </p:sp>
      <p:pic>
        <p:nvPicPr>
          <p:cNvPr id="8" name="Picture 2" descr="http://img01.hc360.com/security/201510/20151019161833667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6" y="2247040"/>
            <a:ext cx="3495596" cy="197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397474" y="441669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广角镜头畸变</a:t>
            </a:r>
            <a:endParaRPr lang="zh-CN" altLang="en-US" dirty="0"/>
          </a:p>
        </p:txBody>
      </p:sp>
      <p:pic>
        <p:nvPicPr>
          <p:cNvPr id="10" name="Picture 4" descr="http://image60.360doc.com/DownloadImg/2013/04/2211/31813107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031" y="1493166"/>
            <a:ext cx="4762500" cy="316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5938237" y="47591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鱼眼镜头畸变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938</Words>
  <Application>WPS 演示</Application>
  <PresentationFormat>全屏显示(16:9)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黑体</vt:lpstr>
      <vt:lpstr>Monospace</vt:lpstr>
      <vt:lpstr>DejaVu Sans</vt:lpstr>
      <vt:lpstr>宋体</vt:lpstr>
      <vt:lpstr>Latin Modern Mono Prop</vt:lpstr>
      <vt:lpstr>AR PL UKai CN</vt:lpstr>
      <vt:lpstr>AR PL UMing CN</vt:lpstr>
      <vt:lpstr>Arial Unicode MS</vt:lpstr>
      <vt:lpstr>Calibri</vt:lpstr>
      <vt:lpstr>黑体</vt:lpstr>
      <vt:lpstr>Arial Black</vt:lpstr>
      <vt:lpstr>微软雅黑</vt:lpstr>
      <vt:lpstr>Abyssinica SIL</vt:lpstr>
      <vt:lpstr>Wingdings</vt:lpstr>
      <vt:lpstr>Office 主题</vt:lpstr>
      <vt:lpstr>PowerPoint 演示文稿</vt:lpstr>
      <vt:lpstr>1. 针孔模型</vt:lpstr>
      <vt:lpstr>1. 针孔模型</vt:lpstr>
      <vt:lpstr>1. 针孔模型</vt:lpstr>
      <vt:lpstr>1. 针孔模型</vt:lpstr>
      <vt:lpstr>1. 针孔模型</vt:lpstr>
      <vt:lpstr>1. 针孔模型</vt:lpstr>
      <vt:lpstr>PowerPoint 演示文稿</vt:lpstr>
      <vt:lpstr>1. 针孔模型</vt:lpstr>
      <vt:lpstr>1. 针孔模型</vt:lpstr>
      <vt:lpstr>1. 针孔模型</vt:lpstr>
      <vt:lpstr>1. 针孔模型</vt:lpstr>
      <vt:lpstr>PowerPoint 演示文稿</vt:lpstr>
      <vt:lpstr>1. 针孔模型</vt:lpstr>
      <vt:lpstr>2.双目模型</vt:lpstr>
      <vt:lpstr>3.RGB-D模型</vt:lpstr>
      <vt:lpstr>相机模型</vt:lpstr>
      <vt:lpstr>1. 针孔模型</vt:lpstr>
      <vt:lpstr>1. 针孔模型</vt:lpstr>
      <vt:lpstr>1. 针孔模型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fb</cp:lastModifiedBy>
  <cp:revision>1068</cp:revision>
  <dcterms:created xsi:type="dcterms:W3CDTF">2018-10-07T08:31:39Z</dcterms:created>
  <dcterms:modified xsi:type="dcterms:W3CDTF">2018-10-07T08:31:39Z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2052-10.1.0.6757</vt:lpwstr>
  </property>
</Properties>
</file>