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B04E-B40C-4A96-BB54-05B381E434FE}" type="datetimeFigureOut">
              <a:rPr lang="es-CO" smtClean="0"/>
              <a:t>24/11/2022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89495-5B66-4A4D-B0FF-A867D53C2A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55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Reemplace los elementos de la siguiente arquitectura plantilla por los propios de su proyecto, debe definir cada parte.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89495-5B66-4A4D-B0FF-A867D53C2AFB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189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2236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79ECBF-D690-44D4-8547-BEEC2C6C9E11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99" y="6083630"/>
            <a:ext cx="1288501" cy="5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07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202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2236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23675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590639" y="0"/>
            <a:ext cx="601362" cy="365125"/>
          </a:xfrm>
        </p:spPr>
        <p:txBody>
          <a:bodyPr/>
          <a:lstStyle>
            <a:lvl1pPr>
              <a:defRPr sz="1800" b="1">
                <a:solidFill>
                  <a:srgbClr val="223675"/>
                </a:solidFill>
              </a:defRPr>
            </a:lvl1pPr>
          </a:lstStyle>
          <a:p>
            <a:fld id="{4779ECBF-D690-44D4-8547-BEEC2C6C9E11}" type="slidenum">
              <a:rPr lang="es-CO" smtClean="0"/>
              <a:pPr/>
              <a:t>‹Nº›</a:t>
            </a:fld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985" y="6404305"/>
            <a:ext cx="880871" cy="3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32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5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794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43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6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82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6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ECBF-D690-44D4-8547-BEEC2C6C9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77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idots.com/en/articles/854333-ubidots-basics-devices-variables-dashboards-and-alerts" TargetMode="External"/><Relationship Id="rId2" Type="http://schemas.openxmlformats.org/officeDocument/2006/relationships/hyperlink" Target="https://wiki.dfrobot.com/DFRobot_Ambient_Light_Sensor_SKU_DFR00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bidots/ubidots-esp826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34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32" Type="http://schemas.openxmlformats.org/officeDocument/2006/relationships/image" Target="../media/image17.png"/><Relationship Id="rId5" Type="http://schemas.openxmlformats.org/officeDocument/2006/relationships/image" Target="../media/image6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35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5886"/>
            <a:ext cx="9144000" cy="2069245"/>
          </a:xfrm>
        </p:spPr>
        <p:txBody>
          <a:bodyPr>
            <a:normAutofit fontScale="90000"/>
          </a:bodyPr>
          <a:lstStyle/>
          <a:p>
            <a:r>
              <a:rPr lang="es-CO" dirty="0"/>
              <a:t>Presentación de avances</a:t>
            </a:r>
            <a:br>
              <a:rPr lang="es-CO" dirty="0"/>
            </a:br>
            <a:r>
              <a:rPr lang="es-CO" dirty="0"/>
              <a:t>Proyecto Final Electrónica Digital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8424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Fecha:</a:t>
            </a:r>
          </a:p>
          <a:p>
            <a:r>
              <a:rPr lang="es-CO" dirty="0"/>
              <a:t>21 de Noviembre de 2022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Autores:</a:t>
            </a:r>
          </a:p>
          <a:p>
            <a:r>
              <a:rPr lang="es-CO" dirty="0"/>
              <a:t>Esteban Vergara Giraldo</a:t>
            </a:r>
          </a:p>
          <a:p>
            <a:r>
              <a:rPr lang="es-CO" dirty="0"/>
              <a:t>Laura </a:t>
            </a:r>
            <a:r>
              <a:rPr lang="es-CO" dirty="0" err="1"/>
              <a:t>Danniela</a:t>
            </a:r>
            <a:r>
              <a:rPr lang="es-CO" dirty="0"/>
              <a:t> Zárate Guerrero</a:t>
            </a:r>
          </a:p>
          <a:p>
            <a:r>
              <a:rPr lang="es-CO" dirty="0"/>
              <a:t>Moisés Arrieta Hernández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0" y="2573826"/>
            <a:ext cx="9144000" cy="819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/>
              <a:t>CORTINAS INTELIGENTES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179455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7. 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es-CO" sz="1800" i="1" dirty="0">
                <a:effectLst/>
                <a:latin typeface="Times New Roman" panose="02020603050405020304" pitchFamily="18" charset="0"/>
              </a:rPr>
              <a:t>DFRobot_Ambient_Light_Sensor_SKU_DFR0026-DFRobot</a:t>
            </a:r>
            <a:r>
              <a:rPr lang="es-CO" sz="1800" dirty="0">
                <a:effectLst/>
                <a:latin typeface="Times New Roman" panose="02020603050405020304" pitchFamily="18" charset="0"/>
              </a:rPr>
              <a:t>. (s. f.). </a:t>
            </a:r>
            <a:r>
              <a:rPr lang="es-CO" sz="1800" dirty="0">
                <a:effectLst/>
                <a:latin typeface="Times New Roman" panose="02020603050405020304" pitchFamily="18" charset="0"/>
                <a:hlinkClick r:id="rId2"/>
              </a:rPr>
              <a:t>https://wiki.dfrobot.com/DFRobot_Ambient_Light_Sensor_SKU_DFR0026</a:t>
            </a:r>
            <a:r>
              <a:rPr lang="es-CO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200000"/>
              </a:lnSpc>
            </a:pPr>
            <a:r>
              <a:rPr lang="es-CO" sz="1800" i="1" dirty="0" err="1">
                <a:effectLst/>
                <a:latin typeface="Times New Roman" panose="02020603050405020304" pitchFamily="18" charset="0"/>
              </a:rPr>
              <a:t>Ubidots</a:t>
            </a:r>
            <a:r>
              <a:rPr lang="es-CO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CO" sz="1800" i="1" dirty="0" err="1">
                <a:effectLst/>
                <a:latin typeface="Times New Roman" panose="02020603050405020304" pitchFamily="18" charset="0"/>
              </a:rPr>
              <a:t>Basics</a:t>
            </a:r>
            <a:r>
              <a:rPr lang="es-CO" sz="1800" i="1" dirty="0">
                <a:effectLst/>
                <a:latin typeface="Times New Roman" panose="02020603050405020304" pitchFamily="18" charset="0"/>
              </a:rPr>
              <a:t>: </a:t>
            </a:r>
            <a:r>
              <a:rPr lang="es-CO" sz="1800" i="1" dirty="0" err="1">
                <a:effectLst/>
                <a:latin typeface="Times New Roman" panose="02020603050405020304" pitchFamily="18" charset="0"/>
              </a:rPr>
              <a:t>Devices</a:t>
            </a:r>
            <a:r>
              <a:rPr lang="es-CO" sz="1800" i="1" dirty="0">
                <a:effectLst/>
                <a:latin typeface="Times New Roman" panose="02020603050405020304" pitchFamily="18" charset="0"/>
              </a:rPr>
              <a:t>, Variables, </a:t>
            </a:r>
            <a:r>
              <a:rPr lang="es-CO" sz="1800" i="1" dirty="0" err="1">
                <a:effectLst/>
                <a:latin typeface="Times New Roman" panose="02020603050405020304" pitchFamily="18" charset="0"/>
              </a:rPr>
              <a:t>Dashboards</a:t>
            </a:r>
            <a:r>
              <a:rPr lang="es-CO" sz="1800" i="1" dirty="0">
                <a:effectLst/>
                <a:latin typeface="Times New Roman" panose="02020603050405020304" pitchFamily="18" charset="0"/>
              </a:rPr>
              <a:t>, and </a:t>
            </a:r>
            <a:r>
              <a:rPr lang="es-CO" sz="1800" i="1" dirty="0" err="1">
                <a:effectLst/>
                <a:latin typeface="Times New Roman" panose="02020603050405020304" pitchFamily="18" charset="0"/>
              </a:rPr>
              <a:t>Alerts</a:t>
            </a:r>
            <a:r>
              <a:rPr lang="es-CO" sz="1800" dirty="0">
                <a:effectLst/>
                <a:latin typeface="Times New Roman" panose="02020603050405020304" pitchFamily="18" charset="0"/>
              </a:rPr>
              <a:t>. (s. f.). </a:t>
            </a:r>
            <a:r>
              <a:rPr lang="es-CO" sz="1800" dirty="0" err="1">
                <a:effectLst/>
                <a:latin typeface="Times New Roman" panose="02020603050405020304" pitchFamily="18" charset="0"/>
              </a:rPr>
              <a:t>Ubidots</a:t>
            </a:r>
            <a:r>
              <a:rPr lang="es-CO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Times New Roman" panose="02020603050405020304" pitchFamily="18" charset="0"/>
              </a:rPr>
              <a:t>Help</a:t>
            </a:r>
            <a:r>
              <a:rPr lang="es-CO" sz="1800" dirty="0">
                <a:effectLst/>
                <a:latin typeface="Times New Roman" panose="02020603050405020304" pitchFamily="18" charset="0"/>
              </a:rPr>
              <a:t> Center. </a:t>
            </a:r>
            <a:r>
              <a:rPr lang="es-CO" sz="1800" dirty="0">
                <a:effectLst/>
                <a:latin typeface="Times New Roman" panose="02020603050405020304" pitchFamily="18" charset="0"/>
                <a:hlinkClick r:id="rId3"/>
              </a:rPr>
              <a:t>https://help.ubidots.com/en/articles/854333-ubidots-basics-devices-variables-dashboards-and-alerts</a:t>
            </a:r>
            <a:r>
              <a:rPr lang="es-CO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200000"/>
              </a:lnSpc>
            </a:pPr>
            <a:r>
              <a:rPr lang="es-CO" sz="1800" i="1" dirty="0">
                <a:effectLst/>
                <a:latin typeface="Times New Roman" panose="02020603050405020304" pitchFamily="18" charset="0"/>
              </a:rPr>
              <a:t>GitHub - </a:t>
            </a:r>
            <a:r>
              <a:rPr lang="es-CO" sz="1800" i="1" dirty="0" err="1">
                <a:effectLst/>
                <a:latin typeface="Times New Roman" panose="02020603050405020304" pitchFamily="18" charset="0"/>
              </a:rPr>
              <a:t>ubidots</a:t>
            </a:r>
            <a:r>
              <a:rPr lang="es-CO" sz="1800" i="1" dirty="0">
                <a:effectLst/>
                <a:latin typeface="Times New Roman" panose="02020603050405020304" pitchFamily="18" charset="0"/>
              </a:rPr>
              <a:t>/ubidots-esp8266: Library </a:t>
            </a:r>
            <a:r>
              <a:rPr lang="es-CO" sz="1800" i="1" dirty="0" err="1">
                <a:effectLst/>
                <a:latin typeface="Times New Roman" panose="02020603050405020304" pitchFamily="18" charset="0"/>
              </a:rPr>
              <a:t>for</a:t>
            </a:r>
            <a:r>
              <a:rPr lang="es-CO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CO" sz="1800" i="1" dirty="0" err="1">
                <a:effectLst/>
                <a:latin typeface="Times New Roman" panose="02020603050405020304" pitchFamily="18" charset="0"/>
              </a:rPr>
              <a:t>uploading</a:t>
            </a:r>
            <a:r>
              <a:rPr lang="es-CO" sz="1800" i="1" dirty="0">
                <a:effectLst/>
                <a:latin typeface="Times New Roman" panose="02020603050405020304" pitchFamily="18" charset="0"/>
              </a:rPr>
              <a:t> ESP8266 </a:t>
            </a:r>
            <a:r>
              <a:rPr lang="es-CO" sz="1800" i="1" dirty="0" err="1">
                <a:effectLst/>
                <a:latin typeface="Times New Roman" panose="02020603050405020304" pitchFamily="18" charset="0"/>
              </a:rPr>
              <a:t>devices</a:t>
            </a:r>
            <a:r>
              <a:rPr lang="es-CO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CO" sz="1800" i="1" dirty="0" err="1">
                <a:effectLst/>
                <a:latin typeface="Times New Roman" panose="02020603050405020304" pitchFamily="18" charset="0"/>
              </a:rPr>
              <a:t>to</a:t>
            </a:r>
            <a:r>
              <a:rPr lang="es-CO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CO" sz="1800" i="1" dirty="0" err="1">
                <a:effectLst/>
                <a:latin typeface="Times New Roman" panose="02020603050405020304" pitchFamily="18" charset="0"/>
              </a:rPr>
              <a:t>Ubidots</a:t>
            </a:r>
            <a:r>
              <a:rPr lang="es-CO" sz="1800" dirty="0">
                <a:effectLst/>
                <a:latin typeface="Times New Roman" panose="02020603050405020304" pitchFamily="18" charset="0"/>
              </a:rPr>
              <a:t>. GitHub. </a:t>
            </a:r>
            <a:r>
              <a:rPr lang="es-CO" sz="1800" dirty="0">
                <a:effectLst/>
                <a:latin typeface="Times New Roman" panose="02020603050405020304" pitchFamily="18" charset="0"/>
                <a:hlinkClick r:id="rId4"/>
              </a:rPr>
              <a:t>https://github.com/ubidots/ubidots-esp8266</a:t>
            </a:r>
            <a:r>
              <a:rPr lang="es-CO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endParaRPr lang="es-CO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pPr/>
              <a:t>10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251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Tabla de 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Problema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Objetivo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Descripción de la solución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Visión del prototipo físico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Arquitectura de la solución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Borrador de interfaz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Bibliografía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pPr/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343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Muchas veces en nuestros hogares, la luz solar que entra por nuestras ventanas es tanta, que resulta perjudicial, y puede dañar nuestros ojos o perturbar nuestro descanso, así que nos disponemos a cerrar las cortinas para reducir este mal. </a:t>
            </a:r>
          </a:p>
          <a:p>
            <a:pPr marL="0" indent="0">
              <a:buNone/>
            </a:pPr>
            <a:r>
              <a:rPr lang="es-CO" dirty="0"/>
              <a:t>Sin embargo, cuando el interior de la casa está muy oscuro, también desearíamos un poco de luz solar si esta es agradable, así que volvemos a abrir las cortinas.</a:t>
            </a:r>
          </a:p>
          <a:p>
            <a:pPr marL="0" indent="0">
              <a:buNone/>
            </a:pPr>
            <a:r>
              <a:rPr lang="es-CO" dirty="0"/>
              <a:t>Aparte, también cerramos las cortinas en la noche para tener privacidad, para terminar abriéndolas de nuevo al día siguiente.</a:t>
            </a:r>
          </a:p>
          <a:p>
            <a:pPr marL="0" indent="0">
              <a:buNone/>
            </a:pPr>
            <a:r>
              <a:rPr lang="es-CO" dirty="0"/>
              <a:t>Pero este repetitivo proceso resulta agotador y poco práctico, y siempre interrumpe nuestras actividades diarias.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pPr/>
              <a:t>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70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Objetivo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Crear un dispositivo capaz de automatizar el proceso de abrir y cerrar las cortinas dependiendo de la luz que haya en el exterior, para hacernos la vida más fácil y poder centrarnos en nuestras tareas cotidianas.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pPr/>
              <a:t>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933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Descripción de la solución (pt. 1)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Conectaremos un sensor de luz ambiental DFR0026 a </a:t>
            </a:r>
            <a:r>
              <a:rPr lang="es-CO" dirty="0"/>
              <a:t>un módulo </a:t>
            </a:r>
            <a:r>
              <a:rPr lang="es-CO" dirty="0" err="1"/>
              <a:t>WiFi</a:t>
            </a:r>
            <a:r>
              <a:rPr lang="es-CO" dirty="0"/>
              <a:t> </a:t>
            </a:r>
            <a:r>
              <a:rPr lang="es-CO" dirty="0" err="1"/>
              <a:t>NodeMCU</a:t>
            </a:r>
            <a:r>
              <a:rPr lang="es-CO" dirty="0"/>
              <a:t>  (ambos proporcionados por la Universidad EAFIT), y enviaremos los datos a la plataforma </a:t>
            </a:r>
            <a:r>
              <a:rPr lang="es-CO" dirty="0" err="1"/>
              <a:t>IoT</a:t>
            </a:r>
            <a:r>
              <a:rPr lang="es-CO" dirty="0"/>
              <a:t> UBIDOTS.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pPr/>
              <a:t>5</a:t>
            </a:fld>
            <a:endParaRPr lang="es-CO" dirty="0"/>
          </a:p>
        </p:txBody>
      </p:sp>
      <p:pic>
        <p:nvPicPr>
          <p:cNvPr id="1026" name="Picture 2" descr="DFR0026 - Sigma Electrónica">
            <a:extLst>
              <a:ext uri="{FF2B5EF4-FFF2-40B4-BE49-F238E27FC236}">
                <a16:creationId xmlns:a16="http://schemas.microsoft.com/office/drawing/2014/main" id="{5531E9DC-2611-E965-1752-544D020D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1" y="4000015"/>
            <a:ext cx="2902596" cy="217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IDAD Y PRODUCTIVIDAD PARA MEJORAR PRODUCCIÓN Y SERVICIO EN EMPRESAS  MEXICANAS: MODALIDAD JAPONESA. - PDF Free Download">
            <a:extLst>
              <a:ext uri="{FF2B5EF4-FFF2-40B4-BE49-F238E27FC236}">
                <a16:creationId xmlns:a16="http://schemas.microsoft.com/office/drawing/2014/main" id="{BA1F8537-DC7E-7D62-A895-B054EC7C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3" y="4000016"/>
            <a:ext cx="3001819" cy="225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me">
            <a:extLst>
              <a:ext uri="{FF2B5EF4-FFF2-40B4-BE49-F238E27FC236}">
                <a16:creationId xmlns:a16="http://schemas.microsoft.com/office/drawing/2014/main" id="{E1A68416-C2FF-C85A-17F8-103AF1FB8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18" y="4432827"/>
            <a:ext cx="3762821" cy="87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655E8F-9DF3-0728-6C0E-7AAD2CA296EE}"/>
              </a:ext>
            </a:extLst>
          </p:cNvPr>
          <p:cNvSpPr txBox="1"/>
          <p:nvPr/>
        </p:nvSpPr>
        <p:spPr>
          <a:xfrm>
            <a:off x="1074881" y="3353685"/>
            <a:ext cx="25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Sensor de Luz Ambiental DFR0026</a:t>
            </a:r>
            <a:endParaRPr lang="es-CO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2C82FB-D3D6-DDDA-1971-4065452DE9C8}"/>
              </a:ext>
            </a:extLst>
          </p:cNvPr>
          <p:cNvSpPr txBox="1"/>
          <p:nvPr/>
        </p:nvSpPr>
        <p:spPr>
          <a:xfrm>
            <a:off x="4600864" y="3353685"/>
            <a:ext cx="25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Módulo </a:t>
            </a:r>
            <a:r>
              <a:rPr lang="es-MX" b="1" dirty="0" err="1"/>
              <a:t>WiFi</a:t>
            </a:r>
            <a:r>
              <a:rPr lang="es-MX" b="1" dirty="0"/>
              <a:t> ESP8266 </a:t>
            </a:r>
            <a:r>
              <a:rPr lang="es-MX" b="1" dirty="0" err="1"/>
              <a:t>NodeMCU</a:t>
            </a:r>
            <a:r>
              <a:rPr lang="es-MX" b="1" dirty="0"/>
              <a:t> V3</a:t>
            </a:r>
            <a:endParaRPr lang="es-CO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F8CE2D-8782-47FC-9013-4FBD0B3ED06C}"/>
              </a:ext>
            </a:extLst>
          </p:cNvPr>
          <p:cNvSpPr txBox="1"/>
          <p:nvPr/>
        </p:nvSpPr>
        <p:spPr>
          <a:xfrm>
            <a:off x="8445000" y="3429000"/>
            <a:ext cx="25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UBIDOTS – Plataforma para Interfaz </a:t>
            </a:r>
            <a:r>
              <a:rPr lang="es-MX" b="1" dirty="0" err="1"/>
              <a:t>IoT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53134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Descripción de la solución (pt. 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El sensor tomará los datos de la iluminación, que serán procesados por el </a:t>
            </a:r>
            <a:r>
              <a:rPr lang="es-CO" dirty="0" err="1"/>
              <a:t>NodeMCU</a:t>
            </a:r>
            <a:r>
              <a:rPr lang="es-CO" dirty="0"/>
              <a:t>, decidiendo así si se cerrará o se abrirá la cortina. </a:t>
            </a:r>
          </a:p>
          <a:p>
            <a:endParaRPr lang="es-CO" dirty="0"/>
          </a:p>
          <a:p>
            <a:r>
              <a:rPr lang="es-CO" dirty="0"/>
              <a:t>El </a:t>
            </a:r>
            <a:r>
              <a:rPr lang="es-CO" dirty="0" err="1"/>
              <a:t>NodeMCU</a:t>
            </a:r>
            <a:r>
              <a:rPr lang="es-CO" dirty="0"/>
              <a:t> se conectará a un proyecto en UBIDOTS para mostrar si la cortina se abrirá o cerrará (en forma de switch), la luz que hay afuera actualmente (tipo termómetro), y el historial de los datos lumínicos recolectados (gráfico).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pPr/>
              <a:t>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880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4. Visión del prototipo físico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pPr/>
              <a:t>7</a:t>
            </a:fld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1EF5B47-A9A7-B77F-F38A-B96BF6216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86" y="1314452"/>
            <a:ext cx="9798628" cy="4924058"/>
          </a:xfrm>
          <a:prstGeom prst="roundRect">
            <a:avLst>
              <a:gd name="adj" fmla="val 7945"/>
            </a:avLst>
          </a:prstGeom>
        </p:spPr>
      </p:pic>
    </p:spTree>
    <p:extLst>
      <p:ext uri="{BB962C8B-B14F-4D97-AF65-F5344CB8AC3E}">
        <p14:creationId xmlns:p14="http://schemas.microsoft.com/office/powerpoint/2010/main" val="9147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7200"/>
          </a:xfrm>
        </p:spPr>
        <p:txBody>
          <a:bodyPr>
            <a:normAutofit fontScale="90000"/>
          </a:bodyPr>
          <a:lstStyle/>
          <a:p>
            <a:r>
              <a:rPr lang="es-CO" dirty="0"/>
              <a:t>5. Arquitectura de la solución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pPr/>
              <a:t>8</a:t>
            </a:fld>
            <a:endParaRPr lang="es-CO" dirty="0"/>
          </a:p>
        </p:txBody>
      </p:sp>
      <p:grpSp>
        <p:nvGrpSpPr>
          <p:cNvPr id="72" name="Grupo 71"/>
          <p:cNvGrpSpPr/>
          <p:nvPr/>
        </p:nvGrpSpPr>
        <p:grpSpPr>
          <a:xfrm>
            <a:off x="3381990" y="656764"/>
            <a:ext cx="7971810" cy="5392218"/>
            <a:chOff x="1643743" y="415967"/>
            <a:chExt cx="9093200" cy="6150739"/>
          </a:xfrm>
        </p:grpSpPr>
        <p:sp>
          <p:nvSpPr>
            <p:cNvPr id="73" name="Rectángulo redondeado 72"/>
            <p:cNvSpPr/>
            <p:nvPr/>
          </p:nvSpPr>
          <p:spPr>
            <a:xfrm>
              <a:off x="1745344" y="497074"/>
              <a:ext cx="2311400" cy="18505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1643743" y="2844800"/>
              <a:ext cx="7182322" cy="3454400"/>
            </a:xfrm>
            <a:prstGeom prst="roundRect">
              <a:avLst>
                <a:gd name="adj" fmla="val 747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p:sp>
          <p:nvSpPr>
            <p:cNvPr id="75" name="Rectángulo redondeado 74"/>
            <p:cNvSpPr/>
            <p:nvPr/>
          </p:nvSpPr>
          <p:spPr>
            <a:xfrm>
              <a:off x="4983843" y="415967"/>
              <a:ext cx="5753100" cy="3454400"/>
            </a:xfrm>
            <a:prstGeom prst="roundRect">
              <a:avLst>
                <a:gd name="adj" fmla="val 6741"/>
              </a:avLst>
            </a:prstGeom>
            <a:solidFill>
              <a:srgbClr val="DEEBF7">
                <a:alpha val="60000"/>
              </a:srgbClr>
            </a:solidFill>
            <a:ln>
              <a:solidFill>
                <a:srgbClr val="3F9DD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1853740" y="4306910"/>
              <a:ext cx="1339402" cy="5537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2140195" y="4445305"/>
                  <a:ext cx="776746" cy="2808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𝑆𝑒𝑛𝑠𝑜𝑟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195" y="4445305"/>
                  <a:ext cx="776746" cy="280857"/>
                </a:xfrm>
                <a:prstGeom prst="rect">
                  <a:avLst/>
                </a:prstGeom>
                <a:blipFill>
                  <a:blip r:embed="rId3"/>
                  <a:stretch>
                    <a:fillRect l="-6250" r="-5357" b="-4878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ángulo 77"/>
            <p:cNvSpPr/>
            <p:nvPr/>
          </p:nvSpPr>
          <p:spPr>
            <a:xfrm>
              <a:off x="3540871" y="4306910"/>
              <a:ext cx="1339402" cy="5537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3730889" y="4445305"/>
                  <a:ext cx="973126" cy="2808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𝐼𝑛𝑡𝑒𝑟𝑓𝑎𝑧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889" y="4445305"/>
                  <a:ext cx="973126" cy="280857"/>
                </a:xfrm>
                <a:prstGeom prst="rect">
                  <a:avLst/>
                </a:prstGeom>
                <a:blipFill>
                  <a:blip r:embed="rId4"/>
                  <a:stretch>
                    <a:fillRect l="-8571" r="-6429" b="-3170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Rectángulo 79"/>
            <p:cNvSpPr/>
            <p:nvPr/>
          </p:nvSpPr>
          <p:spPr>
            <a:xfrm>
              <a:off x="5318156" y="3997816"/>
              <a:ext cx="1339402" cy="1171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p:pic>
          <p:nvPicPr>
            <p:cNvPr id="81" name="Picture 2" descr="http://www.newdesignfile.com/postpic/2016/05/brain-outline-coloring-page_398585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5" t="16056" r="12641" b="23800"/>
            <a:stretch/>
          </p:blipFill>
          <p:spPr bwMode="auto">
            <a:xfrm>
              <a:off x="5569012" y="4052009"/>
              <a:ext cx="827044" cy="717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>
                  <a:off x="5476375" y="4724636"/>
                  <a:ext cx="1056944" cy="456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MX" sz="13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𝑁𝑜𝑑𝑒𝑀𝐶𝑈</m:t>
                        </m:r>
                        <m:r>
                          <a:rPr lang="es-MX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sz="1300" dirty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375" y="4724636"/>
                  <a:ext cx="1056944" cy="456393"/>
                </a:xfrm>
                <a:prstGeom prst="rect">
                  <a:avLst/>
                </a:prstGeom>
                <a:blipFill>
                  <a:blip r:embed="rId6"/>
                  <a:stretch>
                    <a:fillRect l="-5921" r="-5921" b="-1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ectángulo 82"/>
            <p:cNvSpPr/>
            <p:nvPr/>
          </p:nvSpPr>
          <p:spPr>
            <a:xfrm>
              <a:off x="7095441" y="4306910"/>
              <a:ext cx="1339402" cy="5537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7285459" y="4445305"/>
                  <a:ext cx="973126" cy="2808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𝐼𝑛𝑡𝑒𝑟𝑓𝑎𝑧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459" y="4445305"/>
                  <a:ext cx="973126" cy="280857"/>
                </a:xfrm>
                <a:prstGeom prst="rect">
                  <a:avLst/>
                </a:prstGeom>
                <a:blipFill>
                  <a:blip r:embed="rId7"/>
                  <a:stretch>
                    <a:fillRect l="-7857" r="-7143" b="-3170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upo 86"/>
            <p:cNvGrpSpPr/>
            <p:nvPr/>
          </p:nvGrpSpPr>
          <p:grpSpPr>
            <a:xfrm>
              <a:off x="5050829" y="3131269"/>
              <a:ext cx="1859928" cy="611648"/>
              <a:chOff x="4600886" y="1683469"/>
              <a:chExt cx="1859928" cy="611648"/>
            </a:xfrm>
          </p:grpSpPr>
          <p:sp>
            <p:nvSpPr>
              <p:cNvPr id="124" name="Rectángulo 123"/>
              <p:cNvSpPr/>
              <p:nvPr/>
            </p:nvSpPr>
            <p:spPr>
              <a:xfrm>
                <a:off x="4600886" y="1687134"/>
                <a:ext cx="1859928" cy="6079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CuadroTexto 124"/>
                  <p:cNvSpPr txBox="1"/>
                  <p:nvPr/>
                </p:nvSpPr>
                <p:spPr>
                  <a:xfrm>
                    <a:off x="4762698" y="1984554"/>
                    <a:ext cx="1536304" cy="2808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𝐶𝑜𝑚𝑢𝑛𝑖𝑐𝑎𝑐𝑖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s-CO" sz="1600" dirty="0"/>
                  </a:p>
                </p:txBody>
              </p:sp>
            </mc:Choice>
            <mc:Fallback xmlns="">
              <p:sp>
                <p:nvSpPr>
                  <p:cNvPr id="125" name="CuadroTexto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698" y="1984554"/>
                    <a:ext cx="1536304" cy="28085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67" r="-3167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CuadroTexto 125"/>
                  <p:cNvSpPr txBox="1"/>
                  <p:nvPr/>
                </p:nvSpPr>
                <p:spPr>
                  <a:xfrm>
                    <a:off x="4889961" y="1683469"/>
                    <a:ext cx="1281776" cy="2808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𝐼𝑛𝑡𝑒𝑟𝑓𝑎𝑧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</m:oMath>
                      </m:oMathPara>
                    </a14:m>
                    <a:endParaRPr lang="es-CO" sz="1600" dirty="0"/>
                  </a:p>
                </p:txBody>
              </p:sp>
            </mc:Choice>
            <mc:Fallback xmlns="">
              <p:sp>
                <p:nvSpPr>
                  <p:cNvPr id="126" name="CuadroTexto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9961" y="1683469"/>
                    <a:ext cx="1281776" cy="28085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405" r="-2703" b="-31707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Rectángulo 87"/>
            <p:cNvSpPr/>
            <p:nvPr/>
          </p:nvSpPr>
          <p:spPr>
            <a:xfrm>
              <a:off x="5318156" y="5424691"/>
              <a:ext cx="1339402" cy="5537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5508174" y="5563086"/>
                  <a:ext cx="973126" cy="2808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𝐼𝑛𝑡𝑒𝑟𝑓𝑎𝑧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74" y="5563086"/>
                  <a:ext cx="973126" cy="280857"/>
                </a:xfrm>
                <a:prstGeom prst="rect">
                  <a:avLst/>
                </a:prstGeom>
                <a:blipFill>
                  <a:blip r:embed="rId11"/>
                  <a:stretch>
                    <a:fillRect l="-8633" r="-7194" b="-325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ángulo 89"/>
            <p:cNvSpPr/>
            <p:nvPr/>
          </p:nvSpPr>
          <p:spPr>
            <a:xfrm>
              <a:off x="3540871" y="5424691"/>
              <a:ext cx="1339402" cy="5537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3658737" y="5424690"/>
                  <a:ext cx="1103681" cy="2808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𝐹𝑢𝑒𝑛𝑡𝑒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737" y="5424690"/>
                  <a:ext cx="1103681" cy="280857"/>
                </a:xfrm>
                <a:prstGeom prst="rect">
                  <a:avLst/>
                </a:prstGeom>
                <a:blipFill>
                  <a:blip r:embed="rId12"/>
                  <a:stretch>
                    <a:fillRect l="-7595" r="-1266" b="-75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Conector recto de flecha 91"/>
            <p:cNvCxnSpPr>
              <a:stCxn id="76" idx="3"/>
              <a:endCxn id="78" idx="1"/>
            </p:cNvCxnSpPr>
            <p:nvPr/>
          </p:nvCxnSpPr>
          <p:spPr>
            <a:xfrm>
              <a:off x="3193142" y="4583806"/>
              <a:ext cx="3477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>
              <a:stCxn id="78" idx="3"/>
              <a:endCxn id="80" idx="1"/>
            </p:cNvCxnSpPr>
            <p:nvPr/>
          </p:nvCxnSpPr>
          <p:spPr>
            <a:xfrm flipV="1">
              <a:off x="4880273" y="4583804"/>
              <a:ext cx="437883" cy="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stCxn id="80" idx="3"/>
              <a:endCxn id="83" idx="1"/>
            </p:cNvCxnSpPr>
            <p:nvPr/>
          </p:nvCxnSpPr>
          <p:spPr>
            <a:xfrm>
              <a:off x="6657558" y="4583804"/>
              <a:ext cx="437883" cy="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cto de flecha 95"/>
            <p:cNvCxnSpPr/>
            <p:nvPr/>
          </p:nvCxnSpPr>
          <p:spPr>
            <a:xfrm flipV="1">
              <a:off x="5901418" y="3742918"/>
              <a:ext cx="0" cy="2512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cto de flecha 96"/>
            <p:cNvCxnSpPr/>
            <p:nvPr/>
          </p:nvCxnSpPr>
          <p:spPr>
            <a:xfrm flipV="1">
              <a:off x="6047468" y="3742918"/>
              <a:ext cx="0" cy="25123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de flecha 97"/>
            <p:cNvCxnSpPr>
              <a:stCxn id="90" idx="3"/>
              <a:endCxn id="88" idx="1"/>
            </p:cNvCxnSpPr>
            <p:nvPr/>
          </p:nvCxnSpPr>
          <p:spPr>
            <a:xfrm>
              <a:off x="4880273" y="5701587"/>
              <a:ext cx="43788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cto de flecha 98"/>
            <p:cNvCxnSpPr>
              <a:stCxn id="88" idx="0"/>
              <a:endCxn id="80" idx="2"/>
            </p:cNvCxnSpPr>
            <p:nvPr/>
          </p:nvCxnSpPr>
          <p:spPr>
            <a:xfrm flipV="1">
              <a:off x="5987857" y="5169792"/>
              <a:ext cx="0" cy="2548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uadroTexto 99"/>
                <p:cNvSpPr txBox="1"/>
                <p:nvPr/>
              </p:nvSpPr>
              <p:spPr>
                <a:xfrm>
                  <a:off x="6798668" y="6002819"/>
                  <a:ext cx="1750236" cy="2457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𝑆𝑖𝑠𝑡𝑒𝑚𝑎</m:t>
                        </m:r>
                        <m:r>
                          <a:rPr lang="es-CO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𝐸𝑚𝑏𝑒𝑏𝑖𝑑𝑜</m:t>
                        </m:r>
                      </m:oMath>
                    </m:oMathPara>
                  </a14:m>
                  <a:endParaRPr lang="es-CO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CuadroTexto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668" y="6002819"/>
                  <a:ext cx="1750236" cy="245750"/>
                </a:xfrm>
                <a:prstGeom prst="rect">
                  <a:avLst/>
                </a:prstGeom>
                <a:blipFill>
                  <a:blip r:embed="rId13"/>
                  <a:stretch>
                    <a:fillRect l="-2381" r="-1984" b="-555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1" name="Picture 4" descr="http://www.stonebranch.com/common/images/cloud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728" y="497074"/>
              <a:ext cx="2840935" cy="1884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CuadroTexto 101"/>
            <p:cNvSpPr txBox="1"/>
            <p:nvPr/>
          </p:nvSpPr>
          <p:spPr>
            <a:xfrm>
              <a:off x="8408573" y="1126308"/>
              <a:ext cx="1322369" cy="421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b="1" dirty="0">
                  <a:solidFill>
                    <a:srgbClr val="3F9DD6"/>
                  </a:solidFill>
                  <a:latin typeface="Century Gothic"/>
                </a:rPr>
                <a:t>INTERNET</a:t>
              </a:r>
            </a:p>
          </p:txBody>
        </p:sp>
        <p:pic>
          <p:nvPicPr>
            <p:cNvPr id="103" name="Picture 22" descr="http://animagehub.com/wp-content/uploads/2016/09/brain-vector-5.png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007FAC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065" y="1561548"/>
              <a:ext cx="618976" cy="54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CuadroTexto 26"/>
            <p:cNvSpPr txBox="1"/>
            <p:nvPr/>
          </p:nvSpPr>
          <p:spPr>
            <a:xfrm>
              <a:off x="5153800" y="863885"/>
              <a:ext cx="2170791" cy="684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b="1" i="1" dirty="0">
                  <a:solidFill>
                    <a:prstClr val="white">
                      <a:lumMod val="50000"/>
                    </a:prstClr>
                  </a:solidFill>
                  <a:latin typeface="Century Gothic"/>
                </a:rPr>
                <a:t>UBIDOTS (Plataforma IoT )</a:t>
              </a:r>
            </a:p>
            <a:p>
              <a:pPr defTabSz="457200"/>
              <a:endParaRPr lang="en-US" sz="1100" b="1" i="1" dirty="0">
                <a:solidFill>
                  <a:prstClr val="white">
                    <a:lumMod val="50000"/>
                  </a:prstClr>
                </a:solidFill>
                <a:latin typeface="Century Gothic"/>
              </a:endParaRPr>
            </a:p>
            <a:p>
              <a:pPr defTabSz="457200"/>
              <a:r>
                <a:rPr lang="en-US" sz="1100" b="1" i="1" dirty="0">
                  <a:solidFill>
                    <a:prstClr val="white">
                      <a:lumMod val="50000"/>
                    </a:prstClr>
                  </a:solidFill>
                  <a:latin typeface="Century Gothic"/>
                </a:rPr>
                <a:t>-</a:t>
              </a:r>
              <a:r>
                <a:rPr lang="en-US" sz="1100" b="1" i="1" dirty="0" err="1">
                  <a:solidFill>
                    <a:prstClr val="white">
                      <a:lumMod val="50000"/>
                    </a:prstClr>
                  </a:solidFill>
                  <a:latin typeface="Century Gothic"/>
                </a:rPr>
                <a:t>Visualización</a:t>
              </a:r>
              <a:r>
                <a:rPr lang="en-US" sz="1100" b="1" i="1" dirty="0">
                  <a:solidFill>
                    <a:prstClr val="white">
                      <a:lumMod val="50000"/>
                    </a:prstClr>
                  </a:solidFill>
                  <a:latin typeface="Century Gothic"/>
                </a:rPr>
                <a:t> de </a:t>
              </a:r>
              <a:r>
                <a:rPr lang="en-US" sz="1100" b="1" i="1" dirty="0" err="1">
                  <a:solidFill>
                    <a:prstClr val="white">
                      <a:lumMod val="50000"/>
                    </a:prstClr>
                  </a:solidFill>
                  <a:latin typeface="Century Gothic"/>
                </a:rPr>
                <a:t>datos</a:t>
              </a:r>
              <a:endParaRPr lang="en-US" sz="1100" b="1" i="1" dirty="0">
                <a:solidFill>
                  <a:prstClr val="white">
                    <a:lumMod val="50000"/>
                  </a:prstClr>
                </a:solidFill>
                <a:latin typeface="Century Gothic"/>
              </a:endParaRPr>
            </a:p>
          </p:txBody>
        </p:sp>
        <p:grpSp>
          <p:nvGrpSpPr>
            <p:cNvPr id="106" name="Grupo 105"/>
            <p:cNvGrpSpPr/>
            <p:nvPr/>
          </p:nvGrpSpPr>
          <p:grpSpPr>
            <a:xfrm rot="18900000">
              <a:off x="6726194" y="2452899"/>
              <a:ext cx="1130559" cy="263303"/>
              <a:chOff x="6285627" y="2316612"/>
              <a:chExt cx="1130559" cy="263303"/>
            </a:xfrm>
          </p:grpSpPr>
          <p:sp>
            <p:nvSpPr>
              <p:cNvPr id="120" name="Flecha derecha 12"/>
              <p:cNvSpPr/>
              <p:nvPr/>
            </p:nvSpPr>
            <p:spPr>
              <a:xfrm>
                <a:off x="6286648" y="2366585"/>
                <a:ext cx="1129538" cy="164470"/>
              </a:xfrm>
              <a:prstGeom prst="rightArrow">
                <a:avLst>
                  <a:gd name="adj1" fmla="val 77026"/>
                  <a:gd name="adj2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1" name="CuadroTexto 13"/>
              <p:cNvSpPr txBox="1"/>
              <p:nvPr/>
            </p:nvSpPr>
            <p:spPr>
              <a:xfrm>
                <a:off x="6285627" y="2316612"/>
                <a:ext cx="1071866" cy="263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DATA/DECISION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uadroTexto 106"/>
                <p:cNvSpPr txBox="1"/>
                <p:nvPr/>
              </p:nvSpPr>
              <p:spPr>
                <a:xfrm>
                  <a:off x="10113624" y="497074"/>
                  <a:ext cx="359263" cy="2457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400" b="0" i="1" smtClean="0">
                            <a:solidFill>
                              <a:srgbClr val="3F9DD6"/>
                            </a:solidFill>
                            <a:latin typeface="Cambria Math" panose="02040503050406030204" pitchFamily="18" charset="0"/>
                          </a:rPr>
                          <m:t>𝐼𝑜𝑇</m:t>
                        </m:r>
                      </m:oMath>
                    </m:oMathPara>
                  </a14:m>
                  <a:endParaRPr lang="es-CO" sz="1400" dirty="0">
                    <a:solidFill>
                      <a:srgbClr val="3F9DD6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CuadroTexto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624" y="497074"/>
                  <a:ext cx="359263" cy="245750"/>
                </a:xfrm>
                <a:prstGeom prst="rect">
                  <a:avLst/>
                </a:prstGeom>
                <a:blipFill>
                  <a:blip r:embed="rId16"/>
                  <a:stretch>
                    <a:fillRect l="-13462" r="-7692" b="-2778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upo 112"/>
            <p:cNvGrpSpPr/>
            <p:nvPr/>
          </p:nvGrpSpPr>
          <p:grpSpPr>
            <a:xfrm rot="2700000" flipH="1">
              <a:off x="4033538" y="2452898"/>
              <a:ext cx="1130556" cy="263303"/>
              <a:chOff x="6285630" y="2316612"/>
              <a:chExt cx="1130556" cy="263303"/>
            </a:xfrm>
          </p:grpSpPr>
          <p:sp>
            <p:nvSpPr>
              <p:cNvPr id="116" name="Flecha derecha 12"/>
              <p:cNvSpPr/>
              <p:nvPr/>
            </p:nvSpPr>
            <p:spPr>
              <a:xfrm>
                <a:off x="6286648" y="2366585"/>
                <a:ext cx="1129538" cy="164470"/>
              </a:xfrm>
              <a:prstGeom prst="rightArrow">
                <a:avLst>
                  <a:gd name="adj1" fmla="val 77026"/>
                  <a:gd name="adj2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7" name="CuadroTexto 13"/>
              <p:cNvSpPr txBox="1"/>
              <p:nvPr/>
            </p:nvSpPr>
            <p:spPr>
              <a:xfrm>
                <a:off x="6285630" y="2316612"/>
                <a:ext cx="1071866" cy="263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DATA/DECISION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uadroTexto 113"/>
                <p:cNvSpPr txBox="1"/>
                <p:nvPr/>
              </p:nvSpPr>
              <p:spPr>
                <a:xfrm>
                  <a:off x="2001096" y="542374"/>
                  <a:ext cx="1838005" cy="491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𝐶𝑜𝑟𝑡𝑖𝑛𝑎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𝐼𝑛𝑡𝑒𝑙𝑖𝑔𝑒𝑛𝑡𝑒</m:t>
                        </m:r>
                      </m:oMath>
                    </m:oMathPara>
                  </a14:m>
                  <a:endParaRPr lang="es-MX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𝑆𝑖𝑚𝑢𝑙𝑎𝑑𝑎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)∗</m:t>
                        </m:r>
                      </m:oMath>
                    </m:oMathPara>
                  </a14:m>
                  <a:endParaRPr lang="es-CO" sz="1400" dirty="0"/>
                </a:p>
              </p:txBody>
            </p:sp>
          </mc:Choice>
          <mc:Fallback xmlns="">
            <p:sp>
              <p:nvSpPr>
                <p:cNvPr id="114" name="CuadroTexto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096" y="542374"/>
                  <a:ext cx="1838005" cy="491500"/>
                </a:xfrm>
                <a:prstGeom prst="rect">
                  <a:avLst/>
                </a:prstGeom>
                <a:blipFill>
                  <a:blip r:embed="rId17"/>
                  <a:stretch>
                    <a:fillRect l="-1887" r="-2642" b="-1408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uadroTexto 114"/>
                <p:cNvSpPr txBox="1"/>
                <p:nvPr/>
              </p:nvSpPr>
              <p:spPr>
                <a:xfrm>
                  <a:off x="1893656" y="6320956"/>
                  <a:ext cx="2267702" cy="2457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4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𝑒𝑛𝑡𝑟𝑒</m:t>
                        </m:r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𝑑𝑖𝑠𝑝𝑜𝑠𝑖𝑡𝑖𝑣𝑜𝑠</m:t>
                        </m:r>
                      </m:oMath>
                    </m:oMathPara>
                  </a14:m>
                  <a:endParaRPr lang="es-CO" sz="1400" dirty="0"/>
                </a:p>
              </p:txBody>
            </p:sp>
          </mc:Choice>
          <mc:Fallback xmlns="">
            <p:sp>
              <p:nvSpPr>
                <p:cNvPr id="115" name="Cuadro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656" y="6320956"/>
                  <a:ext cx="2267702" cy="245750"/>
                </a:xfrm>
                <a:prstGeom prst="rect">
                  <a:avLst/>
                </a:prstGeom>
                <a:blipFill>
                  <a:blip r:embed="rId22"/>
                  <a:stretch>
                    <a:fillRect l="-920" r="-2147" b="-3142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5" name="Rectángulo 134"/>
          <p:cNvSpPr/>
          <p:nvPr/>
        </p:nvSpPr>
        <p:spPr>
          <a:xfrm>
            <a:off x="1145231" y="3421944"/>
            <a:ext cx="1383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400" b="1" dirty="0" err="1">
                <a:solidFill>
                  <a:srgbClr val="3F9DD6"/>
                </a:solidFill>
                <a:latin typeface="Century Gothic"/>
              </a:rPr>
              <a:t>Objetos</a:t>
            </a:r>
            <a:endParaRPr lang="en-US" sz="1400" b="1" dirty="0">
              <a:solidFill>
                <a:srgbClr val="3F9DD6"/>
              </a:solidFill>
              <a:latin typeface="Century Gothic"/>
            </a:endParaRPr>
          </a:p>
          <a:p>
            <a:pPr algn="ctr" defTabSz="457200"/>
            <a:r>
              <a:rPr lang="en-US" sz="1400" dirty="0">
                <a:solidFill>
                  <a:srgbClr val="3F9DD6"/>
                </a:solidFill>
                <a:latin typeface="Century Gothic"/>
              </a:rPr>
              <a:t>del </a:t>
            </a:r>
            <a:r>
              <a:rPr lang="en-US" sz="1400" dirty="0" err="1">
                <a:solidFill>
                  <a:srgbClr val="3F9DD6"/>
                </a:solidFill>
                <a:latin typeface="Century Gothic"/>
              </a:rPr>
              <a:t>Ambiente</a:t>
            </a:r>
            <a:endParaRPr lang="en-US" sz="1400" dirty="0">
              <a:solidFill>
                <a:srgbClr val="3F9DD6"/>
              </a:solidFill>
              <a:latin typeface="Century Gothic"/>
            </a:endParaRPr>
          </a:p>
        </p:txBody>
      </p:sp>
      <p:cxnSp>
        <p:nvCxnSpPr>
          <p:cNvPr id="136" name="Conector recto de flecha 135"/>
          <p:cNvCxnSpPr/>
          <p:nvPr/>
        </p:nvCxnSpPr>
        <p:spPr>
          <a:xfrm flipV="1">
            <a:off x="2748508" y="4824602"/>
            <a:ext cx="51230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/>
          <p:cNvCxnSpPr/>
          <p:nvPr/>
        </p:nvCxnSpPr>
        <p:spPr>
          <a:xfrm flipV="1">
            <a:off x="2734787" y="4963923"/>
            <a:ext cx="512308" cy="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ángulo 139"/>
              <p:cNvSpPr/>
              <p:nvPr/>
            </p:nvSpPr>
            <p:spPr>
              <a:xfrm>
                <a:off x="5081319" y="5183038"/>
                <a:ext cx="9783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𝐸𝑛𝑒𝑟𝑔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40" name="Rectángulo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319" y="5183038"/>
                <a:ext cx="978345" cy="338554"/>
              </a:xfrm>
              <a:prstGeom prst="rect">
                <a:avLst/>
              </a:prstGeom>
              <a:blipFill>
                <a:blip r:embed="rId3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cono de sol negro (símbolo png)">
            <a:extLst>
              <a:ext uri="{FF2B5EF4-FFF2-40B4-BE49-F238E27FC236}">
                <a16:creationId xmlns:a16="http://schemas.microsoft.com/office/drawing/2014/main" id="{C9113E0B-EC54-D067-36BE-BD945E54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31" y="4189196"/>
            <a:ext cx="1519541" cy="151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DFC8EC-D3C2-F9D4-8516-D4E61382833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915338" y="1222096"/>
            <a:ext cx="1162430" cy="1054297"/>
          </a:xfrm>
          <a:prstGeom prst="rect">
            <a:avLst/>
          </a:prstGeom>
        </p:spPr>
      </p:pic>
      <p:pic>
        <p:nvPicPr>
          <p:cNvPr id="3082" name="Picture 10" descr="Home">
            <a:extLst>
              <a:ext uri="{FF2B5EF4-FFF2-40B4-BE49-F238E27FC236}">
                <a16:creationId xmlns:a16="http://schemas.microsoft.com/office/drawing/2014/main" id="{A72227CF-F123-DC00-4911-2FC89C5C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15" y="1794742"/>
            <a:ext cx="1871144" cy="4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apteur de lumière Gravity DFR0026 DFRobot - Capteurs de lumière et bruit |  GO TRONIC">
            <a:extLst>
              <a:ext uri="{FF2B5EF4-FFF2-40B4-BE49-F238E27FC236}">
                <a16:creationId xmlns:a16="http://schemas.microsoft.com/office/drawing/2014/main" id="{D821CA5F-5A2A-81F2-1EBB-AE5B0DFB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88" y="3154272"/>
            <a:ext cx="1174225" cy="880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73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7469"/>
            <a:ext cx="10515600" cy="1325563"/>
          </a:xfrm>
        </p:spPr>
        <p:txBody>
          <a:bodyPr/>
          <a:lstStyle/>
          <a:p>
            <a:r>
              <a:rPr lang="es-CO" dirty="0"/>
              <a:t>6. Borrador de la interfaz de usuario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ECBF-D690-44D4-8547-BEEC2C6C9E11}" type="slidenum">
              <a:rPr lang="es-CO" smtClean="0"/>
              <a:pPr/>
              <a:t>9</a:t>
            </a:fld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89FD87F-032E-DFAC-D440-21A98A08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13" y="1233055"/>
            <a:ext cx="11013526" cy="4087089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F8211BF-800B-F212-E7A5-F194C8E2D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61" y="4962163"/>
            <a:ext cx="11013526" cy="1325563"/>
          </a:xfrm>
        </p:spPr>
        <p:txBody>
          <a:bodyPr>
            <a:normAutofit fontScale="92500"/>
          </a:bodyPr>
          <a:lstStyle/>
          <a:p>
            <a:r>
              <a:rPr lang="es-CO" sz="2400" dirty="0"/>
              <a:t>Cantidad de luz actual medida por el sensor.</a:t>
            </a:r>
          </a:p>
          <a:p>
            <a:r>
              <a:rPr lang="es-CO" sz="2400" dirty="0"/>
              <a:t>Historial de mediciones de luz, en un caso real podría irse viendo cómo anochece o amanece.</a:t>
            </a:r>
          </a:p>
          <a:p>
            <a:r>
              <a:rPr lang="es-CO" sz="2400" dirty="0"/>
              <a:t>El estado de la cortina dependiendo de si hay luz agradable, exceso de luz o si está de noche.</a:t>
            </a:r>
          </a:p>
        </p:txBody>
      </p:sp>
    </p:spTree>
    <p:extLst>
      <p:ext uri="{BB962C8B-B14F-4D97-AF65-F5344CB8AC3E}">
        <p14:creationId xmlns:p14="http://schemas.microsoft.com/office/powerpoint/2010/main" val="3735422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603</Words>
  <Application>Microsoft Office PowerPoint</Application>
  <PresentationFormat>Panorámica</PresentationFormat>
  <Paragraphs>78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Gothic</vt:lpstr>
      <vt:lpstr>Times New Roman</vt:lpstr>
      <vt:lpstr>Tema de Office</vt:lpstr>
      <vt:lpstr>Presentación de avances Proyecto Final Electrónica Digital</vt:lpstr>
      <vt:lpstr>Tabla de Contenido</vt:lpstr>
      <vt:lpstr>1. Problema</vt:lpstr>
      <vt:lpstr>2. Objetivo del proyecto</vt:lpstr>
      <vt:lpstr>3. Descripción de la solución (pt. 1)</vt:lpstr>
      <vt:lpstr>3. Descripción de la solución (pt. 2)</vt:lpstr>
      <vt:lpstr>4. Visión del prototipo físico</vt:lpstr>
      <vt:lpstr>5. Arquitectura de la solución</vt:lpstr>
      <vt:lpstr>6. Borrador de la interfaz de usuario</vt:lpstr>
      <vt:lpstr>7. 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Velásquez Rendón</dc:creator>
  <cp:lastModifiedBy>Esteban Vergara Giraldo</cp:lastModifiedBy>
  <cp:revision>10</cp:revision>
  <dcterms:created xsi:type="dcterms:W3CDTF">2019-03-12T14:01:55Z</dcterms:created>
  <dcterms:modified xsi:type="dcterms:W3CDTF">2022-11-24T21:41:44Z</dcterms:modified>
</cp:coreProperties>
</file>