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2"/>
    <p:sldMasterId id="2147483724" r:id="rId3"/>
  </p:sldMasterIdLst>
  <p:notesMasterIdLst>
    <p:notesMasterId r:id="rId29"/>
  </p:notesMasterIdLst>
  <p:sldIdLst>
    <p:sldId id="256" r:id="rId4"/>
    <p:sldId id="406" r:id="rId5"/>
    <p:sldId id="427" r:id="rId6"/>
    <p:sldId id="426" r:id="rId7"/>
    <p:sldId id="428" r:id="rId8"/>
    <p:sldId id="407" r:id="rId9"/>
    <p:sldId id="409" r:id="rId10"/>
    <p:sldId id="417" r:id="rId11"/>
    <p:sldId id="416" r:id="rId12"/>
    <p:sldId id="415" r:id="rId13"/>
    <p:sldId id="413" r:id="rId14"/>
    <p:sldId id="418" r:id="rId15"/>
    <p:sldId id="414" r:id="rId16"/>
    <p:sldId id="429" r:id="rId17"/>
    <p:sldId id="430" r:id="rId18"/>
    <p:sldId id="431" r:id="rId19"/>
    <p:sldId id="434" r:id="rId20"/>
    <p:sldId id="419" r:id="rId21"/>
    <p:sldId id="433" r:id="rId22"/>
    <p:sldId id="420" r:id="rId23"/>
    <p:sldId id="421" r:id="rId24"/>
    <p:sldId id="422" r:id="rId25"/>
    <p:sldId id="423" r:id="rId26"/>
    <p:sldId id="424" r:id="rId27"/>
    <p:sldId id="425" r:id="rId2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2462" autoAdjust="0"/>
  </p:normalViewPr>
  <p:slideViewPr>
    <p:cSldViewPr>
      <p:cViewPr varScale="1">
        <p:scale>
          <a:sx n="93" d="100"/>
          <a:sy n="93" d="100"/>
        </p:scale>
        <p:origin x="678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61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17234055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21064F-3F09-4940-A3A9-B65407BED0E3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7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CFF4F17-ADA4-4FE9-A802-E11BC0A564B8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71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06D7C1A-CBBC-41CC-AEDE-38280F903912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49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587645F-5C62-40F3-92E4-F6F6999754E7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5655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C057FBE-655B-4ACE-9918-D15A09A2C7DE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52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C45D7F8-5B2E-4811-B7CF-92F019D6C7BB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68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68A1526-614E-4EDD-A827-23C98F24C024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4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fld id="{0B6CFC78-D4FB-4E65-85C1-58DB201A20CC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/>
              <a:t>CSCE-313 Fall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14030866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9970520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8088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07" y="2129725"/>
            <a:ext cx="7772186" cy="1470797"/>
          </a:xfrm>
        </p:spPr>
        <p:txBody>
          <a:bodyPr/>
          <a:lstStyle>
            <a:lvl1pPr>
              <a:defRPr sz="4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15" y="3886391"/>
            <a:ext cx="6400371" cy="1752378"/>
          </a:xfrm>
        </p:spPr>
        <p:txBody>
          <a:bodyPr/>
          <a:lstStyle>
            <a:lvl1pPr marL="0" indent="0" algn="ctr">
              <a:buNone/>
              <a:defRPr sz="3200">
                <a:latin typeface="Arial Narrow" pitchFamily="34" charset="0"/>
              </a:defRPr>
            </a:lvl1pPr>
            <a:lvl2pPr marL="411571" indent="0" algn="ctr">
              <a:buNone/>
              <a:defRPr/>
            </a:lvl2pPr>
            <a:lvl3pPr marL="823143" indent="0" algn="ctr">
              <a:buNone/>
              <a:defRPr/>
            </a:lvl3pPr>
            <a:lvl4pPr marL="1234714" indent="0" algn="ctr">
              <a:buNone/>
              <a:defRPr/>
            </a:lvl4pPr>
            <a:lvl5pPr marL="1646286" indent="0" algn="ctr">
              <a:buNone/>
              <a:defRPr/>
            </a:lvl5pPr>
            <a:lvl6pPr marL="2057857" indent="0" algn="ctr">
              <a:buNone/>
              <a:defRPr/>
            </a:lvl6pPr>
            <a:lvl7pPr marL="2469429" indent="0" algn="ctr">
              <a:buNone/>
              <a:defRPr/>
            </a:lvl7pPr>
            <a:lvl8pPr marL="2881000" indent="0" algn="ctr">
              <a:buNone/>
              <a:defRPr/>
            </a:lvl8pPr>
            <a:lvl9pPr marL="329257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660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CDE2-1CED-4EE0-9ED2-6CFCA7C967C9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285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968C-6E1C-4A67-A1FC-F7A3C425225A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7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A420347-A2C8-489E-B812-91CB8EC7F203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593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E770F95-9DDC-49AB-93EC-D960338227FC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3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65125" y="381000"/>
            <a:ext cx="84105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2" tIns="46003" rIns="92002" bIns="46003" anchor="ctr" anchorCtr="1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66713" y="1793875"/>
            <a:ext cx="840740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8" tIns="45686" rIns="91368" bIns="45686" anchorCtr="1"/>
          <a:lstStyle/>
          <a:p>
            <a:pPr marL="225414" indent="-22541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"/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b="0" dirty="0" smtClean="0">
                <a:solidFill>
                  <a:srgbClr val="FFFFFF">
                    <a:tint val="75000"/>
                  </a:srgb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418077592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ransition>
    <p:fade/>
  </p:transition>
  <p:hf sldNum="0" hdr="0" ftr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457177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91435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37153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828709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223838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568325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2pPr>
      <a:lvl3pPr marL="912813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3pPr>
      <a:lvl4pPr marL="1381125" indent="-238125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5613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291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468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645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5822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E48206-6208-4002-9AF5-B38F54CDB384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CSCE-313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68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02" r:id="rId12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70174" y="1600200"/>
            <a:ext cx="7543800" cy="2667000"/>
          </a:xfrm>
        </p:spPr>
        <p:txBody>
          <a:bodyPr>
            <a:noAutofit/>
          </a:bodyPr>
          <a:lstStyle/>
          <a:p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PA2: 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Your Own Linux Shell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Tanzir Ahmed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CSCE 313 Summer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IPC Pipe </a:t>
            </a:r>
            <a:r>
              <a:rPr lang="en-US"/>
              <a:t>- Method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this of any use at all ???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9172-B994-4D6C-BB14-D8FBF7FE39C3}" type="datetime1">
              <a:rPr lang="en-US" smtClean="0"/>
              <a:t>6/3/2020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5867400" cy="32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953000"/>
            <a:ext cx="4957313" cy="70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1447800" y="2895600"/>
            <a:ext cx="7239000" cy="646331"/>
            <a:chOff x="1447800" y="2895600"/>
            <a:chExt cx="7239000" cy="646331"/>
          </a:xfrm>
        </p:grpSpPr>
        <p:sp>
          <p:nvSpPr>
            <p:cNvPr id="7" name="Oval 6"/>
            <p:cNvSpPr/>
            <p:nvPr/>
          </p:nvSpPr>
          <p:spPr>
            <a:xfrm>
              <a:off x="1447800" y="2982024"/>
              <a:ext cx="2895600" cy="533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6"/>
              <a:endCxn id="11" idx="1"/>
            </p:cNvCxnSpPr>
            <p:nvPr/>
          </p:nvCxnSpPr>
          <p:spPr>
            <a:xfrm flipV="1">
              <a:off x="4343400" y="3218766"/>
              <a:ext cx="2514600" cy="2995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858000" y="2895600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Connects the two </a:t>
              </a:r>
              <a:r>
                <a:rPr lang="en-US" dirty="0" err="1">
                  <a:solidFill>
                    <a:srgbClr val="FF0000"/>
                  </a:solidFill>
                </a:rPr>
                <a:t>fds</a:t>
              </a:r>
              <a:r>
                <a:rPr lang="en-US" dirty="0">
                  <a:solidFill>
                    <a:srgbClr val="FF0000"/>
                  </a:solidFill>
                </a:rPr>
                <a:t> as pipe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153400" cy="712947"/>
          </a:xfrm>
        </p:spPr>
        <p:txBody>
          <a:bodyPr>
            <a:normAutofit fontScale="90000"/>
          </a:bodyPr>
          <a:lstStyle/>
          <a:p>
            <a:r>
              <a:rPr lang="en-US" dirty="0"/>
              <a:t>Pipe Between Two Processes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5193-1C21-4B0F-A4B8-2D0C7A7DC683}" type="datetime1">
              <a:rPr lang="en-US" smtClean="0"/>
              <a:t>6/3/2020</a:t>
            </a:fld>
            <a:endParaRPr lang="en-US" dirty="0"/>
          </a:p>
        </p:txBody>
      </p:sp>
      <p:pic>
        <p:nvPicPr>
          <p:cNvPr id="7" name="Picture 4" descr="http://wps.prenhall.com/wps/media/objects/510/522376/images/FIG10019bs.t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946" y="1516698"/>
            <a:ext cx="3732919" cy="215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ps.prenhall.com/wps/media/objects/510/522376/images/FIG10019bs.t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081" y="3860052"/>
            <a:ext cx="3732919" cy="215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Elbow Connector 5"/>
          <p:cNvCxnSpPr/>
          <p:nvPr/>
        </p:nvCxnSpPr>
        <p:spPr>
          <a:xfrm rot="5400000">
            <a:off x="6715446" y="3657600"/>
            <a:ext cx="2286000" cy="304800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0474" y="1907183"/>
            <a:ext cx="61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65262" y="416061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7928" y="1898459"/>
            <a:ext cx="5254018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pipe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connect the pipe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(!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on the child side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c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 test message"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"CHILD: Sent %s\n"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msg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write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strlen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)+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read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PARENT:Recv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%s\n"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  <p:cxnSp>
        <p:nvCxnSpPr>
          <p:cNvPr id="11" name="Elbow Connector 5">
            <a:extLst>
              <a:ext uri="{FF2B5EF4-FFF2-40B4-BE49-F238E27FC236}">
                <a16:creationId xmlns:a16="http://schemas.microsoft.com/office/drawing/2014/main" id="{9F7C7014-4ACF-4ED4-A446-4696CE530B6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02366" y="3670680"/>
            <a:ext cx="2312160" cy="304800"/>
          </a:xfrm>
          <a:prstGeom prst="bentConnector3">
            <a:avLst>
              <a:gd name="adj1" fmla="val 38987"/>
            </a:avLst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10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33400" y="286604"/>
            <a:ext cx="7833360" cy="1450757"/>
          </a:xfrm>
        </p:spPr>
        <p:txBody>
          <a:bodyPr/>
          <a:lstStyle/>
          <a:p>
            <a:r>
              <a:rPr lang="en-US" dirty="0"/>
              <a:t>Shell Piping Example: 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–l | grep soda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C4C6DB6-401C-40A0-B5C0-F9211DA91A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9100" y="1905000"/>
            <a:ext cx="8305800" cy="4114800"/>
          </a:xfrm>
        </p:spPr>
        <p:txBody>
          <a:bodyPr>
            <a:normAutofit/>
          </a:bodyPr>
          <a:lstStyle/>
          <a:p>
            <a:r>
              <a:rPr lang="en-US" sz="2000" dirty="0"/>
              <a:t>Meaning of the command:</a:t>
            </a:r>
          </a:p>
          <a:p>
            <a:pPr lvl="1"/>
            <a:r>
              <a:rPr lang="en-US" dirty="0"/>
              <a:t>Find all files that has the string “soda” in the filename and show detailed properties of those files </a:t>
            </a:r>
          </a:p>
          <a:p>
            <a:r>
              <a:rPr lang="en-US" sz="2000" dirty="0"/>
              <a:t>How many processes do we have to run (in addition to our shell process)?</a:t>
            </a:r>
          </a:p>
          <a:p>
            <a:pPr lvl="1"/>
            <a:r>
              <a:rPr lang="en-US" dirty="0"/>
              <a:t>Process # 1: To run “ls –l”</a:t>
            </a:r>
          </a:p>
          <a:p>
            <a:pPr lvl="1"/>
            <a:r>
              <a:rPr lang="en-US" dirty="0"/>
              <a:t>Process # 2: To run “grep soda”</a:t>
            </a:r>
          </a:p>
          <a:p>
            <a:r>
              <a:rPr lang="en-US" dirty="0"/>
              <a:t>What else do we need so that the process #1 sends its output to process #2</a:t>
            </a:r>
          </a:p>
          <a:p>
            <a:pPr lvl="1"/>
            <a:r>
              <a:rPr lang="en-US" dirty="0"/>
              <a:t>Idea: If we can connect </a:t>
            </a:r>
            <a:r>
              <a:rPr lang="en-US" b="1" dirty="0" err="1"/>
              <a:t>stdout</a:t>
            </a:r>
            <a:r>
              <a:rPr lang="en-US" b="1" dirty="0"/>
              <a:t> of p1 </a:t>
            </a:r>
            <a:r>
              <a:rPr lang="en-US" dirty="0"/>
              <a:t>to </a:t>
            </a:r>
            <a:r>
              <a:rPr lang="en-US" b="1" dirty="0"/>
              <a:t>stdin of p2</a:t>
            </a:r>
            <a:r>
              <a:rPr lang="en-US" dirty="0"/>
              <a:t>, we are done!! </a:t>
            </a:r>
          </a:p>
          <a:p>
            <a:pPr lvl="1"/>
            <a:r>
              <a:rPr lang="en-US" dirty="0"/>
              <a:t>Step 1: Redirect </a:t>
            </a:r>
            <a:r>
              <a:rPr lang="en-US" dirty="0" err="1"/>
              <a:t>stdout</a:t>
            </a:r>
            <a:r>
              <a:rPr lang="en-US" dirty="0"/>
              <a:t> of p1 to a file descriptor fd1</a:t>
            </a:r>
          </a:p>
          <a:p>
            <a:pPr lvl="1"/>
            <a:r>
              <a:rPr lang="en-US" dirty="0"/>
              <a:t>Step 2: Redirect stdin of p2 to a another file descriptor fd2</a:t>
            </a:r>
          </a:p>
          <a:p>
            <a:pPr lvl="1"/>
            <a:r>
              <a:rPr lang="en-US" dirty="0"/>
              <a:t>Step 3: Now, pipe fd1 and fd2 together so that fd1 is the “write side” and fd2 is the “read side”</a:t>
            </a:r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7115-33DE-4C0E-8A2F-E26D1FB586F0}" type="datetime1">
              <a:rPr lang="en-US" smtClean="0"/>
              <a:t>6/3/2020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7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Piping: 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–l | grep soda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7115-33DE-4C0E-8A2F-E26D1FB586F0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4114" y="1981200"/>
            <a:ext cx="9043686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pipe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connect the pipe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(!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on the child side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dup2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redirect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stdout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pipeout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execlp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"ls"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"ls"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"-l"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dup2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redirect stdin to pipe in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execlp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“grep"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“grep"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“soda"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816346-E5F8-4B25-A8D6-4B3D2ACCA985}"/>
              </a:ext>
            </a:extLst>
          </p:cNvPr>
          <p:cNvGrpSpPr/>
          <p:nvPr/>
        </p:nvGrpSpPr>
        <p:grpSpPr>
          <a:xfrm>
            <a:off x="533400" y="2139434"/>
            <a:ext cx="6096000" cy="1289566"/>
            <a:chOff x="533400" y="2139434"/>
            <a:chExt cx="6096000" cy="128956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28E2168-FAB1-4868-A058-D7D637557DFB}"/>
                </a:ext>
              </a:extLst>
            </p:cNvPr>
            <p:cNvSpPr/>
            <p:nvPr/>
          </p:nvSpPr>
          <p:spPr>
            <a:xfrm>
              <a:off x="533400" y="2743200"/>
              <a:ext cx="2590800" cy="685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71222EF3-9161-44D9-8416-774D5CA21BDC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 flipV="1">
              <a:off x="3124200" y="2324100"/>
              <a:ext cx="2663142" cy="762000"/>
            </a:xfrm>
            <a:prstGeom prst="bentConnector3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669740-9EA4-4E0D-A5DC-409EFCA45725}"/>
                </a:ext>
              </a:extLst>
            </p:cNvPr>
            <p:cNvSpPr txBox="1"/>
            <p:nvPr/>
          </p:nvSpPr>
          <p:spPr>
            <a:xfrm>
              <a:off x="5787342" y="2139434"/>
              <a:ext cx="842058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Step 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245243-BADB-4449-B0B8-2DE1C01D4D3F}"/>
              </a:ext>
            </a:extLst>
          </p:cNvPr>
          <p:cNvGrpSpPr/>
          <p:nvPr/>
        </p:nvGrpSpPr>
        <p:grpSpPr>
          <a:xfrm>
            <a:off x="1586214" y="3107063"/>
            <a:ext cx="6034992" cy="931537"/>
            <a:chOff x="533400" y="2378387"/>
            <a:chExt cx="6034992" cy="93153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6F09B6-88B7-4AEF-8A2B-181F3F8E4C7B}"/>
                </a:ext>
              </a:extLst>
            </p:cNvPr>
            <p:cNvSpPr/>
            <p:nvPr/>
          </p:nvSpPr>
          <p:spPr>
            <a:xfrm>
              <a:off x="533400" y="2852724"/>
              <a:ext cx="2833386" cy="4572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8B0F5BEB-CBED-479B-A2E1-DD5CC983E0BE}"/>
                </a:ext>
              </a:extLst>
            </p:cNvPr>
            <p:cNvCxnSpPr>
              <a:cxnSpLocks/>
              <a:stCxn id="12" idx="7"/>
              <a:endCxn id="14" idx="1"/>
            </p:cNvCxnSpPr>
            <p:nvPr/>
          </p:nvCxnSpPr>
          <p:spPr>
            <a:xfrm rot="5400000" flipH="1" flipV="1">
              <a:off x="4160777" y="1354122"/>
              <a:ext cx="356626" cy="2774488"/>
            </a:xfrm>
            <a:prstGeom prst="bentConnector2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9C78F1-AC87-4668-8374-7F37CE91BB79}"/>
                </a:ext>
              </a:extLst>
            </p:cNvPr>
            <p:cNvSpPr txBox="1"/>
            <p:nvPr/>
          </p:nvSpPr>
          <p:spPr>
            <a:xfrm>
              <a:off x="5726334" y="2378387"/>
              <a:ext cx="842058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Step 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687115-41B9-4B0E-AC68-836B040E46F8}"/>
              </a:ext>
            </a:extLst>
          </p:cNvPr>
          <p:cNvGrpSpPr/>
          <p:nvPr/>
        </p:nvGrpSpPr>
        <p:grpSpPr>
          <a:xfrm>
            <a:off x="1524000" y="4395547"/>
            <a:ext cx="5991828" cy="1314707"/>
            <a:chOff x="533400" y="2852724"/>
            <a:chExt cx="5991828" cy="131470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55385EF-0AC5-43CF-B2DB-B52DCE1511CB}"/>
                </a:ext>
              </a:extLst>
            </p:cNvPr>
            <p:cNvSpPr/>
            <p:nvPr/>
          </p:nvSpPr>
          <p:spPr>
            <a:xfrm>
              <a:off x="533400" y="2852724"/>
              <a:ext cx="2833386" cy="4572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9CA70B5-61C5-4A4D-BC58-7C8D1493EB83}"/>
                </a:ext>
              </a:extLst>
            </p:cNvPr>
            <p:cNvCxnSpPr>
              <a:cxnSpLocks/>
              <a:stCxn id="20" idx="6"/>
              <a:endCxn id="22" idx="1"/>
            </p:cNvCxnSpPr>
            <p:nvPr/>
          </p:nvCxnSpPr>
          <p:spPr>
            <a:xfrm>
              <a:off x="3366786" y="3081324"/>
              <a:ext cx="2316384" cy="901441"/>
            </a:xfrm>
            <a:prstGeom prst="bentConnector3">
              <a:avLst>
                <a:gd name="adj1" fmla="val 31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0EBE90-F97C-436B-8287-5F3945DAB489}"/>
                </a:ext>
              </a:extLst>
            </p:cNvPr>
            <p:cNvSpPr txBox="1"/>
            <p:nvPr/>
          </p:nvSpPr>
          <p:spPr>
            <a:xfrm>
              <a:off x="5683170" y="3798099"/>
              <a:ext cx="842058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Step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908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DFCA-088E-4D6A-B844-3ABCFA80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61196"/>
          </a:xfrm>
        </p:spPr>
        <p:txBody>
          <a:bodyPr/>
          <a:lstStyle/>
          <a:p>
            <a:r>
              <a:rPr lang="en-US" dirty="0"/>
              <a:t>Visual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F9AA-AE16-4EFE-BE37-7B5AEF367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Pipe() + fork()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7153-75DB-4CDF-BD02-75A34FA9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968C-6E1C-4A67-A1FC-F7A3C425225A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434866-2087-44B3-967C-F6DA618D062F}"/>
              </a:ext>
            </a:extLst>
          </p:cNvPr>
          <p:cNvSpPr/>
          <p:nvPr/>
        </p:nvSpPr>
        <p:spPr>
          <a:xfrm>
            <a:off x="5791200" y="2057400"/>
            <a:ext cx="2057400" cy="1371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 Process for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grep soda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CA13BB-B1BB-4DF2-9AE1-2ED10C35BF93}"/>
              </a:ext>
            </a:extLst>
          </p:cNvPr>
          <p:cNvSpPr/>
          <p:nvPr/>
        </p:nvSpPr>
        <p:spPr>
          <a:xfrm>
            <a:off x="1750062" y="4307240"/>
            <a:ext cx="2209800" cy="13829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 Process for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 -l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7AD7D1F9-FA3A-46B7-84AF-2F918E2D1DAD}"/>
              </a:ext>
            </a:extLst>
          </p:cNvPr>
          <p:cNvSpPr/>
          <p:nvPr/>
        </p:nvSpPr>
        <p:spPr>
          <a:xfrm rot="3276173">
            <a:off x="4189821" y="2652670"/>
            <a:ext cx="609600" cy="17807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27875-06D8-4A1C-82F9-CE0AD7DE46F1}"/>
              </a:ext>
            </a:extLst>
          </p:cNvPr>
          <p:cNvSpPr txBox="1"/>
          <p:nvPr/>
        </p:nvSpPr>
        <p:spPr>
          <a:xfrm>
            <a:off x="2362200" y="4307240"/>
            <a:ext cx="10668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0  1  2  3  </a:t>
            </a: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67282-CD5E-4B53-9E30-8237B4BE23E1}"/>
              </a:ext>
            </a:extLst>
          </p:cNvPr>
          <p:cNvSpPr txBox="1"/>
          <p:nvPr/>
        </p:nvSpPr>
        <p:spPr>
          <a:xfrm>
            <a:off x="6019800" y="2039651"/>
            <a:ext cx="213360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0  1  2 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/>
              <a:t>  4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48748B2-3713-4036-96ED-AA1886648347}"/>
              </a:ext>
            </a:extLst>
          </p:cNvPr>
          <p:cNvCxnSpPr>
            <a:cxnSpLocks/>
          </p:cNvCxnSpPr>
          <p:nvPr/>
        </p:nvCxnSpPr>
        <p:spPr>
          <a:xfrm flipV="1">
            <a:off x="4953000" y="3048000"/>
            <a:ext cx="1066800" cy="152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62B02F5-FC68-4375-8236-48A1DA3B1410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3302624" y="4058781"/>
            <a:ext cx="466204" cy="248459"/>
          </a:xfrm>
          <a:prstGeom prst="bentConnector3">
            <a:avLst>
              <a:gd name="adj1" fmla="val -23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255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DFCA-088E-4D6A-B844-3ABCFA80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61196"/>
          </a:xfrm>
        </p:spPr>
        <p:txBody>
          <a:bodyPr/>
          <a:lstStyle/>
          <a:p>
            <a:r>
              <a:rPr lang="en-US" dirty="0"/>
              <a:t>Visual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F9AA-AE16-4EFE-BE37-7B5AEF367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Pipe() + fork()</a:t>
            </a:r>
          </a:p>
          <a:p>
            <a:r>
              <a:rPr lang="en-US" dirty="0"/>
              <a:t>2. dup2(4, 1) on child side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7153-75DB-4CDF-BD02-75A34FA9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968C-6E1C-4A67-A1FC-F7A3C425225A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434866-2087-44B3-967C-F6DA618D062F}"/>
              </a:ext>
            </a:extLst>
          </p:cNvPr>
          <p:cNvSpPr/>
          <p:nvPr/>
        </p:nvSpPr>
        <p:spPr>
          <a:xfrm>
            <a:off x="5791200" y="2057400"/>
            <a:ext cx="2057400" cy="1371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 Process for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grep soda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CA13BB-B1BB-4DF2-9AE1-2ED10C35BF93}"/>
              </a:ext>
            </a:extLst>
          </p:cNvPr>
          <p:cNvSpPr/>
          <p:nvPr/>
        </p:nvSpPr>
        <p:spPr>
          <a:xfrm>
            <a:off x="1750062" y="4307240"/>
            <a:ext cx="2209800" cy="13829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 Process for 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 -l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7AD7D1F9-FA3A-46B7-84AF-2F918E2D1DAD}"/>
              </a:ext>
            </a:extLst>
          </p:cNvPr>
          <p:cNvSpPr/>
          <p:nvPr/>
        </p:nvSpPr>
        <p:spPr>
          <a:xfrm rot="3276173">
            <a:off x="4189821" y="2652670"/>
            <a:ext cx="609600" cy="17807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27875-06D8-4A1C-82F9-CE0AD7DE46F1}"/>
              </a:ext>
            </a:extLst>
          </p:cNvPr>
          <p:cNvSpPr txBox="1"/>
          <p:nvPr/>
        </p:nvSpPr>
        <p:spPr>
          <a:xfrm>
            <a:off x="2362200" y="4307240"/>
            <a:ext cx="10668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0 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  2  3  4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67282-CD5E-4B53-9E30-8237B4BE23E1}"/>
              </a:ext>
            </a:extLst>
          </p:cNvPr>
          <p:cNvSpPr txBox="1"/>
          <p:nvPr/>
        </p:nvSpPr>
        <p:spPr>
          <a:xfrm>
            <a:off x="6019800" y="2039651"/>
            <a:ext cx="213360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0  1  2  3  4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48748B2-3713-4036-96ED-AA1886648347}"/>
              </a:ext>
            </a:extLst>
          </p:cNvPr>
          <p:cNvCxnSpPr>
            <a:cxnSpLocks/>
          </p:cNvCxnSpPr>
          <p:nvPr/>
        </p:nvCxnSpPr>
        <p:spPr>
          <a:xfrm flipV="1">
            <a:off x="4953000" y="3048000"/>
            <a:ext cx="1066800" cy="152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62B02F5-FC68-4375-8236-48A1DA3B1410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3302624" y="4058781"/>
            <a:ext cx="466204" cy="248459"/>
          </a:xfrm>
          <a:prstGeom prst="bentConnector3">
            <a:avLst>
              <a:gd name="adj1" fmla="val -23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6755D98-EF55-456F-9FFF-812CCC298689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2677164" y="4058781"/>
            <a:ext cx="1091664" cy="248460"/>
          </a:xfrm>
          <a:prstGeom prst="bentConnector3">
            <a:avLst>
              <a:gd name="adj1" fmla="val -25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77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DFCA-088E-4D6A-B844-3ABCFA80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61196"/>
          </a:xfrm>
        </p:spPr>
        <p:txBody>
          <a:bodyPr/>
          <a:lstStyle/>
          <a:p>
            <a:r>
              <a:rPr lang="en-US" dirty="0"/>
              <a:t>Visual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F9AA-AE16-4EFE-BE37-7B5AEF367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Pipe() + fork()</a:t>
            </a:r>
          </a:p>
          <a:p>
            <a:r>
              <a:rPr lang="en-US" dirty="0"/>
              <a:t>2. dup2(4, 1) on child side</a:t>
            </a:r>
          </a:p>
          <a:p>
            <a:r>
              <a:rPr lang="en-US" dirty="0"/>
              <a:t>3. dup2(3,0) on parent side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7153-75DB-4CDF-BD02-75A34FA9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968C-6E1C-4A67-A1FC-F7A3C425225A}" type="datetime1">
              <a:rPr lang="en-US" smtClean="0"/>
              <a:t>6/3/2020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43D268-5A1F-4321-90EF-8E44D21774E7}"/>
              </a:ext>
            </a:extLst>
          </p:cNvPr>
          <p:cNvGrpSpPr/>
          <p:nvPr/>
        </p:nvGrpSpPr>
        <p:grpSpPr>
          <a:xfrm>
            <a:off x="1750062" y="2039651"/>
            <a:ext cx="6098538" cy="3650550"/>
            <a:chOff x="1750062" y="2039651"/>
            <a:chExt cx="6098538" cy="365055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1434866-2087-44B3-967C-F6DA618D062F}"/>
                </a:ext>
              </a:extLst>
            </p:cNvPr>
            <p:cNvSpPr/>
            <p:nvPr/>
          </p:nvSpPr>
          <p:spPr>
            <a:xfrm>
              <a:off x="5791200" y="2057400"/>
              <a:ext cx="2057400" cy="1371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Parent Process for </a:t>
              </a:r>
              <a:r>
                <a:rPr lang="en-US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grep soda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CA13BB-B1BB-4DF2-9AE1-2ED10C35BF93}"/>
                </a:ext>
              </a:extLst>
            </p:cNvPr>
            <p:cNvSpPr/>
            <p:nvPr/>
          </p:nvSpPr>
          <p:spPr>
            <a:xfrm>
              <a:off x="1750062" y="4307240"/>
              <a:ext cx="2209800" cy="138296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Child Process for </a:t>
              </a:r>
              <a:r>
                <a:rPr lang="en-US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ls -l</a:t>
              </a:r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7AD7D1F9-FA3A-46B7-84AF-2F918E2D1DAD}"/>
                </a:ext>
              </a:extLst>
            </p:cNvPr>
            <p:cNvSpPr/>
            <p:nvPr/>
          </p:nvSpPr>
          <p:spPr>
            <a:xfrm rot="3276173">
              <a:off x="4189821" y="2652670"/>
              <a:ext cx="609600" cy="178074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B27875-06D8-4A1C-82F9-CE0AD7DE46F1}"/>
                </a:ext>
              </a:extLst>
            </p:cNvPr>
            <p:cNvSpPr txBox="1"/>
            <p:nvPr/>
          </p:nvSpPr>
          <p:spPr>
            <a:xfrm>
              <a:off x="2362200" y="4307240"/>
              <a:ext cx="1066800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0  </a:t>
              </a:r>
              <a:r>
                <a:rPr lang="en-US" b="1" dirty="0"/>
                <a:t>1</a:t>
              </a:r>
              <a:r>
                <a:rPr lang="en-US" dirty="0"/>
                <a:t>  2  3  4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E67282-CD5E-4B53-9E30-8237B4BE23E1}"/>
                </a:ext>
              </a:extLst>
            </p:cNvPr>
            <p:cNvSpPr txBox="1"/>
            <p:nvPr/>
          </p:nvSpPr>
          <p:spPr>
            <a:xfrm>
              <a:off x="6019800" y="2039651"/>
              <a:ext cx="213360" cy="138499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0</a:t>
              </a:r>
              <a:r>
                <a:rPr lang="en-US" dirty="0"/>
                <a:t>  1  2  3  4 </a:t>
              </a: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248748B2-3713-4036-96ED-AA1886648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3000" y="3048000"/>
              <a:ext cx="1066800" cy="1524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462B02F5-FC68-4375-8236-48A1DA3B141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3302624" y="4058781"/>
              <a:ext cx="466204" cy="248459"/>
            </a:xfrm>
            <a:prstGeom prst="bentConnector3">
              <a:avLst>
                <a:gd name="adj1" fmla="val -230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6755D98-EF55-456F-9FFF-812CCC298689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2677164" y="4058781"/>
              <a:ext cx="1091664" cy="248460"/>
            </a:xfrm>
            <a:prstGeom prst="bentConnector3">
              <a:avLst>
                <a:gd name="adj1" fmla="val -25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1C2EDD07-2306-4FB3-AB1B-585AC01EA8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5657" y="2188058"/>
              <a:ext cx="1034143" cy="99370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7406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DC19-C83F-4977-A0ED-C82749C0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“ls –l | grep soda”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2081-B285-47EE-94F4-3C417B80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fork()-ed only once</a:t>
            </a:r>
          </a:p>
          <a:p>
            <a:pPr lvl="1"/>
            <a:r>
              <a:rPr lang="en-US" dirty="0"/>
              <a:t>Child ran “ls –l” and parent ran “grep soda”</a:t>
            </a:r>
          </a:p>
          <a:p>
            <a:r>
              <a:rPr lang="en-US" dirty="0"/>
              <a:t>But exec(“grep”..) wipes out parent, preventing any further action</a:t>
            </a:r>
          </a:p>
          <a:p>
            <a:pPr lvl="1"/>
            <a:r>
              <a:rPr lang="en-US" dirty="0"/>
              <a:t>We need to go further for the shell</a:t>
            </a:r>
          </a:p>
          <a:p>
            <a:r>
              <a:rPr lang="en-US" dirty="0"/>
              <a:t>We need to keep the parent process intact</a:t>
            </a:r>
          </a:p>
          <a:p>
            <a:pPr lvl="1"/>
            <a:r>
              <a:rPr lang="en-US" dirty="0"/>
              <a:t>Must fork() for 1 more time for exec(“grep…”)</a:t>
            </a:r>
          </a:p>
          <a:p>
            <a:pPr lvl="1"/>
            <a:r>
              <a:rPr lang="en-US" dirty="0"/>
              <a:t>We need the following diagram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B5CD5-885E-4D38-A892-293F725A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968C-6E1C-4A67-A1FC-F7A3C425225A}" type="datetime1">
              <a:rPr lang="en-US" smtClean="0"/>
              <a:t>6/3/2020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56C581-5BFC-49D9-A0C4-EF57BB56C301}"/>
              </a:ext>
            </a:extLst>
          </p:cNvPr>
          <p:cNvGrpSpPr/>
          <p:nvPr/>
        </p:nvGrpSpPr>
        <p:grpSpPr>
          <a:xfrm>
            <a:off x="1981200" y="2920846"/>
            <a:ext cx="6098538" cy="3650550"/>
            <a:chOff x="1750062" y="2039651"/>
            <a:chExt cx="6098538" cy="365055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9FCE7D4-9E52-467D-8343-AEE0D9A44005}"/>
                </a:ext>
              </a:extLst>
            </p:cNvPr>
            <p:cNvSpPr/>
            <p:nvPr/>
          </p:nvSpPr>
          <p:spPr>
            <a:xfrm>
              <a:off x="5791200" y="2057400"/>
              <a:ext cx="2057400" cy="1371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Parent Process for Shell itself</a:t>
              </a:r>
              <a:endPara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C2B3B7C-5873-4785-8158-422074A03E6D}"/>
                </a:ext>
              </a:extLst>
            </p:cNvPr>
            <p:cNvSpPr/>
            <p:nvPr/>
          </p:nvSpPr>
          <p:spPr>
            <a:xfrm>
              <a:off x="1750062" y="4307240"/>
              <a:ext cx="2209800" cy="138296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Child Process for </a:t>
              </a:r>
              <a:r>
                <a:rPr lang="en-US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ls -l</a:t>
              </a:r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D044E58A-841C-47D8-B883-6856C1DB3C87}"/>
                </a:ext>
              </a:extLst>
            </p:cNvPr>
            <p:cNvSpPr/>
            <p:nvPr/>
          </p:nvSpPr>
          <p:spPr>
            <a:xfrm rot="3276173">
              <a:off x="4189821" y="2652670"/>
              <a:ext cx="609600" cy="178074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49E9BB-9C28-453E-94E8-D4ECFC74D232}"/>
                </a:ext>
              </a:extLst>
            </p:cNvPr>
            <p:cNvSpPr txBox="1"/>
            <p:nvPr/>
          </p:nvSpPr>
          <p:spPr>
            <a:xfrm>
              <a:off x="2362200" y="4307240"/>
              <a:ext cx="1066800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0  </a:t>
              </a:r>
              <a:r>
                <a:rPr lang="en-US" b="1" dirty="0"/>
                <a:t>1 </a:t>
              </a:r>
              <a:r>
                <a:rPr lang="en-US" dirty="0"/>
                <a:t> 2  3  4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23A01B-33C4-4FD5-866E-38C08F4FC2F7}"/>
                </a:ext>
              </a:extLst>
            </p:cNvPr>
            <p:cNvSpPr txBox="1"/>
            <p:nvPr/>
          </p:nvSpPr>
          <p:spPr>
            <a:xfrm>
              <a:off x="6019800" y="2039651"/>
              <a:ext cx="213360" cy="138499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0</a:t>
              </a:r>
              <a:r>
                <a:rPr lang="en-US" dirty="0"/>
                <a:t>  1  2  3  4 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A034E02C-9F9F-42C2-934D-FDAD8CD921BE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V="1">
              <a:off x="2677164" y="4058781"/>
              <a:ext cx="1091664" cy="248460"/>
            </a:xfrm>
            <a:prstGeom prst="bentConnector3">
              <a:avLst>
                <a:gd name="adj1" fmla="val -25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AEEF957B-0CF6-45B8-B7BC-1EB8C52C4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5657" y="2188058"/>
              <a:ext cx="1034143" cy="99370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7B5DD2-E18F-4D63-94E4-4BC77952D8A7}"/>
              </a:ext>
            </a:extLst>
          </p:cNvPr>
          <p:cNvGrpSpPr/>
          <p:nvPr/>
        </p:nvGrpSpPr>
        <p:grpSpPr>
          <a:xfrm>
            <a:off x="5254546" y="4062956"/>
            <a:ext cx="2898854" cy="2157289"/>
            <a:chOff x="5254546" y="4062956"/>
            <a:chExt cx="2898854" cy="215728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9C466F3-4E4E-47FF-8240-CCD01913631C}"/>
                </a:ext>
              </a:extLst>
            </p:cNvPr>
            <p:cNvGrpSpPr/>
            <p:nvPr/>
          </p:nvGrpSpPr>
          <p:grpSpPr>
            <a:xfrm>
              <a:off x="6096000" y="4830896"/>
              <a:ext cx="2057400" cy="1389349"/>
              <a:chOff x="5689688" y="4852055"/>
              <a:chExt cx="2057400" cy="1389349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66C7A92-69D6-4C33-8FF0-DAF0F61002B4}"/>
                  </a:ext>
                </a:extLst>
              </p:cNvPr>
              <p:cNvSpPr/>
              <p:nvPr/>
            </p:nvSpPr>
            <p:spPr>
              <a:xfrm>
                <a:off x="5689688" y="4869804"/>
                <a:ext cx="2057400" cy="1371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Child Process for </a:t>
                </a:r>
                <a:r>
                  <a:rPr lang="en-US" b="1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grep soda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308E2B-E4D5-4118-9EC1-3F4C45912B69}"/>
                  </a:ext>
                </a:extLst>
              </p:cNvPr>
              <p:cNvSpPr txBox="1"/>
              <p:nvPr/>
            </p:nvSpPr>
            <p:spPr>
              <a:xfrm>
                <a:off x="5844626" y="4852055"/>
                <a:ext cx="213360" cy="138499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  1  2  3  4 </a:t>
                </a:r>
              </a:p>
            </p:txBody>
          </p:sp>
        </p:grp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E9F79691-AE11-424E-B309-E2E92E9822A0}"/>
                </a:ext>
              </a:extLst>
            </p:cNvPr>
            <p:cNvCxnSpPr>
              <a:cxnSpLocks/>
            </p:cNvCxnSpPr>
            <p:nvPr/>
          </p:nvCxnSpPr>
          <p:spPr>
            <a:xfrm>
              <a:off x="5254546" y="4062956"/>
              <a:ext cx="996392" cy="92020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9EDE80-8B3F-44B2-ADEC-8422B324A5F5}"/>
                </a:ext>
              </a:extLst>
            </p:cNvPr>
            <p:cNvSpPr txBox="1"/>
            <p:nvPr/>
          </p:nvSpPr>
          <p:spPr>
            <a:xfrm>
              <a:off x="6719851" y="4461564"/>
              <a:ext cx="747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Fork()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763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6295-7BEF-4C2D-83F4-4B50BE3C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more than 2 levels of pipe?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858CD-8171-4F25-B702-29C7FC41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previous code does not scale to more than 2 levels of “|” symbol</a:t>
            </a:r>
          </a:p>
          <a:p>
            <a:pPr lvl="1"/>
            <a:r>
              <a:rPr lang="en-US" dirty="0"/>
              <a:t>For instance, how about: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need a loop-structure that goes beyond the previously described hard-coded structure</a:t>
            </a:r>
          </a:p>
          <a:p>
            <a:r>
              <a:rPr lang="en-US" dirty="0"/>
              <a:t>We really want the above processes connected like the following: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Also, we need a skeletal structure for PA4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CA339-83F9-4E8B-BC63-CA5F66B2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968C-6E1C-4A67-A1FC-F7A3C425225A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1DD0E7-A573-472F-A3C9-C6C77AA838F2}"/>
              </a:ext>
            </a:extLst>
          </p:cNvPr>
          <p:cNvSpPr/>
          <p:nvPr/>
        </p:nvSpPr>
        <p:spPr>
          <a:xfrm>
            <a:off x="990600" y="2590800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ls -la | grep Jul | grep . | grep .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cpp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F1788-4CC8-40EF-9EDC-E02F81428211}"/>
              </a:ext>
            </a:extLst>
          </p:cNvPr>
          <p:cNvSpPr/>
          <p:nvPr/>
        </p:nvSpPr>
        <p:spPr>
          <a:xfrm>
            <a:off x="2438400" y="4147263"/>
            <a:ext cx="1399467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grep Jul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3F3C46-65A0-4DFD-B274-A5D1B0427BEC}"/>
              </a:ext>
            </a:extLst>
          </p:cNvPr>
          <p:cNvSpPr/>
          <p:nvPr/>
        </p:nvSpPr>
        <p:spPr>
          <a:xfrm>
            <a:off x="152400" y="4168077"/>
            <a:ext cx="1079427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ls -l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875A60D-63B7-40C7-85E6-6B3A329A611F}"/>
              </a:ext>
            </a:extLst>
          </p:cNvPr>
          <p:cNvGrpSpPr/>
          <p:nvPr/>
        </p:nvGrpSpPr>
        <p:grpSpPr>
          <a:xfrm>
            <a:off x="408797" y="4168191"/>
            <a:ext cx="3276602" cy="1047036"/>
            <a:chOff x="1142999" y="4168191"/>
            <a:chExt cx="3276602" cy="10470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135B06-E0DA-46D5-A3F1-AC59A857FC13}"/>
                </a:ext>
              </a:extLst>
            </p:cNvPr>
            <p:cNvSpPr/>
            <p:nvPr/>
          </p:nvSpPr>
          <p:spPr>
            <a:xfrm>
              <a:off x="2301310" y="4376739"/>
              <a:ext cx="699883" cy="565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Pipe stream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C22394-9539-43E8-B0F6-8529A0EE0F84}"/>
                </a:ext>
              </a:extLst>
            </p:cNvPr>
            <p:cNvSpPr txBox="1"/>
            <p:nvPr/>
          </p:nvSpPr>
          <p:spPr>
            <a:xfrm>
              <a:off x="1142999" y="4907450"/>
              <a:ext cx="838271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400" dirty="0"/>
                <a:t>STDOUT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13E874-E766-4A57-9779-8F180F78577D}"/>
                </a:ext>
              </a:extLst>
            </p:cNvPr>
            <p:cNvSpPr txBox="1"/>
            <p:nvPr/>
          </p:nvSpPr>
          <p:spPr>
            <a:xfrm>
              <a:off x="3610793" y="4168191"/>
              <a:ext cx="808808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400" dirty="0"/>
                <a:t>STDIN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32EC7C6C-745E-4B51-8B6C-5D15C7013206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 flipV="1">
              <a:off x="3001193" y="4322080"/>
              <a:ext cx="609600" cy="337492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68C5D9A5-C0A3-416B-A04D-829BBD9E0A94}"/>
                </a:ext>
              </a:extLst>
            </p:cNvPr>
            <p:cNvCxnSpPr>
              <a:cxnSpLocks/>
              <a:stCxn id="9" idx="3"/>
              <a:endCxn id="8" idx="1"/>
            </p:cNvCxnSpPr>
            <p:nvPr/>
          </p:nvCxnSpPr>
          <p:spPr>
            <a:xfrm flipV="1">
              <a:off x="1981270" y="4659572"/>
              <a:ext cx="320040" cy="401767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7C93F4E-564E-4DD4-A5EA-D5318D1073C3}"/>
              </a:ext>
            </a:extLst>
          </p:cNvPr>
          <p:cNvSpPr/>
          <p:nvPr/>
        </p:nvSpPr>
        <p:spPr>
          <a:xfrm>
            <a:off x="5172556" y="4110881"/>
            <a:ext cx="1122618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grep 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4BA1689-32DB-472A-BA49-86CAE834AAA9}"/>
              </a:ext>
            </a:extLst>
          </p:cNvPr>
          <p:cNvGrpSpPr/>
          <p:nvPr/>
        </p:nvGrpSpPr>
        <p:grpSpPr>
          <a:xfrm>
            <a:off x="2988767" y="4091771"/>
            <a:ext cx="3010721" cy="1032801"/>
            <a:chOff x="734202" y="4182426"/>
            <a:chExt cx="3010721" cy="103280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33252B0-5F61-4BDB-B60E-7D1930852DD3}"/>
                </a:ext>
              </a:extLst>
            </p:cNvPr>
            <p:cNvSpPr txBox="1"/>
            <p:nvPr/>
          </p:nvSpPr>
          <p:spPr>
            <a:xfrm>
              <a:off x="734202" y="4907450"/>
              <a:ext cx="838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STDOUT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0363972-0E32-4078-B1F8-3CD28DD3A680}"/>
                </a:ext>
              </a:extLst>
            </p:cNvPr>
            <p:cNvSpPr txBox="1"/>
            <p:nvPr/>
          </p:nvSpPr>
          <p:spPr>
            <a:xfrm>
              <a:off x="2936115" y="4182426"/>
              <a:ext cx="808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STDIN</a:t>
              </a: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05B8CB27-46DF-48AA-9DEA-741B891791FA}"/>
                </a:ext>
              </a:extLst>
            </p:cNvPr>
            <p:cNvCxnSpPr>
              <a:cxnSpLocks/>
              <a:stCxn id="63" idx="3"/>
              <a:endCxn id="37" idx="1"/>
            </p:cNvCxnSpPr>
            <p:nvPr/>
          </p:nvCxnSpPr>
          <p:spPr>
            <a:xfrm flipV="1">
              <a:off x="2572461" y="4336315"/>
              <a:ext cx="363654" cy="436721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AF3475D3-B3E0-48E0-A0FA-9927D0F987A3}"/>
                </a:ext>
              </a:extLst>
            </p:cNvPr>
            <p:cNvCxnSpPr>
              <a:cxnSpLocks/>
              <a:stCxn id="36" idx="3"/>
              <a:endCxn id="63" idx="1"/>
            </p:cNvCxnSpPr>
            <p:nvPr/>
          </p:nvCxnSpPr>
          <p:spPr>
            <a:xfrm flipV="1">
              <a:off x="1572473" y="4773036"/>
              <a:ext cx="311186" cy="288303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FCD46CF4-2FC8-4EC5-B418-97B2919145AC}"/>
              </a:ext>
            </a:extLst>
          </p:cNvPr>
          <p:cNvSpPr/>
          <p:nvPr/>
        </p:nvSpPr>
        <p:spPr>
          <a:xfrm>
            <a:off x="7541121" y="4056321"/>
            <a:ext cx="1122618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grep </a:t>
            </a:r>
            <a:br>
              <a:rPr lang="en-US" sz="2800" dirty="0">
                <a:solidFill>
                  <a:sysClr val="windowText" lastClr="000000"/>
                </a:solidFill>
              </a:rPr>
            </a:br>
            <a:r>
              <a:rPr lang="en-US" sz="2800" dirty="0">
                <a:solidFill>
                  <a:sysClr val="windowText" lastClr="000000"/>
                </a:solidFill>
              </a:rPr>
              <a:t>.</a:t>
            </a:r>
            <a:r>
              <a:rPr lang="en-US" sz="2800" dirty="0" err="1">
                <a:solidFill>
                  <a:sysClr val="windowText" lastClr="000000"/>
                </a:solidFill>
              </a:rPr>
              <a:t>cpp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A24AFF0-6006-4A34-B056-CFEAED73BBA2}"/>
              </a:ext>
            </a:extLst>
          </p:cNvPr>
          <p:cNvGrpSpPr/>
          <p:nvPr/>
        </p:nvGrpSpPr>
        <p:grpSpPr>
          <a:xfrm>
            <a:off x="5472913" y="4079595"/>
            <a:ext cx="2912787" cy="1111823"/>
            <a:chOff x="977112" y="4209186"/>
            <a:chExt cx="2912787" cy="111182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5EBA817-1471-4E97-B97F-DBE3751F404F}"/>
                </a:ext>
              </a:extLst>
            </p:cNvPr>
            <p:cNvSpPr/>
            <p:nvPr/>
          </p:nvSpPr>
          <p:spPr>
            <a:xfrm>
              <a:off x="2043164" y="4424380"/>
              <a:ext cx="688802" cy="565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Pipe stream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B39183-F0B2-4BBE-919D-8580AA1F9F63}"/>
                </a:ext>
              </a:extLst>
            </p:cNvPr>
            <p:cNvSpPr txBox="1"/>
            <p:nvPr/>
          </p:nvSpPr>
          <p:spPr>
            <a:xfrm>
              <a:off x="977112" y="5013232"/>
              <a:ext cx="808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STDOUT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C29417-8D9C-48A8-950A-FD007248C4A9}"/>
                </a:ext>
              </a:extLst>
            </p:cNvPr>
            <p:cNvSpPr txBox="1"/>
            <p:nvPr/>
          </p:nvSpPr>
          <p:spPr>
            <a:xfrm>
              <a:off x="3081091" y="4209186"/>
              <a:ext cx="808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STDIN</a:t>
              </a:r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AA2FA951-4552-4FE1-BF98-D3E31039DA93}"/>
                </a:ext>
              </a:extLst>
            </p:cNvPr>
            <p:cNvCxnSpPr>
              <a:cxnSpLocks/>
              <a:stCxn id="43" idx="3"/>
              <a:endCxn id="45" idx="1"/>
            </p:cNvCxnSpPr>
            <p:nvPr/>
          </p:nvCxnSpPr>
          <p:spPr>
            <a:xfrm flipV="1">
              <a:off x="2731966" y="4363075"/>
              <a:ext cx="349125" cy="344138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B4A4041D-057F-48A1-8223-6DC1A662DB12}"/>
                </a:ext>
              </a:extLst>
            </p:cNvPr>
            <p:cNvCxnSpPr>
              <a:cxnSpLocks/>
              <a:stCxn id="44" idx="3"/>
              <a:endCxn id="43" idx="1"/>
            </p:cNvCxnSpPr>
            <p:nvPr/>
          </p:nvCxnSpPr>
          <p:spPr>
            <a:xfrm flipV="1">
              <a:off x="1785920" y="4707213"/>
              <a:ext cx="257244" cy="459908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013A5209-D29C-453F-A8F6-946025AE7A52}"/>
              </a:ext>
            </a:extLst>
          </p:cNvPr>
          <p:cNvSpPr/>
          <p:nvPr/>
        </p:nvSpPr>
        <p:spPr>
          <a:xfrm>
            <a:off x="4138224" y="4399548"/>
            <a:ext cx="688802" cy="56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Pipe stream</a:t>
            </a:r>
          </a:p>
        </p:txBody>
      </p:sp>
    </p:spTree>
    <p:extLst>
      <p:ext uri="{BB962C8B-B14F-4D97-AF65-F5344CB8AC3E}">
        <p14:creationId xmlns:p14="http://schemas.microsoft.com/office/powerpoint/2010/main" val="970313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5513-F79E-499A-881C-71B6D038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951CE-4734-4D9A-B9CA-AC313054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the input line is: “c</a:t>
            </a:r>
            <a:r>
              <a:rPr lang="en-US" baseline="-25000" dirty="0"/>
              <a:t>1</a:t>
            </a:r>
            <a:r>
              <a:rPr lang="en-US" dirty="0"/>
              <a:t> | c</a:t>
            </a:r>
            <a:r>
              <a:rPr lang="en-US" baseline="-25000" dirty="0"/>
              <a:t>2</a:t>
            </a:r>
            <a:r>
              <a:rPr lang="en-US" dirty="0"/>
              <a:t> | … | </a:t>
            </a:r>
            <a:r>
              <a:rPr lang="en-US" dirty="0" err="1"/>
              <a:t>c</a:t>
            </a:r>
            <a:r>
              <a:rPr lang="en-US" baseline="-25000" dirty="0" err="1"/>
              <a:t>n</a:t>
            </a:r>
            <a:r>
              <a:rPr lang="en-US" dirty="0"/>
              <a:t>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F7EB5-4DDF-4ED3-878F-AC1FFC8B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968C-6E1C-4A67-A1FC-F7A3C425225A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A20719-31EF-4B97-ADCD-852574C5388D}"/>
              </a:ext>
            </a:extLst>
          </p:cNvPr>
          <p:cNvSpPr/>
          <p:nvPr/>
        </p:nvSpPr>
        <p:spPr>
          <a:xfrm>
            <a:off x="2640153" y="2218578"/>
            <a:ext cx="1140462" cy="9017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Shell</a:t>
            </a:r>
            <a:endParaRPr lang="en-US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Arrow: Notched Right 15">
            <a:extLst>
              <a:ext uri="{FF2B5EF4-FFF2-40B4-BE49-F238E27FC236}">
                <a16:creationId xmlns:a16="http://schemas.microsoft.com/office/drawing/2014/main" id="{14AAFE3A-C91C-498D-8CA7-ECF7AC909339}"/>
              </a:ext>
            </a:extLst>
          </p:cNvPr>
          <p:cNvSpPr/>
          <p:nvPr/>
        </p:nvSpPr>
        <p:spPr>
          <a:xfrm rot="19969371">
            <a:off x="876910" y="2940585"/>
            <a:ext cx="1827205" cy="41291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 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5D883E-C253-41B8-8D9E-28EFA652C256}"/>
              </a:ext>
            </a:extLst>
          </p:cNvPr>
          <p:cNvGrpSpPr/>
          <p:nvPr/>
        </p:nvGrpSpPr>
        <p:grpSpPr>
          <a:xfrm>
            <a:off x="205740" y="3553643"/>
            <a:ext cx="1143000" cy="776001"/>
            <a:chOff x="581480" y="2785272"/>
            <a:chExt cx="1143000" cy="77600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92AE4A-0CA1-414C-8150-B56DF14911D8}"/>
                </a:ext>
              </a:extLst>
            </p:cNvPr>
            <p:cNvSpPr/>
            <p:nvPr/>
          </p:nvSpPr>
          <p:spPr>
            <a:xfrm>
              <a:off x="581480" y="2951673"/>
              <a:ext cx="11430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Child </a:t>
              </a:r>
              <a:r>
                <a:rPr lang="en-US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lang="en-US" b="1" baseline="-250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Lightning Bolt 16">
              <a:extLst>
                <a:ext uri="{FF2B5EF4-FFF2-40B4-BE49-F238E27FC236}">
                  <a16:creationId xmlns:a16="http://schemas.microsoft.com/office/drawing/2014/main" id="{8AA3982D-8387-464F-8FEC-22124F0DD979}"/>
                </a:ext>
              </a:extLst>
            </p:cNvPr>
            <p:cNvSpPr/>
            <p:nvPr/>
          </p:nvSpPr>
          <p:spPr>
            <a:xfrm>
              <a:off x="1216261" y="2785272"/>
              <a:ext cx="343530" cy="401345"/>
            </a:xfrm>
            <a:prstGeom prst="lightningBol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173482-338B-46B3-B78F-73A6CEC61C4D}"/>
              </a:ext>
            </a:extLst>
          </p:cNvPr>
          <p:cNvGrpSpPr/>
          <p:nvPr/>
        </p:nvGrpSpPr>
        <p:grpSpPr>
          <a:xfrm>
            <a:off x="2345281" y="3553643"/>
            <a:ext cx="1143000" cy="776001"/>
            <a:chOff x="581480" y="2785272"/>
            <a:chExt cx="1143000" cy="77600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DC5E10-FBD4-4D88-847F-9D1B5284EF81}"/>
                </a:ext>
              </a:extLst>
            </p:cNvPr>
            <p:cNvSpPr/>
            <p:nvPr/>
          </p:nvSpPr>
          <p:spPr>
            <a:xfrm>
              <a:off x="581480" y="2951673"/>
              <a:ext cx="11430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Child </a:t>
              </a:r>
              <a:r>
                <a:rPr lang="en-US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lang="en-US" b="1" baseline="-250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Lightning Bolt 20">
              <a:extLst>
                <a:ext uri="{FF2B5EF4-FFF2-40B4-BE49-F238E27FC236}">
                  <a16:creationId xmlns:a16="http://schemas.microsoft.com/office/drawing/2014/main" id="{659F1BB4-4ADB-46DB-99AD-685BF2D5925D}"/>
                </a:ext>
              </a:extLst>
            </p:cNvPr>
            <p:cNvSpPr/>
            <p:nvPr/>
          </p:nvSpPr>
          <p:spPr>
            <a:xfrm>
              <a:off x="1216261" y="2785272"/>
              <a:ext cx="343530" cy="401345"/>
            </a:xfrm>
            <a:prstGeom prst="lightningBol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Arrow: Notched Right 21">
            <a:extLst>
              <a:ext uri="{FF2B5EF4-FFF2-40B4-BE49-F238E27FC236}">
                <a16:creationId xmlns:a16="http://schemas.microsoft.com/office/drawing/2014/main" id="{269D45CB-6E5D-4DFF-A243-C3811EC09126}"/>
              </a:ext>
            </a:extLst>
          </p:cNvPr>
          <p:cNvSpPr/>
          <p:nvPr/>
        </p:nvSpPr>
        <p:spPr>
          <a:xfrm>
            <a:off x="1294808" y="3818388"/>
            <a:ext cx="1104405" cy="41291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 1</a:t>
            </a:r>
          </a:p>
        </p:txBody>
      </p:sp>
      <p:sp>
        <p:nvSpPr>
          <p:cNvPr id="23" name="Arrow: Notched Right 22">
            <a:extLst>
              <a:ext uri="{FF2B5EF4-FFF2-40B4-BE49-F238E27FC236}">
                <a16:creationId xmlns:a16="http://schemas.microsoft.com/office/drawing/2014/main" id="{6CADA36E-7414-476A-A240-CD6D01AC385C}"/>
              </a:ext>
            </a:extLst>
          </p:cNvPr>
          <p:cNvSpPr/>
          <p:nvPr/>
        </p:nvSpPr>
        <p:spPr>
          <a:xfrm rot="16420745">
            <a:off x="2442501" y="3124575"/>
            <a:ext cx="962778" cy="41291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 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30DFC4C-D958-40DC-88EF-97763F9C29FD}"/>
              </a:ext>
            </a:extLst>
          </p:cNvPr>
          <p:cNvGrpSpPr/>
          <p:nvPr/>
        </p:nvGrpSpPr>
        <p:grpSpPr>
          <a:xfrm>
            <a:off x="4228262" y="3566987"/>
            <a:ext cx="1143000" cy="776001"/>
            <a:chOff x="581480" y="2785272"/>
            <a:chExt cx="1143000" cy="77600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9AB05-3F61-4D3C-B7F0-1956E374986B}"/>
                </a:ext>
              </a:extLst>
            </p:cNvPr>
            <p:cNvSpPr/>
            <p:nvPr/>
          </p:nvSpPr>
          <p:spPr>
            <a:xfrm>
              <a:off x="581480" y="2951673"/>
              <a:ext cx="11430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Child </a:t>
              </a:r>
              <a:r>
                <a:rPr lang="en-US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lang="en-US" b="1" baseline="-250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Lightning Bolt 25">
              <a:extLst>
                <a:ext uri="{FF2B5EF4-FFF2-40B4-BE49-F238E27FC236}">
                  <a16:creationId xmlns:a16="http://schemas.microsoft.com/office/drawing/2014/main" id="{C20CDB73-8114-40C9-BEBB-3361CCA03009}"/>
                </a:ext>
              </a:extLst>
            </p:cNvPr>
            <p:cNvSpPr/>
            <p:nvPr/>
          </p:nvSpPr>
          <p:spPr>
            <a:xfrm>
              <a:off x="1216261" y="2785272"/>
              <a:ext cx="343530" cy="401345"/>
            </a:xfrm>
            <a:prstGeom prst="lightningBol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Arrow: Notched Right 26">
            <a:extLst>
              <a:ext uri="{FF2B5EF4-FFF2-40B4-BE49-F238E27FC236}">
                <a16:creationId xmlns:a16="http://schemas.microsoft.com/office/drawing/2014/main" id="{DFE082A9-BB18-4817-9D31-70BB076190D7}"/>
              </a:ext>
            </a:extLst>
          </p:cNvPr>
          <p:cNvSpPr/>
          <p:nvPr/>
        </p:nvSpPr>
        <p:spPr>
          <a:xfrm>
            <a:off x="3310201" y="3806903"/>
            <a:ext cx="1104405" cy="41291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 2</a:t>
            </a:r>
          </a:p>
        </p:txBody>
      </p:sp>
    </p:spTree>
    <p:extLst>
      <p:ext uri="{BB962C8B-B14F-4D97-AF65-F5344CB8AC3E}">
        <p14:creationId xmlns:p14="http://schemas.microsoft.com/office/powerpoint/2010/main" val="227350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2" grpId="1" animBg="1"/>
      <p:bldP spid="23" grpId="0" animBg="1"/>
      <p:bldP spid="23" grpId="1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 #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Challenges (after fork + exec)</a:t>
            </a:r>
          </a:p>
          <a:p>
            <a:pPr lvl="1"/>
            <a:r>
              <a:rPr lang="en-US" dirty="0"/>
              <a:t>I/O Redirection</a:t>
            </a:r>
          </a:p>
          <a:p>
            <a:pPr lvl="1"/>
            <a:r>
              <a:rPr lang="en-US" dirty="0"/>
              <a:t>Piping</a:t>
            </a:r>
          </a:p>
          <a:p>
            <a:r>
              <a:rPr lang="en-US" dirty="0"/>
              <a:t>To solve these challenges, we need the topics:</a:t>
            </a:r>
          </a:p>
          <a:p>
            <a:pPr lvl="1"/>
            <a:r>
              <a:rPr lang="en-US" dirty="0"/>
              <a:t>File I/O basics</a:t>
            </a:r>
          </a:p>
          <a:p>
            <a:pPr lvl="1"/>
            <a:r>
              <a:rPr lang="en-US" dirty="0"/>
              <a:t>Inter Process Communication using </a:t>
            </a:r>
            <a:r>
              <a:rPr lang="en-US" b="1" dirty="0"/>
              <a:t>pipes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5FA7-19F0-41F9-84CC-F5BD103F0EB2}" type="datetime1">
              <a:rPr lang="en-US" smtClean="0"/>
              <a:t>6/3/2020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C82F-0BC0-477E-B1E8-FD19A27A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2595013"/>
            <a:ext cx="3429000" cy="702302"/>
          </a:xfrm>
        </p:spPr>
        <p:txBody>
          <a:bodyPr>
            <a:normAutofit fontScale="90000"/>
          </a:bodyPr>
          <a:lstStyle/>
          <a:p>
            <a:r>
              <a:rPr lang="en-US" dirty="0"/>
              <a:t>Shell Skeleton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3A3A9-C193-4AE2-AAEE-D12902D6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ADACA-B3C3-4D27-9F59-FF3100BB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968C-6E1C-4A67-A1FC-F7A3C425225A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F8CAD7-AD64-452F-B509-7F3050DC90C0}"/>
              </a:ext>
            </a:extLst>
          </p:cNvPr>
          <p:cNvSpPr/>
          <p:nvPr/>
        </p:nvSpPr>
        <p:spPr>
          <a:xfrm>
            <a:off x="76200" y="152400"/>
            <a:ext cx="8686800" cy="6247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continue until the user enters a blank like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line = read a line from the user;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now split the line by | symbol that gives us separate commands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You NEED to write this function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for instance: ls -la | grep Jul | grep . | grep .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cpp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vector&lt;string&gt; c = split (line,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"|"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//after the above,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levels.size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 == 4, because there are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3 pipe symbols making 4 pipe levels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lvl="2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set up the pipe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pipe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fork();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in the child process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1. redirect the output to the next level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2. execute the command at this level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in the parent process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/*1. wait for the child process running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the current level command */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//2. redirect input from the child process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7225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957B-D181-48A9-BF6A-6599A250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44" y="-74280"/>
            <a:ext cx="7543800" cy="702302"/>
          </a:xfrm>
        </p:spPr>
        <p:txBody>
          <a:bodyPr>
            <a:normAutofit fontScale="90000"/>
          </a:bodyPr>
          <a:lstStyle/>
          <a:p>
            <a:r>
              <a:rPr lang="en-US" dirty="0"/>
              <a:t>Each Iteration of </a:t>
            </a:r>
            <a:r>
              <a:rPr lang="en-US"/>
              <a:t>the For Loop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B3556-07BE-46B1-B470-928AEB2A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968C-6E1C-4A67-A1FC-F7A3C425225A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B1B071-25E9-4F29-99A6-40998A37735B}"/>
              </a:ext>
            </a:extLst>
          </p:cNvPr>
          <p:cNvSpPr/>
          <p:nvPr/>
        </p:nvSpPr>
        <p:spPr>
          <a:xfrm>
            <a:off x="228600" y="609600"/>
            <a:ext cx="8305800" cy="61863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fork();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child process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redirect output to the next level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unless this is the last level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levels.size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-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dup2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redirect STDOUT to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fd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[1], so that it can write to the other side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be closed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//execute function that can split the command by spaces to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find out all the arguments, see the definition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execute (levels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this is where you execute the command, you NEED to write this function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levels.size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-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wait only for the last child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waitpid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9885A"/>
                </a:solidFill>
                <a:latin typeface="Consolas" panose="020B0609020204030204" pitchFamily="49" charset="0"/>
              </a:rPr>
              <a:t>cid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dup2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now redirect the input for the next loop iteration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close 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09885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fd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[1] MUST be closed, otherwise the next level will wait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38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D74910A-7255-4C40-943C-3BED94909EEF}"/>
              </a:ext>
            </a:extLst>
          </p:cNvPr>
          <p:cNvSpPr/>
          <p:nvPr/>
        </p:nvSpPr>
        <p:spPr>
          <a:xfrm>
            <a:off x="5410200" y="1981200"/>
            <a:ext cx="2686007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ysClr val="windowText" lastClr="000000"/>
                </a:solidFill>
              </a:rPr>
              <a:t>shell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D2B30F-887D-4DAF-A435-14DD4787ABF4}"/>
              </a:ext>
            </a:extLst>
          </p:cNvPr>
          <p:cNvSpPr/>
          <p:nvPr/>
        </p:nvSpPr>
        <p:spPr>
          <a:xfrm>
            <a:off x="822959" y="2057400"/>
            <a:ext cx="2686007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ysClr val="windowText" lastClr="000000"/>
                </a:solidFill>
              </a:rPr>
              <a:t>ls -l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5505F-92BF-4415-9F06-6B7E9B98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56396"/>
          </a:xfrm>
        </p:spPr>
        <p:txBody>
          <a:bodyPr/>
          <a:lstStyle/>
          <a:p>
            <a:r>
              <a:rPr lang="en-US" dirty="0"/>
              <a:t>Why close </a:t>
            </a:r>
            <a:r>
              <a:rPr lang="en-US" dirty="0" err="1"/>
              <a:t>fd</a:t>
            </a:r>
            <a:r>
              <a:rPr lang="en-US" dirty="0"/>
              <a:t>[1]?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10A35-D623-4B06-82E9-3FFB6DC64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95400"/>
            <a:ext cx="7543801" cy="45736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Because with pipe() and redirection, we obtain a picture like the following: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we do not close </a:t>
            </a:r>
            <a:r>
              <a:rPr lang="en-US" dirty="0" err="1"/>
              <a:t>fd</a:t>
            </a:r>
            <a:r>
              <a:rPr lang="en-US" dirty="0"/>
              <a:t>[1], the next level process grep thinks that there is more data coming and thus keeps waiting</a:t>
            </a:r>
          </a:p>
          <a:p>
            <a:r>
              <a:rPr lang="en-US" dirty="0"/>
              <a:t>Therefore, closing the </a:t>
            </a:r>
            <a:r>
              <a:rPr lang="en-US" dirty="0" err="1"/>
              <a:t>fd</a:t>
            </a:r>
            <a:r>
              <a:rPr lang="en-US" dirty="0"/>
              <a:t>[1] side finally provides the EOF (end of file) symbol to the input to grep, which then finishes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4C22B-F725-4DC4-980B-8B6582B6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968C-6E1C-4A67-A1FC-F7A3C425225A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2D9D9-07EE-4985-9F7C-701F6C23CA15}"/>
              </a:ext>
            </a:extLst>
          </p:cNvPr>
          <p:cNvSpPr/>
          <p:nvPr/>
        </p:nvSpPr>
        <p:spPr>
          <a:xfrm>
            <a:off x="4137659" y="2558534"/>
            <a:ext cx="914400" cy="794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 stream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055DE-DA1D-4A91-B138-019C1CEF17F5}"/>
              </a:ext>
            </a:extLst>
          </p:cNvPr>
          <p:cNvSpPr txBox="1"/>
          <p:nvPr/>
        </p:nvSpPr>
        <p:spPr>
          <a:xfrm>
            <a:off x="2438400" y="237386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STDOUT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DFAFB-F1A0-4716-B519-2197BB347BE5}"/>
              </a:ext>
            </a:extLst>
          </p:cNvPr>
          <p:cNvSpPr txBox="1"/>
          <p:nvPr/>
        </p:nvSpPr>
        <p:spPr>
          <a:xfrm>
            <a:off x="5739076" y="3777735"/>
            <a:ext cx="66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</a:t>
            </a:r>
            <a:r>
              <a:rPr lang="en-US" dirty="0"/>
              <a:t>[1]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F10B23-EBE6-4908-BAB2-4C67E7AFDF4E}"/>
              </a:ext>
            </a:extLst>
          </p:cNvPr>
          <p:cNvCxnSpPr>
            <a:stCxn id="6" idx="3"/>
          </p:cNvCxnSpPr>
          <p:nvPr/>
        </p:nvCxnSpPr>
        <p:spPr>
          <a:xfrm>
            <a:off x="3394111" y="2558534"/>
            <a:ext cx="743548" cy="1846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F976A7-61DB-4F3D-AD1A-AA0547F63DDF}"/>
              </a:ext>
            </a:extLst>
          </p:cNvPr>
          <p:cNvCxnSpPr>
            <a:cxnSpLocks/>
          </p:cNvCxnSpPr>
          <p:nvPr/>
        </p:nvCxnSpPr>
        <p:spPr>
          <a:xfrm flipH="1" flipV="1">
            <a:off x="5052059" y="3200400"/>
            <a:ext cx="662942" cy="7620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6C2F73-E3D6-4289-AECF-8FD85A593C3C}"/>
              </a:ext>
            </a:extLst>
          </p:cNvPr>
          <p:cNvSpPr txBox="1"/>
          <p:nvPr/>
        </p:nvSpPr>
        <p:spPr>
          <a:xfrm>
            <a:off x="5562600" y="223527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STDIN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C69234B-4880-42D8-8558-D4827962E36D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052059" y="2419942"/>
            <a:ext cx="510541" cy="535725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487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0104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Zombie Processes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531813" y="1752600"/>
            <a:ext cx="8307387" cy="46926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800" dirty="0"/>
              <a:t>Idea</a:t>
            </a:r>
          </a:p>
          <a:p>
            <a:pPr lvl="1" eaLnBrk="1" hangingPunct="1">
              <a:defRPr/>
            </a:pPr>
            <a:r>
              <a:rPr lang="en-US" altLang="en-US" sz="2400" dirty="0"/>
              <a:t>When process terminates, still consumes system resources</a:t>
            </a:r>
          </a:p>
          <a:p>
            <a:pPr lvl="2" eaLnBrk="1" hangingPunct="1">
              <a:defRPr/>
            </a:pPr>
            <a:r>
              <a:rPr lang="en-US" altLang="en-US" sz="1800" dirty="0"/>
              <a:t>Various tables maintained by OS (to store exit status)</a:t>
            </a:r>
          </a:p>
          <a:p>
            <a:pPr lvl="1" eaLnBrk="1" hangingPunct="1">
              <a:defRPr/>
            </a:pPr>
            <a:r>
              <a:rPr lang="en-US" altLang="en-US" sz="2400" dirty="0"/>
              <a:t>Called a “zombie”</a:t>
            </a:r>
          </a:p>
          <a:p>
            <a:pPr lvl="2" eaLnBrk="1" hangingPunct="1">
              <a:defRPr/>
            </a:pPr>
            <a:r>
              <a:rPr lang="en-US" altLang="en-US" sz="1800" dirty="0"/>
              <a:t>Living corpse, half alive and half dead</a:t>
            </a:r>
          </a:p>
          <a:p>
            <a:pPr eaLnBrk="1" hangingPunct="1">
              <a:defRPr/>
            </a:pPr>
            <a:r>
              <a:rPr lang="en-US" altLang="en-US" sz="2800" dirty="0"/>
              <a:t>Reaping</a:t>
            </a:r>
          </a:p>
          <a:p>
            <a:pPr lvl="1" eaLnBrk="1" hangingPunct="1">
              <a:defRPr/>
            </a:pPr>
            <a:r>
              <a:rPr lang="en-US" altLang="en-US" sz="2400" dirty="0"/>
              <a:t>Performed by parent on terminated child by calling </a:t>
            </a:r>
            <a:r>
              <a:rPr lang="en-US" altLang="en-US" sz="2400" b="1" dirty="0"/>
              <a:t>wait()</a:t>
            </a:r>
            <a:r>
              <a:rPr lang="en-US" altLang="en-US" sz="2400" dirty="0"/>
              <a:t> function</a:t>
            </a:r>
          </a:p>
          <a:p>
            <a:pPr lvl="1" eaLnBrk="1" hangingPunct="1">
              <a:defRPr/>
            </a:pPr>
            <a:r>
              <a:rPr lang="en-US" altLang="en-US" sz="2400" dirty="0"/>
              <a:t>Parent is given exit status (i.e., </a:t>
            </a:r>
            <a:r>
              <a:rPr lang="en-US" altLang="en-US" sz="2400" b="1" dirty="0"/>
              <a:t>wait (&amp;status)</a:t>
            </a:r>
            <a:r>
              <a:rPr lang="en-US" altLang="en-US" sz="2400" dirty="0"/>
              <a:t>)</a:t>
            </a:r>
          </a:p>
          <a:p>
            <a:pPr lvl="1" eaLnBrk="1" hangingPunct="1">
              <a:defRPr/>
            </a:pPr>
            <a:r>
              <a:rPr lang="en-US" altLang="en-US" sz="2400" dirty="0"/>
              <a:t>Kernel discards process</a:t>
            </a:r>
          </a:p>
        </p:txBody>
      </p:sp>
    </p:spTree>
    <p:extLst>
      <p:ext uri="{BB962C8B-B14F-4D97-AF65-F5344CB8AC3E}">
        <p14:creationId xmlns:p14="http://schemas.microsoft.com/office/powerpoint/2010/main" val="3070841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69197"/>
            <a:ext cx="4575313" cy="873803"/>
          </a:xfrm>
        </p:spPr>
        <p:txBody>
          <a:bodyPr/>
          <a:lstStyle/>
          <a:p>
            <a:pPr eaLnBrk="1" hangingPunct="1"/>
            <a:r>
              <a:rPr lang="en-US" altLang="en-US" dirty="0"/>
              <a:t>Zombie Example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idx="1"/>
          </p:nvPr>
        </p:nvSpPr>
        <p:spPr>
          <a:xfrm>
            <a:off x="5560671" y="1066800"/>
            <a:ext cx="3425687" cy="3737924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</a:rPr>
              <a:t>ps</a:t>
            </a:r>
            <a:r>
              <a:rPr lang="en-US" altLang="en-US" dirty="0"/>
              <a:t> shows child process as “defunct”</a:t>
            </a:r>
          </a:p>
          <a:p>
            <a:pPr lvl="1" eaLnBrk="1" hangingPunct="1"/>
            <a:r>
              <a:rPr lang="en-US" altLang="en-US" dirty="0"/>
              <a:t>Terminated child continue to take resources in Zombie state</a:t>
            </a:r>
          </a:p>
          <a:p>
            <a:pPr lvl="1" eaLnBrk="1" hangingPunct="1"/>
            <a:r>
              <a:rPr lang="en-US" altLang="en-US" dirty="0"/>
              <a:t>This state is over when </a:t>
            </a:r>
          </a:p>
          <a:p>
            <a:pPr lvl="2"/>
            <a:r>
              <a:rPr lang="en-US" altLang="en-US" dirty="0"/>
              <a:t>Parent is killed, or</a:t>
            </a:r>
          </a:p>
          <a:p>
            <a:pPr lvl="2"/>
            <a:r>
              <a:rPr lang="en-US" altLang="en-US" dirty="0"/>
              <a:t>Parent performs wait ()</a:t>
            </a:r>
          </a:p>
          <a:p>
            <a:pPr lvl="1" eaLnBrk="1" hangingPunct="1"/>
            <a:r>
              <a:rPr lang="en-US" altLang="en-US" dirty="0"/>
              <a:t>Killing parent allows child to be reaped </a:t>
            </a:r>
          </a:p>
          <a:p>
            <a:pPr lvl="1" eaLnBrk="1" hangingPunct="1"/>
            <a:r>
              <a:rPr lang="en-US" altLang="en-US" dirty="0"/>
              <a:t>There is no Zombie processes in WSL (aka. Ubuntu Subsystem under Windows)</a:t>
            </a:r>
          </a:p>
          <a:p>
            <a:pPr lvl="2"/>
            <a:r>
              <a:rPr lang="en-US" altLang="en-US" dirty="0"/>
              <a:t>So, WSL is not supported for this PA</a:t>
            </a:r>
          </a:p>
          <a:p>
            <a:pPr lvl="2"/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1331013"/>
            <a:ext cx="5715000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child process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// exiting the child process right away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"Child PID: %d\n"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getpid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else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parent process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"Parent PID: %d\n"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getpid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// do nothing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" y="4357382"/>
            <a:ext cx="55626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46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28600"/>
            <a:ext cx="7543800" cy="1508761"/>
          </a:xfrm>
        </p:spPr>
        <p:txBody>
          <a:bodyPr>
            <a:normAutofit fontScale="90000"/>
          </a:bodyPr>
          <a:lstStyle/>
          <a:p>
            <a:r>
              <a:rPr lang="en-US" dirty="0"/>
              <a:t>Handling Background Processes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28800"/>
            <a:ext cx="7543801" cy="4267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 things is, we cannot issue wait()</a:t>
            </a:r>
          </a:p>
          <a:p>
            <a:pPr lvl="1"/>
            <a:r>
              <a:rPr lang="en-US" dirty="0"/>
              <a:t>That will get your shell stuck on the </a:t>
            </a:r>
            <a:r>
              <a:rPr lang="en-US" dirty="0" err="1"/>
              <a:t>bg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Example: “sleep 5” should take 5 seconds to run and give shell back</a:t>
            </a:r>
          </a:p>
          <a:p>
            <a:pPr lvl="1"/>
            <a:r>
              <a:rPr lang="en-US" dirty="0"/>
              <a:t>On the other hand, “sleep 5 &amp;” should take just 0 seconds, because it is running in the </a:t>
            </a:r>
            <a:r>
              <a:rPr lang="en-US" dirty="0" err="1"/>
              <a:t>bg</a:t>
            </a:r>
            <a:r>
              <a:rPr lang="en-US" dirty="0"/>
              <a:t> </a:t>
            </a:r>
          </a:p>
          <a:p>
            <a:r>
              <a:rPr lang="en-US" dirty="0"/>
              <a:t>However, not using wait() would lead to Zombie processes</a:t>
            </a:r>
          </a:p>
          <a:p>
            <a:r>
              <a:rPr lang="en-US" dirty="0"/>
              <a:t>How to get around this problem?</a:t>
            </a:r>
          </a:p>
          <a:p>
            <a:r>
              <a:rPr lang="en-US" dirty="0"/>
              <a:t>Solution: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Collect the </a:t>
            </a:r>
            <a:r>
              <a:rPr lang="en-US" dirty="0" err="1"/>
              <a:t>pid</a:t>
            </a:r>
            <a:r>
              <a:rPr lang="en-US" dirty="0"/>
              <a:t> of each background process in a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Periodically (e.g., before each command) call </a:t>
            </a:r>
            <a:r>
              <a:rPr lang="en-US" dirty="0" err="1"/>
              <a:t>waitpid</a:t>
            </a:r>
            <a:r>
              <a:rPr lang="en-US" dirty="0"/>
              <a:t> () function in a non-blocking manner on each </a:t>
            </a:r>
            <a:r>
              <a:rPr lang="en-US" dirty="0" err="1"/>
              <a:t>pid</a:t>
            </a:r>
            <a:r>
              <a:rPr lang="en-US" dirty="0"/>
              <a:t> in the above</a:t>
            </a:r>
          </a:p>
          <a:p>
            <a:pPr lvl="2"/>
            <a:r>
              <a:rPr lang="en-US" sz="1900" dirty="0"/>
              <a:t>Blocking </a:t>
            </a:r>
            <a:r>
              <a:rPr lang="en-US" sz="1900" dirty="0" err="1"/>
              <a:t>waitpid</a:t>
            </a:r>
            <a:r>
              <a:rPr lang="en-US" sz="1900" dirty="0"/>
              <a:t>() will get the shell process stuck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the </a:t>
            </a:r>
            <a:r>
              <a:rPr lang="en-US" dirty="0" err="1"/>
              <a:t>pids</a:t>
            </a:r>
            <a:r>
              <a:rPr lang="en-US" dirty="0"/>
              <a:t> that are done from the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968C-6E1C-4A67-A1FC-F7A3C425225A}" type="datetime1">
              <a:rPr lang="en-US" smtClean="0"/>
              <a:t>6/3/2020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9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EA37-1A84-4064-B0DC-A54C5635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 in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B4BF-4B41-4D09-86E8-85819D944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shell’s main logic is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the we know that </a:t>
            </a:r>
            <a:r>
              <a:rPr lang="en-US" b="1" dirty="0">
                <a:solidFill>
                  <a:srgbClr val="FF0000"/>
                </a:solidFill>
              </a:rPr>
              <a:t>exec() </a:t>
            </a:r>
            <a:r>
              <a:rPr lang="en-US" dirty="0"/>
              <a:t>function (i.e., system call to execute a command) does not return</a:t>
            </a:r>
          </a:p>
          <a:p>
            <a:pPr lvl="1"/>
            <a:r>
              <a:rPr lang="en-US" dirty="0"/>
              <a:t>Overwrite the main process</a:t>
            </a:r>
          </a:p>
          <a:p>
            <a:r>
              <a:rPr lang="en-US" dirty="0"/>
              <a:t>Therefore, we need to </a:t>
            </a:r>
            <a:r>
              <a:rPr lang="en-US" b="1" dirty="0">
                <a:solidFill>
                  <a:srgbClr val="FF0000"/>
                </a:solidFill>
              </a:rPr>
              <a:t>fork() </a:t>
            </a:r>
            <a:r>
              <a:rPr lang="en-US" dirty="0"/>
              <a:t>a child process and then </a:t>
            </a:r>
            <a:r>
              <a:rPr lang="en-US" b="1" dirty="0">
                <a:solidFill>
                  <a:srgbClr val="FF0000"/>
                </a:solidFill>
              </a:rPr>
              <a:t>exec()</a:t>
            </a:r>
          </a:p>
          <a:p>
            <a:pPr lvl="1"/>
            <a:r>
              <a:rPr lang="en-US" dirty="0"/>
              <a:t>Note that, the parent (i.e., the shell) must </a:t>
            </a:r>
            <a:r>
              <a:rPr lang="en-US" b="1" dirty="0">
                <a:solidFill>
                  <a:srgbClr val="FF0000"/>
                </a:solidFill>
              </a:rPr>
              <a:t>wait()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the child</a:t>
            </a:r>
          </a:p>
          <a:p>
            <a:pPr lvl="1"/>
            <a:r>
              <a:rPr lang="en-US" dirty="0"/>
              <a:t>For instance, “sleep 5” should block the shell for 5 seconds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3BB8B-EDF4-457A-8DEA-CDBF5CD8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968C-6E1C-4A67-A1FC-F7A3C425225A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E86B7-B72F-46B7-A3A0-5B917F651A0D}"/>
              </a:ext>
            </a:extLst>
          </p:cNvPr>
          <p:cNvSpPr/>
          <p:nvPr/>
        </p:nvSpPr>
        <p:spPr>
          <a:xfrm>
            <a:off x="1066800" y="2328053"/>
            <a:ext cx="52578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endofinput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get the next command from user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execute the command fully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03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9E27-2B4E-412B-AF89-B58ECC76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7635"/>
          </a:xfrm>
        </p:spPr>
        <p:txBody>
          <a:bodyPr/>
          <a:lstStyle/>
          <a:p>
            <a:r>
              <a:rPr lang="en-US" dirty="0"/>
              <a:t>Skeleton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41D0F-65FB-4745-91CC-7323D67D3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EFA2A-67B5-43EF-B1CA-D7B7DC04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968C-6E1C-4A67-A1FC-F7A3C425225A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6E1D09-5BBC-469A-A9F3-8C97C279B01E}"/>
              </a:ext>
            </a:extLst>
          </p:cNvPr>
          <p:cNvSpPr/>
          <p:nvPr/>
        </p:nvSpPr>
        <p:spPr>
          <a:xfrm>
            <a:off x="76200" y="1371600"/>
            <a:ext cx="8763000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 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"My Shell$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//print a prompt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//get a line from standard input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string(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"exit"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"Bye!! End of shell"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fork 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//child process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// preparing the input command for execution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[] = {(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*)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inputline.c_str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execvp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waitpid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 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pid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, 0, 0);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//parent waits for child process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880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3A07-0B47-47C6-9304-7FE54C36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Issues With Skeleton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2E78-8470-423B-8B7B-70363F3A2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skeleton is almost a fully functional shell</a:t>
            </a:r>
          </a:p>
          <a:p>
            <a:pPr lvl="1"/>
            <a:r>
              <a:rPr lang="en-US" dirty="0"/>
              <a:t>Can find commands in the PATH and current directory and execute them properly</a:t>
            </a:r>
          </a:p>
          <a:p>
            <a:r>
              <a:rPr lang="en-US" dirty="0"/>
              <a:t>However, the following features are missing:</a:t>
            </a:r>
          </a:p>
          <a:p>
            <a:pPr lvl="1"/>
            <a:r>
              <a:rPr lang="en-US" dirty="0"/>
              <a:t>Cannot handle arguments to the program: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“ls –l” </a:t>
            </a:r>
            <a:endParaRPr lang="en-US" dirty="0"/>
          </a:p>
          <a:p>
            <a:pPr lvl="1"/>
            <a:r>
              <a:rPr lang="en-US" dirty="0"/>
              <a:t>I/O redirection (e.g.,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“ls –l &gt; a.txt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grep pattern &lt; a.txt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Piping (e.g., “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ls – l | grep pattern1|grep pattern2|less -5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Directory handling commands (e.g., “</a:t>
            </a:r>
            <a:r>
              <a:rPr lang="en-US" dirty="0">
                <a:latin typeface="Consolas" panose="020B0609020204030204" pitchFamily="49" charset="0"/>
              </a:rPr>
              <a:t>cd /path/to/</a:t>
            </a:r>
            <a:r>
              <a:rPr lang="en-US" dirty="0" err="1">
                <a:latin typeface="Consolas" panose="020B0609020204030204" pitchFamily="49" charset="0"/>
              </a:rPr>
              <a:t>dir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Handling background processes (e.g., “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sleep 5 &amp;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Handling commands with arguments (e.g.,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“ls –l –a”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C2446-DA3D-40AB-8194-214FA8E1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968C-6E1C-4A67-A1FC-F7A3C425225A}" type="datetime1">
              <a:rPr lang="en-US" smtClean="0"/>
              <a:t>6/3/2020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0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64582"/>
          </a:xfrm>
        </p:spPr>
        <p:txBody>
          <a:bodyPr/>
          <a:lstStyle/>
          <a:p>
            <a:r>
              <a:rPr lang="en-US" dirty="0"/>
              <a:t>File I/O – File Descriptors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4528889"/>
            <a:ext cx="5715000" cy="2362200"/>
          </a:xfrm>
        </p:spPr>
        <p:txBody>
          <a:bodyPr>
            <a:normAutofit/>
          </a:bodyPr>
          <a:lstStyle/>
          <a:p>
            <a:r>
              <a:rPr lang="en-US" dirty="0"/>
              <a:t>Every process has a file descriptor table, where there are 3 default entries to begin with:</a:t>
            </a:r>
          </a:p>
          <a:p>
            <a:pPr lvl="1"/>
            <a:r>
              <a:rPr lang="en-US" dirty="0"/>
              <a:t>Standard input, output, and error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27761" y="6645275"/>
            <a:ext cx="1854203" cy="365125"/>
          </a:xfrm>
        </p:spPr>
        <p:txBody>
          <a:bodyPr/>
          <a:lstStyle/>
          <a:p>
            <a:fld id="{D2384523-FBF9-45CE-940A-E07919960D1E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1905" y="1268095"/>
            <a:ext cx="7391400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err="1">
                <a:latin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</a:rPr>
              <a:t> main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</a:rPr>
              <a:t>;  // file descriptor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	char* </a:t>
            </a:r>
            <a:r>
              <a:rPr lang="en-US" sz="1600" dirty="0" err="1">
                <a:latin typeface="Courier New" panose="02070309020205020404" pitchFamily="49" charset="0"/>
              </a:rPr>
              <a:t>buf</a:t>
            </a:r>
            <a:r>
              <a:rPr lang="en-US" sz="1600" dirty="0">
                <a:latin typeface="Courier New" panose="02070309020205020404" pitchFamily="49" charset="0"/>
              </a:rPr>
              <a:t> [] = “file content”;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</a:rPr>
              <a:t> = open (“foobar.txt”, O_CRAEATE|O_WRONLY);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</a:rPr>
              <a:t>write</a:t>
            </a:r>
            <a:r>
              <a:rPr lang="en-US" sz="1600" dirty="0"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</a:rPr>
              <a:t>buf</a:t>
            </a:r>
            <a:r>
              <a:rPr lang="en-US" sz="1600" dirty="0"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</a:rPr>
              <a:t>buf</a:t>
            </a:r>
            <a:r>
              <a:rPr lang="en-US" sz="1600" dirty="0">
                <a:latin typeface="Courier New" panose="02070309020205020404" pitchFamily="49" charset="0"/>
              </a:rPr>
              <a:t>)); </a:t>
            </a:r>
            <a:r>
              <a:rPr lang="en-US" sz="1600" b="1" dirty="0">
                <a:latin typeface="Courier New" panose="02070309020205020404" pitchFamily="49" charset="0"/>
              </a:rPr>
              <a:t>close 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</a:rPr>
              <a:t>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</a:rPr>
              <a:t> = </a:t>
            </a:r>
            <a:r>
              <a:rPr lang="en-US" sz="1600" b="1" dirty="0">
                <a:latin typeface="Courier New" panose="02070309020205020404" pitchFamily="49" charset="0"/>
              </a:rPr>
              <a:t>open</a:t>
            </a:r>
            <a:r>
              <a:rPr lang="en-US" sz="1600" dirty="0">
                <a:latin typeface="Courier New" panose="02070309020205020404" pitchFamily="49" charset="0"/>
              </a:rPr>
              <a:t>(“foobar.txt”, O_RDONLY, 0);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</a:rPr>
              <a:t>read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</a:rPr>
              <a:t>, &amp;c, 1);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</a:rPr>
              <a:t>(“c=%c\n”, c);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</a:rPr>
              <a:t>close</a:t>
            </a:r>
            <a:r>
              <a:rPr lang="en-US" sz="1600" dirty="0"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</a:rPr>
              <a:t>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497763" y="5443289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497763" y="5671889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497763" y="5900489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7497763" y="6129089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 err="1">
                <a:latin typeface="Calibri" pitchFamily="34" charset="0"/>
              </a:rPr>
              <a:t>fd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6888163" y="5443289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sz="1400">
                <a:latin typeface="Calibri" panose="020F0502020204030204" pitchFamily="34" charset="0"/>
              </a:rPr>
              <a:t>fd 0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6888163" y="5671889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sz="1400">
                <a:latin typeface="Calibri" panose="020F0502020204030204" pitchFamily="34" charset="0"/>
              </a:rPr>
              <a:t>fd 1</a:t>
            </a: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6888163" y="5900489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sz="1400">
                <a:latin typeface="Calibri" panose="020F0502020204030204" pitchFamily="34" charset="0"/>
              </a:rPr>
              <a:t>fd 2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6888163" y="6129089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sz="1400">
                <a:latin typeface="Calibri" panose="020F0502020204030204" pitchFamily="34" charset="0"/>
              </a:rPr>
              <a:t>fd 3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6602413" y="4409827"/>
            <a:ext cx="23891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</a:rPr>
              <a:t>[one table per process]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6219825" y="5859214"/>
            <a:ext cx="822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stderr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6219825" y="5630614"/>
            <a:ext cx="822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stdout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6326188" y="5402014"/>
            <a:ext cx="715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stdin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4313"/>
            <a:ext cx="7591425" cy="762000"/>
          </a:xfrm>
        </p:spPr>
        <p:txBody>
          <a:bodyPr/>
          <a:lstStyle/>
          <a:p>
            <a:r>
              <a:rPr lang="en-US"/>
              <a:t>I/O Redirection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85925"/>
            <a:ext cx="8305800" cy="2047875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Question: How does a shell implement I/O redirection?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000" b="1" dirty="0" err="1">
                <a:latin typeface="Courier New" panose="02070309020205020404" pitchFamily="49" charset="0"/>
              </a:rPr>
              <a:t>unix</a:t>
            </a:r>
            <a:r>
              <a:rPr lang="en-US" sz="2000" b="1" dirty="0">
                <a:latin typeface="Courier New" panose="02070309020205020404" pitchFamily="49" charset="0"/>
              </a:rPr>
              <a:t>&gt; </a:t>
            </a:r>
            <a:r>
              <a:rPr lang="en-US" sz="2000" b="1" dirty="0" err="1">
                <a:latin typeface="Courier New" panose="02070309020205020404" pitchFamily="49" charset="0"/>
              </a:rPr>
              <a:t>ls</a:t>
            </a:r>
            <a:r>
              <a:rPr lang="en-US" sz="2000" b="1" dirty="0">
                <a:latin typeface="Courier New" panose="02070309020205020404" pitchFamily="49" charset="0"/>
              </a:rPr>
              <a:t> &gt; foo.txt</a:t>
            </a:r>
          </a:p>
          <a:p>
            <a:endParaRPr lang="en-US" sz="2000" dirty="0"/>
          </a:p>
          <a:p>
            <a:r>
              <a:rPr lang="en-US" sz="2000" dirty="0"/>
              <a:t>Answer: By calling the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dup2(source, destination)</a:t>
            </a:r>
            <a:r>
              <a:rPr lang="en-US" sz="2000" dirty="0"/>
              <a:t> function</a:t>
            </a:r>
          </a:p>
          <a:p>
            <a:pPr lvl="1"/>
            <a:r>
              <a:rPr lang="en-US" sz="2000" dirty="0"/>
              <a:t>Copies (per-process) descriptor table entry </a:t>
            </a:r>
            <a:r>
              <a:rPr lang="en-US" sz="2000" b="1" dirty="0">
                <a:latin typeface="Courier New" panose="02070309020205020404" pitchFamily="49" charset="0"/>
              </a:rPr>
              <a:t>source</a:t>
            </a:r>
            <a:r>
              <a:rPr lang="en-US" sz="2000" dirty="0"/>
              <a:t>  to entry </a:t>
            </a:r>
            <a:r>
              <a:rPr lang="en-US" sz="2000" b="1" dirty="0">
                <a:latin typeface="Courier New" panose="02070309020205020404" pitchFamily="49" charset="0"/>
              </a:rPr>
              <a:t>destination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A209-915F-43BE-BF9F-97AF2522A184}" type="datetime1">
              <a:rPr lang="en-US" smtClean="0"/>
              <a:t>6/3/2020</a:t>
            </a:fld>
            <a:endParaRPr lang="en-US" dirty="0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873125" y="4602162"/>
            <a:ext cx="1838325" cy="1377950"/>
            <a:chOff x="906162" y="4221162"/>
            <a:chExt cx="1838325" cy="1377951"/>
          </a:xfrm>
        </p:grpSpPr>
        <p:sp>
          <p:nvSpPr>
            <p:cNvPr id="666663" name="Rectangle 39"/>
            <p:cNvSpPr>
              <a:spLocks noChangeAspect="1" noChangeArrowheads="1"/>
            </p:cNvSpPr>
            <p:nvPr/>
          </p:nvSpPr>
          <p:spPr bwMode="auto">
            <a:xfrm>
              <a:off x="1825325" y="4221162"/>
              <a:ext cx="919162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4" name="Rectangle 40"/>
            <p:cNvSpPr>
              <a:spLocks noChangeAspect="1" noChangeArrowheads="1"/>
            </p:cNvSpPr>
            <p:nvPr/>
          </p:nvSpPr>
          <p:spPr bwMode="auto">
            <a:xfrm>
              <a:off x="1825325" y="4565649"/>
              <a:ext cx="919162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666665" name="Rectangle 41"/>
            <p:cNvSpPr>
              <a:spLocks noChangeAspect="1" noChangeArrowheads="1"/>
            </p:cNvSpPr>
            <p:nvPr/>
          </p:nvSpPr>
          <p:spPr bwMode="auto">
            <a:xfrm>
              <a:off x="1825325" y="4910137"/>
              <a:ext cx="919162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6" name="Rectangle 42"/>
            <p:cNvSpPr>
              <a:spLocks noChangeAspect="1" noChangeArrowheads="1"/>
            </p:cNvSpPr>
            <p:nvPr/>
          </p:nvSpPr>
          <p:spPr bwMode="auto">
            <a:xfrm>
              <a:off x="1825325" y="5254625"/>
              <a:ext cx="919162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666667" name="Rectangle 43"/>
            <p:cNvSpPr>
              <a:spLocks noChangeAspect="1" noChangeArrowheads="1"/>
            </p:cNvSpPr>
            <p:nvPr/>
          </p:nvSpPr>
          <p:spPr bwMode="auto">
            <a:xfrm>
              <a:off x="1825325" y="5242719"/>
              <a:ext cx="919162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Courier New" pitchFamily="49" charset="0"/>
                </a:rPr>
                <a:t>b</a:t>
              </a:r>
            </a:p>
          </p:txBody>
        </p:sp>
        <p:sp>
          <p:nvSpPr>
            <p:cNvPr id="49176" name="Rectangle 44"/>
            <p:cNvSpPr>
              <a:spLocks noChangeAspect="1" noChangeArrowheads="1"/>
            </p:cNvSpPr>
            <p:nvPr/>
          </p:nvSpPr>
          <p:spPr bwMode="auto">
            <a:xfrm>
              <a:off x="906162" y="4221162"/>
              <a:ext cx="919162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Calibri" panose="020F0502020204030204" pitchFamily="34" charset="0"/>
                </a:rPr>
                <a:t>fd 0</a:t>
              </a:r>
            </a:p>
          </p:txBody>
        </p:sp>
        <p:sp>
          <p:nvSpPr>
            <p:cNvPr id="49177" name="Rectangle 45"/>
            <p:cNvSpPr>
              <a:spLocks noChangeAspect="1" noChangeArrowheads="1"/>
            </p:cNvSpPr>
            <p:nvPr/>
          </p:nvSpPr>
          <p:spPr bwMode="auto">
            <a:xfrm>
              <a:off x="906162" y="4565650"/>
              <a:ext cx="919162" cy="34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Calibri" panose="020F0502020204030204" pitchFamily="34" charset="0"/>
                </a:rPr>
                <a:t>fd 1</a:t>
              </a:r>
            </a:p>
          </p:txBody>
        </p:sp>
        <p:sp>
          <p:nvSpPr>
            <p:cNvPr id="49178" name="Rectangle 46"/>
            <p:cNvSpPr>
              <a:spLocks noChangeAspect="1" noChangeArrowheads="1"/>
            </p:cNvSpPr>
            <p:nvPr/>
          </p:nvSpPr>
          <p:spPr bwMode="auto">
            <a:xfrm>
              <a:off x="906162" y="4910137"/>
              <a:ext cx="919162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Calibri" panose="020F0502020204030204" pitchFamily="34" charset="0"/>
                </a:rPr>
                <a:t>fd 2</a:t>
              </a:r>
            </a:p>
          </p:txBody>
        </p:sp>
        <p:sp>
          <p:nvSpPr>
            <p:cNvPr id="49179" name="Rectangle 47"/>
            <p:cNvSpPr>
              <a:spLocks noChangeAspect="1" noChangeArrowheads="1"/>
            </p:cNvSpPr>
            <p:nvPr/>
          </p:nvSpPr>
          <p:spPr bwMode="auto">
            <a:xfrm>
              <a:off x="906162" y="5254625"/>
              <a:ext cx="919162" cy="34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Calibri" panose="020F0502020204030204" pitchFamily="34" charset="0"/>
                </a:rPr>
                <a:t>fd 3</a:t>
              </a:r>
            </a:p>
          </p:txBody>
        </p:sp>
      </p:grpSp>
      <p:sp>
        <p:nvSpPr>
          <p:cNvPr id="49157" name="Text Box 49"/>
          <p:cNvSpPr txBox="1">
            <a:spLocks noChangeAspect="1" noChangeArrowheads="1"/>
          </p:cNvSpPr>
          <p:nvPr/>
        </p:nvSpPr>
        <p:spPr bwMode="auto">
          <a:xfrm>
            <a:off x="1141413" y="3734306"/>
            <a:ext cx="18795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Calibri" panose="020F0502020204030204" pitchFamily="34" charset="0"/>
              </a:rPr>
              <a:t>Descriptor table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i="1" dirty="0">
                <a:solidFill>
                  <a:srgbClr val="C00000"/>
                </a:solidFill>
                <a:latin typeface="Calibri" panose="020F0502020204030204" pitchFamily="34" charset="0"/>
              </a:rPr>
              <a:t>before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</a:rPr>
              <a:t>dup2(3,1)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208588" y="4602162"/>
            <a:ext cx="1836737" cy="1377950"/>
            <a:chOff x="5241625" y="4267200"/>
            <a:chExt cx="1836737" cy="1377951"/>
          </a:xfrm>
        </p:grpSpPr>
        <p:sp>
          <p:nvSpPr>
            <p:cNvPr id="666676" name="Rectangle 52"/>
            <p:cNvSpPr>
              <a:spLocks noChangeAspect="1" noChangeArrowheads="1"/>
            </p:cNvSpPr>
            <p:nvPr/>
          </p:nvSpPr>
          <p:spPr bwMode="auto">
            <a:xfrm>
              <a:off x="6159200" y="4267200"/>
              <a:ext cx="919162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77" name="Rectangle 53"/>
            <p:cNvSpPr>
              <a:spLocks noChangeAspect="1" noChangeArrowheads="1"/>
            </p:cNvSpPr>
            <p:nvPr/>
          </p:nvSpPr>
          <p:spPr bwMode="auto">
            <a:xfrm>
              <a:off x="6159200" y="4611687"/>
              <a:ext cx="919162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78" name="Rectangle 54"/>
            <p:cNvSpPr>
              <a:spLocks noChangeAspect="1" noChangeArrowheads="1"/>
            </p:cNvSpPr>
            <p:nvPr/>
          </p:nvSpPr>
          <p:spPr bwMode="auto">
            <a:xfrm>
              <a:off x="6159200" y="4956175"/>
              <a:ext cx="919162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79" name="Rectangle 55"/>
            <p:cNvSpPr>
              <a:spLocks noChangeAspect="1" noChangeArrowheads="1"/>
            </p:cNvSpPr>
            <p:nvPr/>
          </p:nvSpPr>
          <p:spPr bwMode="auto">
            <a:xfrm>
              <a:off x="6159200" y="5300663"/>
              <a:ext cx="919162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666680" name="Rectangle 56"/>
            <p:cNvSpPr>
              <a:spLocks noChangeAspect="1" noChangeArrowheads="1"/>
            </p:cNvSpPr>
            <p:nvPr/>
          </p:nvSpPr>
          <p:spPr bwMode="auto">
            <a:xfrm>
              <a:off x="6159200" y="5295673"/>
              <a:ext cx="919162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Courier New" pitchFamily="49" charset="0"/>
                </a:rPr>
                <a:t>b</a:t>
              </a:r>
            </a:p>
          </p:txBody>
        </p:sp>
        <p:sp>
          <p:nvSpPr>
            <p:cNvPr id="49166" name="Rectangle 57"/>
            <p:cNvSpPr>
              <a:spLocks noChangeAspect="1" noChangeArrowheads="1"/>
            </p:cNvSpPr>
            <p:nvPr/>
          </p:nvSpPr>
          <p:spPr bwMode="auto">
            <a:xfrm>
              <a:off x="5241625" y="4267200"/>
              <a:ext cx="917575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Calibri" panose="020F0502020204030204" pitchFamily="34" charset="0"/>
                </a:rPr>
                <a:t>fd 0</a:t>
              </a:r>
            </a:p>
          </p:txBody>
        </p:sp>
        <p:sp>
          <p:nvSpPr>
            <p:cNvPr id="49167" name="Rectangle 58"/>
            <p:cNvSpPr>
              <a:spLocks noChangeAspect="1" noChangeArrowheads="1"/>
            </p:cNvSpPr>
            <p:nvPr/>
          </p:nvSpPr>
          <p:spPr bwMode="auto">
            <a:xfrm>
              <a:off x="5241625" y="4611688"/>
              <a:ext cx="917575" cy="34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Calibri" panose="020F0502020204030204" pitchFamily="34" charset="0"/>
                </a:rPr>
                <a:t>fd 1</a:t>
              </a:r>
            </a:p>
          </p:txBody>
        </p:sp>
        <p:sp>
          <p:nvSpPr>
            <p:cNvPr id="49168" name="Rectangle 59"/>
            <p:cNvSpPr>
              <a:spLocks noChangeAspect="1" noChangeArrowheads="1"/>
            </p:cNvSpPr>
            <p:nvPr/>
          </p:nvSpPr>
          <p:spPr bwMode="auto">
            <a:xfrm>
              <a:off x="5241625" y="4956175"/>
              <a:ext cx="917575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Calibri" panose="020F0502020204030204" pitchFamily="34" charset="0"/>
                </a:rPr>
                <a:t>fd 2</a:t>
              </a:r>
            </a:p>
          </p:txBody>
        </p:sp>
        <p:sp>
          <p:nvSpPr>
            <p:cNvPr id="49169" name="Rectangle 60"/>
            <p:cNvSpPr>
              <a:spLocks noChangeAspect="1" noChangeArrowheads="1"/>
            </p:cNvSpPr>
            <p:nvPr/>
          </p:nvSpPr>
          <p:spPr bwMode="auto">
            <a:xfrm>
              <a:off x="5241625" y="5300663"/>
              <a:ext cx="917575" cy="34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Calibri" panose="020F0502020204030204" pitchFamily="34" charset="0"/>
                </a:rPr>
                <a:t>fd 3</a:t>
              </a:r>
            </a:p>
          </p:txBody>
        </p:sp>
      </p:grpSp>
      <p:sp>
        <p:nvSpPr>
          <p:cNvPr id="49159" name="Text Box 62"/>
          <p:cNvSpPr txBox="1">
            <a:spLocks noChangeAspect="1" noChangeArrowheads="1"/>
          </p:cNvSpPr>
          <p:nvPr/>
        </p:nvSpPr>
        <p:spPr bwMode="auto">
          <a:xfrm>
            <a:off x="5462588" y="3734306"/>
            <a:ext cx="17454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Calibri" panose="020F0502020204030204" pitchFamily="34" charset="0"/>
              </a:rPr>
              <a:t>Descriptor table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i="1" dirty="0">
                <a:solidFill>
                  <a:srgbClr val="C00000"/>
                </a:solidFill>
                <a:latin typeface="Calibri" panose="020F0502020204030204" pitchFamily="34" charset="0"/>
              </a:rPr>
              <a:t>after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</a:rPr>
              <a:t>dup2(3,1)</a:t>
            </a:r>
          </a:p>
        </p:txBody>
      </p:sp>
      <p:sp>
        <p:nvSpPr>
          <p:cNvPr id="27" name="Right Arrow 26"/>
          <p:cNvSpPr/>
          <p:nvPr/>
        </p:nvSpPr>
        <p:spPr bwMode="auto">
          <a:xfrm>
            <a:off x="3624263" y="5059363"/>
            <a:ext cx="1295400" cy="592137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83758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“ls –l –a -w&gt; foo.txt”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17E4-3BD7-42C2-AA52-57BC5542CED3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1981200"/>
            <a:ext cx="73152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unistd.h</a:t>
            </a:r>
            <a:r>
              <a:rPr lang="en-US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&lt;sys/</a:t>
            </a:r>
            <a:r>
              <a:rPr lang="en-US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stat.h</a:t>
            </a:r>
            <a:r>
              <a:rPr lang="en-US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fcntl.h</a:t>
            </a:r>
            <a:r>
              <a:rPr lang="en-US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"foo.txt"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O_CREAT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O_WRONLY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O_TRUNC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S_IRUSR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S_IWUSR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S_IRGRP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S_IROTH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dup2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// overwriting 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stdout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with the new file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execlp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"ls"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"ls"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"-l"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"-a"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"-w"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// execute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09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Pipe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C7E65-2D64-44BA-8BF8-72AF5603BDD6}" type="datetime1">
              <a:rPr lang="en-US" smtClean="0"/>
              <a:t>6/3/2020</a:t>
            </a:fld>
            <a:endParaRPr lang="en-US" dirty="0"/>
          </a:p>
        </p:txBody>
      </p:sp>
      <p:pic>
        <p:nvPicPr>
          <p:cNvPr id="1026" name="Picture 2" descr="http://wps.prenhall.com/wps/media/objects/510/522376/images/FIG10019as.t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057400"/>
            <a:ext cx="3814367" cy="21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ps.prenhall.com/wps/media/objects/510/522376/images/FIG10019bs.t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2057401"/>
            <a:ext cx="3732919" cy="215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9510" y="4239805"/>
            <a:ext cx="321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has some usual files open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92418" y="4269621"/>
            <a:ext cx="440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creates a pipe and sets file descriptors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400" y="1738369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pipe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82180" y="17110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pipe</a:t>
            </a: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685800" y="5592416"/>
            <a:ext cx="8153400" cy="600353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52AF3D-4786-408B-9839-15A63F6E6DFE}"/>
              </a:ext>
            </a:extLst>
          </p:cNvPr>
          <p:cNvGrpSpPr/>
          <p:nvPr/>
        </p:nvGrpSpPr>
        <p:grpSpPr>
          <a:xfrm>
            <a:off x="6282180" y="2848019"/>
            <a:ext cx="1642620" cy="580981"/>
            <a:chOff x="6282180" y="2848019"/>
            <a:chExt cx="1642620" cy="580981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3D67938C-FA1B-4DD4-976C-57ECAFF9D2EF}"/>
                </a:ext>
              </a:extLst>
            </p:cNvPr>
            <p:cNvSpPr/>
            <p:nvPr/>
          </p:nvSpPr>
          <p:spPr>
            <a:xfrm>
              <a:off x="7086600" y="3231861"/>
              <a:ext cx="339802" cy="197139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CAB25ED-94F9-4545-835D-0C6812B4E998}"/>
                </a:ext>
              </a:extLst>
            </p:cNvPr>
            <p:cNvSpPr/>
            <p:nvPr/>
          </p:nvSpPr>
          <p:spPr>
            <a:xfrm rot="10800000">
              <a:off x="7386878" y="3231861"/>
              <a:ext cx="339802" cy="197139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1A3E3A-01D7-4CD8-B3DA-818C9DC71003}"/>
                </a:ext>
              </a:extLst>
            </p:cNvPr>
            <p:cNvSpPr txBox="1"/>
            <p:nvPr/>
          </p:nvSpPr>
          <p:spPr>
            <a:xfrm>
              <a:off x="6282180" y="2848019"/>
              <a:ext cx="1642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0   1   2   3   4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E0BA8F-AAC1-497E-9E03-E4E5DE44A62D}"/>
              </a:ext>
            </a:extLst>
          </p:cNvPr>
          <p:cNvSpPr txBox="1"/>
          <p:nvPr/>
        </p:nvSpPr>
        <p:spPr>
          <a:xfrm>
            <a:off x="2133600" y="2888254"/>
            <a:ext cx="164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0   1   2   </a:t>
            </a:r>
          </a:p>
        </p:txBody>
      </p:sp>
    </p:spTree>
    <p:extLst>
      <p:ext uri="{BB962C8B-B14F-4D97-AF65-F5344CB8AC3E}">
        <p14:creationId xmlns:p14="http://schemas.microsoft.com/office/powerpoint/2010/main" val="325637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8" grpId="0"/>
      <p:bldP spid="12" grpId="0"/>
      <p:bldP spid="17" grpId="0"/>
      <p:bldP spid="23" grpId="0"/>
    </p:bldLst>
  </p:timing>
</p:sld>
</file>

<file path=ppt/theme/theme1.xml><?xml version="1.0" encoding="utf-8"?>
<a:theme xmlns:a="http://schemas.openxmlformats.org/drawingml/2006/main" name="Intel dark blue background">
  <a:themeElements>
    <a:clrScheme name="intel">
      <a:dk1>
        <a:srgbClr val="000000"/>
      </a:dk1>
      <a:lt1>
        <a:srgbClr val="FFFFFF"/>
      </a:lt1>
      <a:dk2>
        <a:srgbClr val="0860A8"/>
      </a:dk2>
      <a:lt2>
        <a:srgbClr val="FFFFFF"/>
      </a:lt2>
      <a:accent1>
        <a:srgbClr val="339933"/>
      </a:accent1>
      <a:accent2>
        <a:srgbClr val="FF6600"/>
      </a:accent2>
      <a:accent3>
        <a:srgbClr val="FFC000"/>
      </a:accent3>
      <a:accent4>
        <a:srgbClr val="CC0066"/>
      </a:accent4>
      <a:accent5>
        <a:srgbClr val="66CCFF"/>
      </a:accent5>
      <a:accent6>
        <a:srgbClr val="808080"/>
      </a:accent6>
      <a:hlink>
        <a:srgbClr val="FFC000"/>
      </a:hlink>
      <a:folHlink>
        <a:srgbClr val="000000"/>
      </a:folHlink>
    </a:clrScheme>
    <a:fontScheme name="2_Architecture">
      <a:majorFont>
        <a:latin typeface="Neo Sans Intel Medium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(paper and pencil design)</Template>
  <TotalTime>0</TotalTime>
  <Words>2541</Words>
  <Application>Microsoft Office PowerPoint</Application>
  <PresentationFormat>On-screen Show (4:3)</PresentationFormat>
  <Paragraphs>377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Arial Narrow</vt:lpstr>
      <vt:lpstr>Calibri</vt:lpstr>
      <vt:lpstr>Calibri Light</vt:lpstr>
      <vt:lpstr>Consolas</vt:lpstr>
      <vt:lpstr>Courier New</vt:lpstr>
      <vt:lpstr>Impact</vt:lpstr>
      <vt:lpstr>Neo Sans Intel</vt:lpstr>
      <vt:lpstr>Neo Sans Intel Medium</vt:lpstr>
      <vt:lpstr>Times New Roman</vt:lpstr>
      <vt:lpstr>Wingdings</vt:lpstr>
      <vt:lpstr>Intel dark blue background</vt:lpstr>
      <vt:lpstr>Retrospect</vt:lpstr>
      <vt:lpstr>PA2: Your Own Linux Shell</vt:lpstr>
      <vt:lpstr>Programming Assignment # 2</vt:lpstr>
      <vt:lpstr>Main Idea in Pseudocode</vt:lpstr>
      <vt:lpstr>Skeleton Code</vt:lpstr>
      <vt:lpstr>Issues With Skeleton Code</vt:lpstr>
      <vt:lpstr>File I/O – File Descriptors</vt:lpstr>
      <vt:lpstr>I/O Redirection</vt:lpstr>
      <vt:lpstr>Implementing “ls –l –a -w&gt; foo.txt”</vt:lpstr>
      <vt:lpstr>IPC Pipe</vt:lpstr>
      <vt:lpstr>IPC Pipe - Method</vt:lpstr>
      <vt:lpstr>Pipe Between Two Processes</vt:lpstr>
      <vt:lpstr>Shell Piping Example:  “ls –l | grep soda”</vt:lpstr>
      <vt:lpstr>Shell Piping:  “ls –l | grep soda”</vt:lpstr>
      <vt:lpstr>Visual Representation</vt:lpstr>
      <vt:lpstr>Visual Representation</vt:lpstr>
      <vt:lpstr>Visual Representation</vt:lpstr>
      <vt:lpstr>Running “ls –l | grep soda”</vt:lpstr>
      <vt:lpstr>How about more than 2 levels of pipe?</vt:lpstr>
      <vt:lpstr>Plan of Action</vt:lpstr>
      <vt:lpstr>Shell Skeleton</vt:lpstr>
      <vt:lpstr>Each Iteration of the For Loop</vt:lpstr>
      <vt:lpstr>Why close fd[1]?</vt:lpstr>
      <vt:lpstr>Zombie Processes</vt:lpstr>
      <vt:lpstr>Zombie Example</vt:lpstr>
      <vt:lpstr>Handling Background Processes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2015-01-20T03:39:06Z</dcterms:created>
  <dcterms:modified xsi:type="dcterms:W3CDTF">2020-06-03T19:01:42Z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