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8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39BA3-46DD-440C-9441-888034546F82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A3B67D-92A2-4796-AB41-4E40F16BD06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Assignment #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Tanzir Ahmed</a:t>
            </a:r>
            <a:r>
              <a:rPr lang="en-US"/>
              <a:t>, summer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09739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8211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do the same things as in PA2, but much faster using threads</a:t>
            </a:r>
          </a:p>
          <a:p>
            <a:r>
              <a:rPr lang="en-US" dirty="0"/>
              <a:t>For instance, the following command asks you to download first 10K data points each for the first 10 patients (note, there are 15 patients each with 15K points):</a:t>
            </a:r>
          </a:p>
          <a:p>
            <a:pPr lvl="1"/>
            <a:r>
              <a:rPr lang="en-US" dirty="0"/>
              <a:t>This will require 100K messages back-and-forth with the server</a:t>
            </a:r>
          </a:p>
          <a:p>
            <a:pPr lvl="1"/>
            <a:r>
              <a:rPr lang="en-US" dirty="0"/>
              <a:t>Will take a long time</a:t>
            </a:r>
          </a:p>
          <a:p>
            <a:r>
              <a:rPr lang="en-US" dirty="0"/>
              <a:t>In addition, you have to put the collected data in 15 separate </a:t>
            </a:r>
            <a:r>
              <a:rPr lang="en-US" b="1" dirty="0">
                <a:solidFill>
                  <a:srgbClr val="FF0000"/>
                </a:solidFill>
              </a:rPr>
              <a:t>histograms</a:t>
            </a:r>
            <a:r>
              <a:rPr lang="en-US" dirty="0"/>
              <a:t> for proper visualization</a:t>
            </a:r>
          </a:p>
          <a:p>
            <a:pPr lvl="1"/>
            <a:r>
              <a:rPr lang="en-US" dirty="0"/>
              <a:t>Of course, you cannot just print them all in the screen</a:t>
            </a:r>
          </a:p>
          <a:p>
            <a:r>
              <a:rPr lang="en-US" dirty="0"/>
              <a:t>Like parallelizing anything other problem, the main technique is to:</a:t>
            </a:r>
          </a:p>
          <a:p>
            <a:pPr lvl="1"/>
            <a:r>
              <a:rPr lang="en-US" u="sng" dirty="0"/>
              <a:t>Divide the workload </a:t>
            </a:r>
            <a:r>
              <a:rPr lang="en-US" dirty="0"/>
              <a:t>(i.e., of getting all these data messages) into smaller portions</a:t>
            </a:r>
          </a:p>
          <a:p>
            <a:pPr lvl="1"/>
            <a:r>
              <a:rPr lang="en-US" dirty="0"/>
              <a:t>Dedicate each portion to a thread. </a:t>
            </a:r>
            <a:r>
              <a:rPr lang="en-US" u="sng" dirty="0"/>
              <a:t>Start all threads simultaneously</a:t>
            </a:r>
            <a:r>
              <a:rPr lang="en-US" dirty="0"/>
              <a:t>. Also, make sure the threads access anything shared in a </a:t>
            </a:r>
            <a:r>
              <a:rPr lang="en-US" u="sng" dirty="0"/>
              <a:t>thread-safe </a:t>
            </a:r>
            <a:r>
              <a:rPr lang="en-US" dirty="0"/>
              <a:t>manner (i.e., w/o race conditions) </a:t>
            </a:r>
          </a:p>
          <a:p>
            <a:pPr lvl="1"/>
            <a:r>
              <a:rPr lang="en-US" dirty="0"/>
              <a:t>Wait for all threads to finish and then optionally, combine the results computed by the threads to a final result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1FF4B-02F8-4E76-ADCA-DD893F96802F}"/>
              </a:ext>
            </a:extLst>
          </p:cNvPr>
          <p:cNvSpPr/>
          <p:nvPr/>
        </p:nvSpPr>
        <p:spPr>
          <a:xfrm>
            <a:off x="7203408" y="2748934"/>
            <a:ext cx="3594539" cy="4861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$./client –n 10000 –p 10</a:t>
            </a:r>
          </a:p>
        </p:txBody>
      </p:sp>
    </p:spTree>
    <p:extLst>
      <p:ext uri="{BB962C8B-B14F-4D97-AF65-F5344CB8AC3E}">
        <p14:creationId xmlns:p14="http://schemas.microsoft.com/office/powerpoint/2010/main" val="108410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652-3F22-461D-A102-E126EA9C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0597"/>
          </a:xfrm>
        </p:spPr>
        <p:txBody>
          <a:bodyPr/>
          <a:lstStyle/>
          <a:p>
            <a:r>
              <a:rPr lang="en-US" dirty="0"/>
              <a:t>Dividing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FF85-D631-4597-95DF-89BE2478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3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us work with the given example: downloading 100K data points</a:t>
            </a:r>
          </a:p>
          <a:p>
            <a:r>
              <a:rPr lang="en-US" dirty="0"/>
              <a:t>We can simply create w  threads (let us call them workers), and let each thread work on 100K/w points</a:t>
            </a:r>
          </a:p>
          <a:p>
            <a:r>
              <a:rPr lang="en-US" dirty="0"/>
              <a:t>The questions are:</a:t>
            </a:r>
          </a:p>
          <a:p>
            <a:pPr lvl="1"/>
            <a:r>
              <a:rPr lang="en-US" dirty="0"/>
              <a:t>Will this work?</a:t>
            </a:r>
          </a:p>
          <a:p>
            <a:pPr lvl="1"/>
            <a:r>
              <a:rPr lang="en-US" dirty="0"/>
              <a:t>Will this give us w-fold speedup?</a:t>
            </a:r>
          </a:p>
          <a:p>
            <a:r>
              <a:rPr lang="en-US" dirty="0"/>
              <a:t>Answer to both questions is NO:</a:t>
            </a:r>
          </a:p>
          <a:p>
            <a:pPr lvl="1"/>
            <a:r>
              <a:rPr lang="en-US" dirty="0"/>
              <a:t>The channel is not thread-safe (multiple threads </a:t>
            </a:r>
            <a:br>
              <a:rPr lang="en-US" dirty="0"/>
            </a:br>
            <a:r>
              <a:rPr lang="en-US" dirty="0"/>
              <a:t>cannot write to it concurrently)</a:t>
            </a:r>
          </a:p>
          <a:p>
            <a:pPr lvl="1"/>
            <a:r>
              <a:rPr lang="en-US" dirty="0"/>
              <a:t>Even if it worked, the channel would be the </a:t>
            </a:r>
            <a:br>
              <a:rPr lang="en-US" dirty="0"/>
            </a:br>
            <a:r>
              <a:rPr lang="en-US" dirty="0"/>
              <a:t>main “bottleneck” making everything slow</a:t>
            </a:r>
          </a:p>
          <a:p>
            <a:r>
              <a:rPr lang="en-US" dirty="0"/>
              <a:t>Solution: Create ONE channel per ONE worker</a:t>
            </a:r>
          </a:p>
          <a:p>
            <a:pPr lvl="1"/>
            <a:r>
              <a:rPr lang="en-US" dirty="0"/>
              <a:t>Create w new channels, 1 for each worker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0690C5-F88F-4334-930B-A504F6FD485F}"/>
              </a:ext>
            </a:extLst>
          </p:cNvPr>
          <p:cNvGrpSpPr/>
          <p:nvPr/>
        </p:nvGrpSpPr>
        <p:grpSpPr>
          <a:xfrm>
            <a:off x="6029960" y="2854037"/>
            <a:ext cx="5266353" cy="2152074"/>
            <a:chOff x="2189018" y="2872509"/>
            <a:chExt cx="5361079" cy="21705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1E5C44-BA73-42D2-9091-358C7E3225C6}"/>
                </a:ext>
              </a:extLst>
            </p:cNvPr>
            <p:cNvSpPr/>
            <p:nvPr/>
          </p:nvSpPr>
          <p:spPr>
            <a:xfrm>
              <a:off x="2189018" y="2872509"/>
              <a:ext cx="1708727" cy="2170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Arrow: Left-Right 4">
              <a:extLst>
                <a:ext uri="{FF2B5EF4-FFF2-40B4-BE49-F238E27FC236}">
                  <a16:creationId xmlns:a16="http://schemas.microsoft.com/office/drawing/2014/main" id="{0A725B54-2CD3-40DA-94E9-3FA72F7FE68A}"/>
                </a:ext>
              </a:extLst>
            </p:cNvPr>
            <p:cNvSpPr/>
            <p:nvPr/>
          </p:nvSpPr>
          <p:spPr>
            <a:xfrm>
              <a:off x="4507346" y="3504430"/>
              <a:ext cx="1748715" cy="731212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channel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A3770A-D22F-4AA1-B3FB-6AA6947CA73B}"/>
                </a:ext>
              </a:extLst>
            </p:cNvPr>
            <p:cNvSpPr/>
            <p:nvPr/>
          </p:nvSpPr>
          <p:spPr>
            <a:xfrm>
              <a:off x="6289333" y="3344026"/>
              <a:ext cx="1260764" cy="10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A95D3D-6D1C-4936-B11A-1E512C59A0B9}"/>
                </a:ext>
              </a:extLst>
            </p:cNvPr>
            <p:cNvSpPr/>
            <p:nvPr/>
          </p:nvSpPr>
          <p:spPr>
            <a:xfrm>
              <a:off x="2438400" y="3288145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36BF02-FC4B-4288-A6BB-75FC0B3E0ED8}"/>
                </a:ext>
              </a:extLst>
            </p:cNvPr>
            <p:cNvSpPr/>
            <p:nvPr/>
          </p:nvSpPr>
          <p:spPr>
            <a:xfrm>
              <a:off x="2438400" y="4490411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w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929AD6-DA6C-4D4E-96C4-C1B3BB794621}"/>
                </a:ext>
              </a:extLst>
            </p:cNvPr>
            <p:cNvSpPr/>
            <p:nvPr/>
          </p:nvSpPr>
          <p:spPr>
            <a:xfrm>
              <a:off x="2438400" y="3729180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FB66A-F554-471F-A01E-26101EE7A726}"/>
                </a:ext>
              </a:extLst>
            </p:cNvPr>
            <p:cNvSpPr txBox="1"/>
            <p:nvPr/>
          </p:nvSpPr>
          <p:spPr>
            <a:xfrm rot="5400000">
              <a:off x="2938868" y="3964898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1D217CA-7659-4673-B0CF-B28B706C3062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611418" y="3463636"/>
              <a:ext cx="895928" cy="3937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319A5FE-75F7-4539-9D80-5A093AB03E52}"/>
                </a:ext>
              </a:extLst>
            </p:cNvPr>
            <p:cNvCxnSpPr>
              <a:cxnSpLocks/>
              <a:stCxn id="9" idx="3"/>
              <a:endCxn id="5" idx="3"/>
            </p:cNvCxnSpPr>
            <p:nvPr/>
          </p:nvCxnSpPr>
          <p:spPr>
            <a:xfrm flipV="1">
              <a:off x="3611419" y="3870036"/>
              <a:ext cx="895927" cy="346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383787C-9989-448F-8CFB-7112C90632C6}"/>
                </a:ext>
              </a:extLst>
            </p:cNvPr>
            <p:cNvCxnSpPr>
              <a:cxnSpLocks/>
              <a:stCxn id="8" idx="3"/>
              <a:endCxn id="5" idx="3"/>
            </p:cNvCxnSpPr>
            <p:nvPr/>
          </p:nvCxnSpPr>
          <p:spPr>
            <a:xfrm flipV="1">
              <a:off x="3611419" y="3870036"/>
              <a:ext cx="895927" cy="79586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867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DDD6-0204-4B53-B046-91B1CBFE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the Work – One channel/worker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809A-BBC2-48DB-839A-30440DDB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achieve w-fold speed up?</a:t>
            </a:r>
          </a:p>
          <a:p>
            <a:pPr lvl="1"/>
            <a:r>
              <a:rPr lang="en-US" dirty="0"/>
              <a:t>Ideally, yes</a:t>
            </a:r>
          </a:p>
          <a:p>
            <a:pPr lvl="1"/>
            <a:r>
              <a:rPr lang="en-US" dirty="0"/>
              <a:t>But, in practice, NO</a:t>
            </a:r>
          </a:p>
          <a:p>
            <a:r>
              <a:rPr lang="en-US" dirty="0"/>
              <a:t>The problem is in how the server responds to </a:t>
            </a:r>
            <a:br>
              <a:rPr lang="en-US" dirty="0"/>
            </a:br>
            <a:r>
              <a:rPr lang="en-US" dirty="0"/>
              <a:t>each request</a:t>
            </a:r>
          </a:p>
          <a:p>
            <a:pPr lvl="1"/>
            <a:r>
              <a:rPr lang="en-US" dirty="0"/>
              <a:t>Remember, there is random sleep in each request</a:t>
            </a:r>
          </a:p>
          <a:p>
            <a:pPr lvl="1"/>
            <a:r>
              <a:rPr lang="en-US" dirty="0"/>
              <a:t>As a result, some threads may take much longer</a:t>
            </a:r>
            <a:br>
              <a:rPr lang="en-US" dirty="0"/>
            </a:br>
            <a:r>
              <a:rPr lang="en-US" dirty="0"/>
              <a:t>than others</a:t>
            </a:r>
          </a:p>
          <a:p>
            <a:r>
              <a:rPr lang="en-US" dirty="0"/>
              <a:t>This is a general problem beyond just this PA</a:t>
            </a:r>
          </a:p>
          <a:p>
            <a:pPr lvl="1"/>
            <a:r>
              <a:rPr lang="en-US" dirty="0"/>
              <a:t>Some threads finish much later than others</a:t>
            </a:r>
          </a:p>
          <a:p>
            <a:pPr lvl="1"/>
            <a:r>
              <a:rPr lang="en-US" dirty="0"/>
              <a:t>Such threads are called “stragglers”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7B727E-1C66-4D1B-8F2F-E1ADCFF1EEFE}"/>
              </a:ext>
            </a:extLst>
          </p:cNvPr>
          <p:cNvGrpSpPr/>
          <p:nvPr/>
        </p:nvGrpSpPr>
        <p:grpSpPr>
          <a:xfrm>
            <a:off x="6343997" y="1967346"/>
            <a:ext cx="5266353" cy="2152074"/>
            <a:chOff x="2189018" y="2872509"/>
            <a:chExt cx="5361079" cy="21705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1E062A-F6DA-4554-B039-762D74363A4A}"/>
                </a:ext>
              </a:extLst>
            </p:cNvPr>
            <p:cNvSpPr/>
            <p:nvPr/>
          </p:nvSpPr>
          <p:spPr>
            <a:xfrm>
              <a:off x="2189018" y="2872509"/>
              <a:ext cx="1708727" cy="2170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507A5BE6-E14F-4917-9CF6-8B74488EE670}"/>
                </a:ext>
              </a:extLst>
            </p:cNvPr>
            <p:cNvSpPr/>
            <p:nvPr/>
          </p:nvSpPr>
          <p:spPr>
            <a:xfrm>
              <a:off x="3611419" y="4377392"/>
              <a:ext cx="2677915" cy="596515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Channel 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D463B9-2764-4489-8274-1B3C6421C06F}"/>
                </a:ext>
              </a:extLst>
            </p:cNvPr>
            <p:cNvSpPr/>
            <p:nvPr/>
          </p:nvSpPr>
          <p:spPr>
            <a:xfrm>
              <a:off x="6289333" y="2872509"/>
              <a:ext cx="1260764" cy="21705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B540CD-0BFE-40DB-81E7-02747CB0C6D0}"/>
                </a:ext>
              </a:extLst>
            </p:cNvPr>
            <p:cNvSpPr/>
            <p:nvPr/>
          </p:nvSpPr>
          <p:spPr>
            <a:xfrm>
              <a:off x="2438400" y="3288145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2E7194-0E80-4222-93E7-1EDFB9894D80}"/>
                </a:ext>
              </a:extLst>
            </p:cNvPr>
            <p:cNvSpPr/>
            <p:nvPr/>
          </p:nvSpPr>
          <p:spPr>
            <a:xfrm>
              <a:off x="2189018" y="4490411"/>
              <a:ext cx="1422401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w=p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8DD4BA-B68A-40E0-8D77-A2D0BE50D27D}"/>
                </a:ext>
              </a:extLst>
            </p:cNvPr>
            <p:cNvSpPr/>
            <p:nvPr/>
          </p:nvSpPr>
          <p:spPr>
            <a:xfrm>
              <a:off x="2438400" y="3729180"/>
              <a:ext cx="1173018" cy="350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8E318E-14DF-4F3C-BB4A-AE64A2584E7B}"/>
                </a:ext>
              </a:extLst>
            </p:cNvPr>
            <p:cNvSpPr txBox="1"/>
            <p:nvPr/>
          </p:nvSpPr>
          <p:spPr>
            <a:xfrm rot="5400000">
              <a:off x="2938868" y="3964898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6CC0AEE-B4BC-491A-992D-8AB923AC303B}"/>
              </a:ext>
            </a:extLst>
          </p:cNvPr>
          <p:cNvSpPr/>
          <p:nvPr/>
        </p:nvSpPr>
        <p:spPr>
          <a:xfrm>
            <a:off x="7747007" y="2675054"/>
            <a:ext cx="2630598" cy="59143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2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B2CAF35E-7D4B-4801-AA49-E06BD1477F47}"/>
              </a:ext>
            </a:extLst>
          </p:cNvPr>
          <p:cNvSpPr/>
          <p:nvPr/>
        </p:nvSpPr>
        <p:spPr>
          <a:xfrm>
            <a:off x="7741265" y="2257723"/>
            <a:ext cx="2630598" cy="591438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7B4263-606D-468E-A45B-8E74DE05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13" y="4224461"/>
            <a:ext cx="3905250" cy="2181225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DA8916-7D69-41EB-B472-70E1CFABF10B}"/>
              </a:ext>
            </a:extLst>
          </p:cNvPr>
          <p:cNvSpPr/>
          <p:nvPr/>
        </p:nvSpPr>
        <p:spPr>
          <a:xfrm>
            <a:off x="6343997" y="5652655"/>
            <a:ext cx="4388657" cy="4464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E28B-9E25-4493-8DA4-FED37B87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Avoiding Stragglers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C684-8F8D-4BE4-A59E-BC2E9D71D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4908"/>
            <a:ext cx="10058400" cy="4114185"/>
          </a:xfrm>
        </p:spPr>
        <p:txBody>
          <a:bodyPr/>
          <a:lstStyle/>
          <a:p>
            <a:r>
              <a:rPr lang="en-US" dirty="0"/>
              <a:t>Instead we will use something called “Work Stealing”</a:t>
            </a:r>
          </a:p>
          <a:p>
            <a:pPr lvl="1"/>
            <a:r>
              <a:rPr lang="en-US" dirty="0"/>
              <a:t>The idea is to generating the work requests and push them in a buffer</a:t>
            </a:r>
          </a:p>
          <a:p>
            <a:pPr lvl="1"/>
            <a:r>
              <a:rPr lang="en-US" dirty="0"/>
              <a:t>The worker threads then pops those requests 1 at a time, download the request, and then repeat as long as the buffer is not completely depleted</a:t>
            </a:r>
          </a:p>
          <a:p>
            <a:pPr lvl="1"/>
            <a:r>
              <a:rPr lang="en-US" dirty="0"/>
              <a:t>The effect is that all threads then finish at about </a:t>
            </a:r>
            <a:br>
              <a:rPr lang="en-US" dirty="0"/>
            </a:br>
            <a:r>
              <a:rPr lang="en-US" dirty="0"/>
              <a:t>the same time</a:t>
            </a:r>
          </a:p>
          <a:p>
            <a:pPr lvl="1"/>
            <a:r>
              <a:rPr lang="en-US" dirty="0"/>
              <a:t>By that time, some threads may have done more </a:t>
            </a:r>
            <a:br>
              <a:rPr lang="en-US" dirty="0"/>
            </a:br>
            <a:r>
              <a:rPr lang="en-US" dirty="0"/>
              <a:t>downloads than the others</a:t>
            </a:r>
          </a:p>
          <a:p>
            <a:pPr lvl="2"/>
            <a:r>
              <a:rPr lang="en-US" dirty="0"/>
              <a:t>That is fine, because then the workers do not stay idle by </a:t>
            </a:r>
            <a:br>
              <a:rPr lang="en-US" dirty="0"/>
            </a:br>
            <a:r>
              <a:rPr lang="en-US" dirty="0"/>
              <a:t>“stealing” work from the buffer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161BF-C87D-4A65-9B8E-F514C613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844688"/>
            <a:ext cx="5574000" cy="295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22C7-C666-4C05-A46F-27D28570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219-6CE6-4005-9E9B-0EE8181A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“Work Stealing” requires a “</a:t>
            </a:r>
            <a:r>
              <a:rPr lang="en-US" dirty="0" err="1"/>
              <a:t>BoundedBuffer</a:t>
            </a:r>
            <a:r>
              <a:rPr lang="en-US" dirty="0"/>
              <a:t>” which needs to be:</a:t>
            </a:r>
          </a:p>
          <a:p>
            <a:pPr lvl="1"/>
            <a:r>
              <a:rPr lang="en-US" u="sng" dirty="0"/>
              <a:t>Thread-safe </a:t>
            </a:r>
            <a:r>
              <a:rPr lang="en-US" dirty="0"/>
              <a:t>or Race condition free. Note that queue::push()/pop() are not thread-safe</a:t>
            </a:r>
          </a:p>
          <a:p>
            <a:pPr lvl="1"/>
            <a:r>
              <a:rPr lang="en-US" u="sng" dirty="0"/>
              <a:t>Bounded to a maximum size</a:t>
            </a:r>
            <a:r>
              <a:rPr lang="en-US" dirty="0"/>
              <a:t> so that too many push()es to do not make it infinite in size</a:t>
            </a:r>
          </a:p>
          <a:p>
            <a:pPr lvl="2"/>
            <a:r>
              <a:rPr lang="en-US" dirty="0"/>
              <a:t>If the buffer is full, the push()es will have to wait</a:t>
            </a:r>
          </a:p>
          <a:p>
            <a:pPr lvl="1"/>
            <a:r>
              <a:rPr lang="en-US" dirty="0"/>
              <a:t>Protected against </a:t>
            </a:r>
            <a:r>
              <a:rPr lang="en-US" u="sng" dirty="0"/>
              <a:t>underflow</a:t>
            </a:r>
            <a:r>
              <a:rPr lang="en-US" dirty="0"/>
              <a:t> so that too many pop()s do not deplete it below size 0</a:t>
            </a:r>
          </a:p>
          <a:p>
            <a:pPr lvl="2"/>
            <a:r>
              <a:rPr lang="en-US" dirty="0"/>
              <a:t>If the buffer is empty, more pop()s will wait</a:t>
            </a:r>
          </a:p>
          <a:p>
            <a:r>
              <a:rPr lang="en-US" dirty="0"/>
              <a:t>Since each worker now access all p Histograms simultaneously, there is a race condition there as well, which must be eliminated</a:t>
            </a:r>
          </a:p>
          <a:p>
            <a:pPr lvl="1"/>
            <a:endParaRPr lang="en-US" dirty="0"/>
          </a:p>
          <a:p>
            <a:pPr marL="384048" lvl="2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8098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509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Consolas</vt:lpstr>
      <vt:lpstr>Retrospect</vt:lpstr>
      <vt:lpstr>Programming Assignment # 3</vt:lpstr>
      <vt:lpstr>Goal</vt:lpstr>
      <vt:lpstr>Dividing the Work</vt:lpstr>
      <vt:lpstr>Dividing the Work – One channel/worker</vt:lpstr>
      <vt:lpstr>Avoiding Stragglers Problem</vt:lpstr>
      <vt:lpstr>Eliminating Race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 # 4</dc:title>
  <dc:creator>Sarker Ahmed</dc:creator>
  <cp:lastModifiedBy>Sarker Ahmed</cp:lastModifiedBy>
  <cp:revision>90</cp:revision>
  <dcterms:created xsi:type="dcterms:W3CDTF">2020-03-27T19:06:26Z</dcterms:created>
  <dcterms:modified xsi:type="dcterms:W3CDTF">2020-06-12T15:59:32Z</dcterms:modified>
</cp:coreProperties>
</file>