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62" r:id="rId2"/>
    <p:sldId id="2906" r:id="rId3"/>
    <p:sldId id="2907" r:id="rId4"/>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08"/>
  </p:normalViewPr>
  <p:slideViewPr>
    <p:cSldViewPr snapToGrid="0" snapToObjects="1">
      <p:cViewPr varScale="1">
        <p:scale>
          <a:sx n="35" d="100"/>
          <a:sy n="35" d="100"/>
        </p:scale>
        <p:origin x="214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D1866-510C-6747-84C0-DB1505C25AEA}" type="datetimeFigureOut">
              <a:rPr lang="de-DE" smtClean="0"/>
              <a:t>14.10.2021</a:t>
            </a:fld>
            <a:endParaRPr lang="de-DE"/>
          </a:p>
        </p:txBody>
      </p:sp>
      <p:sp>
        <p:nvSpPr>
          <p:cNvPr id="4" name="Folienbildplatzhalt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10597-FD20-C34E-9E69-8BDAB7E70AFB}" type="slidenum">
              <a:rPr lang="de-DE" smtClean="0"/>
              <a:t>‹#›</a:t>
            </a:fld>
            <a:endParaRPr lang="de-DE"/>
          </a:p>
        </p:txBody>
      </p:sp>
    </p:spTree>
    <p:extLst>
      <p:ext uri="{BB962C8B-B14F-4D97-AF65-F5344CB8AC3E}">
        <p14:creationId xmlns:p14="http://schemas.microsoft.com/office/powerpoint/2010/main" val="314081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de-DE"/>
              <a:t>Mastertitelformat bearbeiten</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394FD6-7F97-1344-80A5-4ED51C203E47}" type="datetimeFigureOut">
              <a:rPr lang="de-DE" smtClean="0"/>
              <a:t>14.10.2021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11BE43-BD38-4C4F-B3DB-DB1F96A623F0}" type="slidenum">
              <a:rPr lang="de-DE" smtClean="0"/>
              <a:t>‹#›</a:t>
            </a:fld>
            <a:endParaRPr lang="de-DE"/>
          </a:p>
        </p:txBody>
      </p:sp>
    </p:spTree>
    <p:extLst>
      <p:ext uri="{BB962C8B-B14F-4D97-AF65-F5344CB8AC3E}">
        <p14:creationId xmlns:p14="http://schemas.microsoft.com/office/powerpoint/2010/main" val="283663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7394FD6-7F97-1344-80A5-4ED51C203E47}" type="datetimeFigureOut">
              <a:rPr lang="de-DE" smtClean="0"/>
              <a:t>14.10.2021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11BE43-BD38-4C4F-B3DB-DB1F96A623F0}" type="slidenum">
              <a:rPr lang="de-DE" smtClean="0"/>
              <a:t>‹#›</a:t>
            </a:fld>
            <a:endParaRPr lang="de-DE"/>
          </a:p>
        </p:txBody>
      </p:sp>
    </p:spTree>
    <p:extLst>
      <p:ext uri="{BB962C8B-B14F-4D97-AF65-F5344CB8AC3E}">
        <p14:creationId xmlns:p14="http://schemas.microsoft.com/office/powerpoint/2010/main" val="4263527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7394FD6-7F97-1344-80A5-4ED51C203E47}" type="datetimeFigureOut">
              <a:rPr lang="de-DE" smtClean="0"/>
              <a:t>14.10.2021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11BE43-BD38-4C4F-B3DB-DB1F96A623F0}" type="slidenum">
              <a:rPr lang="de-DE" smtClean="0"/>
              <a:t>‹#›</a:t>
            </a:fld>
            <a:endParaRPr lang="de-DE"/>
          </a:p>
        </p:txBody>
      </p:sp>
    </p:spTree>
    <p:extLst>
      <p:ext uri="{BB962C8B-B14F-4D97-AF65-F5344CB8AC3E}">
        <p14:creationId xmlns:p14="http://schemas.microsoft.com/office/powerpoint/2010/main" val="1823094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7394FD6-7F97-1344-80A5-4ED51C203E47}" type="datetimeFigureOut">
              <a:rPr lang="de-DE" smtClean="0"/>
              <a:t>14.10.2021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11BE43-BD38-4C4F-B3DB-DB1F96A623F0}" type="slidenum">
              <a:rPr lang="de-DE" smtClean="0"/>
              <a:t>‹#›</a:t>
            </a:fld>
            <a:endParaRPr lang="de-DE"/>
          </a:p>
        </p:txBody>
      </p:sp>
    </p:spTree>
    <p:extLst>
      <p:ext uri="{BB962C8B-B14F-4D97-AF65-F5344CB8AC3E}">
        <p14:creationId xmlns:p14="http://schemas.microsoft.com/office/powerpoint/2010/main" val="35983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7394FD6-7F97-1344-80A5-4ED51C203E47}" type="datetimeFigureOut">
              <a:rPr lang="de-DE" smtClean="0"/>
              <a:t>14.10.2021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011BE43-BD38-4C4F-B3DB-DB1F96A623F0}" type="slidenum">
              <a:rPr lang="de-DE" smtClean="0"/>
              <a:t>‹#›</a:t>
            </a:fld>
            <a:endParaRPr lang="de-DE"/>
          </a:p>
        </p:txBody>
      </p:sp>
    </p:spTree>
    <p:extLst>
      <p:ext uri="{BB962C8B-B14F-4D97-AF65-F5344CB8AC3E}">
        <p14:creationId xmlns:p14="http://schemas.microsoft.com/office/powerpoint/2010/main" val="3896329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7394FD6-7F97-1344-80A5-4ED51C203E47}" type="datetimeFigureOut">
              <a:rPr lang="de-DE" smtClean="0"/>
              <a:t>14.10.2021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011BE43-BD38-4C4F-B3DB-DB1F96A623F0}" type="slidenum">
              <a:rPr lang="de-DE" smtClean="0"/>
              <a:t>‹#›</a:t>
            </a:fld>
            <a:endParaRPr lang="de-DE"/>
          </a:p>
        </p:txBody>
      </p:sp>
    </p:spTree>
    <p:extLst>
      <p:ext uri="{BB962C8B-B14F-4D97-AF65-F5344CB8AC3E}">
        <p14:creationId xmlns:p14="http://schemas.microsoft.com/office/powerpoint/2010/main" val="14948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de-DE"/>
              <a:t>Mastertitelformat bearbeiten</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472381" y="4453467"/>
            <a:ext cx="2901255" cy="655037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3471863" y="4453467"/>
            <a:ext cx="2915543" cy="655037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7394FD6-7F97-1344-80A5-4ED51C203E47}" type="datetimeFigureOut">
              <a:rPr lang="de-DE" smtClean="0"/>
              <a:t>14.10.2021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011BE43-BD38-4C4F-B3DB-DB1F96A623F0}" type="slidenum">
              <a:rPr lang="de-DE" smtClean="0"/>
              <a:t>‹#›</a:t>
            </a:fld>
            <a:endParaRPr lang="de-DE"/>
          </a:p>
        </p:txBody>
      </p:sp>
    </p:spTree>
    <p:extLst>
      <p:ext uri="{BB962C8B-B14F-4D97-AF65-F5344CB8AC3E}">
        <p14:creationId xmlns:p14="http://schemas.microsoft.com/office/powerpoint/2010/main" val="231888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7394FD6-7F97-1344-80A5-4ED51C203E47}" type="datetimeFigureOut">
              <a:rPr lang="de-DE" smtClean="0"/>
              <a:t>14.10.2021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011BE43-BD38-4C4F-B3DB-DB1F96A623F0}" type="slidenum">
              <a:rPr lang="de-DE" smtClean="0"/>
              <a:t>‹#›</a:t>
            </a:fld>
            <a:endParaRPr lang="de-DE"/>
          </a:p>
        </p:txBody>
      </p:sp>
    </p:spTree>
    <p:extLst>
      <p:ext uri="{BB962C8B-B14F-4D97-AF65-F5344CB8AC3E}">
        <p14:creationId xmlns:p14="http://schemas.microsoft.com/office/powerpoint/2010/main" val="161466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94FD6-7F97-1344-80A5-4ED51C203E47}" type="datetimeFigureOut">
              <a:rPr lang="de-DE" smtClean="0"/>
              <a:t>14.10.2021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011BE43-BD38-4C4F-B3DB-DB1F96A623F0}" type="slidenum">
              <a:rPr lang="de-DE" smtClean="0"/>
              <a:t>‹#›</a:t>
            </a:fld>
            <a:endParaRPr lang="de-DE"/>
          </a:p>
        </p:txBody>
      </p:sp>
    </p:spTree>
    <p:extLst>
      <p:ext uri="{BB962C8B-B14F-4D97-AF65-F5344CB8AC3E}">
        <p14:creationId xmlns:p14="http://schemas.microsoft.com/office/powerpoint/2010/main" val="309943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de-DE"/>
              <a:t>Mastertitelformat bearbeiten</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97394FD6-7F97-1344-80A5-4ED51C203E47}" type="datetimeFigureOut">
              <a:rPr lang="de-DE" smtClean="0"/>
              <a:t>14.10.2021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011BE43-BD38-4C4F-B3DB-DB1F96A623F0}" type="slidenum">
              <a:rPr lang="de-DE" smtClean="0"/>
              <a:t>‹#›</a:t>
            </a:fld>
            <a:endParaRPr lang="de-DE"/>
          </a:p>
        </p:txBody>
      </p:sp>
    </p:spTree>
    <p:extLst>
      <p:ext uri="{BB962C8B-B14F-4D97-AF65-F5344CB8AC3E}">
        <p14:creationId xmlns:p14="http://schemas.microsoft.com/office/powerpoint/2010/main" val="1662920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97394FD6-7F97-1344-80A5-4ED51C203E47}" type="datetimeFigureOut">
              <a:rPr lang="de-DE" smtClean="0"/>
              <a:t>14.10.2021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011BE43-BD38-4C4F-B3DB-DB1F96A623F0}" type="slidenum">
              <a:rPr lang="de-DE" smtClean="0"/>
              <a:t>‹#›</a:t>
            </a:fld>
            <a:endParaRPr lang="de-DE"/>
          </a:p>
        </p:txBody>
      </p:sp>
    </p:spTree>
    <p:extLst>
      <p:ext uri="{BB962C8B-B14F-4D97-AF65-F5344CB8AC3E}">
        <p14:creationId xmlns:p14="http://schemas.microsoft.com/office/powerpoint/2010/main" val="99115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97394FD6-7F97-1344-80A5-4ED51C203E47}" type="datetimeFigureOut">
              <a:rPr lang="de-DE" smtClean="0"/>
              <a:t>14.10.2021</a:t>
            </a:fld>
            <a:endParaRPr lang="de-DE"/>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1011BE43-BD38-4C4F-B3DB-DB1F96A623F0}" type="slidenum">
              <a:rPr lang="de-DE" smtClean="0"/>
              <a:t>‹#›</a:t>
            </a:fld>
            <a:endParaRPr lang="de-DE"/>
          </a:p>
        </p:txBody>
      </p:sp>
    </p:spTree>
    <p:extLst>
      <p:ext uri="{BB962C8B-B14F-4D97-AF65-F5344CB8AC3E}">
        <p14:creationId xmlns:p14="http://schemas.microsoft.com/office/powerpoint/2010/main" val="4141713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Licht enthält.&#10;&#10;Automatisch generierte Beschreibung">
            <a:extLst>
              <a:ext uri="{FF2B5EF4-FFF2-40B4-BE49-F238E27FC236}">
                <a16:creationId xmlns:a16="http://schemas.microsoft.com/office/drawing/2014/main" id="{06CA5F56-778F-B34D-92F9-C4B6A459915D}"/>
              </a:ext>
            </a:extLst>
          </p:cNvPr>
          <p:cNvPicPr>
            <a:picLocks noChangeAspect="1"/>
          </p:cNvPicPr>
          <p:nvPr/>
        </p:nvPicPr>
        <p:blipFill>
          <a:blip r:embed="rId2"/>
          <a:stretch>
            <a:fillRect/>
          </a:stretch>
        </p:blipFill>
        <p:spPr>
          <a:xfrm>
            <a:off x="0" y="0"/>
            <a:ext cx="6858000" cy="12192000"/>
          </a:xfrm>
          <a:prstGeom prst="rect">
            <a:avLst/>
          </a:prstGeom>
        </p:spPr>
      </p:pic>
      <p:sp>
        <p:nvSpPr>
          <p:cNvPr id="6" name="Textfeld 5">
            <a:extLst>
              <a:ext uri="{FF2B5EF4-FFF2-40B4-BE49-F238E27FC236}">
                <a16:creationId xmlns:a16="http://schemas.microsoft.com/office/drawing/2014/main" id="{62FF8DAD-7024-2249-8739-2F53872C03FE}"/>
              </a:ext>
            </a:extLst>
          </p:cNvPr>
          <p:cNvSpPr txBox="1"/>
          <p:nvPr/>
        </p:nvSpPr>
        <p:spPr>
          <a:xfrm>
            <a:off x="229912" y="433610"/>
            <a:ext cx="4637808" cy="1754583"/>
          </a:xfrm>
          <a:prstGeom prst="rect">
            <a:avLst/>
          </a:prstGeom>
          <a:noFill/>
        </p:spPr>
        <p:txBody>
          <a:bodyPr wrap="none" rtlCol="0">
            <a:spAutoFit/>
          </a:bodyPr>
          <a:lstStyle/>
          <a:p>
            <a:r>
              <a:rPr lang="de-DE" sz="5401" b="1" dirty="0">
                <a:gradFill>
                  <a:gsLst>
                    <a:gs pos="51000">
                      <a:srgbClr val="F64019"/>
                    </a:gs>
                    <a:gs pos="0">
                      <a:srgbClr val="FF0000"/>
                    </a:gs>
                    <a:gs pos="100000">
                      <a:schemeClr val="accent2"/>
                    </a:gs>
                  </a:gsLst>
                  <a:lin ang="0" scaled="0"/>
                </a:gradFill>
                <a:latin typeface="Poppins" pitchFamily="2" charset="77"/>
                <a:cs typeface="Poppins" pitchFamily="2" charset="77"/>
              </a:rPr>
              <a:t>Celonis 2021 </a:t>
            </a:r>
          </a:p>
          <a:p>
            <a:r>
              <a:rPr lang="de-DE" sz="5401" b="1" dirty="0">
                <a:gradFill>
                  <a:gsLst>
                    <a:gs pos="51000">
                      <a:srgbClr val="F64019"/>
                    </a:gs>
                    <a:gs pos="0">
                      <a:srgbClr val="FF0000"/>
                    </a:gs>
                    <a:gs pos="100000">
                      <a:schemeClr val="accent2"/>
                    </a:gs>
                  </a:gsLst>
                  <a:lin ang="0" scaled="0"/>
                </a:gradFill>
                <a:latin typeface="Poppins" pitchFamily="2" charset="77"/>
                <a:cs typeface="Poppins" pitchFamily="2" charset="77"/>
              </a:rPr>
              <a:t>Challenge</a:t>
            </a:r>
          </a:p>
        </p:txBody>
      </p:sp>
      <p:sp>
        <p:nvSpPr>
          <p:cNvPr id="8" name="Textfeld 7">
            <a:extLst>
              <a:ext uri="{FF2B5EF4-FFF2-40B4-BE49-F238E27FC236}">
                <a16:creationId xmlns:a16="http://schemas.microsoft.com/office/drawing/2014/main" id="{6C9F6C8D-E301-1E48-AD80-427B4D287FDE}"/>
              </a:ext>
            </a:extLst>
          </p:cNvPr>
          <p:cNvSpPr txBox="1"/>
          <p:nvPr/>
        </p:nvSpPr>
        <p:spPr>
          <a:xfrm>
            <a:off x="661567" y="2188193"/>
            <a:ext cx="5414964" cy="8869095"/>
          </a:xfrm>
          <a:prstGeom prst="rect">
            <a:avLst/>
          </a:prstGeom>
          <a:noFill/>
        </p:spPr>
        <p:txBody>
          <a:bodyPr wrap="square" rtlCol="0">
            <a:spAutoFit/>
          </a:bodyPr>
          <a:lstStyle/>
          <a:p>
            <a:pPr lvl="0" defTabSz="914400">
              <a:spcBef>
                <a:spcPts val="1000"/>
              </a:spcBef>
              <a:defRPr/>
            </a:pPr>
            <a:r>
              <a:rPr lang="en-US" sz="2800" b="1" dirty="0">
                <a:solidFill>
                  <a:schemeClr val="bg1"/>
                </a:solidFill>
                <a:latin typeface="Poppins"/>
              </a:rPr>
              <a:t>Case Scenario</a:t>
            </a:r>
            <a:endParaRPr lang="en-US" sz="1400" dirty="0">
              <a:solidFill>
                <a:schemeClr val="bg1"/>
              </a:solidFill>
              <a:latin typeface="Poppins"/>
            </a:endParaRPr>
          </a:p>
          <a:p>
            <a:pPr lvl="0" defTabSz="914400">
              <a:spcBef>
                <a:spcPts val="1000"/>
              </a:spcBef>
              <a:defRPr/>
            </a:pPr>
            <a:r>
              <a:rPr lang="en-US" dirty="0">
                <a:solidFill>
                  <a:schemeClr val="bg1"/>
                </a:solidFill>
                <a:latin typeface="Poppins"/>
              </a:rPr>
              <a:t>The Pizzeria Mamma Mia is selling take-away pizza. The business is generally going well, however, their customer ratings have been very low, and they are making negative profits for some of their deliveries. </a:t>
            </a:r>
          </a:p>
          <a:p>
            <a:pPr lvl="0" defTabSz="914400">
              <a:spcBef>
                <a:spcPts val="1000"/>
              </a:spcBef>
              <a:defRPr/>
            </a:pPr>
            <a:endParaRPr lang="en-US" dirty="0">
              <a:solidFill>
                <a:schemeClr val="bg1"/>
              </a:solidFill>
              <a:latin typeface="Poppins"/>
            </a:endParaRPr>
          </a:p>
          <a:p>
            <a:pPr lvl="0" defTabSz="914400">
              <a:spcBef>
                <a:spcPts val="1000"/>
              </a:spcBef>
              <a:defRPr/>
            </a:pPr>
            <a:r>
              <a:rPr lang="en-US" dirty="0">
                <a:solidFill>
                  <a:schemeClr val="bg1"/>
                </a:solidFill>
                <a:latin typeface="Poppins"/>
              </a:rPr>
              <a:t>The owner of the Pizzeria, Giovanni, is puzzled: “I make my pizza by following the original recipe of my grand grandfather and everyone loves it! Still, customers complain and don’t come back. I wonder if there is some way, I could look behind the processes at the pizzeria to find the problem." </a:t>
            </a:r>
          </a:p>
          <a:p>
            <a:pPr lvl="0" defTabSz="914400">
              <a:spcBef>
                <a:spcPts val="1000"/>
              </a:spcBef>
              <a:defRPr/>
            </a:pPr>
            <a:endParaRPr lang="en-US" dirty="0">
              <a:solidFill>
                <a:schemeClr val="bg1"/>
              </a:solidFill>
              <a:latin typeface="Poppins"/>
            </a:endParaRPr>
          </a:p>
          <a:p>
            <a:pPr lvl="0" defTabSz="914400">
              <a:spcBef>
                <a:spcPts val="1000"/>
              </a:spcBef>
              <a:defRPr/>
            </a:pPr>
            <a:r>
              <a:rPr lang="en-US" dirty="0">
                <a:solidFill>
                  <a:prstClr val="white"/>
                </a:solidFill>
                <a:latin typeface="Poppins"/>
              </a:rPr>
              <a:t>You have received three data sets that were taken from Pizzeria Mamma Mia’s internal systems. These data sets can be pieced together to reconstruct Mamma Mia’s pizza delivery process.  Using these three data sets and your Celonis technology, you will be using process data mining to derive insights into Mamma Mia’s processes, and help Giovanni improve his day-to-day operations. Turn to the next page to find your case challenge.</a:t>
            </a:r>
          </a:p>
          <a:p>
            <a:pPr lvl="0" defTabSz="914400">
              <a:spcBef>
                <a:spcPts val="1000"/>
              </a:spcBef>
              <a:defRPr/>
            </a:pPr>
            <a:endParaRPr lang="en-US" sz="2000" dirty="0">
              <a:solidFill>
                <a:schemeClr val="bg1"/>
              </a:solidFill>
              <a:latin typeface="Poppins"/>
            </a:endParaRPr>
          </a:p>
          <a:p>
            <a:pPr lvl="0" defTabSz="914400">
              <a:spcBef>
                <a:spcPts val="1000"/>
              </a:spcBef>
              <a:defRPr/>
            </a:pPr>
            <a:endParaRPr lang="en-US" sz="1400" dirty="0">
              <a:solidFill>
                <a:schemeClr val="bg1"/>
              </a:solidFill>
              <a:latin typeface="Poppins"/>
            </a:endParaRPr>
          </a:p>
        </p:txBody>
      </p:sp>
      <p:pic>
        <p:nvPicPr>
          <p:cNvPr id="18" name="Grafik 17" descr="Ein Bild, das Zeichnung enthält.&#10;&#10;Automatisch generierte Beschreibung">
            <a:extLst>
              <a:ext uri="{FF2B5EF4-FFF2-40B4-BE49-F238E27FC236}">
                <a16:creationId xmlns:a16="http://schemas.microsoft.com/office/drawing/2014/main" id="{ADDFD7C5-69FF-2D4A-B9F2-EDC17BB19AF5}"/>
              </a:ext>
            </a:extLst>
          </p:cNvPr>
          <p:cNvPicPr>
            <a:picLocks noChangeAspect="1"/>
          </p:cNvPicPr>
          <p:nvPr/>
        </p:nvPicPr>
        <p:blipFill>
          <a:blip r:embed="rId3"/>
          <a:stretch>
            <a:fillRect/>
          </a:stretch>
        </p:blipFill>
        <p:spPr>
          <a:xfrm>
            <a:off x="229912" y="10914735"/>
            <a:ext cx="990530" cy="1043356"/>
          </a:xfrm>
          <a:prstGeom prst="rect">
            <a:avLst/>
          </a:prstGeom>
        </p:spPr>
      </p:pic>
    </p:spTree>
    <p:extLst>
      <p:ext uri="{BB962C8B-B14F-4D97-AF65-F5344CB8AC3E}">
        <p14:creationId xmlns:p14="http://schemas.microsoft.com/office/powerpoint/2010/main" val="300607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Licht enthält.&#10;&#10;Automatisch generierte Beschreibung">
            <a:extLst>
              <a:ext uri="{FF2B5EF4-FFF2-40B4-BE49-F238E27FC236}">
                <a16:creationId xmlns:a16="http://schemas.microsoft.com/office/drawing/2014/main" id="{06CA5F56-778F-B34D-92F9-C4B6A459915D}"/>
              </a:ext>
            </a:extLst>
          </p:cNvPr>
          <p:cNvPicPr>
            <a:picLocks noChangeAspect="1"/>
          </p:cNvPicPr>
          <p:nvPr/>
        </p:nvPicPr>
        <p:blipFill>
          <a:blip r:embed="rId2"/>
          <a:stretch>
            <a:fillRect/>
          </a:stretch>
        </p:blipFill>
        <p:spPr>
          <a:xfrm>
            <a:off x="0" y="0"/>
            <a:ext cx="6858000" cy="12192000"/>
          </a:xfrm>
          <a:prstGeom prst="rect">
            <a:avLst/>
          </a:prstGeom>
        </p:spPr>
      </p:pic>
      <p:sp>
        <p:nvSpPr>
          <p:cNvPr id="6" name="Textfeld 5">
            <a:extLst>
              <a:ext uri="{FF2B5EF4-FFF2-40B4-BE49-F238E27FC236}">
                <a16:creationId xmlns:a16="http://schemas.microsoft.com/office/drawing/2014/main" id="{62FF8DAD-7024-2249-8739-2F53872C03FE}"/>
              </a:ext>
            </a:extLst>
          </p:cNvPr>
          <p:cNvSpPr txBox="1"/>
          <p:nvPr/>
        </p:nvSpPr>
        <p:spPr>
          <a:xfrm>
            <a:off x="496379" y="351404"/>
            <a:ext cx="4974439" cy="150810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4600" b="1" i="0" u="none" strike="noStrike" kern="1200" cap="none" spc="0" normalizeH="0" baseline="0" noProof="0" dirty="0">
                <a:ln>
                  <a:noFill/>
                </a:ln>
                <a:gradFill>
                  <a:gsLst>
                    <a:gs pos="51000">
                      <a:srgbClr val="F64019"/>
                    </a:gs>
                    <a:gs pos="0">
                      <a:srgbClr val="FF0000"/>
                    </a:gs>
                    <a:gs pos="100000">
                      <a:srgbClr val="ED7D31"/>
                    </a:gs>
                  </a:gsLst>
                  <a:lin ang="0" scaled="0"/>
                </a:gradFill>
                <a:effectLst/>
                <a:uLnTx/>
                <a:uFillTx/>
                <a:latin typeface="Poppins" pitchFamily="2" charset="77"/>
                <a:ea typeface="+mn-ea"/>
                <a:cs typeface="Poppins" pitchFamily="2" charset="77"/>
              </a:rPr>
              <a:t>Celonis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4600" b="1" i="0" u="none" strike="noStrike" kern="1200" cap="none" spc="0" normalizeH="0" baseline="0" noProof="0" dirty="0">
                <a:ln>
                  <a:noFill/>
                </a:ln>
                <a:gradFill>
                  <a:gsLst>
                    <a:gs pos="51000">
                      <a:srgbClr val="F64019"/>
                    </a:gs>
                    <a:gs pos="0">
                      <a:srgbClr val="FF0000"/>
                    </a:gs>
                    <a:gs pos="100000">
                      <a:srgbClr val="ED7D31"/>
                    </a:gs>
                  </a:gsLst>
                  <a:lin ang="0" scaled="0"/>
                </a:gradFill>
                <a:effectLst/>
                <a:uLnTx/>
                <a:uFillTx/>
                <a:latin typeface="Poppins" pitchFamily="2" charset="77"/>
                <a:ea typeface="+mn-ea"/>
                <a:cs typeface="Poppins" pitchFamily="2" charset="77"/>
              </a:rPr>
              <a:t>Case Challenge</a:t>
            </a:r>
          </a:p>
        </p:txBody>
      </p:sp>
      <p:sp>
        <p:nvSpPr>
          <p:cNvPr id="8" name="Textfeld 7">
            <a:extLst>
              <a:ext uri="{FF2B5EF4-FFF2-40B4-BE49-F238E27FC236}">
                <a16:creationId xmlns:a16="http://schemas.microsoft.com/office/drawing/2014/main" id="{6C9F6C8D-E301-1E48-AD80-427B4D287FDE}"/>
              </a:ext>
            </a:extLst>
          </p:cNvPr>
          <p:cNvSpPr txBox="1"/>
          <p:nvPr/>
        </p:nvSpPr>
        <p:spPr>
          <a:xfrm>
            <a:off x="667065" y="1655931"/>
            <a:ext cx="5414964" cy="9397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00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Poppins"/>
              <a:ea typeface="+mn-ea"/>
              <a:cs typeface="+mn-cs"/>
            </a:endParaRPr>
          </a:p>
          <a:p>
            <a:pPr marL="0" marR="0" lvl="0" indent="0" algn="l" defTabSz="914400" rtl="0" eaLnBrk="1" fontAlgn="auto" latinLnBrk="0" hangingPunct="1">
              <a:lnSpc>
                <a:spcPct val="100000"/>
              </a:lnSpc>
              <a:spcBef>
                <a:spcPts val="1000"/>
              </a:spcBef>
              <a:spcAft>
                <a:spcPts val="0"/>
              </a:spcAft>
              <a:buClrTx/>
              <a:buSzTx/>
              <a:buFontTx/>
              <a:buNone/>
              <a:tabLst/>
              <a:defRPr/>
            </a:pPr>
            <a:r>
              <a:rPr kumimoji="0" lang="en-US" sz="1700" b="1" i="0" u="sng" strike="noStrike" kern="1200" cap="none" spc="0" normalizeH="0" baseline="0" noProof="0" dirty="0">
                <a:ln>
                  <a:noFill/>
                </a:ln>
                <a:solidFill>
                  <a:prstClr val="white"/>
                </a:solidFill>
                <a:effectLst/>
                <a:uLnTx/>
                <a:uFillTx/>
                <a:latin typeface="Poppins"/>
                <a:ea typeface="+mn-ea"/>
                <a:cs typeface="+mn-cs"/>
              </a:rPr>
              <a:t>Please complete the following:</a:t>
            </a:r>
          </a:p>
          <a:p>
            <a:pPr marL="0" marR="0" lvl="0" indent="0" algn="l" defTabSz="914400" rtl="0" eaLnBrk="1" fontAlgn="auto" latinLnBrk="0" hangingPunct="1">
              <a:lnSpc>
                <a:spcPct val="100000"/>
              </a:lnSpc>
              <a:spcBef>
                <a:spcPts val="1000"/>
              </a:spcBef>
              <a:spcAft>
                <a:spcPts val="0"/>
              </a:spcAft>
              <a:buClrTx/>
              <a:buSzTx/>
              <a:buFontTx/>
              <a:buNone/>
              <a:tabLst/>
              <a:defRPr/>
            </a:pPr>
            <a:r>
              <a:rPr kumimoji="0" lang="en-US" sz="1700" b="1" i="0" u="none" strike="noStrike" kern="1200" cap="none" spc="0" normalizeH="0" baseline="0" noProof="0" dirty="0">
                <a:ln>
                  <a:noFill/>
                </a:ln>
                <a:solidFill>
                  <a:prstClr val="white"/>
                </a:solidFill>
                <a:effectLst/>
                <a:uLnTx/>
                <a:uFillTx/>
                <a:latin typeface="Poppins"/>
                <a:ea typeface="+mn-ea"/>
                <a:cs typeface="+mn-cs"/>
              </a:rPr>
              <a:t>I. Technical Component:</a:t>
            </a:r>
          </a:p>
          <a:p>
            <a:pPr marL="285750" marR="0" lvl="0" indent="-285750" algn="l" defTabSz="914400" rtl="0" eaLnBrk="1" fontAlgn="auto" latinLnBrk="0" hangingPunct="1">
              <a:lnSpc>
                <a:spcPct val="100000"/>
              </a:lnSpc>
              <a:spcBef>
                <a:spcPts val="1000"/>
              </a:spcBef>
              <a:spcAft>
                <a:spcPts val="0"/>
              </a:spcAft>
              <a:buClrTx/>
              <a:buSzTx/>
              <a:buFont typeface="Courier New" panose="02070309020205020404" pitchFamily="49" charset="0"/>
              <a:buChar char="o"/>
              <a:tabLst/>
              <a:defRPr/>
            </a:pPr>
            <a:r>
              <a:rPr kumimoji="0" lang="en-US" sz="1700" b="0" i="0" u="none" strike="noStrike" kern="1200" cap="none" spc="0" normalizeH="0" baseline="0" noProof="0" dirty="0">
                <a:ln>
                  <a:noFill/>
                </a:ln>
                <a:solidFill>
                  <a:prstClr val="white"/>
                </a:solidFill>
                <a:effectLst/>
                <a:uLnTx/>
                <a:uFillTx/>
                <a:latin typeface="Poppins"/>
                <a:ea typeface="+mn-ea"/>
                <a:cs typeface="+mn-cs"/>
              </a:rPr>
              <a:t>Upload your given data and correctly link the data to upload a process reconstruction using your data model.</a:t>
            </a:r>
            <a:endParaRPr lang="en-US" sz="1700" b="1" dirty="0">
              <a:solidFill>
                <a:prstClr val="white"/>
              </a:solidFill>
              <a:latin typeface="Poppins"/>
            </a:endParaRPr>
          </a:p>
          <a:p>
            <a:pPr marL="285750" marR="0" lvl="0" indent="-285750" algn="l" defTabSz="914400" rtl="0" eaLnBrk="1" fontAlgn="auto" latinLnBrk="0" hangingPunct="1">
              <a:lnSpc>
                <a:spcPct val="100000"/>
              </a:lnSpc>
              <a:spcBef>
                <a:spcPts val="1000"/>
              </a:spcBef>
              <a:spcAft>
                <a:spcPts val="0"/>
              </a:spcAft>
              <a:buClrTx/>
              <a:buSzTx/>
              <a:buFont typeface="Courier New" panose="02070309020205020404" pitchFamily="49" charset="0"/>
              <a:buChar char="o"/>
              <a:tabLst/>
              <a:defRPr/>
            </a:pPr>
            <a:r>
              <a:rPr kumimoji="0" lang="en-US" sz="1700" b="0" i="0" u="none" strike="noStrike" kern="1200" cap="none" spc="0" normalizeH="0" baseline="0" noProof="0" dirty="0">
                <a:ln>
                  <a:noFill/>
                </a:ln>
                <a:solidFill>
                  <a:prstClr val="white"/>
                </a:solidFill>
                <a:effectLst/>
                <a:uLnTx/>
                <a:uFillTx/>
                <a:latin typeface="Poppins"/>
                <a:ea typeface="+mn-ea"/>
                <a:cs typeface="+mn-cs"/>
              </a:rPr>
              <a:t>Create a data workspace that analyses different facets of the pizza</a:t>
            </a:r>
            <a:r>
              <a:rPr lang="en-US" sz="1700" dirty="0">
                <a:solidFill>
                  <a:prstClr val="white"/>
                </a:solidFill>
                <a:latin typeface="Poppins"/>
              </a:rPr>
              <a:t> delivery process</a:t>
            </a:r>
            <a:r>
              <a:rPr kumimoji="0" lang="en-US" sz="1700" b="0" i="0" u="none" strike="noStrike" kern="1200" cap="none" spc="0" normalizeH="0" baseline="0" noProof="0" dirty="0">
                <a:ln>
                  <a:noFill/>
                </a:ln>
                <a:solidFill>
                  <a:prstClr val="white"/>
                </a:solidFill>
                <a:effectLst/>
                <a:uLnTx/>
                <a:uFillTx/>
                <a:latin typeface="Poppins"/>
                <a:ea typeface="+mn-ea"/>
                <a:cs typeface="+mn-cs"/>
              </a:rPr>
              <a:t>. You can refer to the example workspace within the tool. Your workspace should include: </a:t>
            </a:r>
            <a:r>
              <a:rPr kumimoji="0" lang="en-US" sz="1700" b="1" i="0" u="none" strike="noStrike" kern="1200" cap="none" spc="0" normalizeH="0" baseline="0" noProof="0" dirty="0">
                <a:ln>
                  <a:noFill/>
                </a:ln>
                <a:solidFill>
                  <a:prstClr val="white"/>
                </a:solidFill>
                <a:effectLst/>
                <a:uLnTx/>
                <a:uFillTx/>
                <a:latin typeface="Poppins"/>
                <a:ea typeface="+mn-ea"/>
                <a:cs typeface="+mn-cs"/>
              </a:rPr>
              <a:t>one process Component, one chart or table, one KPI component, a conformance checking page, and either one selection or design component.  (hint: you can refer to slides 11-20 in your reference packet for assistance)</a:t>
            </a:r>
          </a:p>
          <a:p>
            <a:pPr marL="285750" marR="0" lvl="0" indent="-285750" algn="l" defTabSz="914400" rtl="0" eaLnBrk="1" fontAlgn="auto" latinLnBrk="0" hangingPunct="1">
              <a:lnSpc>
                <a:spcPct val="100000"/>
              </a:lnSpc>
              <a:spcBef>
                <a:spcPts val="1000"/>
              </a:spcBef>
              <a:spcAft>
                <a:spcPts val="0"/>
              </a:spcAft>
              <a:buClrTx/>
              <a:buSzTx/>
              <a:buFont typeface="Courier New" panose="02070309020205020404" pitchFamily="49" charset="0"/>
              <a:buChar char="o"/>
              <a:tabLst/>
              <a:defRPr/>
            </a:pPr>
            <a:r>
              <a:rPr kumimoji="0" lang="en-US" sz="1700" b="1" i="0" u="none" strike="noStrike" kern="1200" cap="none" spc="0" normalizeH="0" baseline="0" noProof="0" dirty="0">
                <a:ln>
                  <a:noFill/>
                </a:ln>
                <a:solidFill>
                  <a:prstClr val="white"/>
                </a:solidFill>
                <a:effectLst/>
                <a:uLnTx/>
                <a:uFillTx/>
                <a:latin typeface="Poppins"/>
                <a:ea typeface="+mn-ea"/>
                <a:cs typeface="+mn-cs"/>
              </a:rPr>
              <a:t>Once you have created your workspace, answer the 8 analyses questions on the attached slide (optional).</a:t>
            </a:r>
          </a:p>
          <a:p>
            <a:pPr marL="0" marR="0" lvl="0" indent="0" algn="l" defTabSz="914400" rtl="0" eaLnBrk="1" fontAlgn="auto" latinLnBrk="0" hangingPunct="1">
              <a:lnSpc>
                <a:spcPct val="100000"/>
              </a:lnSpc>
              <a:spcBef>
                <a:spcPts val="1000"/>
              </a:spcBef>
              <a:spcAft>
                <a:spcPts val="0"/>
              </a:spcAft>
              <a:buClrTx/>
              <a:buSzTx/>
              <a:buFontTx/>
              <a:buNone/>
              <a:tabLst/>
              <a:defRPr/>
            </a:pPr>
            <a:r>
              <a:rPr kumimoji="0" lang="en-US" sz="1700" b="1" i="0" u="none" strike="noStrike" kern="1200" cap="none" spc="0" normalizeH="0" baseline="0" noProof="0" dirty="0">
                <a:ln>
                  <a:noFill/>
                </a:ln>
                <a:solidFill>
                  <a:prstClr val="white"/>
                </a:solidFill>
                <a:effectLst/>
                <a:uLnTx/>
                <a:uFillTx/>
                <a:latin typeface="Poppins"/>
                <a:ea typeface="+mn-ea"/>
                <a:cs typeface="+mn-cs"/>
              </a:rPr>
              <a:t>II. Recommendations Component</a:t>
            </a:r>
          </a:p>
          <a:p>
            <a:pPr marL="285750" marR="0" lvl="0" indent="-285750" algn="l" defTabSz="914400" rtl="0" eaLnBrk="1" fontAlgn="auto" latinLnBrk="0" hangingPunct="1">
              <a:lnSpc>
                <a:spcPct val="100000"/>
              </a:lnSpc>
              <a:spcBef>
                <a:spcPts val="1000"/>
              </a:spcBef>
              <a:spcAft>
                <a:spcPts val="0"/>
              </a:spcAft>
              <a:buClrTx/>
              <a:buSzTx/>
              <a:buFont typeface="Courier New" panose="02070309020205020404" pitchFamily="49" charset="0"/>
              <a:buChar char="o"/>
              <a:tabLst/>
              <a:defRPr/>
            </a:pPr>
            <a:r>
              <a:rPr kumimoji="0" lang="en-US" sz="1700" b="0" i="0" u="none" strike="noStrike" kern="1200" cap="none" spc="0" normalizeH="0" baseline="0" noProof="0" dirty="0">
                <a:ln>
                  <a:noFill/>
                </a:ln>
                <a:solidFill>
                  <a:prstClr val="white"/>
                </a:solidFill>
                <a:effectLst/>
                <a:uLnTx/>
                <a:uFillTx/>
                <a:latin typeface="Poppins"/>
                <a:ea typeface="+mn-ea"/>
                <a:cs typeface="+mn-cs"/>
              </a:rPr>
              <a:t>Once you have created your workspace and answered your analyses questions (questions optional), your team will need to create a 1-page writeup or short video to pitch your findings to Giovanni and make the case for business improvements. This should include the following: </a:t>
            </a:r>
            <a:r>
              <a:rPr kumimoji="0" lang="en-US" sz="1700" b="1" i="0" u="none" strike="noStrike" kern="1200" cap="none" spc="0" normalizeH="0" baseline="0" noProof="0" dirty="0">
                <a:ln>
                  <a:noFill/>
                </a:ln>
                <a:solidFill>
                  <a:prstClr val="white"/>
                </a:solidFill>
                <a:effectLst/>
                <a:uLnTx/>
                <a:uFillTx/>
                <a:latin typeface="Poppins"/>
                <a:ea typeface="+mn-ea"/>
                <a:cs typeface="+mn-cs"/>
              </a:rPr>
              <a:t>Insights from your analyses, business recommendations for process improvement, and an uploaded process model from the original business process (see slide </a:t>
            </a:r>
            <a:r>
              <a:rPr lang="en-US" sz="1700" b="1" dirty="0">
                <a:solidFill>
                  <a:prstClr val="white"/>
                </a:solidFill>
                <a:latin typeface="Poppins"/>
              </a:rPr>
              <a:t>21 in help packet)</a:t>
            </a:r>
            <a:endParaRPr kumimoji="0" lang="en-US" sz="1700" b="1" i="0" u="none" strike="noStrike" kern="1200" cap="none" spc="0" normalizeH="0" baseline="0" noProof="0" dirty="0">
              <a:ln>
                <a:noFill/>
              </a:ln>
              <a:solidFill>
                <a:prstClr val="white"/>
              </a:solidFill>
              <a:effectLst/>
              <a:uLnTx/>
              <a:uFillTx/>
              <a:latin typeface="Poppins"/>
              <a:ea typeface="+mn-ea"/>
              <a:cs typeface="+mn-cs"/>
            </a:endParaRPr>
          </a:p>
          <a:p>
            <a:pPr marL="0" marR="0" lvl="0" indent="0" algn="l" defTabSz="914400" rtl="0" eaLnBrk="1" fontAlgn="auto" latinLnBrk="0" hangingPunct="1">
              <a:lnSpc>
                <a:spcPct val="100000"/>
              </a:lnSpc>
              <a:spcBef>
                <a:spcPts val="100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uLnTx/>
              <a:uFillTx/>
              <a:latin typeface="Poppins"/>
              <a:ea typeface="+mn-ea"/>
              <a:cs typeface="+mn-cs"/>
            </a:endParaRPr>
          </a:p>
        </p:txBody>
      </p:sp>
      <p:pic>
        <p:nvPicPr>
          <p:cNvPr id="18" name="Grafik 17" descr="Ein Bild, das Zeichnung enthält.&#10;&#10;Automatisch generierte Beschreibung">
            <a:extLst>
              <a:ext uri="{FF2B5EF4-FFF2-40B4-BE49-F238E27FC236}">
                <a16:creationId xmlns:a16="http://schemas.microsoft.com/office/drawing/2014/main" id="{ADDFD7C5-69FF-2D4A-B9F2-EDC17BB19AF5}"/>
              </a:ext>
            </a:extLst>
          </p:cNvPr>
          <p:cNvPicPr>
            <a:picLocks noChangeAspect="1"/>
          </p:cNvPicPr>
          <p:nvPr/>
        </p:nvPicPr>
        <p:blipFill>
          <a:blip r:embed="rId3"/>
          <a:stretch>
            <a:fillRect/>
          </a:stretch>
        </p:blipFill>
        <p:spPr>
          <a:xfrm>
            <a:off x="229912" y="10914735"/>
            <a:ext cx="990530" cy="1043356"/>
          </a:xfrm>
          <a:prstGeom prst="rect">
            <a:avLst/>
          </a:prstGeom>
        </p:spPr>
      </p:pic>
    </p:spTree>
    <p:extLst>
      <p:ext uri="{BB962C8B-B14F-4D97-AF65-F5344CB8AC3E}">
        <p14:creationId xmlns:p14="http://schemas.microsoft.com/office/powerpoint/2010/main" val="2214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Licht enthält.&#10;&#10;Automatisch generierte Beschreibung">
            <a:extLst>
              <a:ext uri="{FF2B5EF4-FFF2-40B4-BE49-F238E27FC236}">
                <a16:creationId xmlns:a16="http://schemas.microsoft.com/office/drawing/2014/main" id="{06CA5F56-778F-B34D-92F9-C4B6A459915D}"/>
              </a:ext>
            </a:extLst>
          </p:cNvPr>
          <p:cNvPicPr>
            <a:picLocks noChangeAspect="1"/>
          </p:cNvPicPr>
          <p:nvPr/>
        </p:nvPicPr>
        <p:blipFill>
          <a:blip r:embed="rId2"/>
          <a:stretch>
            <a:fillRect/>
          </a:stretch>
        </p:blipFill>
        <p:spPr>
          <a:xfrm>
            <a:off x="0" y="0"/>
            <a:ext cx="6858000" cy="12192000"/>
          </a:xfrm>
          <a:prstGeom prst="rect">
            <a:avLst/>
          </a:prstGeom>
        </p:spPr>
      </p:pic>
      <p:sp>
        <p:nvSpPr>
          <p:cNvPr id="6" name="Textfeld 5">
            <a:extLst>
              <a:ext uri="{FF2B5EF4-FFF2-40B4-BE49-F238E27FC236}">
                <a16:creationId xmlns:a16="http://schemas.microsoft.com/office/drawing/2014/main" id="{62FF8DAD-7024-2249-8739-2F53872C03FE}"/>
              </a:ext>
            </a:extLst>
          </p:cNvPr>
          <p:cNvSpPr txBox="1"/>
          <p:nvPr/>
        </p:nvSpPr>
        <p:spPr>
          <a:xfrm>
            <a:off x="496379" y="351404"/>
            <a:ext cx="5992346" cy="80021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4600" b="1" i="0" u="none" strike="noStrike" kern="1200" cap="none" spc="0" normalizeH="0" baseline="0" noProof="0" dirty="0">
                <a:ln>
                  <a:noFill/>
                </a:ln>
                <a:gradFill>
                  <a:gsLst>
                    <a:gs pos="51000">
                      <a:srgbClr val="F64019"/>
                    </a:gs>
                    <a:gs pos="0">
                      <a:srgbClr val="FF0000"/>
                    </a:gs>
                    <a:gs pos="100000">
                      <a:srgbClr val="ED7D31"/>
                    </a:gs>
                  </a:gsLst>
                  <a:lin ang="0" scaled="0"/>
                </a:gradFill>
                <a:effectLst/>
                <a:uLnTx/>
                <a:uFillTx/>
                <a:latin typeface="Poppins" pitchFamily="2" charset="77"/>
                <a:ea typeface="+mn-ea"/>
                <a:cs typeface="Poppins" pitchFamily="2" charset="77"/>
              </a:rPr>
              <a:t>Analysis Questions</a:t>
            </a:r>
          </a:p>
        </p:txBody>
      </p:sp>
      <p:sp>
        <p:nvSpPr>
          <p:cNvPr id="8" name="Textfeld 7">
            <a:extLst>
              <a:ext uri="{FF2B5EF4-FFF2-40B4-BE49-F238E27FC236}">
                <a16:creationId xmlns:a16="http://schemas.microsoft.com/office/drawing/2014/main" id="{6C9F6C8D-E301-1E48-AD80-427B4D287FDE}"/>
              </a:ext>
            </a:extLst>
          </p:cNvPr>
          <p:cNvSpPr txBox="1"/>
          <p:nvPr/>
        </p:nvSpPr>
        <p:spPr>
          <a:xfrm>
            <a:off x="667065" y="1375707"/>
            <a:ext cx="5414964" cy="6514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00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Poppins"/>
              <a:ea typeface="+mn-ea"/>
              <a:cs typeface="+mn-cs"/>
            </a:endParaRPr>
          </a:p>
          <a:p>
            <a:pPr marL="0" marR="0" lvl="0" indent="0" algn="l" defTabSz="914400" rtl="0" eaLnBrk="1" fontAlgn="auto" latinLnBrk="0" hangingPunct="1">
              <a:lnSpc>
                <a:spcPct val="100000"/>
              </a:lnSpc>
              <a:spcBef>
                <a:spcPts val="1000"/>
              </a:spcBef>
              <a:spcAft>
                <a:spcPts val="0"/>
              </a:spcAft>
              <a:buClrTx/>
              <a:buSzTx/>
              <a:buFontTx/>
              <a:buNone/>
              <a:tabLst/>
              <a:defRPr/>
            </a:pPr>
            <a:endParaRPr kumimoji="0" lang="en-US" sz="1400" b="1" i="0" u="sng" strike="noStrike" kern="1200" cap="none" spc="0" normalizeH="0" baseline="0" noProof="0" dirty="0">
              <a:ln>
                <a:noFill/>
              </a:ln>
              <a:solidFill>
                <a:prstClr val="white"/>
              </a:solidFill>
              <a:effectLst/>
              <a:uLnTx/>
              <a:uFillTx/>
              <a:latin typeface="Poppins"/>
              <a:ea typeface="+mn-ea"/>
              <a:cs typeface="+mn-cs"/>
            </a:endParaRPr>
          </a:p>
        </p:txBody>
      </p:sp>
      <p:sp>
        <p:nvSpPr>
          <p:cNvPr id="7" name="Rechteck 17">
            <a:extLst>
              <a:ext uri="{FF2B5EF4-FFF2-40B4-BE49-F238E27FC236}">
                <a16:creationId xmlns:a16="http://schemas.microsoft.com/office/drawing/2014/main" id="{7E2BF2E8-5585-4842-BAAF-6B1A93EAC622}"/>
              </a:ext>
            </a:extLst>
          </p:cNvPr>
          <p:cNvSpPr/>
          <p:nvPr/>
        </p:nvSpPr>
        <p:spPr>
          <a:xfrm>
            <a:off x="369275" y="8684250"/>
            <a:ext cx="5728447" cy="317009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Conformance – Questions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de-DE" sz="1200" b="1" i="0" u="none" strike="noStrike" kern="1200" cap="none" spc="0" normalizeH="0" baseline="0" noProof="0" dirty="0">
              <a:ln>
                <a:noFill/>
              </a:ln>
              <a:solidFill>
                <a:schemeClr val="bg1"/>
              </a:solidFill>
              <a:effectLst/>
              <a:uLnTx/>
              <a:uFillTx/>
              <a:latin typeface="Poppins" pitchFamily="2" charset="77"/>
              <a:ea typeface="+mn-ea"/>
              <a:cs typeface="Poppins" pitchFamily="2"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Poppins" pitchFamily="2" charset="77"/>
                <a:cs typeface="Poppins" pitchFamily="2" charset="77"/>
              </a:rPr>
              <a:t>7</a:t>
            </a:r>
            <a:r>
              <a:rPr kumimoji="0" lang="en-US" sz="12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 How many percent of cases are conformant?</a:t>
            </a:r>
          </a:p>
          <a:p>
            <a:pPr marL="800100" marR="0" lvl="1" indent="-342900" algn="l" defTabSz="914400" rtl="0" eaLnBrk="1" fontAlgn="auto" latinLnBrk="0" hangingPunct="1">
              <a:lnSpc>
                <a:spcPct val="100000"/>
              </a:lnSpc>
              <a:spcBef>
                <a:spcPts val="0"/>
              </a:spcBef>
              <a:spcAft>
                <a:spcPts val="0"/>
              </a:spcAft>
              <a:buClrTx/>
              <a:buSzTx/>
              <a:buFont typeface="+mj-lt"/>
              <a:buAutoNum type="alphaLcPeriod"/>
              <a:tabLst/>
              <a:defRPr/>
            </a:pPr>
            <a:r>
              <a:rPr kumimoji="0" lang="en-US" sz="12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47 %</a:t>
            </a:r>
          </a:p>
          <a:p>
            <a:pPr marL="800100" marR="0" lvl="1" indent="-342900" algn="l" defTabSz="914400" rtl="0" eaLnBrk="1" fontAlgn="auto" latinLnBrk="0" hangingPunct="1">
              <a:lnSpc>
                <a:spcPct val="100000"/>
              </a:lnSpc>
              <a:spcBef>
                <a:spcPts val="0"/>
              </a:spcBef>
              <a:spcAft>
                <a:spcPts val="0"/>
              </a:spcAft>
              <a:buClrTx/>
              <a:buSzTx/>
              <a:buFont typeface="+mj-lt"/>
              <a:buAutoNum type="alphaLcPeriod"/>
              <a:tabLst/>
              <a:defRPr/>
            </a:pPr>
            <a:r>
              <a:rPr kumimoji="0" lang="en-US" sz="1200" i="0" strike="noStrike" kern="1200" cap="none" spc="0" normalizeH="0" baseline="0" noProof="0" dirty="0">
                <a:ln>
                  <a:noFill/>
                </a:ln>
                <a:solidFill>
                  <a:schemeClr val="bg1"/>
                </a:solidFill>
                <a:effectLst/>
                <a:uLnTx/>
                <a:uFillTx/>
                <a:latin typeface="Poppins" pitchFamily="2" charset="77"/>
                <a:ea typeface="+mn-ea"/>
                <a:cs typeface="Poppins" pitchFamily="2" charset="77"/>
              </a:rPr>
              <a:t>33 %</a:t>
            </a:r>
          </a:p>
          <a:p>
            <a:pPr marL="800100" marR="0" lvl="1" indent="-342900" algn="l" defTabSz="914400" rtl="0" eaLnBrk="1" fontAlgn="auto" latinLnBrk="0" hangingPunct="1">
              <a:lnSpc>
                <a:spcPct val="100000"/>
              </a:lnSpc>
              <a:spcBef>
                <a:spcPts val="0"/>
              </a:spcBef>
              <a:spcAft>
                <a:spcPts val="0"/>
              </a:spcAft>
              <a:buClrTx/>
              <a:buSzTx/>
              <a:buFont typeface="+mj-lt"/>
              <a:buAutoNum type="alphaLcPeriod"/>
              <a:tabLst/>
              <a:defRPr/>
            </a:pPr>
            <a:r>
              <a:rPr kumimoji="0" lang="en-US" sz="12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56 %</a:t>
            </a:r>
          </a:p>
          <a:p>
            <a:pPr marL="800100" marR="0" lvl="1" indent="-342900" algn="l" defTabSz="914400" rtl="0" eaLnBrk="1" fontAlgn="auto" latinLnBrk="0" hangingPunct="1">
              <a:lnSpc>
                <a:spcPct val="100000"/>
              </a:lnSpc>
              <a:spcBef>
                <a:spcPts val="0"/>
              </a:spcBef>
              <a:spcAft>
                <a:spcPts val="0"/>
              </a:spcAft>
              <a:buClrTx/>
              <a:buSzTx/>
              <a:buFont typeface="+mj-lt"/>
              <a:buAutoNum type="alphaLcPeriod"/>
              <a:tabLst/>
              <a:defRPr/>
            </a:pPr>
            <a:r>
              <a:rPr kumimoji="0" lang="en-US" sz="12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13 %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Poppins" pitchFamily="2" charset="77"/>
                <a:cs typeface="Poppins" pitchFamily="2" charset="77"/>
              </a:rPr>
              <a:t>8</a:t>
            </a:r>
            <a:r>
              <a:rPr kumimoji="0" lang="en-US" sz="12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 Consider the violation resulting from calling the customer. </a:t>
            </a:r>
            <a:br>
              <a:rPr kumimoji="0" lang="en-US" sz="12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br>
            <a:r>
              <a:rPr kumimoji="0" lang="en-US" sz="12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Which customer type has the highest number of violations for this activity?</a:t>
            </a:r>
          </a:p>
          <a:p>
            <a:pPr marL="800100" marR="0" lvl="1" indent="-342900" algn="l" defTabSz="914400" rtl="0" eaLnBrk="1" fontAlgn="auto" latinLnBrk="0" hangingPunct="1">
              <a:lnSpc>
                <a:spcPct val="100000"/>
              </a:lnSpc>
              <a:spcBef>
                <a:spcPts val="0"/>
              </a:spcBef>
              <a:spcAft>
                <a:spcPts val="0"/>
              </a:spcAft>
              <a:buClrTx/>
              <a:buSzTx/>
              <a:buFont typeface="+mj-lt"/>
              <a:buAutoNum type="alphaLcPeriod"/>
              <a:tabLst/>
              <a:defRPr/>
            </a:pPr>
            <a:r>
              <a:rPr kumimoji="0" lang="en-US" sz="12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Teenager</a:t>
            </a:r>
          </a:p>
          <a:p>
            <a:pPr marL="800100" marR="0" lvl="1" indent="-342900" algn="l" defTabSz="914400" rtl="0" eaLnBrk="1" fontAlgn="auto" latinLnBrk="0" hangingPunct="1">
              <a:lnSpc>
                <a:spcPct val="100000"/>
              </a:lnSpc>
              <a:spcBef>
                <a:spcPts val="0"/>
              </a:spcBef>
              <a:spcAft>
                <a:spcPts val="0"/>
              </a:spcAft>
              <a:buClrTx/>
              <a:buSzTx/>
              <a:buFont typeface="+mj-lt"/>
              <a:buAutoNum type="alphaLcPeriod"/>
              <a:tabLst/>
              <a:defRPr/>
            </a:pPr>
            <a:r>
              <a:rPr kumimoji="0" lang="en-US" sz="1200" i="0" strike="noStrike" kern="1200" cap="none" spc="0" normalizeH="0" baseline="0" noProof="0" dirty="0">
                <a:ln>
                  <a:noFill/>
                </a:ln>
                <a:solidFill>
                  <a:schemeClr val="bg1"/>
                </a:solidFill>
                <a:effectLst/>
                <a:uLnTx/>
                <a:uFillTx/>
                <a:latin typeface="Poppins" pitchFamily="2" charset="77"/>
                <a:ea typeface="+mn-ea"/>
                <a:cs typeface="Poppins" pitchFamily="2" charset="77"/>
              </a:rPr>
              <a:t>Student</a:t>
            </a:r>
          </a:p>
          <a:p>
            <a:pPr marL="800100" marR="0" lvl="1" indent="-342900" algn="l" defTabSz="914400" rtl="0" eaLnBrk="1" fontAlgn="auto" latinLnBrk="0" hangingPunct="1">
              <a:lnSpc>
                <a:spcPct val="100000"/>
              </a:lnSpc>
              <a:spcBef>
                <a:spcPts val="0"/>
              </a:spcBef>
              <a:spcAft>
                <a:spcPts val="0"/>
              </a:spcAft>
              <a:buClrTx/>
              <a:buSzTx/>
              <a:buFont typeface="+mj-lt"/>
              <a:buAutoNum type="alphaLcPeriod"/>
              <a:tabLst/>
              <a:defRPr/>
            </a:pPr>
            <a:r>
              <a:rPr kumimoji="0" lang="en-US" sz="12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Adult</a:t>
            </a:r>
          </a:p>
          <a:p>
            <a:pPr marL="800100" marR="0" lvl="1" indent="-342900" algn="l" defTabSz="914400" rtl="0" eaLnBrk="1" fontAlgn="auto" latinLnBrk="0" hangingPunct="1">
              <a:lnSpc>
                <a:spcPct val="100000"/>
              </a:lnSpc>
              <a:spcBef>
                <a:spcPts val="0"/>
              </a:spcBef>
              <a:spcAft>
                <a:spcPts val="0"/>
              </a:spcAft>
              <a:buClrTx/>
              <a:buSzTx/>
              <a:buFont typeface="+mj-lt"/>
              <a:buAutoNum type="alphaLcPeriod"/>
              <a:tabLst/>
              <a:defRPr/>
            </a:pPr>
            <a:r>
              <a:rPr kumimoji="0" lang="en-US" sz="12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Senior</a:t>
            </a:r>
          </a:p>
          <a:p>
            <a:pPr marL="800100" marR="0" lvl="1" indent="-342900" algn="l" defTabSz="914400" rtl="0" eaLnBrk="1" fontAlgn="auto" latinLnBrk="0" hangingPunct="1">
              <a:lnSpc>
                <a:spcPct val="100000"/>
              </a:lnSpc>
              <a:spcBef>
                <a:spcPts val="0"/>
              </a:spcBef>
              <a:spcAft>
                <a:spcPts val="0"/>
              </a:spcAft>
              <a:buClrTx/>
              <a:buSzTx/>
              <a:buFont typeface="+mj-lt"/>
              <a:buAutoNum type="alphaLcPeriod"/>
              <a:tabLst/>
              <a:defRPr/>
            </a:pPr>
            <a:endParaRPr kumimoji="0" lang="en-US" sz="1600" b="0" i="0" u="none" strike="noStrike" kern="1200" cap="none" spc="0" normalizeH="0" baseline="0" noProof="0" dirty="0">
              <a:ln>
                <a:noFill/>
              </a:ln>
              <a:solidFill>
                <a:prstClr val="black"/>
              </a:solidFill>
              <a:effectLst/>
              <a:uLnTx/>
              <a:uFillTx/>
              <a:latin typeface="Poppins" pitchFamily="2" charset="77"/>
              <a:ea typeface="+mn-ea"/>
              <a:cs typeface="Poppins" pitchFamily="2" charset="77"/>
            </a:endParaRPr>
          </a:p>
        </p:txBody>
      </p:sp>
      <p:sp>
        <p:nvSpPr>
          <p:cNvPr id="2" name="Rectangle 1">
            <a:extLst>
              <a:ext uri="{FF2B5EF4-FFF2-40B4-BE49-F238E27FC236}">
                <a16:creationId xmlns:a16="http://schemas.microsoft.com/office/drawing/2014/main" id="{88BCAD32-51CD-4AF4-98A8-3B9F51A171B9}"/>
              </a:ext>
            </a:extLst>
          </p:cNvPr>
          <p:cNvSpPr/>
          <p:nvPr/>
        </p:nvSpPr>
        <p:spPr>
          <a:xfrm>
            <a:off x="369275" y="5280629"/>
            <a:ext cx="7057360" cy="3293209"/>
          </a:xfrm>
          <a:prstGeom prst="rect">
            <a:avLst/>
          </a:prstGeom>
        </p:spPr>
        <p:txBody>
          <a:bodyPr wrap="square">
            <a:spAutoFit/>
          </a:bodyPr>
          <a:lstStyle/>
          <a:p>
            <a:pPr lvl="0" defTabSz="914400">
              <a:defRPr/>
            </a:pPr>
            <a:r>
              <a:rPr lang="en-US" sz="1200" dirty="0">
                <a:solidFill>
                  <a:schemeClr val="bg1"/>
                </a:solidFill>
                <a:latin typeface="Poppins" panose="00000500000000000000" pitchFamily="50" charset="0"/>
                <a:cs typeface="Poppins" panose="00000500000000000000" pitchFamily="50" charset="0"/>
              </a:rPr>
              <a:t>4. What is the total number of pizza orders (cases)?</a:t>
            </a:r>
          </a:p>
          <a:p>
            <a:pPr lvl="1" defTabSz="914400">
              <a:defRPr/>
            </a:pPr>
            <a:r>
              <a:rPr lang="en-US" sz="1200" dirty="0">
                <a:solidFill>
                  <a:schemeClr val="bg1"/>
                </a:solidFill>
                <a:latin typeface="Poppins" panose="00000500000000000000" pitchFamily="50" charset="0"/>
                <a:cs typeface="Poppins" panose="00000500000000000000" pitchFamily="50" charset="0"/>
              </a:rPr>
              <a:t>a. 350</a:t>
            </a:r>
          </a:p>
          <a:p>
            <a:pPr lvl="1" defTabSz="914400">
              <a:defRPr/>
            </a:pPr>
            <a:r>
              <a:rPr lang="en-US" sz="1200" dirty="0">
                <a:solidFill>
                  <a:schemeClr val="bg1"/>
                </a:solidFill>
                <a:latin typeface="Poppins" panose="00000500000000000000" pitchFamily="50" charset="0"/>
                <a:cs typeface="Poppins" panose="00000500000000000000" pitchFamily="50" charset="0"/>
              </a:rPr>
              <a:t>b. 1,998</a:t>
            </a:r>
          </a:p>
          <a:p>
            <a:pPr lvl="1" defTabSz="914400">
              <a:defRPr/>
            </a:pPr>
            <a:r>
              <a:rPr lang="en-US" sz="1200" dirty="0">
                <a:solidFill>
                  <a:schemeClr val="bg1"/>
                </a:solidFill>
                <a:latin typeface="Poppins" panose="00000500000000000000" pitchFamily="50" charset="0"/>
                <a:cs typeface="Poppins" panose="00000500000000000000" pitchFamily="50" charset="0"/>
              </a:rPr>
              <a:t>c. 210</a:t>
            </a:r>
          </a:p>
          <a:p>
            <a:pPr lvl="1" defTabSz="914400">
              <a:defRPr/>
            </a:pPr>
            <a:r>
              <a:rPr lang="en-US" sz="1200" dirty="0">
                <a:solidFill>
                  <a:schemeClr val="bg1"/>
                </a:solidFill>
                <a:latin typeface="Poppins" panose="00000500000000000000" pitchFamily="50" charset="0"/>
                <a:cs typeface="Poppins" panose="00000500000000000000" pitchFamily="50" charset="0"/>
              </a:rPr>
              <a:t>d. 15,075</a:t>
            </a:r>
          </a:p>
          <a:p>
            <a:pPr lvl="0" defTabSz="914400">
              <a:defRPr/>
            </a:pPr>
            <a:endParaRPr lang="en-US" sz="1200" dirty="0">
              <a:solidFill>
                <a:schemeClr val="bg1"/>
              </a:solidFill>
              <a:latin typeface="Poppins" panose="00000500000000000000" pitchFamily="50" charset="0"/>
              <a:cs typeface="Poppins" panose="00000500000000000000" pitchFamily="50" charset="0"/>
            </a:endParaRPr>
          </a:p>
          <a:p>
            <a:pPr lvl="0" defTabSz="914400">
              <a:defRPr/>
            </a:pPr>
            <a:r>
              <a:rPr lang="en-US" sz="1200" dirty="0">
                <a:solidFill>
                  <a:schemeClr val="bg1"/>
                </a:solidFill>
                <a:latin typeface="Poppins" panose="00000500000000000000" pitchFamily="50" charset="0"/>
                <a:cs typeface="Poppins" panose="00000500000000000000" pitchFamily="50" charset="0"/>
              </a:rPr>
              <a:t>5. What is the average throughput time of all variants?</a:t>
            </a:r>
          </a:p>
          <a:p>
            <a:pPr lvl="1" defTabSz="914400">
              <a:defRPr/>
            </a:pPr>
            <a:r>
              <a:rPr lang="en-US" sz="1200" dirty="0">
                <a:solidFill>
                  <a:schemeClr val="bg1"/>
                </a:solidFill>
                <a:latin typeface="Poppins" panose="00000500000000000000" pitchFamily="50" charset="0"/>
                <a:cs typeface="Poppins" panose="00000500000000000000" pitchFamily="50" charset="0"/>
              </a:rPr>
              <a:t>a. 66 minutes</a:t>
            </a:r>
          </a:p>
          <a:p>
            <a:pPr lvl="1" defTabSz="914400">
              <a:defRPr/>
            </a:pPr>
            <a:r>
              <a:rPr lang="en-US" sz="1200" dirty="0">
                <a:solidFill>
                  <a:schemeClr val="bg1"/>
                </a:solidFill>
                <a:latin typeface="Poppins" panose="00000500000000000000" pitchFamily="50" charset="0"/>
                <a:cs typeface="Poppins" panose="00000500000000000000" pitchFamily="50" charset="0"/>
              </a:rPr>
              <a:t>b. 41 minutes</a:t>
            </a:r>
          </a:p>
          <a:p>
            <a:pPr lvl="1" defTabSz="914400">
              <a:defRPr/>
            </a:pPr>
            <a:r>
              <a:rPr lang="en-US" sz="1200" dirty="0">
                <a:solidFill>
                  <a:schemeClr val="bg1"/>
                </a:solidFill>
                <a:latin typeface="Poppins" panose="00000500000000000000" pitchFamily="50" charset="0"/>
                <a:cs typeface="Poppins" panose="00000500000000000000" pitchFamily="50" charset="0"/>
              </a:rPr>
              <a:t>c. 42 minutes</a:t>
            </a:r>
          </a:p>
          <a:p>
            <a:pPr lvl="1" defTabSz="914400">
              <a:defRPr/>
            </a:pPr>
            <a:r>
              <a:rPr lang="en-US" sz="1200" dirty="0">
                <a:solidFill>
                  <a:schemeClr val="bg1"/>
                </a:solidFill>
                <a:latin typeface="Poppins" panose="00000500000000000000" pitchFamily="50" charset="0"/>
                <a:cs typeface="Poppins" panose="00000500000000000000" pitchFamily="50" charset="0"/>
              </a:rPr>
              <a:t>d. 13 minutes</a:t>
            </a:r>
          </a:p>
          <a:p>
            <a:pPr lvl="0" defTabSz="914400">
              <a:defRPr/>
            </a:pPr>
            <a:endParaRPr lang="en-US" sz="1200" dirty="0">
              <a:solidFill>
                <a:schemeClr val="bg1"/>
              </a:solidFill>
              <a:latin typeface="Poppins" panose="00000500000000000000" pitchFamily="50" charset="0"/>
              <a:cs typeface="Poppins" panose="00000500000000000000" pitchFamily="50" charset="0"/>
            </a:endParaRPr>
          </a:p>
          <a:p>
            <a:pPr lvl="0" defTabSz="914400">
              <a:defRPr/>
            </a:pPr>
            <a:r>
              <a:rPr lang="en-US" sz="1200" dirty="0">
                <a:solidFill>
                  <a:schemeClr val="bg1"/>
                </a:solidFill>
                <a:latin typeface="Poppins" panose="00000500000000000000" pitchFamily="50" charset="0"/>
                <a:cs typeface="Poppins" panose="00000500000000000000" pitchFamily="50" charset="0"/>
              </a:rPr>
              <a:t>6. What is the average throughput time of the first 4 variants?</a:t>
            </a:r>
          </a:p>
          <a:p>
            <a:pPr lvl="1" defTabSz="914400">
              <a:defRPr/>
            </a:pPr>
            <a:r>
              <a:rPr lang="en-US" sz="1200" dirty="0">
                <a:solidFill>
                  <a:schemeClr val="bg1"/>
                </a:solidFill>
                <a:latin typeface="Poppins" panose="00000500000000000000" pitchFamily="50" charset="0"/>
                <a:cs typeface="Poppins" panose="00000500000000000000" pitchFamily="50" charset="0"/>
              </a:rPr>
              <a:t>a. 39 minutes</a:t>
            </a:r>
          </a:p>
          <a:p>
            <a:pPr lvl="1" defTabSz="914400">
              <a:defRPr/>
            </a:pPr>
            <a:r>
              <a:rPr lang="en-US" sz="1200" dirty="0">
                <a:solidFill>
                  <a:schemeClr val="bg1"/>
                </a:solidFill>
                <a:latin typeface="Poppins" panose="00000500000000000000" pitchFamily="50" charset="0"/>
                <a:cs typeface="Poppins" panose="00000500000000000000" pitchFamily="50" charset="0"/>
              </a:rPr>
              <a:t>b. 41 minutes</a:t>
            </a:r>
          </a:p>
          <a:p>
            <a:pPr lvl="1" defTabSz="914400">
              <a:defRPr/>
            </a:pPr>
            <a:r>
              <a:rPr lang="en-US" sz="1200" dirty="0">
                <a:solidFill>
                  <a:schemeClr val="bg1"/>
                </a:solidFill>
                <a:latin typeface="Poppins" panose="00000500000000000000" pitchFamily="50" charset="0"/>
                <a:cs typeface="Poppins" panose="00000500000000000000" pitchFamily="50" charset="0"/>
              </a:rPr>
              <a:t>c. 49 minutes</a:t>
            </a:r>
          </a:p>
          <a:p>
            <a:pPr lvl="1" defTabSz="914400">
              <a:defRPr/>
            </a:pPr>
            <a:r>
              <a:rPr lang="en-US" sz="1200" dirty="0">
                <a:solidFill>
                  <a:schemeClr val="bg1"/>
                </a:solidFill>
                <a:latin typeface="Poppins" panose="00000500000000000000" pitchFamily="50" charset="0"/>
                <a:cs typeface="Poppins" panose="00000500000000000000" pitchFamily="50" charset="0"/>
              </a:rPr>
              <a:t>d. 13 minutes</a:t>
            </a:r>
          </a:p>
        </p:txBody>
      </p:sp>
      <p:sp>
        <p:nvSpPr>
          <p:cNvPr id="4" name="Rectangle 3">
            <a:extLst>
              <a:ext uri="{FF2B5EF4-FFF2-40B4-BE49-F238E27FC236}">
                <a16:creationId xmlns:a16="http://schemas.microsoft.com/office/drawing/2014/main" id="{415061FC-496F-43AF-B468-CADD6E90985C}"/>
              </a:ext>
            </a:extLst>
          </p:cNvPr>
          <p:cNvSpPr/>
          <p:nvPr/>
        </p:nvSpPr>
        <p:spPr>
          <a:xfrm>
            <a:off x="369275" y="1127392"/>
            <a:ext cx="3429000" cy="4262705"/>
          </a:xfrm>
          <a:prstGeom prst="rect">
            <a:avLst/>
          </a:prstGeom>
        </p:spPr>
        <p:txBody>
          <a:bodyPr>
            <a:spAutoFit/>
          </a:bodyPr>
          <a:lstStyle/>
          <a:p>
            <a:pPr lvl="0" algn="just" defTabSz="914400">
              <a:defRPr/>
            </a:pPr>
            <a:r>
              <a:rPr lang="de-DE" sz="1200" b="1" dirty="0">
                <a:solidFill>
                  <a:schemeClr val="bg1"/>
                </a:solidFill>
                <a:latin typeface="Poppins" pitchFamily="2" charset="77"/>
                <a:cs typeface="Poppins" pitchFamily="2" charset="77"/>
              </a:rPr>
              <a:t>Process </a:t>
            </a:r>
            <a:r>
              <a:rPr lang="de-DE" sz="1200" b="1" dirty="0" err="1">
                <a:solidFill>
                  <a:schemeClr val="bg1"/>
                </a:solidFill>
                <a:latin typeface="Poppins" pitchFamily="2" charset="77"/>
                <a:cs typeface="Poppins" pitchFamily="2" charset="77"/>
              </a:rPr>
              <a:t>Map</a:t>
            </a:r>
            <a:r>
              <a:rPr lang="de-DE" sz="1200" b="1" dirty="0">
                <a:solidFill>
                  <a:schemeClr val="bg1"/>
                </a:solidFill>
                <a:latin typeface="Poppins" pitchFamily="2" charset="77"/>
                <a:cs typeface="Poppins" pitchFamily="2" charset="77"/>
              </a:rPr>
              <a:t> &amp; </a:t>
            </a:r>
            <a:r>
              <a:rPr lang="de-DE" sz="1200" b="1" dirty="0" err="1">
                <a:solidFill>
                  <a:schemeClr val="bg1"/>
                </a:solidFill>
                <a:latin typeface="Poppins" pitchFamily="2" charset="77"/>
                <a:cs typeface="Poppins" pitchFamily="2" charset="77"/>
              </a:rPr>
              <a:t>Variants</a:t>
            </a:r>
            <a:r>
              <a:rPr lang="de-DE" sz="1200" b="1" dirty="0">
                <a:solidFill>
                  <a:schemeClr val="bg1"/>
                </a:solidFill>
                <a:latin typeface="Poppins" pitchFamily="2" charset="77"/>
                <a:cs typeface="Poppins" pitchFamily="2" charset="77"/>
              </a:rPr>
              <a:t> – Questions:</a:t>
            </a:r>
          </a:p>
          <a:p>
            <a:pPr lvl="0" algn="just" defTabSz="914400">
              <a:defRPr/>
            </a:pPr>
            <a:endParaRPr lang="en-US" sz="1200" dirty="0">
              <a:solidFill>
                <a:schemeClr val="bg1"/>
              </a:solidFill>
              <a:latin typeface="Poppins"/>
            </a:endParaRPr>
          </a:p>
          <a:p>
            <a:pPr lvl="0" defTabSz="914400">
              <a:defRPr/>
            </a:pPr>
            <a:r>
              <a:rPr lang="en-US" sz="1200" dirty="0">
                <a:solidFill>
                  <a:schemeClr val="bg1"/>
                </a:solidFill>
                <a:latin typeface="Poppins"/>
              </a:rPr>
              <a:t>1. How many different process variants exist? </a:t>
            </a:r>
            <a:endParaRPr lang="de-DE" sz="1200" dirty="0">
              <a:solidFill>
                <a:schemeClr val="bg1"/>
              </a:solidFill>
              <a:latin typeface="Poppins"/>
            </a:endParaRPr>
          </a:p>
          <a:p>
            <a:pPr lvl="1" defTabSz="914400">
              <a:defRPr/>
            </a:pPr>
            <a:r>
              <a:rPr lang="en-US" sz="1200" dirty="0">
                <a:solidFill>
                  <a:schemeClr val="bg1"/>
                </a:solidFill>
                <a:latin typeface="Poppins"/>
              </a:rPr>
              <a:t>a. 9</a:t>
            </a:r>
            <a:endParaRPr lang="de-DE" sz="1200" dirty="0">
              <a:solidFill>
                <a:schemeClr val="bg1"/>
              </a:solidFill>
              <a:latin typeface="Poppins"/>
            </a:endParaRPr>
          </a:p>
          <a:p>
            <a:pPr lvl="1" defTabSz="914400">
              <a:defRPr/>
            </a:pPr>
            <a:r>
              <a:rPr lang="en-US" sz="1200" dirty="0">
                <a:solidFill>
                  <a:schemeClr val="bg1"/>
                </a:solidFill>
                <a:latin typeface="Poppins"/>
              </a:rPr>
              <a:t>b. 1,998</a:t>
            </a:r>
            <a:endParaRPr lang="de-DE" sz="1200" dirty="0">
              <a:solidFill>
                <a:schemeClr val="bg1"/>
              </a:solidFill>
              <a:latin typeface="Poppins"/>
            </a:endParaRPr>
          </a:p>
          <a:p>
            <a:pPr lvl="1" defTabSz="914400">
              <a:defRPr/>
            </a:pPr>
            <a:r>
              <a:rPr lang="en-US" sz="1200" dirty="0">
                <a:solidFill>
                  <a:schemeClr val="bg1"/>
                </a:solidFill>
                <a:latin typeface="Poppins"/>
              </a:rPr>
              <a:t>c. 207</a:t>
            </a:r>
          </a:p>
          <a:p>
            <a:pPr lvl="1" defTabSz="914400">
              <a:defRPr/>
            </a:pPr>
            <a:r>
              <a:rPr lang="en-US" sz="1200" dirty="0">
                <a:solidFill>
                  <a:schemeClr val="bg1"/>
                </a:solidFill>
                <a:latin typeface="Poppins"/>
              </a:rPr>
              <a:t>d. 19</a:t>
            </a:r>
          </a:p>
          <a:p>
            <a:pPr lvl="0" algn="just" defTabSz="914400">
              <a:defRPr/>
            </a:pPr>
            <a:endParaRPr lang="en-US" sz="1200" dirty="0">
              <a:solidFill>
                <a:schemeClr val="bg1"/>
              </a:solidFill>
              <a:latin typeface="Poppins"/>
            </a:endParaRPr>
          </a:p>
          <a:p>
            <a:pPr lvl="0" defTabSz="914400">
              <a:defRPr/>
            </a:pPr>
            <a:r>
              <a:rPr lang="en-US" sz="1200" dirty="0">
                <a:solidFill>
                  <a:schemeClr val="bg1"/>
                </a:solidFill>
                <a:latin typeface="Poppins"/>
              </a:rPr>
              <a:t>2. How many cases are covered by the first variant?</a:t>
            </a:r>
          </a:p>
          <a:p>
            <a:pPr lvl="1" defTabSz="914400">
              <a:defRPr/>
            </a:pPr>
            <a:r>
              <a:rPr lang="en-US" sz="1200" dirty="0">
                <a:solidFill>
                  <a:schemeClr val="bg1"/>
                </a:solidFill>
                <a:latin typeface="Poppins"/>
              </a:rPr>
              <a:t>a. 347</a:t>
            </a:r>
            <a:endParaRPr lang="de-DE" sz="1200" dirty="0">
              <a:solidFill>
                <a:schemeClr val="bg1"/>
              </a:solidFill>
              <a:latin typeface="Poppins"/>
            </a:endParaRPr>
          </a:p>
          <a:p>
            <a:pPr lvl="1" defTabSz="914400">
              <a:defRPr/>
            </a:pPr>
            <a:r>
              <a:rPr lang="en-US" sz="1200" dirty="0">
                <a:solidFill>
                  <a:schemeClr val="bg1"/>
                </a:solidFill>
                <a:latin typeface="Poppins"/>
              </a:rPr>
              <a:t>b. 1,998</a:t>
            </a:r>
            <a:endParaRPr lang="de-DE" sz="1200" dirty="0">
              <a:solidFill>
                <a:schemeClr val="bg1"/>
              </a:solidFill>
              <a:latin typeface="Poppins"/>
            </a:endParaRPr>
          </a:p>
          <a:p>
            <a:pPr lvl="1" defTabSz="914400">
              <a:defRPr/>
            </a:pPr>
            <a:r>
              <a:rPr lang="en-US" sz="1200" dirty="0">
                <a:solidFill>
                  <a:schemeClr val="bg1"/>
                </a:solidFill>
                <a:latin typeface="Poppins"/>
              </a:rPr>
              <a:t>c. 210</a:t>
            </a:r>
          </a:p>
          <a:p>
            <a:pPr lvl="1" defTabSz="914400">
              <a:defRPr/>
            </a:pPr>
            <a:r>
              <a:rPr lang="en-US" sz="1200" dirty="0">
                <a:solidFill>
                  <a:schemeClr val="bg1"/>
                </a:solidFill>
                <a:latin typeface="Poppins"/>
              </a:rPr>
              <a:t>d. 41</a:t>
            </a:r>
          </a:p>
          <a:p>
            <a:pPr lvl="1" defTabSz="914400">
              <a:defRPr/>
            </a:pPr>
            <a:endParaRPr lang="en-US" sz="1200" dirty="0">
              <a:solidFill>
                <a:schemeClr val="bg1"/>
              </a:solidFill>
              <a:latin typeface="Poppins"/>
            </a:endParaRPr>
          </a:p>
          <a:p>
            <a:pPr lvl="0" defTabSz="914400">
              <a:defRPr/>
            </a:pPr>
            <a:r>
              <a:rPr lang="en-US" sz="1200" dirty="0">
                <a:solidFill>
                  <a:schemeClr val="bg1"/>
                </a:solidFill>
                <a:latin typeface="Poppins"/>
              </a:rPr>
              <a:t>3. How many cases are covered by the first three variants?</a:t>
            </a:r>
          </a:p>
          <a:p>
            <a:pPr lvl="1" defTabSz="914400">
              <a:defRPr/>
            </a:pPr>
            <a:r>
              <a:rPr lang="en-US" sz="1200" dirty="0">
                <a:solidFill>
                  <a:schemeClr val="bg1"/>
                </a:solidFill>
                <a:latin typeface="Poppins"/>
              </a:rPr>
              <a:t>a. 247</a:t>
            </a:r>
            <a:endParaRPr lang="de-DE" sz="1200" dirty="0">
              <a:solidFill>
                <a:schemeClr val="bg1"/>
              </a:solidFill>
              <a:latin typeface="Poppins"/>
            </a:endParaRPr>
          </a:p>
          <a:p>
            <a:pPr lvl="1" defTabSz="914400">
              <a:defRPr/>
            </a:pPr>
            <a:r>
              <a:rPr lang="en-US" sz="1200" dirty="0">
                <a:solidFill>
                  <a:schemeClr val="bg1"/>
                </a:solidFill>
                <a:latin typeface="Poppins"/>
              </a:rPr>
              <a:t>b. 772</a:t>
            </a:r>
            <a:endParaRPr lang="de-DE" sz="1200" dirty="0">
              <a:solidFill>
                <a:schemeClr val="bg1"/>
              </a:solidFill>
              <a:latin typeface="Poppins"/>
            </a:endParaRPr>
          </a:p>
          <a:p>
            <a:pPr lvl="1" defTabSz="914400">
              <a:defRPr/>
            </a:pPr>
            <a:r>
              <a:rPr lang="en-US" sz="1200" dirty="0">
                <a:solidFill>
                  <a:schemeClr val="bg1"/>
                </a:solidFill>
                <a:latin typeface="Poppins"/>
              </a:rPr>
              <a:t>c. 533</a:t>
            </a:r>
          </a:p>
          <a:p>
            <a:pPr lvl="1" defTabSz="914400">
              <a:defRPr/>
            </a:pPr>
            <a:r>
              <a:rPr lang="en-US" sz="1200" dirty="0">
                <a:solidFill>
                  <a:schemeClr val="bg1"/>
                </a:solidFill>
                <a:latin typeface="Poppins"/>
              </a:rPr>
              <a:t>d. 5382</a:t>
            </a:r>
          </a:p>
        </p:txBody>
      </p:sp>
    </p:spTree>
    <p:extLst>
      <p:ext uri="{BB962C8B-B14F-4D97-AF65-F5344CB8AC3E}">
        <p14:creationId xmlns:p14="http://schemas.microsoft.com/office/powerpoint/2010/main" val="228300188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593</Words>
  <Application>Microsoft Office PowerPoint</Application>
  <PresentationFormat>Widescreen</PresentationFormat>
  <Paragraphs>68</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Courier New</vt:lpstr>
      <vt:lpstr>Poppins</vt:lpstr>
      <vt:lpstr>Office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Resul Sancak</dc:creator>
  <cp:lastModifiedBy>Elsa Welshofer</cp:lastModifiedBy>
  <cp:revision>21</cp:revision>
  <dcterms:created xsi:type="dcterms:W3CDTF">2020-04-28T14:17:38Z</dcterms:created>
  <dcterms:modified xsi:type="dcterms:W3CDTF">2021-10-14T13:40:25Z</dcterms:modified>
</cp:coreProperties>
</file>