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992" r:id="rId2"/>
    <p:sldId id="1037" r:id="rId3"/>
    <p:sldId id="1038" r:id="rId4"/>
    <p:sldId id="1039" r:id="rId5"/>
    <p:sldId id="1040" r:id="rId6"/>
    <p:sldId id="1049" r:id="rId7"/>
    <p:sldId id="993" r:id="rId8"/>
    <p:sldId id="1041" r:id="rId9"/>
    <p:sldId id="1027" r:id="rId10"/>
    <p:sldId id="1042" r:id="rId11"/>
    <p:sldId id="1013" r:id="rId12"/>
    <p:sldId id="1043" r:id="rId13"/>
    <p:sldId id="1029" r:id="rId14"/>
    <p:sldId id="1044" r:id="rId15"/>
    <p:sldId id="1034" r:id="rId16"/>
    <p:sldId id="1045" r:id="rId17"/>
    <p:sldId id="1035" r:id="rId18"/>
    <p:sldId id="1046" r:id="rId19"/>
    <p:sldId id="1036" r:id="rId20"/>
    <p:sldId id="104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0" autoAdjust="0"/>
    <p:restoredTop sz="88077" autoAdjust="0"/>
  </p:normalViewPr>
  <p:slideViewPr>
    <p:cSldViewPr snapToGrid="0">
      <p:cViewPr varScale="1">
        <p:scale>
          <a:sx n="83" d="100"/>
          <a:sy n="83" d="100"/>
        </p:scale>
        <p:origin x="13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D8AD0-778B-496C-8814-F8892DB8DA2A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6DE85-AF26-446F-9335-A0B67523E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778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>
                <a:solidFill>
                  <a:srgbClr val="444444"/>
                </a:solidFill>
                <a:effectLst/>
                <a:latin typeface="Inter"/>
              </a:rPr>
              <a:t>NearestFilter</a:t>
            </a:r>
            <a:r>
              <a:rPr lang="ko-KR" altLang="en-US" b="0" i="0">
                <a:solidFill>
                  <a:srgbClr val="444444"/>
                </a:solidFill>
                <a:effectLst/>
                <a:latin typeface="Inter"/>
              </a:rPr>
              <a:t>는 말 그대로 텍스처에서 가장 가까운 픽셀을 고르는 것</a:t>
            </a:r>
            <a:endParaRPr lang="en-US" altLang="ko-KR" b="0" i="0">
              <a:solidFill>
                <a:srgbClr val="444444"/>
              </a:solidFill>
              <a:effectLst/>
              <a:latin typeface="Inter"/>
            </a:endParaRPr>
          </a:p>
          <a:p>
            <a:pPr algn="l"/>
            <a:r>
              <a:rPr lang="en-US" altLang="ko-KR" b="0" i="0">
                <a:solidFill>
                  <a:srgbClr val="444444"/>
                </a:solidFill>
                <a:effectLst/>
                <a:latin typeface="Inter"/>
              </a:rPr>
              <a:t>LinearFilter</a:t>
            </a:r>
            <a:r>
              <a:rPr lang="ko-KR" altLang="en-US" b="0" i="0">
                <a:solidFill>
                  <a:srgbClr val="444444"/>
                </a:solidFill>
                <a:effectLst/>
                <a:latin typeface="Inter"/>
              </a:rPr>
              <a:t>는 가장 가까운 </a:t>
            </a:r>
            <a:r>
              <a:rPr lang="en-US" altLang="ko-KR" b="0" i="0">
                <a:solidFill>
                  <a:srgbClr val="444444"/>
                </a:solidFill>
                <a:effectLst/>
                <a:latin typeface="Inter"/>
              </a:rPr>
              <a:t>4</a:t>
            </a:r>
            <a:r>
              <a:rPr lang="ko-KR" altLang="en-US" b="0" i="0">
                <a:solidFill>
                  <a:srgbClr val="444444"/>
                </a:solidFill>
                <a:effectLst/>
                <a:latin typeface="Inter"/>
              </a:rPr>
              <a:t>개의 픽셀을 골라 각 픽셀의 실제 거리에 따라 적절한 비율로 섞는 것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6DE85-AF26-446F-9335-A0B67523E4D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276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>
                <a:solidFill>
                  <a:srgbClr val="444444"/>
                </a:solidFill>
                <a:effectLst/>
                <a:latin typeface="Inter"/>
              </a:rPr>
              <a:t>NearestFilter</a:t>
            </a:r>
            <a:r>
              <a:rPr lang="ko-KR" altLang="en-US" b="0" i="0">
                <a:solidFill>
                  <a:srgbClr val="444444"/>
                </a:solidFill>
                <a:effectLst/>
                <a:latin typeface="Inter"/>
              </a:rPr>
              <a:t>는 말 그대로 텍스처에서 가장 가까운 픽셀을 고르는 것</a:t>
            </a:r>
            <a:endParaRPr lang="en-US" altLang="ko-KR" b="0" i="0">
              <a:solidFill>
                <a:srgbClr val="444444"/>
              </a:solidFill>
              <a:effectLst/>
              <a:latin typeface="Inter"/>
            </a:endParaRPr>
          </a:p>
          <a:p>
            <a:pPr algn="l"/>
            <a:r>
              <a:rPr lang="en-US" altLang="ko-KR" b="0" i="0">
                <a:solidFill>
                  <a:srgbClr val="444444"/>
                </a:solidFill>
                <a:effectLst/>
                <a:latin typeface="Inter"/>
              </a:rPr>
              <a:t>LinearFilter</a:t>
            </a:r>
            <a:r>
              <a:rPr lang="ko-KR" altLang="en-US" b="0" i="0">
                <a:solidFill>
                  <a:srgbClr val="444444"/>
                </a:solidFill>
                <a:effectLst/>
                <a:latin typeface="Inter"/>
              </a:rPr>
              <a:t>는 가장 가까운 </a:t>
            </a:r>
            <a:r>
              <a:rPr lang="en-US" altLang="ko-KR" b="0" i="0">
                <a:solidFill>
                  <a:srgbClr val="444444"/>
                </a:solidFill>
                <a:effectLst/>
                <a:latin typeface="Inter"/>
              </a:rPr>
              <a:t>4</a:t>
            </a:r>
            <a:r>
              <a:rPr lang="ko-KR" altLang="en-US" b="0" i="0">
                <a:solidFill>
                  <a:srgbClr val="444444"/>
                </a:solidFill>
                <a:effectLst/>
                <a:latin typeface="Inter"/>
              </a:rPr>
              <a:t>개의 픽셀을 골라 각 픽셀의 실제 거리에 따라 적절한 비율로 섞는 것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6DE85-AF26-446F-9335-A0B67523E4D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422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6DE85-AF26-446F-9335-A0B67523E4D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188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6DE85-AF26-446F-9335-A0B67523E4D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781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6DE85-AF26-446F-9335-A0B67523E4D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6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6DE85-AF26-446F-9335-A0B67523E4D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63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6DE85-AF26-446F-9335-A0B67523E4D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138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6DE85-AF26-446F-9335-A0B67523E4D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714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6DE85-AF26-446F-9335-A0B67523E4D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881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0AC0A-E80E-4FE9-B199-CC024C4B5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739BF8-F655-42A2-BE00-852F9A1E9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B0A14B-518F-458B-86B1-D8F7BBC2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6B53-1570-4A32-A45B-ACF5F33F6E19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8569E2-8B7C-4B08-9427-37C02ABB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59F9E-19EE-4258-9021-2E42EE5BD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FCD-9299-4F5E-9379-759036CE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9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06E4D-2390-4327-914C-23C1CC4F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61548B-B990-48A0-BF3F-B98D51ED8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061A0-E5A9-45B3-9483-E793395E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6B53-1570-4A32-A45B-ACF5F33F6E19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599ED4-7A5E-4344-AA25-C90AEB91D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98DCE-1B7C-4174-BAA8-3321CF7FB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FCD-9299-4F5E-9379-759036CE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99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1E0BA4-E714-489E-8235-C80E93BA3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41BAD5-9B99-4696-8BDC-115845D57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1F545-BD02-4234-8610-C654140E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6B53-1570-4A32-A45B-ACF5F33F6E19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30106-C76A-4422-9FFE-294249A2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BCD64-8547-471F-892F-BED91368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FCD-9299-4F5E-9379-759036CE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592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.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8746015" y="5775562"/>
            <a:ext cx="3445993" cy="1082438"/>
            <a:chOff x="7106131" y="5775562"/>
            <a:chExt cx="2799869" cy="1082438"/>
          </a:xfrm>
        </p:grpSpPr>
        <p:sp>
          <p:nvSpPr>
            <p:cNvPr id="25" name="AutoShape 34"/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26" name="AutoShape 37"/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1800">
                <a:latin typeface="+mn-ea"/>
                <a:ea typeface="+mn-ea"/>
              </a:endParaRPr>
            </a:p>
          </p:txBody>
        </p:sp>
        <p:sp>
          <p:nvSpPr>
            <p:cNvPr id="27" name="AutoShape 38"/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800" dirty="0">
                <a:latin typeface="+mn-ea"/>
                <a:ea typeface="+mn-ea"/>
              </a:endParaRPr>
            </a:p>
          </p:txBody>
        </p:sp>
      </p:grpSp>
      <p:sp>
        <p:nvSpPr>
          <p:cNvPr id="3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1813227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4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C3A7981A-B3C4-4A50-89FE-D9240114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46" y="365449"/>
            <a:ext cx="11000153" cy="71214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>
              <a:defRPr lang="ko-KR" altLang="en-US" sz="3200" b="1" kern="1200" dirty="0">
                <a:solidFill>
                  <a:srgbClr val="000099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F85535-5103-4547-82CC-1D28C6EA697B}"/>
              </a:ext>
            </a:extLst>
          </p:cNvPr>
          <p:cNvSpPr/>
          <p:nvPr userDrawn="1"/>
        </p:nvSpPr>
        <p:spPr bwMode="auto">
          <a:xfrm>
            <a:off x="595924" y="1140063"/>
            <a:ext cx="11000153" cy="80907"/>
          </a:xfrm>
          <a:prstGeom prst="rect">
            <a:avLst/>
          </a:prstGeom>
          <a:solidFill>
            <a:srgbClr val="005A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01B99386-CE61-4447-AE75-40E6634D03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2746" y="1314513"/>
            <a:ext cx="10998207" cy="525025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FBC1AD-9AC4-407D-9081-E55F3A478362}"/>
              </a:ext>
            </a:extLst>
          </p:cNvPr>
          <p:cNvSpPr/>
          <p:nvPr userDrawn="1"/>
        </p:nvSpPr>
        <p:spPr bwMode="auto">
          <a:xfrm>
            <a:off x="-1" y="0"/>
            <a:ext cx="2639617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80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2089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.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68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0580F-2571-47FA-AEF6-590C0DF0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1019F8-0CFC-459F-AFE9-D2ED85A8D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DFEE7-C55A-4168-A133-1E44334A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6B53-1570-4A32-A45B-ACF5F33F6E19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35BBA-4237-4C0A-9F07-52A796C8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23DF1-6E36-40FC-B759-FD9C6F6B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FCD-9299-4F5E-9379-759036CE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6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254EC-DB10-439A-9DC0-91A628AD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5DD167-7FBA-41B0-B750-EA1EF3D33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E712F-B5E6-408D-8422-F5A52E72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6B53-1570-4A32-A45B-ACF5F33F6E19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D45F47-60CF-47B6-9B86-BC54C1BD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20A6D-63CB-43EC-84A6-9F070EE8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FCD-9299-4F5E-9379-759036CE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52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98858-1240-451E-9098-4C24CA7EA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E1AA5B-98E7-48DC-8A53-592016A78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2FA4A1-6878-475D-B0C6-BD00EF236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F492A5-C89E-4C34-B3FE-B817C9AD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6B53-1570-4A32-A45B-ACF5F33F6E19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17A29B-797F-47C6-9AAA-46324DD6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98329E-7984-4FEC-8E03-23636C28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FCD-9299-4F5E-9379-759036CE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1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AB1A6-7A30-4917-90D1-38E19363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8E49C4-1EB9-488A-ABC8-F6ACF6C83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4CC41-EEE9-47E9-84D9-24FF20111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5E0FAF-616E-4BBF-82FD-B3129DFE5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30557C-3413-4D92-83C9-846AA3290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CFC985-60D3-4749-8B1C-32DDDA0EF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6B53-1570-4A32-A45B-ACF5F33F6E19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355C22-47A0-40C5-A9B0-05FDA152C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EC255B-3AF8-45B6-8B12-8BE9E6BF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FCD-9299-4F5E-9379-759036CE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62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320C5-796A-483B-A50E-3ED6030A5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0E8DE4-4D8C-4EF7-8D67-39CA7216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6B53-1570-4A32-A45B-ACF5F33F6E19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171DE4-3ACC-4B59-B290-6322B1EAA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047D3-EE84-4A0B-AAF0-7ED5943E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FCD-9299-4F5E-9379-759036CE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80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922A50-E417-498A-8672-6D8DD5C5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6B53-1570-4A32-A45B-ACF5F33F6E19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489F5E-F90D-49F4-882C-02ABC57F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02C648-613F-4D66-94BC-61C1F72E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FCD-9299-4F5E-9379-759036CE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49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F5AE8-DED7-43BE-B07A-54B758748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5C7916-CF7A-4D12-B280-262DDB19E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B0D73C-41F8-4CDF-B6B5-CBEE37B26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982C0F-EEA9-4F3A-A6A7-E5119BAE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6B53-1570-4A32-A45B-ACF5F33F6E19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9122BD-B529-452E-B4AB-6D3A567F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C07E57-6DD8-458B-881E-F710576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FCD-9299-4F5E-9379-759036CE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40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C957B-4DCC-4FCC-BA40-0ADB1780D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CF9141-3382-4BF8-92F5-9438A6CF1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8235C3-3530-4A51-AE39-21D92740C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0BA7BF-38D9-496A-8560-6F930832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6B53-1570-4A32-A45B-ACF5F33F6E19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0BB2B8-4BD8-4F3D-A3AB-E5B6D3B5E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D04670-E4F0-4DA3-B0E0-072C2A6A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FCD-9299-4F5E-9379-759036CE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37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3CF691-155C-4CFE-9FCC-3C7916D1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DAB0A9-6CD8-47B7-83A5-47CC69EF6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F2BC4-88D0-4554-A05D-E2F1054F9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F6B53-1570-4A32-A45B-ACF5F33F6E19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8FCBD-4D03-46AC-8F07-298AFF0C2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0E0073-591F-42F3-987A-ABEAC94D8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20FCD-9299-4F5E-9379-759036CE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9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PC\Desktop\Untitled-4.png">
            <a:extLst>
              <a:ext uri="{FF2B5EF4-FFF2-40B4-BE49-F238E27FC236}">
                <a16:creationId xmlns:a16="http://schemas.microsoft.com/office/drawing/2014/main" id="{3E60C136-F491-0341-94CB-14E163AE5A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11"/>
          <a:stretch/>
        </p:blipFill>
        <p:spPr bwMode="auto">
          <a:xfrm>
            <a:off x="1143000" y="-25167"/>
            <a:ext cx="9906000" cy="625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13">
            <a:extLst>
              <a:ext uri="{FF2B5EF4-FFF2-40B4-BE49-F238E27FC236}">
                <a16:creationId xmlns:a16="http://schemas.microsoft.com/office/drawing/2014/main" id="{0C3746F2-4E55-344F-B0EE-DF91342BB2A7}"/>
              </a:ext>
            </a:extLst>
          </p:cNvPr>
          <p:cNvSpPr/>
          <p:nvPr/>
        </p:nvSpPr>
        <p:spPr>
          <a:xfrm>
            <a:off x="1271464" y="313087"/>
            <a:ext cx="3571812" cy="612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1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itchFamily="2" charset="-127"/>
                <a:ea typeface="KoPub돋움체 Bold" pitchFamily="2" charset="-127"/>
              </a:rPr>
              <a:t>Computer</a:t>
            </a:r>
            <a:r>
              <a:rPr lang="ko-KR" altLang="en-US" sz="31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itchFamily="2" charset="-127"/>
                <a:ea typeface="KoPub돋움체 Bold" pitchFamily="2" charset="-127"/>
              </a:rPr>
              <a:t> </a:t>
            </a:r>
            <a:r>
              <a:rPr lang="en-US" altLang="ko-KR" sz="31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itchFamily="2" charset="-127"/>
                <a:ea typeface="KoPub돋움체 Bold" pitchFamily="2" charset="-127"/>
              </a:rPr>
              <a:t>Graphics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21824" y="4795374"/>
            <a:ext cx="25863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Rix고딕 EB" pitchFamily="18" charset="-127"/>
                <a:ea typeface="Rix고딕 EB" pitchFamily="18" charset="-127"/>
              </a:rPr>
              <a:t>2024. 11. 13. </a:t>
            </a:r>
            <a:endParaRPr lang="ko-KR" altLang="en-US" sz="17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20F971-B763-456F-B22C-8374BFA51CC2}"/>
              </a:ext>
            </a:extLst>
          </p:cNvPr>
          <p:cNvSpPr txBox="1"/>
          <p:nvPr/>
        </p:nvSpPr>
        <p:spPr>
          <a:xfrm>
            <a:off x="1487488" y="2161399"/>
            <a:ext cx="501242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spc="-150">
                <a:gradFill flip="none" rotWithShape="1">
                  <a:gsLst>
                    <a:gs pos="47910">
                      <a:prstClr val="white">
                        <a:lumMod val="85000"/>
                      </a:prstClr>
                    </a:gs>
                    <a:gs pos="23000">
                      <a:prstClr val="white"/>
                    </a:gs>
                    <a:gs pos="49000">
                      <a:prstClr val="white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itchFamily="2" charset="-127"/>
                <a:ea typeface="KoPub돋움체 Bold" pitchFamily="2" charset="-127"/>
              </a:rPr>
              <a:t>Week 11 </a:t>
            </a:r>
            <a:r>
              <a:rPr lang="en-US" altLang="ko-KR" sz="4000" b="1" spc="-150" dirty="0">
                <a:gradFill flip="none" rotWithShape="1">
                  <a:gsLst>
                    <a:gs pos="47910">
                      <a:prstClr val="white">
                        <a:lumMod val="85000"/>
                      </a:prstClr>
                    </a:gs>
                    <a:gs pos="23000">
                      <a:prstClr val="white"/>
                    </a:gs>
                    <a:gs pos="49000">
                      <a:prstClr val="white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itchFamily="2" charset="-127"/>
                <a:ea typeface="KoPub돋움체 Bold" pitchFamily="2" charset="-127"/>
              </a:rPr>
              <a:t>: Texture</a:t>
            </a:r>
            <a:br>
              <a:rPr lang="en-US" altLang="ko-KR" sz="4000" b="1" spc="-150" dirty="0">
                <a:gradFill flip="none" rotWithShape="1">
                  <a:gsLst>
                    <a:gs pos="47910">
                      <a:prstClr val="white">
                        <a:lumMod val="85000"/>
                      </a:prstClr>
                    </a:gs>
                    <a:gs pos="23000">
                      <a:prstClr val="white"/>
                    </a:gs>
                    <a:gs pos="49000">
                      <a:prstClr val="white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itchFamily="2" charset="-127"/>
                <a:ea typeface="KoPub돋움체 Bold" pitchFamily="2" charset="-127"/>
              </a:rPr>
            </a:br>
            <a:r>
              <a:rPr lang="en-US" altLang="ko-KR" sz="4000" b="1" spc="-150" dirty="0">
                <a:gradFill flip="none" rotWithShape="1">
                  <a:gsLst>
                    <a:gs pos="47910">
                      <a:prstClr val="white">
                        <a:lumMod val="85000"/>
                      </a:prstClr>
                    </a:gs>
                    <a:gs pos="23000">
                      <a:prstClr val="white"/>
                    </a:gs>
                    <a:gs pos="49000">
                      <a:prstClr val="white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itchFamily="2" charset="-127"/>
                <a:ea typeface="KoPub돋움체 Bold" pitchFamily="2" charset="-127"/>
              </a:rPr>
              <a:t>practice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13092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66424D7-50DE-4263-8486-956C7703E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D1116BC-2C97-4D08-92F2-FFAF640C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Texture memory </a:t>
            </a:r>
            <a:endParaRPr lang="ko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7D2CC73C-25C1-B951-A56C-1439517863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2746" y="1314513"/>
            <a:ext cx="10998207" cy="3638487"/>
          </a:xfrm>
        </p:spPr>
        <p:txBody>
          <a:bodyPr>
            <a:normAutofit/>
          </a:bodyPr>
          <a:lstStyle/>
          <a:p>
            <a:pPr indent="-360000">
              <a:lnSpc>
                <a:spcPct val="100000"/>
              </a:lnSpc>
            </a:pPr>
            <a:r>
              <a:rPr lang="ko-KR" altLang="en-US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로드된 텍스처를 </a:t>
            </a:r>
            <a:r>
              <a:rPr lang="en-US" altLang="ko-KR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'brickWallbasecolor' </a:t>
            </a:r>
            <a:r>
              <a:rPr lang="ko-KR" altLang="en-US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변수에 할당</a:t>
            </a:r>
            <a:r>
              <a:rPr lang="en-US" altLang="ko-KR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. </a:t>
            </a:r>
          </a:p>
          <a:p>
            <a:pPr indent="-360000">
              <a:lnSpc>
                <a:spcPct val="100000"/>
              </a:lnSpc>
            </a:pPr>
            <a:r>
              <a:rPr lang="ko-KR" altLang="en-US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평면 메시의 재질로 사용</a:t>
            </a:r>
            <a:r>
              <a:rPr lang="en-US" altLang="ko-KR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, </a:t>
            </a:r>
            <a:r>
              <a:rPr lang="ko-KR" altLang="en-US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벽돌 텍스처가 적용된 </a:t>
            </a:r>
            <a:r>
              <a:rPr lang="en-US" altLang="ko-KR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3D </a:t>
            </a:r>
            <a:r>
              <a:rPr lang="ko-KR" altLang="en-US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평면을 생성</a:t>
            </a:r>
            <a:endParaRPr lang="en-US" altLang="ko-KR" b="0" i="0">
              <a:solidFill>
                <a:srgbClr val="444444"/>
              </a:solidFill>
              <a:effectLst/>
              <a:latin typeface="+mn-ea"/>
              <a:ea typeface="+mn-ea"/>
            </a:endParaRPr>
          </a:p>
          <a:p>
            <a:pPr indent="-360000">
              <a:lnSpc>
                <a:spcPct val="100000"/>
              </a:lnSpc>
            </a:pPr>
            <a:r>
              <a:rPr lang="ko-KR" altLang="en-US" b="0" i="0">
                <a:solidFill>
                  <a:srgbClr val="0F0F0F"/>
                </a:solidFill>
                <a:effectLst/>
                <a:latin typeface="Söhne"/>
              </a:rPr>
              <a:t>이 텍스처는 </a:t>
            </a:r>
            <a:r>
              <a:rPr lang="en-US" altLang="ko-KR" b="0" i="0">
                <a:solidFill>
                  <a:srgbClr val="0F0F0F"/>
                </a:solidFill>
                <a:effectLst/>
                <a:latin typeface="Söhne"/>
              </a:rPr>
              <a:t>3D </a:t>
            </a:r>
            <a:r>
              <a:rPr lang="ko-KR" altLang="en-US" b="0" i="0">
                <a:solidFill>
                  <a:srgbClr val="0F0F0F"/>
                </a:solidFill>
                <a:effectLst/>
                <a:latin typeface="Söhne"/>
              </a:rPr>
              <a:t>객체의 표면에 색상과 디테일을 부여</a:t>
            </a:r>
            <a:endParaRPr lang="en-US" altLang="ko-KR" b="0" i="0">
              <a:solidFill>
                <a:srgbClr val="444444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329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C3D790A-9E24-494D-9BE4-27503ECDA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C8FCED8-DE5A-466C-943D-B0A25A4A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Normal Mapping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EFACBE-16DC-4AF3-809F-0887D121BB28}"/>
              </a:ext>
            </a:extLst>
          </p:cNvPr>
          <p:cNvSpPr txBox="1"/>
          <p:nvPr/>
        </p:nvSpPr>
        <p:spPr>
          <a:xfrm>
            <a:off x="595923" y="2850265"/>
            <a:ext cx="11000153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de-DE" altLang="ko-KR" sz="14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sz="1400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brickWallnormalMap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de-DE" altLang="ko-KR" sz="1400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textureLoader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sz="1400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load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de-DE" altLang="ko-KR" sz="14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image_sample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br>
              <a:rPr lang="de-DE" altLang="ko-KR" sz="14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de-DE" altLang="ko-KR" sz="14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sz="1400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geometry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de-DE" altLang="ko-KR" sz="14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sz="1400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THREE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sz="1400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BoxGeometry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 </a:t>
            </a:r>
            <a:r>
              <a:rPr lang="de-DE" altLang="ko-KR" sz="14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de-DE" altLang="ko-KR" sz="14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de-DE" altLang="ko-KR" sz="14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);</a:t>
            </a:r>
            <a:endParaRPr lang="de-DE" altLang="ko-KR" sz="1400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de-DE" altLang="ko-KR" sz="14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sz="1400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material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de-DE" altLang="ko-KR" sz="14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sz="1400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THREE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sz="1400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MeshStandardMaterial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({</a:t>
            </a:r>
            <a:r>
              <a:rPr lang="de-DE" altLang="ko-KR" sz="14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map: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sz="1400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brickWallbasecolor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, </a:t>
            </a:r>
            <a:r>
              <a:rPr lang="de-DE" altLang="ko-KR" sz="14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normalMap:</a:t>
            </a:r>
            <a:r>
              <a:rPr lang="de-DE" altLang="ko-KR" sz="1400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brickWallnormalMap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});</a:t>
            </a:r>
            <a:endParaRPr lang="de-DE" altLang="ko-KR" sz="1400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de-DE" altLang="ko-KR" sz="14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sz="1400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cube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de-DE" altLang="ko-KR" sz="14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sz="1400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THREE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sz="1400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Mesh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de-DE" altLang="ko-KR" sz="1400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geometry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de-DE" altLang="ko-KR" sz="1400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material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de-DE" altLang="ko-KR" sz="1400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de-DE" altLang="ko-KR" sz="1400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cube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sz="14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position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sz="14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de-DE" altLang="ko-KR" sz="14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endParaRPr lang="de-DE" altLang="ko-KR" sz="1400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de-DE" altLang="ko-KR" sz="1400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cube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sz="14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position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sz="14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-</a:t>
            </a:r>
            <a:r>
              <a:rPr lang="de-DE" altLang="ko-KR" sz="14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8</a:t>
            </a:r>
            <a:endParaRPr lang="de-DE" altLang="ko-KR" sz="1400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de-DE" altLang="ko-KR" sz="14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scene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sz="1400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add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de-DE" altLang="ko-KR" sz="1400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cube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de-DE" altLang="ko-KR" sz="1400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6B0301-58B6-9EEC-2C37-8E8C52487B92}"/>
              </a:ext>
            </a:extLst>
          </p:cNvPr>
          <p:cNvSpPr txBox="1"/>
          <p:nvPr/>
        </p:nvSpPr>
        <p:spPr>
          <a:xfrm>
            <a:off x="582746" y="1376133"/>
            <a:ext cx="116092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ko-KR"/>
          </a:p>
          <a:p>
            <a:r>
              <a:rPr lang="en-US" altLang="ko-KR"/>
              <a:t>normalMap: </a:t>
            </a:r>
            <a:r>
              <a:rPr lang="ko-KR" altLang="en-US"/>
              <a:t>표면의 작은 불규칙성과 디테일을 시뮬레이션</a:t>
            </a:r>
            <a:r>
              <a:rPr lang="en-US" altLang="ko-KR"/>
              <a:t>. </a:t>
            </a:r>
            <a:r>
              <a:rPr lang="ko-KR" altLang="en-US"/>
              <a:t>노멀 맵은 빛의 반사를 조작하여 표면에 더 많은 디테일과 질감이 </a:t>
            </a:r>
            <a:r>
              <a:rPr lang="ko-KR" altLang="en-US">
                <a:solidFill>
                  <a:srgbClr val="FF0000"/>
                </a:solidFill>
              </a:rPr>
              <a:t>있는 것처럼 </a:t>
            </a:r>
            <a:r>
              <a:rPr lang="ko-KR" altLang="en-US"/>
              <a:t>보이게 함</a:t>
            </a:r>
            <a:r>
              <a:rPr lang="en-US" altLang="ko-KR"/>
              <a:t>. </a:t>
            </a:r>
            <a:r>
              <a:rPr lang="ko-KR" altLang="en-US"/>
              <a:t>표면의 기하학적인 복잡성을 늘리지 않으면서 시각적인 디테일을 향상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8394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66424D7-50DE-4263-8486-956C7703E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  <a:pPr/>
              <a:t>12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D1116BC-2C97-4D08-92F2-FFAF640C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Texture memory </a:t>
            </a:r>
            <a:endParaRPr lang="ko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7D2CC73C-25C1-B951-A56C-1439517863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2746" y="1314513"/>
            <a:ext cx="10998207" cy="3638487"/>
          </a:xfrm>
        </p:spPr>
        <p:txBody>
          <a:bodyPr>
            <a:normAutofit/>
          </a:bodyPr>
          <a:lstStyle/>
          <a:p>
            <a:r>
              <a:rPr lang="en-US" altLang="ko-KR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brickWallnormalMap</a:t>
            </a:r>
            <a:r>
              <a:rPr lang="ko-KR" altLang="en-US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은 노멀 맵</a:t>
            </a:r>
            <a:r>
              <a:rPr lang="en-US" altLang="ko-KR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(normal map)</a:t>
            </a:r>
            <a:r>
              <a:rPr lang="ko-KR" altLang="en-US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을 가리키는 변수</a:t>
            </a:r>
            <a:r>
              <a:rPr lang="en-US" altLang="ko-KR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. </a:t>
            </a:r>
          </a:p>
          <a:p>
            <a:endParaRPr lang="en-US" altLang="ko-KR">
              <a:solidFill>
                <a:srgbClr val="444444"/>
              </a:solidFill>
              <a:latin typeface="+mn-ea"/>
              <a:ea typeface="+mn-ea"/>
            </a:endParaRPr>
          </a:p>
          <a:p>
            <a:r>
              <a:rPr lang="ko-KR" altLang="en-US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노멀 맵은 </a:t>
            </a:r>
            <a:r>
              <a:rPr lang="en-US" altLang="ko-KR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3D </a:t>
            </a:r>
            <a:r>
              <a:rPr lang="ko-KR" altLang="en-US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모델의 각 픽셀에 대해 표면의 굴곡을 시뮬레이션하는 데 사용되는 텍스처</a:t>
            </a:r>
            <a:r>
              <a:rPr lang="en-US" altLang="ko-KR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. </a:t>
            </a:r>
          </a:p>
          <a:p>
            <a:r>
              <a:rPr lang="ko-KR" altLang="en-US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이는 조명에 따라 표면이 입체적으로 보이게 하는 효과를 제공하지만 실제로 모델의 기하학적인 복잡성을 늘리지 않음</a:t>
            </a:r>
            <a:r>
              <a:rPr lang="en-US" altLang="ko-KR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. </a:t>
            </a:r>
          </a:p>
          <a:p>
            <a:r>
              <a:rPr lang="ko-KR" altLang="en-US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더 적은 계산 비용으로 표면에 더 많은 디테일을 추가할 수 있음</a:t>
            </a:r>
            <a:r>
              <a:rPr lang="en-US" altLang="ko-KR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4276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C3D790A-9E24-494D-9BE4-27503ECDA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  <a:pPr/>
              <a:t>13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C8FCED8-DE5A-466C-943D-B0A25A4A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Displacement Mapping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EFACBE-16DC-4AF3-809F-0887D121BB28}"/>
              </a:ext>
            </a:extLst>
          </p:cNvPr>
          <p:cNvSpPr txBox="1"/>
          <p:nvPr/>
        </p:nvSpPr>
        <p:spPr>
          <a:xfrm>
            <a:off x="582744" y="2598004"/>
            <a:ext cx="11000153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de-DE" altLang="ko-KR" sz="14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sz="1400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brickWallheightMap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de-DE" altLang="ko-KR" sz="1400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textureLoader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sz="1400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load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de-DE" altLang="ko-KR" sz="14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image_sample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de-DE" altLang="ko-KR" sz="1400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de-DE" altLang="ko-KR" sz="14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sz="1400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plane3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de-DE" altLang="ko-KR" sz="14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sz="1400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THREE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sz="1400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Mesh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de-DE" altLang="ko-KR" sz="14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sz="1400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THREE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sz="1400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PlaneGeometry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de-DE" altLang="ko-KR" sz="14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de-DE" altLang="ko-KR" sz="14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de-DE" altLang="ko-KR" sz="14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512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de-DE" altLang="ko-KR" sz="14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512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 </a:t>
            </a:r>
            <a:r>
              <a:rPr lang="de-DE" altLang="ko-KR" sz="14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sz="1400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THREE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sz="1400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MeshStandardMaterial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({ </a:t>
            </a:r>
            <a:r>
              <a:rPr lang="de-DE" altLang="ko-KR" sz="14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map: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sz="1400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brickWallbasecolor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de-DE" altLang="ko-KR" sz="14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normalMap: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sz="1400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brickWallnormalMap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endParaRPr lang="de-DE" altLang="ko-KR" sz="1400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de-DE" altLang="ko-KR" sz="14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displacementMap: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sz="1400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brickWallheightMap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de-DE" altLang="ko-KR" sz="14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displacementScale: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-</a:t>
            </a:r>
            <a:r>
              <a:rPr lang="de-DE" altLang="ko-KR" sz="14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0.5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}))</a:t>
            </a:r>
            <a:endParaRPr lang="de-DE" altLang="ko-KR" sz="1400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de-DE" altLang="ko-KR" sz="1400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plane3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sz="14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position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sz="14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de-DE" altLang="ko-KR" sz="14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endParaRPr lang="de-DE" altLang="ko-KR" sz="1400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de-DE" altLang="ko-KR" sz="1400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plane3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sz="14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position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sz="14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-</a:t>
            </a:r>
            <a:r>
              <a:rPr lang="de-DE" altLang="ko-KR" sz="14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3.6</a:t>
            </a:r>
            <a:endParaRPr lang="de-DE" altLang="ko-KR" sz="1400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de-DE" altLang="ko-KR" sz="14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scene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sz="1400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add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de-DE" altLang="ko-KR" sz="1400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plane3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endParaRPr lang="de-DE" altLang="ko-KR" sz="1400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DBE18-8E2F-29B7-7441-9ED16BA782DE}"/>
              </a:ext>
            </a:extLst>
          </p:cNvPr>
          <p:cNvSpPr txBox="1"/>
          <p:nvPr/>
        </p:nvSpPr>
        <p:spPr>
          <a:xfrm>
            <a:off x="341452" y="1376133"/>
            <a:ext cx="112414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displacementMap: </a:t>
            </a:r>
            <a:r>
              <a:rPr lang="ko-KR" altLang="en-US"/>
              <a:t>표면의 기하학적인 형태를 변경</a:t>
            </a:r>
            <a:r>
              <a:rPr lang="en-US" altLang="ko-KR"/>
              <a:t>. </a:t>
            </a:r>
            <a:r>
              <a:rPr lang="ko-KR" altLang="en-US"/>
              <a:t>메쉬의 실제 꼭짓점를 이동시켜 더 많은 디테일과 불규칙성을 추가</a:t>
            </a:r>
            <a:r>
              <a:rPr lang="en-US" altLang="ko-KR"/>
              <a:t>. </a:t>
            </a:r>
            <a:r>
              <a:rPr lang="ko-KR" altLang="en-US"/>
              <a:t> 매우 현실적인 효과를 만들 수 있지만</a:t>
            </a:r>
            <a:r>
              <a:rPr lang="en-US" altLang="ko-KR"/>
              <a:t>, </a:t>
            </a:r>
            <a:r>
              <a:rPr lang="ko-KR" altLang="en-US"/>
              <a:t>더 많은 계산 자원을 요구</a:t>
            </a:r>
            <a:r>
              <a:rPr lang="en-US" altLang="ko-KR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/>
              <a:t>displacementScale: displacementMap</a:t>
            </a:r>
            <a:r>
              <a:rPr lang="ko-KR" altLang="en-US"/>
              <a:t>이 얼마나 많은 변형을 메쉬에 적용할지를 결정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9656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66424D7-50DE-4263-8486-956C7703E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D1116BC-2C97-4D08-92F2-FFAF640C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Texture memory </a:t>
            </a:r>
            <a:endParaRPr lang="ko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7D2CC73C-25C1-B951-A56C-1439517863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2746" y="1314513"/>
            <a:ext cx="11107684" cy="54657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1900">
                <a:solidFill>
                  <a:srgbClr val="444444"/>
                </a:solidFill>
                <a:latin typeface="+mn-ea"/>
                <a:ea typeface="+mn-ea"/>
              </a:rPr>
              <a:t>brickWallheightMap: </a:t>
            </a:r>
            <a:r>
              <a:rPr lang="ko-KR" altLang="en-US" sz="1900">
                <a:solidFill>
                  <a:srgbClr val="444444"/>
                </a:solidFill>
                <a:latin typeface="+mn-ea"/>
                <a:ea typeface="+mn-ea"/>
              </a:rPr>
              <a:t> 메시의 버텍스</a:t>
            </a:r>
            <a:r>
              <a:rPr lang="en-US" altLang="ko-KR" sz="1900">
                <a:solidFill>
                  <a:srgbClr val="444444"/>
                </a:solidFill>
                <a:latin typeface="+mn-ea"/>
                <a:ea typeface="+mn-ea"/>
              </a:rPr>
              <a:t>(vertex)</a:t>
            </a:r>
            <a:r>
              <a:rPr lang="ko-KR" altLang="en-US" sz="1900">
                <a:solidFill>
                  <a:srgbClr val="444444"/>
                </a:solidFill>
                <a:latin typeface="+mn-ea"/>
                <a:ea typeface="+mn-ea"/>
              </a:rPr>
              <a:t>를 이동시켜 </a:t>
            </a:r>
            <a:r>
              <a:rPr lang="en-US" altLang="ko-KR" sz="1900">
                <a:solidFill>
                  <a:srgbClr val="444444"/>
                </a:solidFill>
                <a:latin typeface="+mn-ea"/>
                <a:ea typeface="+mn-ea"/>
              </a:rPr>
              <a:t>3D </a:t>
            </a:r>
            <a:r>
              <a:rPr lang="ko-KR" altLang="en-US" sz="1900">
                <a:solidFill>
                  <a:srgbClr val="444444"/>
                </a:solidFill>
                <a:latin typeface="+mn-ea"/>
                <a:ea typeface="+mn-ea"/>
              </a:rPr>
              <a:t>모델의 표면에 높낮이를 생성</a:t>
            </a:r>
            <a:r>
              <a:rPr lang="en-US" altLang="ko-KR" sz="1900">
                <a:solidFill>
                  <a:srgbClr val="444444"/>
                </a:solidFill>
                <a:latin typeface="+mn-ea"/>
                <a:ea typeface="+mn-ea"/>
              </a:rPr>
              <a:t>. </a:t>
            </a:r>
            <a:br>
              <a:rPr lang="en-US" altLang="ko-KR" sz="1900">
                <a:solidFill>
                  <a:srgbClr val="444444"/>
                </a:solidFill>
                <a:latin typeface="+mn-ea"/>
                <a:ea typeface="+mn-ea"/>
              </a:rPr>
            </a:br>
            <a:r>
              <a:rPr lang="en-US" altLang="ko-KR" sz="1900">
                <a:solidFill>
                  <a:srgbClr val="444444"/>
                </a:solidFill>
                <a:latin typeface="+mn-ea"/>
                <a:ea typeface="+mn-ea"/>
              </a:rPr>
              <a:t>brickWallheightMap </a:t>
            </a:r>
            <a:r>
              <a:rPr lang="ko-KR" altLang="en-US" sz="1900">
                <a:solidFill>
                  <a:srgbClr val="444444"/>
                </a:solidFill>
                <a:latin typeface="+mn-ea"/>
                <a:ea typeface="+mn-ea"/>
              </a:rPr>
              <a:t>변수에 저장된 텍스처는 각 픽셀의 높낮이 정보를 가지고 있으며</a:t>
            </a:r>
            <a:r>
              <a:rPr lang="en-US" altLang="ko-KR" sz="1900">
                <a:solidFill>
                  <a:srgbClr val="444444"/>
                </a:solidFill>
                <a:latin typeface="+mn-ea"/>
                <a:ea typeface="+mn-ea"/>
              </a:rPr>
              <a:t>, </a:t>
            </a:r>
            <a:r>
              <a:rPr lang="ko-KR" altLang="en-US" sz="1900">
                <a:solidFill>
                  <a:srgbClr val="444444"/>
                </a:solidFill>
                <a:latin typeface="+mn-ea"/>
                <a:ea typeface="+mn-ea"/>
              </a:rPr>
              <a:t>이 정보에 따라 메시의 버텍스들이 실제로 움직여 표면에 질감을 추가</a:t>
            </a:r>
            <a:r>
              <a:rPr lang="en-US" altLang="ko-KR" sz="1900">
                <a:solidFill>
                  <a:srgbClr val="444444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1900">
              <a:solidFill>
                <a:srgbClr val="444444"/>
              </a:solidFill>
              <a:latin typeface="+mn-ea"/>
              <a:ea typeface="+mn-ea"/>
            </a:endParaRPr>
          </a:p>
          <a:p>
            <a:pPr>
              <a:lnSpc>
                <a:spcPct val="110000"/>
              </a:lnSpc>
            </a:pPr>
            <a:r>
              <a:rPr lang="en-US" altLang="ko-KR" sz="1900">
                <a:solidFill>
                  <a:srgbClr val="444444"/>
                </a:solidFill>
                <a:latin typeface="+mn-ea"/>
                <a:ea typeface="+mn-ea"/>
              </a:rPr>
              <a:t>displacementScale </a:t>
            </a:r>
            <a:r>
              <a:rPr lang="ko-KR" altLang="en-US" sz="1900">
                <a:solidFill>
                  <a:srgbClr val="444444"/>
                </a:solidFill>
                <a:latin typeface="+mn-ea"/>
                <a:ea typeface="+mn-ea"/>
              </a:rPr>
              <a:t>속성은 </a:t>
            </a:r>
            <a:r>
              <a:rPr lang="en-US" altLang="ko-KR" sz="1900">
                <a:solidFill>
                  <a:srgbClr val="444444"/>
                </a:solidFill>
                <a:latin typeface="+mn-ea"/>
                <a:ea typeface="+mn-ea"/>
              </a:rPr>
              <a:t>displacementMap</a:t>
            </a:r>
            <a:r>
              <a:rPr lang="ko-KR" altLang="en-US" sz="1900">
                <a:solidFill>
                  <a:srgbClr val="444444"/>
                </a:solidFill>
                <a:latin typeface="+mn-ea"/>
                <a:ea typeface="+mn-ea"/>
              </a:rPr>
              <a:t>에 의해 생성된 높낮이의 정도를 정의</a:t>
            </a:r>
            <a:r>
              <a:rPr lang="en-US" altLang="ko-KR" sz="1900">
                <a:solidFill>
                  <a:srgbClr val="444444"/>
                </a:solidFill>
                <a:latin typeface="+mn-ea"/>
                <a:ea typeface="+mn-ea"/>
              </a:rPr>
              <a:t>. </a:t>
            </a:r>
            <a:r>
              <a:rPr lang="ko-KR" altLang="en-US" sz="1900">
                <a:solidFill>
                  <a:srgbClr val="444444"/>
                </a:solidFill>
                <a:latin typeface="+mn-ea"/>
                <a:ea typeface="+mn-ea"/>
              </a:rPr>
              <a:t>값이 </a:t>
            </a:r>
            <a:r>
              <a:rPr lang="en-US" altLang="ko-KR" sz="1900">
                <a:solidFill>
                  <a:srgbClr val="444444"/>
                </a:solidFill>
                <a:latin typeface="+mn-ea"/>
                <a:ea typeface="+mn-ea"/>
              </a:rPr>
              <a:t>0.05</a:t>
            </a:r>
            <a:r>
              <a:rPr lang="ko-KR" altLang="en-US" sz="1900">
                <a:solidFill>
                  <a:srgbClr val="444444"/>
                </a:solidFill>
                <a:latin typeface="+mn-ea"/>
                <a:ea typeface="+mn-ea"/>
              </a:rPr>
              <a:t>라는 것은 버텍스가 이동할 최대 거리가 원래 위치에서 </a:t>
            </a:r>
            <a:r>
              <a:rPr lang="en-US" altLang="ko-KR" sz="1900">
                <a:solidFill>
                  <a:srgbClr val="444444"/>
                </a:solidFill>
                <a:latin typeface="+mn-ea"/>
                <a:ea typeface="+mn-ea"/>
              </a:rPr>
              <a:t>0.05 </a:t>
            </a:r>
            <a:r>
              <a:rPr lang="ko-KR" altLang="en-US" sz="1900">
                <a:solidFill>
                  <a:srgbClr val="444444"/>
                </a:solidFill>
                <a:latin typeface="+mn-ea"/>
                <a:ea typeface="+mn-ea"/>
              </a:rPr>
              <a:t>단위만큼 변할 수 있다는 것을 의미</a:t>
            </a:r>
            <a:r>
              <a:rPr lang="en-US" altLang="ko-KR" sz="1900">
                <a:solidFill>
                  <a:srgbClr val="444444"/>
                </a:solidFill>
                <a:latin typeface="+mn-ea"/>
                <a:ea typeface="+mn-ea"/>
              </a:rPr>
              <a:t>. </a:t>
            </a:r>
            <a:r>
              <a:rPr lang="ko-KR" altLang="en-US" sz="1900">
                <a:solidFill>
                  <a:srgbClr val="444444"/>
                </a:solidFill>
                <a:latin typeface="+mn-ea"/>
                <a:ea typeface="+mn-ea"/>
              </a:rPr>
              <a:t>이 값이 클수록 표면의 요철이 더 두드러지게 됨</a:t>
            </a:r>
            <a:r>
              <a:rPr lang="en-US" altLang="ko-KR" sz="1900">
                <a:solidFill>
                  <a:srgbClr val="444444"/>
                </a:solidFill>
                <a:latin typeface="+mn-ea"/>
                <a:ea typeface="+mn-ea"/>
              </a:rPr>
              <a:t>. </a:t>
            </a:r>
          </a:p>
          <a:p>
            <a:pPr>
              <a:lnSpc>
                <a:spcPct val="110000"/>
              </a:lnSpc>
            </a:pPr>
            <a:endParaRPr lang="en-US" altLang="ko-KR" sz="1900">
              <a:solidFill>
                <a:srgbClr val="444444"/>
              </a:solidFill>
              <a:latin typeface="+mn-ea"/>
              <a:ea typeface="+mn-ea"/>
            </a:endParaRPr>
          </a:p>
          <a:p>
            <a:pPr>
              <a:lnSpc>
                <a:spcPct val="110000"/>
              </a:lnSpc>
            </a:pPr>
            <a:endParaRPr lang="ko-KR" altLang="en-US" sz="1900">
              <a:solidFill>
                <a:srgbClr val="444444"/>
              </a:solidFill>
              <a:latin typeface="+mn-ea"/>
              <a:ea typeface="+mn-ea"/>
            </a:endParaRPr>
          </a:p>
          <a:p>
            <a:pPr>
              <a:lnSpc>
                <a:spcPct val="110000"/>
              </a:lnSpc>
            </a:pPr>
            <a:r>
              <a:rPr lang="ko-KR" altLang="en-US" sz="1900">
                <a:solidFill>
                  <a:srgbClr val="444444"/>
                </a:solidFill>
                <a:latin typeface="+mn-ea"/>
                <a:ea typeface="+mn-ea"/>
              </a:rPr>
              <a:t>양수 값 </a:t>
            </a:r>
            <a:r>
              <a:rPr lang="en-US" altLang="ko-KR" sz="1900">
                <a:solidFill>
                  <a:srgbClr val="444444"/>
                </a:solidFill>
                <a:latin typeface="+mn-ea"/>
                <a:ea typeface="+mn-ea"/>
              </a:rPr>
              <a:t>(&gt; 0): </a:t>
            </a:r>
            <a:r>
              <a:rPr lang="ko-KR" altLang="en-US" sz="1900">
                <a:solidFill>
                  <a:srgbClr val="444444"/>
                </a:solidFill>
                <a:latin typeface="+mn-ea"/>
                <a:ea typeface="+mn-ea"/>
              </a:rPr>
              <a:t>표면이 밖으로 튀어나오도록</a:t>
            </a:r>
            <a:r>
              <a:rPr lang="en-US" altLang="ko-KR" sz="1900">
                <a:solidFill>
                  <a:srgbClr val="444444"/>
                </a:solidFill>
                <a:latin typeface="+mn-ea"/>
                <a:ea typeface="+mn-ea"/>
              </a:rPr>
              <a:t>(</a:t>
            </a:r>
            <a:r>
              <a:rPr lang="ko-KR" altLang="en-US" sz="1900">
                <a:solidFill>
                  <a:srgbClr val="444444"/>
                </a:solidFill>
                <a:latin typeface="+mn-ea"/>
                <a:ea typeface="+mn-ea"/>
              </a:rPr>
              <a:t>즉</a:t>
            </a:r>
            <a:r>
              <a:rPr lang="en-US" altLang="ko-KR" sz="1900">
                <a:solidFill>
                  <a:srgbClr val="444444"/>
                </a:solidFill>
                <a:latin typeface="+mn-ea"/>
                <a:ea typeface="+mn-ea"/>
              </a:rPr>
              <a:t>, </a:t>
            </a:r>
            <a:r>
              <a:rPr lang="ko-KR" altLang="en-US" sz="1900">
                <a:solidFill>
                  <a:srgbClr val="444444"/>
                </a:solidFill>
                <a:latin typeface="+mn-ea"/>
                <a:ea typeface="+mn-ea"/>
              </a:rPr>
              <a:t>부풀어 오르듯이</a:t>
            </a:r>
            <a:r>
              <a:rPr lang="en-US" altLang="ko-KR" sz="1900">
                <a:solidFill>
                  <a:srgbClr val="444444"/>
                </a:solidFill>
                <a:latin typeface="+mn-ea"/>
                <a:ea typeface="+mn-ea"/>
              </a:rPr>
              <a:t>) </a:t>
            </a:r>
            <a:r>
              <a:rPr lang="ko-KR" altLang="en-US" sz="1900">
                <a:solidFill>
                  <a:srgbClr val="444444"/>
                </a:solidFill>
                <a:latin typeface="+mn-ea"/>
                <a:ea typeface="+mn-ea"/>
              </a:rPr>
              <a:t>변형됩니다</a:t>
            </a:r>
            <a:r>
              <a:rPr lang="en-US" altLang="ko-KR" sz="1900">
                <a:solidFill>
                  <a:srgbClr val="444444"/>
                </a:solidFill>
                <a:latin typeface="+mn-ea"/>
                <a:ea typeface="+mn-ea"/>
              </a:rPr>
              <a:t>. </a:t>
            </a:r>
          </a:p>
          <a:p>
            <a:pPr marL="800100" lvl="2" indent="-342900">
              <a:lnSpc>
                <a:spcPct val="11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ko-KR" altLang="en-US" sz="1500">
                <a:solidFill>
                  <a:srgbClr val="444444"/>
                </a:solidFill>
                <a:latin typeface="+mn-ea"/>
                <a:ea typeface="+mn-ea"/>
              </a:rPr>
              <a:t>값이 커질수록 튀어나오는 정도가 커집니다</a:t>
            </a:r>
            <a:r>
              <a:rPr lang="en-US" altLang="ko-KR" sz="1500">
                <a:solidFill>
                  <a:srgbClr val="444444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900">
                <a:solidFill>
                  <a:srgbClr val="444444"/>
                </a:solidFill>
                <a:latin typeface="+mn-ea"/>
                <a:ea typeface="+mn-ea"/>
              </a:rPr>
              <a:t>음수 값 </a:t>
            </a:r>
            <a:r>
              <a:rPr lang="en-US" altLang="ko-KR" sz="1900">
                <a:solidFill>
                  <a:srgbClr val="444444"/>
                </a:solidFill>
                <a:latin typeface="+mn-ea"/>
                <a:ea typeface="+mn-ea"/>
              </a:rPr>
              <a:t>(&lt; 0): </a:t>
            </a:r>
            <a:r>
              <a:rPr lang="ko-KR" altLang="en-US" sz="1900">
                <a:solidFill>
                  <a:srgbClr val="444444"/>
                </a:solidFill>
                <a:latin typeface="+mn-ea"/>
                <a:ea typeface="+mn-ea"/>
              </a:rPr>
              <a:t>표면이 안으로 들어가도록</a:t>
            </a:r>
            <a:r>
              <a:rPr lang="en-US" altLang="ko-KR" sz="1900">
                <a:solidFill>
                  <a:srgbClr val="444444"/>
                </a:solidFill>
                <a:latin typeface="+mn-ea"/>
                <a:ea typeface="+mn-ea"/>
              </a:rPr>
              <a:t>(</a:t>
            </a:r>
            <a:r>
              <a:rPr lang="ko-KR" altLang="en-US" sz="1900">
                <a:solidFill>
                  <a:srgbClr val="444444"/>
                </a:solidFill>
                <a:latin typeface="+mn-ea"/>
                <a:ea typeface="+mn-ea"/>
              </a:rPr>
              <a:t>즉</a:t>
            </a:r>
            <a:r>
              <a:rPr lang="en-US" altLang="ko-KR" sz="1900">
                <a:solidFill>
                  <a:srgbClr val="444444"/>
                </a:solidFill>
                <a:latin typeface="+mn-ea"/>
                <a:ea typeface="+mn-ea"/>
              </a:rPr>
              <a:t>, </a:t>
            </a:r>
            <a:r>
              <a:rPr lang="ko-KR" altLang="en-US" sz="1900">
                <a:solidFill>
                  <a:srgbClr val="444444"/>
                </a:solidFill>
                <a:latin typeface="+mn-ea"/>
                <a:ea typeface="+mn-ea"/>
              </a:rPr>
              <a:t>움푹 들어가듯이</a:t>
            </a:r>
            <a:r>
              <a:rPr lang="en-US" altLang="ko-KR" sz="1900">
                <a:solidFill>
                  <a:srgbClr val="444444"/>
                </a:solidFill>
                <a:latin typeface="+mn-ea"/>
                <a:ea typeface="+mn-ea"/>
              </a:rPr>
              <a:t>) </a:t>
            </a:r>
            <a:r>
              <a:rPr lang="ko-KR" altLang="en-US" sz="1900">
                <a:solidFill>
                  <a:srgbClr val="444444"/>
                </a:solidFill>
                <a:latin typeface="+mn-ea"/>
                <a:ea typeface="+mn-ea"/>
              </a:rPr>
              <a:t>변형됩니다</a:t>
            </a:r>
            <a:r>
              <a:rPr lang="en-US" altLang="ko-KR" sz="1900">
                <a:solidFill>
                  <a:srgbClr val="444444"/>
                </a:solidFill>
                <a:latin typeface="+mn-ea"/>
                <a:ea typeface="+mn-ea"/>
              </a:rPr>
              <a:t>. </a:t>
            </a:r>
          </a:p>
          <a:p>
            <a:pPr marL="800100" lvl="2" indent="-342900">
              <a:lnSpc>
                <a:spcPct val="11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US" altLang="ko-KR" sz="1500">
                <a:solidFill>
                  <a:srgbClr val="444444"/>
                </a:solidFill>
                <a:latin typeface="+mn-ea"/>
                <a:ea typeface="+mn-ea"/>
              </a:rPr>
              <a:t>displacementScale: -0.5</a:t>
            </a:r>
            <a:r>
              <a:rPr lang="ko-KR" altLang="en-US" sz="1500">
                <a:solidFill>
                  <a:srgbClr val="444444"/>
                </a:solidFill>
                <a:latin typeface="+mn-ea"/>
                <a:ea typeface="+mn-ea"/>
              </a:rPr>
              <a:t>라는 값은 높이맵에 따라 표면이 약간 안쪽으로 눌리는 효과를 줄 것입니다</a:t>
            </a:r>
            <a:r>
              <a:rPr lang="en-US" altLang="ko-KR" sz="1500">
                <a:solidFill>
                  <a:srgbClr val="444444"/>
                </a:solidFill>
                <a:latin typeface="+mn-ea"/>
                <a:ea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26288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C3D790A-9E24-494D-9BE4-27503ECDA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  <a:pPr/>
              <a:t>15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C8FCED8-DE5A-466C-943D-B0A25A4A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Roughness Mapping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EFACBE-16DC-4AF3-809F-0887D121BB28}"/>
              </a:ext>
            </a:extLst>
          </p:cNvPr>
          <p:cNvSpPr txBox="1"/>
          <p:nvPr/>
        </p:nvSpPr>
        <p:spPr>
          <a:xfrm>
            <a:off x="595923" y="2496513"/>
            <a:ext cx="11000153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brickWallroughnessMap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textureLoader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"brick-wall-1890-1467111.jpg"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plane4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Mesh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PlaneGeometry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512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512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MeshStandardMaterial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brickWallbasecolor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normalMap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brickWallnormalMap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displacementMap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brickWallheightMap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displacementScale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roughnessMap: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brickWallroughnessMap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roughness: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}))</a:t>
            </a:r>
          </a:p>
          <a:p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plane4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plane4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plane4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605578-1D23-6F33-15DE-3E86C79723D6}"/>
              </a:ext>
            </a:extLst>
          </p:cNvPr>
          <p:cNvSpPr txBox="1"/>
          <p:nvPr/>
        </p:nvSpPr>
        <p:spPr>
          <a:xfrm>
            <a:off x="582746" y="1474398"/>
            <a:ext cx="10732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roughnessMap: </a:t>
            </a:r>
            <a:r>
              <a:rPr lang="ko-KR" altLang="en-US"/>
              <a:t>표면의 거칠기를 정의</a:t>
            </a:r>
            <a:r>
              <a:rPr lang="en-US" altLang="ko-KR"/>
              <a:t>. </a:t>
            </a:r>
            <a:r>
              <a:rPr lang="ko-KR" altLang="en-US"/>
              <a:t>거칠기는 빛이 얼마나 많이 흩어지는지를 결정</a:t>
            </a:r>
            <a:r>
              <a:rPr lang="en-US" altLang="ko-KR"/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/>
              <a:t>roughness: </a:t>
            </a:r>
            <a:r>
              <a:rPr lang="ko-KR" altLang="en-US"/>
              <a:t>표면의 거칠기 정도를 수치로 설정</a:t>
            </a:r>
            <a:r>
              <a:rPr lang="en-US" altLang="ko-KR"/>
              <a:t>. </a:t>
            </a:r>
            <a:r>
              <a:rPr lang="ko-KR" altLang="en-US"/>
              <a:t>생략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31272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66424D7-50DE-4263-8486-956C7703E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  <a:pPr/>
              <a:t>16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D1116BC-2C97-4D08-92F2-FFAF640C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Texture memory </a:t>
            </a:r>
            <a:endParaRPr lang="ko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7D2CC73C-25C1-B951-A56C-1439517863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2746" y="1314513"/>
            <a:ext cx="10998207" cy="3638487"/>
          </a:xfrm>
        </p:spPr>
        <p:txBody>
          <a:bodyPr>
            <a:normAutofit/>
          </a:bodyPr>
          <a:lstStyle/>
          <a:p>
            <a:r>
              <a:rPr lang="en-US" altLang="ko-KR" sz="2000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roughnessMap : </a:t>
            </a:r>
            <a:r>
              <a:rPr lang="ko-KR" altLang="en-US" sz="2000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재질 표면의 거칠기를 픽셀 단위로 정의하는 텍스처 맵을 설정</a:t>
            </a:r>
            <a:r>
              <a:rPr lang="en-US" altLang="ko-KR" sz="2000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. brickWallroughnessMap </a:t>
            </a:r>
            <a:r>
              <a:rPr lang="ko-KR" altLang="en-US" sz="2000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변수는 흰색이 거친 영역</a:t>
            </a:r>
            <a:r>
              <a:rPr lang="en-US" altLang="ko-KR" sz="2000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, </a:t>
            </a:r>
            <a:r>
              <a:rPr lang="ko-KR" altLang="en-US" sz="2000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검은색이 매끄러운 영역을 나타내는 흑백 텍스처를 저장</a:t>
            </a:r>
            <a:r>
              <a:rPr lang="en-US" altLang="ko-KR" sz="2000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. </a:t>
            </a:r>
            <a:br>
              <a:rPr lang="en-US" altLang="ko-KR" sz="2000" b="0" i="0">
                <a:solidFill>
                  <a:srgbClr val="444444"/>
                </a:solidFill>
                <a:effectLst/>
                <a:latin typeface="+mn-ea"/>
                <a:ea typeface="+mn-ea"/>
              </a:rPr>
            </a:br>
            <a:r>
              <a:rPr lang="ko-KR" altLang="en-US" sz="2000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빛이 표면과 상호작용하는 방식을 세밀하게 시뮬레이션하여</a:t>
            </a:r>
            <a:r>
              <a:rPr lang="en-US" altLang="ko-KR" sz="2000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, </a:t>
            </a:r>
            <a:r>
              <a:rPr lang="ko-KR" altLang="en-US" sz="2000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반짝임과 확산 반사를 조절</a:t>
            </a:r>
            <a:endParaRPr lang="en-US" altLang="ko-KR" sz="2000" b="0" i="0">
              <a:solidFill>
                <a:srgbClr val="444444"/>
              </a:solidFill>
              <a:effectLst/>
              <a:latin typeface="+mn-ea"/>
              <a:ea typeface="+mn-ea"/>
            </a:endParaRPr>
          </a:p>
          <a:p>
            <a:endParaRPr lang="en-US" altLang="ko-KR" sz="2000">
              <a:solidFill>
                <a:srgbClr val="444444"/>
              </a:solidFill>
              <a:latin typeface="+mn-ea"/>
              <a:ea typeface="+mn-ea"/>
            </a:endParaRPr>
          </a:p>
          <a:p>
            <a:r>
              <a:rPr lang="en-US" altLang="ko-KR" sz="2000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roughness: </a:t>
            </a:r>
            <a:r>
              <a:rPr lang="ko-KR" altLang="en-US" sz="2000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맵 없이 전체 재질의 거칠기를 동일하게 정의하는 스칼라 값</a:t>
            </a:r>
            <a:r>
              <a:rPr lang="en-US" altLang="ko-KR" sz="2000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. 0.0(</a:t>
            </a:r>
            <a:r>
              <a:rPr lang="ko-KR" altLang="en-US" sz="2000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매끄러움</a:t>
            </a:r>
            <a:r>
              <a:rPr lang="en-US" altLang="ko-KR" sz="2000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)</a:t>
            </a:r>
            <a:r>
              <a:rPr lang="ko-KR" altLang="en-US" sz="2000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부터 </a:t>
            </a:r>
            <a:r>
              <a:rPr lang="en-US" altLang="ko-KR" sz="2000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1.0(</a:t>
            </a:r>
            <a:r>
              <a:rPr lang="ko-KR" altLang="en-US" sz="2000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거친</a:t>
            </a:r>
            <a:r>
              <a:rPr lang="en-US" altLang="ko-KR" sz="2000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)</a:t>
            </a:r>
            <a:r>
              <a:rPr lang="ko-KR" altLang="en-US" sz="2000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까지 범위를 가짐</a:t>
            </a:r>
            <a:endParaRPr lang="en-US" altLang="ko-KR" sz="2000" b="0" i="0">
              <a:solidFill>
                <a:srgbClr val="444444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3095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C3D790A-9E24-494D-9BE4-27503ECDA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  <a:pPr/>
              <a:t>17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C8FCED8-DE5A-466C-943D-B0A25A4A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Ambient Occlusion Map (AO)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EFACBE-16DC-4AF3-809F-0887D121BB28}"/>
              </a:ext>
            </a:extLst>
          </p:cNvPr>
          <p:cNvSpPr txBox="1"/>
          <p:nvPr/>
        </p:nvSpPr>
        <p:spPr>
          <a:xfrm>
            <a:off x="582745" y="1414238"/>
            <a:ext cx="11000153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brickWallambientOcclusionMap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textureLoader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"brick-wall-1890-1467111.jpg"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plane5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Mesh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PlaneGeometry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512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512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MeshStandardMaterial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brickWallbasecolor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normalMap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brickWallnormalMap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displacementMap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brickWallheightMap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displacementScale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roughnessMap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brickWallroughnessMap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roughness: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aoMap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brickWallambientOcclusionMap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}))</a:t>
            </a:r>
          </a:p>
          <a:p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plane5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geometry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attributes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uv2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plane5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geometry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attributes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uv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plane5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plane5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plane5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877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66424D7-50DE-4263-8486-956C7703E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  <a:pPr/>
              <a:t>18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D1116BC-2C97-4D08-92F2-FFAF640C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Texture memory </a:t>
            </a:r>
            <a:endParaRPr lang="ko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7D2CC73C-25C1-B951-A56C-1439517863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2746" y="1314513"/>
            <a:ext cx="10998207" cy="3638487"/>
          </a:xfrm>
        </p:spPr>
        <p:txBody>
          <a:bodyPr>
            <a:normAutofit/>
          </a:bodyPr>
          <a:lstStyle/>
          <a:p>
            <a:r>
              <a:rPr lang="en-US" altLang="ko-KR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aoMap : </a:t>
            </a:r>
            <a:r>
              <a:rPr lang="ko-KR" altLang="en-US" b="0" i="0">
                <a:solidFill>
                  <a:srgbClr val="0F0F0F"/>
                </a:solidFill>
                <a:effectLst/>
                <a:latin typeface="Söhne"/>
              </a:rPr>
              <a:t>주변 환경 오쿠루젼 맵을 설정하는 속성</a:t>
            </a:r>
            <a:r>
              <a:rPr lang="en-US" altLang="ko-KR" b="0" i="0">
                <a:solidFill>
                  <a:srgbClr val="0F0F0F"/>
                </a:solidFill>
                <a:effectLst/>
                <a:latin typeface="Söhne"/>
              </a:rPr>
              <a:t>. </a:t>
            </a:r>
            <a:r>
              <a:rPr lang="ko-KR" altLang="en-US" b="0" i="0">
                <a:solidFill>
                  <a:srgbClr val="0F0F0F"/>
                </a:solidFill>
                <a:effectLst/>
                <a:latin typeface="Söhne"/>
              </a:rPr>
              <a:t>이 맵은 </a:t>
            </a:r>
            <a:r>
              <a:rPr lang="en-US" altLang="ko-KR" b="0" i="0">
                <a:solidFill>
                  <a:srgbClr val="0F0F0F"/>
                </a:solidFill>
                <a:effectLst/>
                <a:latin typeface="Söhne"/>
              </a:rPr>
              <a:t>3D </a:t>
            </a:r>
            <a:r>
              <a:rPr lang="ko-KR" altLang="en-US" b="0" i="0">
                <a:solidFill>
                  <a:srgbClr val="0F0F0F"/>
                </a:solidFill>
                <a:effectLst/>
                <a:latin typeface="Söhne"/>
              </a:rPr>
              <a:t>모델의 각 부분이 얼마나 많은 주변 빛을 받는지를 나타내어</a:t>
            </a:r>
            <a:r>
              <a:rPr lang="en-US" altLang="ko-KR" b="0" i="0">
                <a:solidFill>
                  <a:srgbClr val="0F0F0F"/>
                </a:solidFill>
                <a:effectLst/>
                <a:latin typeface="Söhne"/>
              </a:rPr>
              <a:t>, </a:t>
            </a:r>
            <a:r>
              <a:rPr lang="ko-KR" altLang="en-US" b="0" i="0">
                <a:solidFill>
                  <a:srgbClr val="0F0F0F"/>
                </a:solidFill>
                <a:effectLst/>
                <a:latin typeface="Söhne"/>
              </a:rPr>
              <a:t>좁거나 깊은 곳이 더 어둡게 보이도록 해서 더 사실적인 그림자와 깊이감을 만듬</a:t>
            </a:r>
            <a:endParaRPr lang="en-US" altLang="ko-KR" b="0" i="0">
              <a:solidFill>
                <a:srgbClr val="0F0F0F"/>
              </a:solidFill>
              <a:effectLst/>
              <a:latin typeface="Söhne"/>
            </a:endParaRPr>
          </a:p>
          <a:p>
            <a:endParaRPr lang="en-US" altLang="ko-KR" b="0" i="0">
              <a:solidFill>
                <a:srgbClr val="444444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1310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C3D790A-9E24-494D-9BE4-27503ECDA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  <a:pPr/>
              <a:t>19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C8FCED8-DE5A-466C-943D-B0A25A4A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Metalness</a:t>
            </a:r>
            <a:r>
              <a:rPr lang="en-US" altLang="ko-KR" dirty="0"/>
              <a:t> Map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EFACBE-16DC-4AF3-809F-0887D121BB28}"/>
              </a:ext>
            </a:extLst>
          </p:cNvPr>
          <p:cNvSpPr txBox="1"/>
          <p:nvPr/>
        </p:nvSpPr>
        <p:spPr>
          <a:xfrm>
            <a:off x="744790" y="1703604"/>
            <a:ext cx="11000153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metalTilesmetallic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textureLoader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"brick-wall-1890-1467111.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jpg"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sphere1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Mesh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SphereGeometry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512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512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MeshStandardMaterial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brickWallbasecolor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normalMap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brickWallnormalMap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displacementMap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brickWallheightMap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displacementScale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0.08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roughnessMap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brickWallroughnessMap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roughness: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aoMap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brickWallambientOcclusionMap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metalnessMap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metalTilesmetallic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metalness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}))</a:t>
            </a:r>
          </a:p>
          <a:p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sphere1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sphere1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sphere1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sphere1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66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66424D7-50DE-4263-8486-956C7703E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D1116BC-2C97-4D08-92F2-FFAF640C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Texture </a:t>
            </a:r>
            <a:endParaRPr lang="ko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7D2CC73C-25C1-B951-A56C-1439517863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2746" y="1314513"/>
            <a:ext cx="10998207" cy="5250256"/>
          </a:xfrm>
        </p:spPr>
        <p:txBody>
          <a:bodyPr>
            <a:normAutofit/>
          </a:bodyPr>
          <a:lstStyle/>
          <a:p>
            <a:r>
              <a:rPr lang="ko-KR" altLang="en-US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텍스처</a:t>
            </a:r>
            <a:r>
              <a:rPr lang="en-US" altLang="ko-KR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, Texture</a:t>
            </a:r>
            <a:r>
              <a:rPr lang="ko-KR" altLang="en-US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는 </a:t>
            </a:r>
            <a:r>
              <a:rPr lang="en-US" altLang="ko-KR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"</a:t>
            </a:r>
            <a:r>
              <a:rPr lang="ko-KR" altLang="en-US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질감</a:t>
            </a:r>
            <a:r>
              <a:rPr lang="en-US" altLang="ko-KR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“</a:t>
            </a:r>
            <a:endParaRPr lang="en-US" altLang="ko-KR">
              <a:solidFill>
                <a:srgbClr val="444444"/>
              </a:solidFill>
              <a:latin typeface="+mn-ea"/>
              <a:ea typeface="+mn-ea"/>
            </a:endParaRPr>
          </a:p>
          <a:p>
            <a:r>
              <a:rPr lang="ko-KR" altLang="en-US">
                <a:solidFill>
                  <a:srgbClr val="444444"/>
                </a:solidFill>
                <a:latin typeface="+mn-ea"/>
                <a:ea typeface="+mn-ea"/>
              </a:rPr>
              <a:t>텍스처 불러오기 </a:t>
            </a:r>
            <a:endParaRPr lang="en-US" altLang="ko-KR">
              <a:solidFill>
                <a:srgbClr val="444444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ko-KR">
                <a:latin typeface="+mn-ea"/>
                <a:ea typeface="+mn-ea"/>
              </a:rPr>
              <a:t>	const texture = loader.load('resources/images/flower-1.jpg’);</a:t>
            </a:r>
            <a:endParaRPr lang="en-US" altLang="ko-KR">
              <a:solidFill>
                <a:srgbClr val="444444"/>
              </a:solidFill>
              <a:latin typeface="+mn-ea"/>
              <a:ea typeface="+mn-ea"/>
            </a:endParaRPr>
          </a:p>
          <a:p>
            <a:r>
              <a:rPr lang="ko-KR" altLang="en-US">
                <a:solidFill>
                  <a:srgbClr val="444444"/>
                </a:solidFill>
                <a:latin typeface="+mn-ea"/>
                <a:ea typeface="+mn-ea"/>
              </a:rPr>
              <a:t>텍스처 처리 </a:t>
            </a:r>
            <a:endParaRPr lang="en-US" altLang="ko-KR">
              <a:solidFill>
                <a:srgbClr val="444444"/>
              </a:solidFill>
              <a:latin typeface="+mn-ea"/>
              <a:ea typeface="+mn-ea"/>
            </a:endParaRPr>
          </a:p>
          <a:p>
            <a:pPr lvl="1"/>
            <a:r>
              <a:rPr lang="en-US" altLang="ko-KR">
                <a:latin typeface="+mn-ea"/>
                <a:ea typeface="+mn-ea"/>
              </a:rPr>
              <a:t>loader.load('resources/images/wall.jpg', (texture) =&gt; {</a:t>
            </a:r>
            <a:br>
              <a:rPr lang="en-US" altLang="ko-KR">
                <a:latin typeface="+mn-ea"/>
                <a:ea typeface="+mn-ea"/>
              </a:rPr>
            </a:br>
            <a:r>
              <a:rPr lang="en-US" altLang="ko-KR">
                <a:latin typeface="+mn-ea"/>
                <a:ea typeface="+mn-ea"/>
              </a:rPr>
              <a:t>  const material = new THREE.MeshBasicMaterial({</a:t>
            </a:r>
            <a:br>
              <a:rPr lang="en-US" altLang="ko-KR">
                <a:latin typeface="+mn-ea"/>
                <a:ea typeface="+mn-ea"/>
              </a:rPr>
            </a:br>
            <a:r>
              <a:rPr lang="en-US" altLang="ko-KR">
                <a:latin typeface="+mn-ea"/>
                <a:ea typeface="+mn-ea"/>
              </a:rPr>
              <a:t>  map: texture }</a:t>
            </a:r>
            <a:br>
              <a:rPr lang="en-US" altLang="ko-KR">
                <a:latin typeface="+mn-ea"/>
                <a:ea typeface="+mn-ea"/>
              </a:rPr>
            </a:br>
            <a:r>
              <a:rPr lang="en-US" altLang="ko-KR">
                <a:latin typeface="+mn-ea"/>
                <a:ea typeface="+mn-ea"/>
              </a:rPr>
              <a:t>);</a:t>
            </a:r>
            <a:br>
              <a:rPr lang="en-US" altLang="ko-KR">
                <a:latin typeface="+mn-ea"/>
                <a:ea typeface="+mn-ea"/>
              </a:rPr>
            </a:br>
            <a:r>
              <a:rPr lang="en-US" altLang="ko-KR">
                <a:latin typeface="+mn-ea"/>
                <a:ea typeface="+mn-ea"/>
              </a:rPr>
              <a:t>const cube = new THREE.Mesh(geometry, material);</a:t>
            </a:r>
            <a:br>
              <a:rPr lang="en-US" altLang="ko-KR">
                <a:latin typeface="+mn-ea"/>
                <a:ea typeface="+mn-ea"/>
              </a:rPr>
            </a:br>
            <a:r>
              <a:rPr lang="en-US" altLang="ko-KR">
                <a:latin typeface="+mn-ea"/>
                <a:ea typeface="+mn-ea"/>
              </a:rPr>
              <a:t>scene.add(cube);</a:t>
            </a:r>
            <a:br>
              <a:rPr lang="en-US" altLang="ko-KR">
                <a:latin typeface="+mn-ea"/>
                <a:ea typeface="+mn-ea"/>
              </a:rPr>
            </a:br>
            <a:r>
              <a:rPr lang="en-US" altLang="ko-KR">
                <a:latin typeface="+mn-ea"/>
                <a:ea typeface="+mn-ea"/>
              </a:rPr>
              <a:t>cubes.push(cube);  // </a:t>
            </a:r>
            <a:r>
              <a:rPr lang="ko-KR" altLang="en-US">
                <a:latin typeface="+mn-ea"/>
                <a:ea typeface="+mn-ea"/>
              </a:rPr>
              <a:t>회전 애니메이션을 위해 배열에 추가</a:t>
            </a:r>
            <a:br>
              <a:rPr lang="en-US" altLang="ko-KR">
                <a:latin typeface="+mn-ea"/>
                <a:ea typeface="+mn-ea"/>
              </a:rPr>
            </a:br>
            <a:r>
              <a:rPr lang="en-US" altLang="ko-KR">
                <a:latin typeface="+mn-ea"/>
                <a:ea typeface="+mn-ea"/>
              </a:rPr>
              <a:t>});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972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66424D7-50DE-4263-8486-956C7703E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  <a:pPr/>
              <a:t>20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D1116BC-2C97-4D08-92F2-FFAF640C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Texture memory </a:t>
            </a:r>
            <a:endParaRPr lang="ko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7D2CC73C-25C1-B951-A56C-1439517863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2746" y="1314513"/>
            <a:ext cx="10998207" cy="3638487"/>
          </a:xfrm>
        </p:spPr>
        <p:txBody>
          <a:bodyPr>
            <a:normAutofit/>
          </a:bodyPr>
          <a:lstStyle/>
          <a:p>
            <a:r>
              <a:rPr lang="en-US" altLang="ko-KR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metalnessMap : </a:t>
            </a:r>
            <a:r>
              <a:rPr lang="ko-KR" altLang="en-US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재질의 금속성을 정의 </a:t>
            </a:r>
            <a:r>
              <a:rPr lang="en-US" altLang="ko-KR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(</a:t>
            </a:r>
            <a:r>
              <a:rPr lang="ko-KR" altLang="en-US" b="0" i="0">
                <a:solidFill>
                  <a:srgbClr val="0F0F0F"/>
                </a:solidFill>
                <a:effectLst/>
                <a:latin typeface="Söhne"/>
              </a:rPr>
              <a:t>일반적으로 흑백 이미지를 사용해 금속성의 강도를 나타냄</a:t>
            </a:r>
            <a:r>
              <a:rPr lang="en-US" altLang="ko-KR" b="0" i="0">
                <a:solidFill>
                  <a:srgbClr val="0F0F0F"/>
                </a:solidFill>
                <a:effectLst/>
                <a:latin typeface="Söhne"/>
              </a:rPr>
              <a:t>) </a:t>
            </a:r>
          </a:p>
          <a:p>
            <a:endParaRPr lang="en-US" altLang="ko-KR">
              <a:solidFill>
                <a:srgbClr val="0F0F0F"/>
              </a:solidFill>
              <a:latin typeface="Söhne"/>
              <a:ea typeface="+mn-ea"/>
            </a:endParaRPr>
          </a:p>
          <a:p>
            <a:r>
              <a:rPr lang="en-US" altLang="ko-KR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Metalness : 0.0</a:t>
            </a:r>
            <a:r>
              <a:rPr lang="ko-KR" altLang="en-US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은 금속성이 전혀 없음을</a:t>
            </a:r>
            <a:r>
              <a:rPr lang="en-US" altLang="ko-KR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, 1.0</a:t>
            </a:r>
            <a:r>
              <a:rPr lang="ko-KR" altLang="en-US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은 완전한 금속성을 나타냄</a:t>
            </a:r>
            <a:endParaRPr lang="en-US" altLang="ko-KR" b="0" i="0">
              <a:solidFill>
                <a:srgbClr val="444444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08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66424D7-50DE-4263-8486-956C7703E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D1116BC-2C97-4D08-92F2-FFAF640C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Texture memory </a:t>
            </a:r>
            <a:endParaRPr lang="ko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7D2CC73C-25C1-B951-A56C-1439517863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2746" y="1314513"/>
            <a:ext cx="10998207" cy="5250256"/>
          </a:xfrm>
        </p:spPr>
        <p:txBody>
          <a:bodyPr>
            <a:normAutofit/>
          </a:bodyPr>
          <a:lstStyle/>
          <a:p>
            <a:r>
              <a:rPr lang="ko-KR" altLang="en-US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너비 * 높이 * </a:t>
            </a:r>
            <a:r>
              <a:rPr lang="en-US" altLang="ko-KR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4 * 1.33 </a:t>
            </a:r>
            <a:r>
              <a:rPr lang="ko-KR" altLang="en-US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바이트의 메모리를 사용</a:t>
            </a:r>
            <a:endParaRPr lang="en-US" altLang="ko-KR" b="0" i="0">
              <a:solidFill>
                <a:srgbClr val="444444"/>
              </a:solidFill>
              <a:effectLst/>
              <a:latin typeface="+mn-ea"/>
              <a:ea typeface="+mn-ea"/>
            </a:endParaRPr>
          </a:p>
          <a:p>
            <a:endParaRPr lang="en-US" altLang="ko-KR">
              <a:solidFill>
                <a:srgbClr val="444444"/>
              </a:solidFill>
              <a:latin typeface="+mn-ea"/>
              <a:ea typeface="+mn-ea"/>
            </a:endParaRPr>
          </a:p>
          <a:p>
            <a:r>
              <a:rPr lang="en-US" altLang="ko-KR">
                <a:latin typeface="+mn-ea"/>
                <a:ea typeface="+mn-ea"/>
              </a:rPr>
              <a:t>Ex0 3024 x 3761 </a:t>
            </a:r>
            <a:r>
              <a:rPr lang="ko-KR" altLang="en-US">
                <a:latin typeface="+mn-ea"/>
                <a:ea typeface="+mn-ea"/>
              </a:rPr>
              <a:t>의 이미지의 메모리 사용량은 </a:t>
            </a:r>
            <a:r>
              <a:rPr lang="en-US" altLang="ko-KR">
                <a:latin typeface="+mn-ea"/>
                <a:ea typeface="+mn-ea"/>
              </a:rPr>
              <a:t>? </a:t>
            </a:r>
            <a:br>
              <a:rPr lang="en-US" altLang="ko-KR">
                <a:latin typeface="+mn-ea"/>
                <a:ea typeface="+mn-ea"/>
              </a:rPr>
            </a:br>
            <a:r>
              <a:rPr lang="en-US" altLang="ko-KR">
                <a:latin typeface="+mn-ea"/>
                <a:ea typeface="+mn-ea"/>
              </a:rPr>
              <a:t>3024 * 3761 * 4 * 1.33 = 60505764.5 – (</a:t>
            </a:r>
            <a:r>
              <a:rPr lang="ko-KR" altLang="en-US">
                <a:latin typeface="+mn-ea"/>
                <a:ea typeface="+mn-ea"/>
              </a:rPr>
              <a:t>약 </a:t>
            </a:r>
            <a:r>
              <a:rPr lang="en-US" altLang="ko-KR">
                <a:latin typeface="+mn-ea"/>
                <a:ea typeface="+mn-ea"/>
              </a:rPr>
              <a:t>60 MB)</a:t>
            </a:r>
          </a:p>
          <a:p>
            <a:endParaRPr lang="en-US" altLang="ko-KR">
              <a:latin typeface="+mn-ea"/>
              <a:ea typeface="+mn-ea"/>
            </a:endParaRPr>
          </a:p>
          <a:p>
            <a:r>
              <a:rPr lang="ko-KR" altLang="en-US">
                <a:latin typeface="+mn-ea"/>
                <a:ea typeface="+mn-ea"/>
              </a:rPr>
              <a:t>파일의 용량이 아니라 파일의 해상도를 줄어야 함</a:t>
            </a:r>
            <a:endParaRPr lang="en-US" altLang="ko-KR">
              <a:latin typeface="+mn-ea"/>
              <a:ea typeface="+mn-ea"/>
            </a:endParaRPr>
          </a:p>
          <a:p>
            <a:r>
              <a:rPr lang="en-US" altLang="ko-KR">
                <a:latin typeface="+mn-ea"/>
                <a:ea typeface="+mn-ea"/>
              </a:rPr>
              <a:t>JPG</a:t>
            </a:r>
            <a:r>
              <a:rPr lang="ko-KR" altLang="en-US">
                <a:latin typeface="+mn-ea"/>
                <a:ea typeface="+mn-ea"/>
              </a:rPr>
              <a:t>는 손실 압축을 사용하고</a:t>
            </a:r>
            <a:r>
              <a:rPr lang="en-US" altLang="ko-KR">
                <a:latin typeface="+mn-ea"/>
                <a:ea typeface="+mn-ea"/>
              </a:rPr>
              <a:t>, PNG</a:t>
            </a:r>
            <a:r>
              <a:rPr lang="ko-KR" altLang="en-US">
                <a:latin typeface="+mn-ea"/>
                <a:ea typeface="+mn-ea"/>
              </a:rPr>
              <a:t>는 비손실 압축을 사용하는 대신 보통 </a:t>
            </a:r>
            <a:r>
              <a:rPr lang="en-US" altLang="ko-KR">
                <a:latin typeface="+mn-ea"/>
                <a:ea typeface="+mn-ea"/>
              </a:rPr>
              <a:t>PNG</a:t>
            </a:r>
            <a:r>
              <a:rPr lang="ko-KR" altLang="en-US">
                <a:latin typeface="+mn-ea"/>
                <a:ea typeface="+mn-ea"/>
              </a:rPr>
              <a:t>가 더 용량이 큼</a:t>
            </a:r>
            <a:r>
              <a:rPr lang="en-US" altLang="ko-KR">
                <a:latin typeface="+mn-ea"/>
                <a:ea typeface="+mn-ea"/>
              </a:rPr>
              <a:t>, PNG</a:t>
            </a:r>
            <a:r>
              <a:rPr lang="ko-KR" altLang="en-US">
                <a:latin typeface="+mn-ea"/>
                <a:ea typeface="+mn-ea"/>
              </a:rPr>
              <a:t>는 투명도를 지원</a:t>
            </a:r>
            <a:endParaRPr lang="en-US" altLang="ko-KR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111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66424D7-50DE-4263-8486-956C7703E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D1116BC-2C97-4D08-92F2-FFAF640C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Texture memory </a:t>
            </a:r>
            <a:endParaRPr lang="ko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7D2CC73C-25C1-B951-A56C-1439517863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2746" y="1314513"/>
            <a:ext cx="10998207" cy="5250256"/>
          </a:xfrm>
        </p:spPr>
        <p:txBody>
          <a:bodyPr>
            <a:normAutofit/>
          </a:bodyPr>
          <a:lstStyle/>
          <a:p>
            <a:r>
              <a:rPr lang="ko-KR" altLang="en-US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이미지의 사이즈가 원본보다 축소 또는 확대 된다면 필요한것 </a:t>
            </a:r>
            <a:br>
              <a:rPr lang="en-US" altLang="ko-KR" b="0" i="0">
                <a:solidFill>
                  <a:srgbClr val="444444"/>
                </a:solidFill>
                <a:effectLst/>
                <a:latin typeface="+mn-ea"/>
                <a:ea typeface="+mn-ea"/>
              </a:rPr>
            </a:br>
            <a:r>
              <a:rPr lang="en-US" altLang="ko-KR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- &gt; Filter, </a:t>
            </a:r>
            <a:r>
              <a:rPr lang="en-US" altLang="ko-KR">
                <a:solidFill>
                  <a:srgbClr val="444444"/>
                </a:solidFill>
                <a:latin typeface="+mn-ea"/>
                <a:ea typeface="+mn-ea"/>
              </a:rPr>
              <a:t>Mipmap (</a:t>
            </a:r>
            <a:r>
              <a:rPr lang="ko-KR" altLang="en-US">
                <a:solidFill>
                  <a:srgbClr val="444444"/>
                </a:solidFill>
                <a:latin typeface="+mn-ea"/>
                <a:ea typeface="+mn-ea"/>
              </a:rPr>
              <a:t>텍스처의 복사본</a:t>
            </a:r>
            <a:r>
              <a:rPr lang="en-US" altLang="ko-KR">
                <a:solidFill>
                  <a:srgbClr val="444444"/>
                </a:solidFill>
                <a:latin typeface="+mn-ea"/>
                <a:ea typeface="+mn-ea"/>
              </a:rPr>
              <a:t>) -&gt; </a:t>
            </a:r>
            <a:r>
              <a:rPr lang="ko-KR" altLang="en-US">
                <a:solidFill>
                  <a:srgbClr val="444444"/>
                </a:solidFill>
                <a:latin typeface="+mn-ea"/>
                <a:ea typeface="+mn-ea"/>
              </a:rPr>
              <a:t>원본의 절반 크기</a:t>
            </a:r>
            <a:endParaRPr lang="en-US" altLang="ko-KR" b="0" i="0">
              <a:solidFill>
                <a:srgbClr val="444444"/>
              </a:solidFill>
              <a:effectLst/>
              <a:latin typeface="+mn-ea"/>
              <a:ea typeface="+mn-ea"/>
            </a:endParaRPr>
          </a:p>
          <a:p>
            <a:endParaRPr lang="en-US" altLang="ko-KR">
              <a:solidFill>
                <a:srgbClr val="444444"/>
              </a:solidFill>
              <a:latin typeface="+mn-ea"/>
              <a:ea typeface="+mn-ea"/>
            </a:endParaRPr>
          </a:p>
          <a:p>
            <a:endParaRPr lang="en-US" altLang="ko-KR" b="0" i="0">
              <a:solidFill>
                <a:srgbClr val="444444"/>
              </a:solidFill>
              <a:effectLst/>
              <a:latin typeface="+mn-ea"/>
              <a:ea typeface="+mn-ea"/>
            </a:endParaRPr>
          </a:p>
          <a:p>
            <a:endParaRPr lang="en-US" altLang="ko-KR">
              <a:solidFill>
                <a:srgbClr val="444444"/>
              </a:solidFill>
              <a:latin typeface="+mn-ea"/>
              <a:ea typeface="+mn-ea"/>
            </a:endParaRPr>
          </a:p>
          <a:p>
            <a:endParaRPr lang="en-US" altLang="ko-KR" b="0" i="0">
              <a:solidFill>
                <a:srgbClr val="444444"/>
              </a:solidFill>
              <a:effectLst/>
              <a:latin typeface="+mn-ea"/>
              <a:ea typeface="+mn-ea"/>
            </a:endParaRPr>
          </a:p>
          <a:p>
            <a:endParaRPr lang="en-US" altLang="ko-KR">
              <a:solidFill>
                <a:srgbClr val="444444"/>
              </a:solidFill>
              <a:latin typeface="+mn-ea"/>
              <a:ea typeface="+mn-ea"/>
            </a:endParaRPr>
          </a:p>
          <a:p>
            <a:r>
              <a:rPr lang="ko-KR" altLang="en-US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텍스처의 크기가 원본보다 클 때의 필터는 </a:t>
            </a:r>
            <a:r>
              <a:rPr lang="en-US" altLang="ko-KR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texture.magFilter </a:t>
            </a:r>
            <a:r>
              <a:rPr lang="ko-KR" altLang="en-US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속성을 </a:t>
            </a:r>
            <a:r>
              <a:rPr lang="en-US" altLang="ko-KR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THREE.NearestFilter</a:t>
            </a:r>
            <a:r>
              <a:rPr lang="ko-KR" altLang="en-US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나 </a:t>
            </a:r>
            <a:r>
              <a:rPr lang="en-US" altLang="ko-KR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THREE.LinearFilter</a:t>
            </a:r>
            <a:r>
              <a:rPr lang="ko-KR" altLang="en-US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로 지정해 설정</a:t>
            </a:r>
            <a:endParaRPr lang="en-US" altLang="ko-KR" b="0" i="0">
              <a:solidFill>
                <a:srgbClr val="444444"/>
              </a:solidFill>
              <a:effectLst/>
              <a:latin typeface="+mn-ea"/>
              <a:ea typeface="+mn-ea"/>
            </a:endParaRPr>
          </a:p>
          <a:p>
            <a:endParaRPr lang="en-US" altLang="ko-KR" b="0" i="0">
              <a:solidFill>
                <a:srgbClr val="444444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3D86AA-094A-8BD3-9238-B7252157B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914" y="2283959"/>
            <a:ext cx="45720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1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66424D7-50DE-4263-8486-956C7703E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D1116BC-2C97-4D08-92F2-FFAF640C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Texture memory </a:t>
            </a:r>
            <a:endParaRPr lang="ko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7D2CC73C-25C1-B951-A56C-1439517863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2746" y="1314513"/>
            <a:ext cx="10998207" cy="5250256"/>
          </a:xfrm>
        </p:spPr>
        <p:txBody>
          <a:bodyPr>
            <a:normAutofit/>
          </a:bodyPr>
          <a:lstStyle/>
          <a:p>
            <a:r>
              <a:rPr lang="ko-KR" altLang="en-US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텍스처가 원본 크기보다 작을 때의 필터는 </a:t>
            </a:r>
            <a:r>
              <a:rPr lang="en-US" altLang="ko-KR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texture.minFilter </a:t>
            </a:r>
            <a:r>
              <a:rPr lang="ko-KR" altLang="en-US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속성을 다음 </a:t>
            </a:r>
            <a:r>
              <a:rPr lang="en-US" altLang="ko-KR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6</a:t>
            </a:r>
            <a:r>
              <a:rPr lang="ko-KR" altLang="en-US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가지 값 중 하나로 지정</a:t>
            </a:r>
            <a:endParaRPr lang="en-US" altLang="ko-KR" b="0" i="0">
              <a:solidFill>
                <a:srgbClr val="444444"/>
              </a:solidFill>
              <a:effectLst/>
              <a:latin typeface="+mn-ea"/>
              <a:ea typeface="+mn-ea"/>
            </a:endParaRPr>
          </a:p>
          <a:p>
            <a:pPr indent="-360000">
              <a:lnSpc>
                <a:spcPct val="100000"/>
              </a:lnSpc>
            </a:pPr>
            <a:r>
              <a:rPr lang="en-US" altLang="ko-KR" sz="2200">
                <a:solidFill>
                  <a:srgbClr val="444444"/>
                </a:solidFill>
                <a:latin typeface="+mn-ea"/>
                <a:ea typeface="+mn-ea"/>
              </a:rPr>
              <a:t>THREE.NearestFilter : </a:t>
            </a:r>
            <a:r>
              <a:rPr lang="ko-KR" altLang="en-US" sz="2200">
                <a:solidFill>
                  <a:srgbClr val="444444"/>
                </a:solidFill>
                <a:latin typeface="+mn-ea"/>
                <a:ea typeface="+mn-ea"/>
              </a:rPr>
              <a:t>가장 가까운 픽셀을 선택</a:t>
            </a:r>
          </a:p>
          <a:p>
            <a:pPr indent="-360000">
              <a:lnSpc>
                <a:spcPct val="100000"/>
              </a:lnSpc>
            </a:pPr>
            <a:r>
              <a:rPr lang="en-US" altLang="ko-KR" sz="2200">
                <a:solidFill>
                  <a:srgbClr val="444444"/>
                </a:solidFill>
                <a:latin typeface="+mn-ea"/>
                <a:ea typeface="+mn-ea"/>
              </a:rPr>
              <a:t>THREE.LinearFilter : </a:t>
            </a:r>
            <a:r>
              <a:rPr lang="ko-KR" altLang="en-US" sz="2200">
                <a:solidFill>
                  <a:srgbClr val="444444"/>
                </a:solidFill>
                <a:latin typeface="+mn-ea"/>
                <a:ea typeface="+mn-ea"/>
              </a:rPr>
              <a:t>주변의 가까운 픽셀 </a:t>
            </a:r>
            <a:r>
              <a:rPr lang="en-US" altLang="ko-KR" sz="2200">
                <a:solidFill>
                  <a:srgbClr val="444444"/>
                </a:solidFill>
                <a:latin typeface="+mn-ea"/>
                <a:ea typeface="+mn-ea"/>
              </a:rPr>
              <a:t>4</a:t>
            </a:r>
            <a:r>
              <a:rPr lang="ko-KR" altLang="en-US" sz="2200">
                <a:solidFill>
                  <a:srgbClr val="444444"/>
                </a:solidFill>
                <a:latin typeface="+mn-ea"/>
                <a:ea typeface="+mn-ea"/>
              </a:rPr>
              <a:t>개를 골라 섞음</a:t>
            </a:r>
          </a:p>
          <a:p>
            <a:pPr indent="-360000">
              <a:lnSpc>
                <a:spcPct val="100000"/>
              </a:lnSpc>
            </a:pPr>
            <a:r>
              <a:rPr lang="en-US" altLang="ko-KR" sz="2200">
                <a:solidFill>
                  <a:srgbClr val="444444"/>
                </a:solidFill>
                <a:latin typeface="+mn-ea"/>
                <a:ea typeface="+mn-ea"/>
              </a:rPr>
              <a:t>THREE.NearestMipmapNearestFilter : </a:t>
            </a:r>
            <a:r>
              <a:rPr lang="ko-KR" altLang="en-US" sz="2200">
                <a:solidFill>
                  <a:srgbClr val="444444"/>
                </a:solidFill>
                <a:latin typeface="+mn-ea"/>
                <a:ea typeface="+mn-ea"/>
              </a:rPr>
              <a:t>적절한 밉을 고른 뒤 밉에서 픽셀 하나를 선택</a:t>
            </a:r>
          </a:p>
          <a:p>
            <a:pPr indent="-360000">
              <a:lnSpc>
                <a:spcPct val="100000"/>
              </a:lnSpc>
            </a:pPr>
            <a:r>
              <a:rPr lang="en-US" altLang="ko-KR" sz="2200">
                <a:solidFill>
                  <a:srgbClr val="444444"/>
                </a:solidFill>
                <a:latin typeface="+mn-ea"/>
                <a:ea typeface="+mn-ea"/>
              </a:rPr>
              <a:t>THREE.NearestMipmapLinearFilter : </a:t>
            </a:r>
            <a:r>
              <a:rPr lang="ko-KR" altLang="en-US" sz="2200">
                <a:solidFill>
                  <a:srgbClr val="444444"/>
                </a:solidFill>
                <a:latin typeface="+mn-ea"/>
                <a:ea typeface="+mn-ea"/>
              </a:rPr>
              <a:t>두 개의 밉을 골라 픽셀을 하나씩 선택한 후</a:t>
            </a:r>
            <a:r>
              <a:rPr lang="en-US" altLang="ko-KR" sz="2200">
                <a:solidFill>
                  <a:srgbClr val="444444"/>
                </a:solidFill>
                <a:latin typeface="+mn-ea"/>
                <a:ea typeface="+mn-ea"/>
              </a:rPr>
              <a:t>, </a:t>
            </a:r>
            <a:r>
              <a:rPr lang="ko-KR" altLang="en-US" sz="2200">
                <a:solidFill>
                  <a:srgbClr val="444444"/>
                </a:solidFill>
                <a:latin typeface="+mn-ea"/>
                <a:ea typeface="+mn-ea"/>
              </a:rPr>
              <a:t>두 픽셀을 섞음</a:t>
            </a:r>
            <a:endParaRPr lang="en-US" altLang="ko-KR" sz="2200">
              <a:solidFill>
                <a:srgbClr val="444444"/>
              </a:solidFill>
              <a:latin typeface="+mn-ea"/>
              <a:ea typeface="+mn-ea"/>
            </a:endParaRPr>
          </a:p>
          <a:p>
            <a:pPr indent="-360000">
              <a:lnSpc>
                <a:spcPct val="100000"/>
              </a:lnSpc>
            </a:pPr>
            <a:r>
              <a:rPr lang="en-US" altLang="ko-KR" sz="2200">
                <a:solidFill>
                  <a:srgbClr val="444444"/>
                </a:solidFill>
                <a:latin typeface="+mn-ea"/>
                <a:ea typeface="+mn-ea"/>
              </a:rPr>
              <a:t>THREE.LinearMipmapNearestFilter : </a:t>
            </a:r>
            <a:r>
              <a:rPr lang="ko-KR" altLang="en-US" sz="2200">
                <a:solidFill>
                  <a:srgbClr val="444444"/>
                </a:solidFill>
                <a:latin typeface="+mn-ea"/>
                <a:ea typeface="+mn-ea"/>
              </a:rPr>
              <a:t>적절한 밉을 고른 뒤 픽셀 </a:t>
            </a:r>
            <a:r>
              <a:rPr lang="en-US" altLang="ko-KR" sz="2200">
                <a:solidFill>
                  <a:srgbClr val="444444"/>
                </a:solidFill>
                <a:latin typeface="+mn-ea"/>
                <a:ea typeface="+mn-ea"/>
              </a:rPr>
              <a:t>4</a:t>
            </a:r>
            <a:r>
              <a:rPr lang="ko-KR" altLang="en-US" sz="2200">
                <a:solidFill>
                  <a:srgbClr val="444444"/>
                </a:solidFill>
                <a:latin typeface="+mn-ea"/>
                <a:ea typeface="+mn-ea"/>
              </a:rPr>
              <a:t>개를 골라 섞음</a:t>
            </a:r>
          </a:p>
          <a:p>
            <a:pPr indent="-360000">
              <a:lnSpc>
                <a:spcPct val="100000"/>
              </a:lnSpc>
            </a:pPr>
            <a:r>
              <a:rPr lang="en-US" altLang="ko-KR" sz="2200">
                <a:solidFill>
                  <a:srgbClr val="444444"/>
                </a:solidFill>
                <a:latin typeface="+mn-ea"/>
                <a:ea typeface="+mn-ea"/>
              </a:rPr>
              <a:t>THREE.LinearMipmapLinearFilter : </a:t>
            </a:r>
            <a:r>
              <a:rPr lang="ko-KR" altLang="en-US" sz="2200">
                <a:solidFill>
                  <a:srgbClr val="444444"/>
                </a:solidFill>
                <a:latin typeface="+mn-ea"/>
                <a:ea typeface="+mn-ea"/>
              </a:rPr>
              <a:t>두 개의 밉을 골라 각각 픽셀을 </a:t>
            </a:r>
            <a:r>
              <a:rPr lang="en-US" altLang="ko-KR" sz="2200">
                <a:solidFill>
                  <a:srgbClr val="444444"/>
                </a:solidFill>
                <a:latin typeface="+mn-ea"/>
                <a:ea typeface="+mn-ea"/>
              </a:rPr>
              <a:t>4</a:t>
            </a:r>
            <a:r>
              <a:rPr lang="ko-KR" altLang="en-US" sz="2200">
                <a:solidFill>
                  <a:srgbClr val="444444"/>
                </a:solidFill>
                <a:latin typeface="+mn-ea"/>
                <a:ea typeface="+mn-ea"/>
              </a:rPr>
              <a:t>개씩 선택하고</a:t>
            </a:r>
            <a:r>
              <a:rPr lang="en-US" altLang="ko-KR" sz="2200">
                <a:solidFill>
                  <a:srgbClr val="444444"/>
                </a:solidFill>
                <a:latin typeface="+mn-ea"/>
                <a:ea typeface="+mn-ea"/>
              </a:rPr>
              <a:t>, </a:t>
            </a:r>
            <a:r>
              <a:rPr lang="ko-KR" altLang="en-US" sz="2200">
                <a:solidFill>
                  <a:srgbClr val="444444"/>
                </a:solidFill>
                <a:latin typeface="+mn-ea"/>
                <a:ea typeface="+mn-ea"/>
              </a:rPr>
              <a:t>선택한 </a:t>
            </a:r>
            <a:r>
              <a:rPr lang="en-US" altLang="ko-KR" sz="2200">
                <a:solidFill>
                  <a:srgbClr val="444444"/>
                </a:solidFill>
                <a:latin typeface="+mn-ea"/>
                <a:ea typeface="+mn-ea"/>
              </a:rPr>
              <a:t>8</a:t>
            </a:r>
            <a:r>
              <a:rPr lang="ko-KR" altLang="en-US" sz="2200">
                <a:solidFill>
                  <a:srgbClr val="444444"/>
                </a:solidFill>
                <a:latin typeface="+mn-ea"/>
                <a:ea typeface="+mn-ea"/>
              </a:rPr>
              <a:t>개의 픽셀을 하나의 픽셀로 혼합</a:t>
            </a:r>
            <a:r>
              <a:rPr lang="en-US" altLang="ko-KR" sz="2200">
                <a:solidFill>
                  <a:srgbClr val="444444"/>
                </a:solidFill>
                <a:latin typeface="+mn-ea"/>
                <a:ea typeface="+mn-ea"/>
              </a:rPr>
              <a:t>.</a:t>
            </a:r>
          </a:p>
          <a:p>
            <a:endParaRPr lang="en-US" altLang="ko-KR" b="0" i="0">
              <a:solidFill>
                <a:srgbClr val="444444"/>
              </a:solidFill>
              <a:effectLst/>
              <a:latin typeface="+mn-ea"/>
              <a:ea typeface="+mn-ea"/>
            </a:endParaRPr>
          </a:p>
          <a:p>
            <a:endParaRPr lang="en-US" altLang="ko-KR">
              <a:solidFill>
                <a:srgbClr val="444444"/>
              </a:solidFill>
              <a:latin typeface="+mn-ea"/>
              <a:ea typeface="+mn-ea"/>
            </a:endParaRPr>
          </a:p>
          <a:p>
            <a:endParaRPr lang="en-US" altLang="ko-KR" b="0" i="0">
              <a:solidFill>
                <a:srgbClr val="444444"/>
              </a:solidFill>
              <a:effectLst/>
              <a:latin typeface="+mn-ea"/>
              <a:ea typeface="+mn-ea"/>
            </a:endParaRPr>
          </a:p>
          <a:p>
            <a:endParaRPr lang="en-US" altLang="ko-KR">
              <a:solidFill>
                <a:srgbClr val="444444"/>
              </a:solidFill>
              <a:latin typeface="+mn-ea"/>
              <a:ea typeface="+mn-ea"/>
            </a:endParaRPr>
          </a:p>
          <a:p>
            <a:endParaRPr lang="en-US" altLang="ko-KR" b="0" i="0">
              <a:solidFill>
                <a:srgbClr val="444444"/>
              </a:solidFill>
              <a:effectLst/>
              <a:latin typeface="+mn-ea"/>
              <a:ea typeface="+mn-ea"/>
            </a:endParaRPr>
          </a:p>
          <a:p>
            <a:endParaRPr lang="en-US" altLang="ko-KR" b="0" i="0">
              <a:solidFill>
                <a:srgbClr val="444444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916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66424D7-50DE-4263-8486-956C7703E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D1116BC-2C97-4D08-92F2-FFAF640C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매핑의 종류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8F0F8-E8F6-4884-344C-53BF743C4CF3}"/>
              </a:ext>
            </a:extLst>
          </p:cNvPr>
          <p:cNvSpPr txBox="1"/>
          <p:nvPr/>
        </p:nvSpPr>
        <p:spPr>
          <a:xfrm>
            <a:off x="462434" y="1424901"/>
            <a:ext cx="112671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map (Diffuse or Color Map): </a:t>
            </a:r>
            <a:r>
              <a:rPr lang="ko-KR" altLang="en-US" dirty="0"/>
              <a:t>기본 텍스처</a:t>
            </a:r>
            <a:r>
              <a:rPr lang="en-US" altLang="ko-KR" dirty="0"/>
              <a:t>. </a:t>
            </a:r>
            <a:r>
              <a:rPr lang="ko-KR" altLang="en-US" dirty="0"/>
              <a:t>객체의 색상과 패턴을 정의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normalMap</a:t>
            </a:r>
            <a:r>
              <a:rPr lang="en-US" altLang="ko-KR" dirty="0"/>
              <a:t>: </a:t>
            </a:r>
            <a:r>
              <a:rPr lang="ko-KR" altLang="en-US" dirty="0"/>
              <a:t>표면의 작은 불규칙성과 디테일을 시뮬레이션</a:t>
            </a:r>
            <a:r>
              <a:rPr lang="en-US" altLang="ko-KR" dirty="0"/>
              <a:t>. </a:t>
            </a:r>
            <a:r>
              <a:rPr lang="ko-KR" altLang="en-US" dirty="0" err="1"/>
              <a:t>노멀</a:t>
            </a:r>
            <a:r>
              <a:rPr lang="ko-KR" altLang="en-US" dirty="0"/>
              <a:t> </a:t>
            </a:r>
            <a:r>
              <a:rPr lang="ko-KR" altLang="en-US" dirty="0" err="1"/>
              <a:t>맵은</a:t>
            </a:r>
            <a:r>
              <a:rPr lang="ko-KR" altLang="en-US" dirty="0"/>
              <a:t> 빛의 반사를 조작하여 표면에 더 많은 디테일과 질감이 </a:t>
            </a:r>
            <a:r>
              <a:rPr lang="ko-KR" altLang="en-US" dirty="0">
                <a:solidFill>
                  <a:srgbClr val="FF0000"/>
                </a:solidFill>
              </a:rPr>
              <a:t>있는 것처럼 </a:t>
            </a:r>
            <a:r>
              <a:rPr lang="ko-KR" altLang="en-US" dirty="0"/>
              <a:t>보이게 함</a:t>
            </a:r>
            <a:r>
              <a:rPr lang="en-US" altLang="ko-KR" dirty="0"/>
              <a:t>. </a:t>
            </a:r>
            <a:r>
              <a:rPr lang="ko-KR" altLang="en-US" dirty="0"/>
              <a:t>표면의 기하학적인 복잡성을 늘리지 않으면서 시각적인 디테일을 향상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displacementMap</a:t>
            </a:r>
            <a:r>
              <a:rPr lang="en-US" altLang="ko-KR" dirty="0"/>
              <a:t>: </a:t>
            </a:r>
            <a:r>
              <a:rPr lang="ko-KR" altLang="en-US" dirty="0"/>
              <a:t>표면의 기하학적인 형태를 변경</a:t>
            </a:r>
            <a:r>
              <a:rPr lang="en-US" altLang="ko-KR" dirty="0"/>
              <a:t>. </a:t>
            </a:r>
            <a:r>
              <a:rPr lang="ko-KR" altLang="en-US" dirty="0" err="1"/>
              <a:t>메쉬의</a:t>
            </a:r>
            <a:r>
              <a:rPr lang="ko-KR" altLang="en-US" dirty="0"/>
              <a:t> 실제 </a:t>
            </a:r>
            <a:r>
              <a:rPr lang="ko-KR" altLang="en-US" dirty="0" err="1"/>
              <a:t>꼭짓점를</a:t>
            </a:r>
            <a:r>
              <a:rPr lang="ko-KR" altLang="en-US" dirty="0"/>
              <a:t> 이동시켜 더 많은 디테일과 불규칙성을 추가</a:t>
            </a:r>
            <a:r>
              <a:rPr lang="en-US" altLang="ko-KR" dirty="0"/>
              <a:t>. </a:t>
            </a:r>
            <a:r>
              <a:rPr lang="ko-KR" altLang="en-US" dirty="0"/>
              <a:t> 매우 현실적인 효과를 만들 수 있지만</a:t>
            </a:r>
            <a:r>
              <a:rPr lang="en-US" altLang="ko-KR" dirty="0"/>
              <a:t>, </a:t>
            </a:r>
            <a:r>
              <a:rPr lang="ko-KR" altLang="en-US" dirty="0"/>
              <a:t>더 많은 계산 자원을 요구</a:t>
            </a:r>
            <a:r>
              <a:rPr lang="en-US" altLang="ko-KR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displacementScale</a:t>
            </a:r>
            <a:r>
              <a:rPr lang="en-US" altLang="ko-KR" dirty="0"/>
              <a:t>: </a:t>
            </a:r>
            <a:r>
              <a:rPr lang="en-US" altLang="ko-KR" dirty="0" err="1"/>
              <a:t>displacementMap</a:t>
            </a:r>
            <a:r>
              <a:rPr lang="ko-KR" altLang="en-US" dirty="0"/>
              <a:t>이 얼마나 많은 변형을 </a:t>
            </a:r>
            <a:r>
              <a:rPr lang="ko-KR" altLang="en-US" dirty="0" err="1"/>
              <a:t>메쉬에</a:t>
            </a:r>
            <a:r>
              <a:rPr lang="ko-KR" altLang="en-US" dirty="0"/>
              <a:t> 적용할지를 결정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roughnessMap</a:t>
            </a:r>
            <a:r>
              <a:rPr lang="en-US" altLang="ko-KR" dirty="0"/>
              <a:t>: </a:t>
            </a:r>
            <a:r>
              <a:rPr lang="ko-KR" altLang="en-US" dirty="0"/>
              <a:t>표면의 거칠기를 정의</a:t>
            </a:r>
            <a:r>
              <a:rPr lang="en-US" altLang="ko-KR" dirty="0"/>
              <a:t>. </a:t>
            </a:r>
            <a:r>
              <a:rPr lang="ko-KR" altLang="en-US" dirty="0"/>
              <a:t>거칠기는 빛이 얼마나 많이 흩어지는지를 결정</a:t>
            </a:r>
            <a:r>
              <a:rPr lang="en-US" altLang="ko-KR" dirty="0"/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roughness: </a:t>
            </a:r>
            <a:r>
              <a:rPr lang="ko-KR" altLang="en-US" dirty="0"/>
              <a:t>표면의 거칠기 정도를 수치로 설정</a:t>
            </a:r>
            <a:r>
              <a:rPr lang="en-US" altLang="ko-KR" dirty="0"/>
              <a:t>. </a:t>
            </a:r>
            <a:r>
              <a:rPr lang="ko-KR" altLang="en-US" dirty="0"/>
              <a:t>생략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aoMap</a:t>
            </a:r>
            <a:r>
              <a:rPr lang="en-US" altLang="ko-KR" dirty="0"/>
              <a:t> (Ambient Occlusion Map): </a:t>
            </a:r>
            <a:r>
              <a:rPr lang="ko-KR" altLang="en-US" dirty="0"/>
              <a:t>환경 </a:t>
            </a:r>
            <a:r>
              <a:rPr lang="ko-KR" altLang="en-US" dirty="0" err="1"/>
              <a:t>오클루전</a:t>
            </a:r>
            <a:r>
              <a:rPr lang="ko-KR" altLang="en-US" dirty="0"/>
              <a:t> </a:t>
            </a:r>
            <a:r>
              <a:rPr lang="ko-KR" altLang="en-US" dirty="0" err="1"/>
              <a:t>맵은</a:t>
            </a:r>
            <a:r>
              <a:rPr lang="ko-KR" altLang="en-US" dirty="0"/>
              <a:t> 표면의 특정 부분이 주변 환경에 의해 얼마나 많이 가려지는지를 </a:t>
            </a:r>
            <a:r>
              <a:rPr lang="ko-KR" altLang="en-US" dirty="0" err="1"/>
              <a:t>시뮬레이션함</a:t>
            </a:r>
            <a:r>
              <a:rPr lang="en-US" altLang="ko-KR" dirty="0"/>
              <a:t>. </a:t>
            </a:r>
            <a:r>
              <a:rPr lang="ko-KR" altLang="en-US" dirty="0"/>
              <a:t>굴곡이나 모서리에서 빛이 덜 도달하는 효과를 만들어 더 사실적인 그림자와 깊이감을 제공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metalnessMap</a:t>
            </a:r>
            <a:r>
              <a:rPr lang="en-US" altLang="ko-KR" dirty="0"/>
              <a:t> : </a:t>
            </a:r>
            <a:r>
              <a:rPr lang="ko-KR" altLang="en-US" dirty="0"/>
              <a:t>일부 부분이 금속이고 다른 부분이 비금속인 객체를 표현할 때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ko-KR" altLang="en-US" dirty="0" err="1"/>
              <a:t>맵을</a:t>
            </a:r>
            <a:r>
              <a:rPr lang="ko-KR" altLang="en-US" dirty="0"/>
              <a:t> 사용하면 각 부분의 금속성을 정확하게 제어할 수 있음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1972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66424D7-50DE-4263-8486-956C7703E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D1116BC-2C97-4D08-92F2-FFAF640C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some objects and base color mapping.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2E23A5-2EA5-4202-A742-5C29902B1B77}"/>
              </a:ext>
            </a:extLst>
          </p:cNvPr>
          <p:cNvSpPr txBox="1"/>
          <p:nvPr/>
        </p:nvSpPr>
        <p:spPr>
          <a:xfrm>
            <a:off x="582745" y="1370438"/>
            <a:ext cx="11000153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altLang="ko-KR" sz="14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sz="1400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textureLoader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de-DE" altLang="ko-KR" sz="14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sz="1400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THREE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sz="1400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TextureLoader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  <a:endParaRPr lang="de-DE" altLang="ko-KR" sz="1400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de-DE" altLang="ko-KR" sz="14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sz="1400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brickWallbasecolor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de-DE" altLang="ko-KR" sz="1400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textureLoader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sz="1400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load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de-DE" altLang="ko-KR" sz="14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image_sample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endParaRPr lang="de-DE" altLang="ko-KR" sz="1400">
              <a:solidFill>
                <a:srgbClr val="D4D4D4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de-DE" altLang="ko-KR" sz="1400" b="0">
              <a:solidFill>
                <a:srgbClr val="D4D4D4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de-DE" altLang="ko-KR" sz="1400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geometry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BoxGeometry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MeshBasicMaterial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map: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sz="1400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brickWallbasecolor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cube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Mesh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geometry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altLang="ko-KR" sz="1400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cube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sz="14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position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sz="14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de-DE" altLang="ko-KR" sz="14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endParaRPr lang="de-DE" altLang="ko-KR" sz="1400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de-DE" altLang="ko-KR" sz="1400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cube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sz="14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position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sz="14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de-DE" altLang="ko-KR" sz="14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-</a:t>
            </a:r>
            <a:r>
              <a:rPr lang="de-DE" altLang="ko-KR" sz="14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8</a:t>
            </a:r>
            <a:endParaRPr lang="de-DE" altLang="ko-KR" sz="1400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cube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59057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66424D7-50DE-4263-8486-956C7703E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D1116BC-2C97-4D08-92F2-FFAF640C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Texture memory </a:t>
            </a:r>
            <a:endParaRPr lang="ko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7D2CC73C-25C1-B951-A56C-1439517863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2746" y="1314513"/>
            <a:ext cx="10998207" cy="3638487"/>
          </a:xfrm>
        </p:spPr>
        <p:txBody>
          <a:bodyPr>
            <a:normAutofit/>
          </a:bodyPr>
          <a:lstStyle/>
          <a:p>
            <a:pPr indent="-360000">
              <a:lnSpc>
                <a:spcPct val="100000"/>
              </a:lnSpc>
            </a:pPr>
            <a:r>
              <a:rPr lang="en-US" altLang="ko-KR" sz="2400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THREE.js</a:t>
            </a:r>
            <a:r>
              <a:rPr lang="ko-KR" altLang="en-US" sz="2400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로 </a:t>
            </a:r>
            <a:r>
              <a:rPr lang="en-US" altLang="ko-KR" sz="2400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3D </a:t>
            </a:r>
            <a:r>
              <a:rPr lang="ko-KR" altLang="en-US" sz="2400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큐브 생성하는 코드</a:t>
            </a:r>
            <a:r>
              <a:rPr lang="en-US" altLang="ko-KR" sz="2400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. </a:t>
            </a:r>
          </a:p>
          <a:p>
            <a:pPr indent="-360000">
              <a:lnSpc>
                <a:spcPct val="100000"/>
              </a:lnSpc>
            </a:pPr>
            <a:r>
              <a:rPr lang="ko-KR" altLang="en-US" sz="2400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먼저 </a:t>
            </a:r>
            <a:r>
              <a:rPr lang="en-US" altLang="ko-KR" sz="2400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THREE.js</a:t>
            </a:r>
            <a:r>
              <a:rPr lang="ko-KR" altLang="en-US" sz="2400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의 </a:t>
            </a:r>
            <a:r>
              <a:rPr lang="en-US" altLang="ko-KR" sz="2400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TextureLoader </a:t>
            </a:r>
            <a:r>
              <a:rPr lang="ko-KR" altLang="en-US" sz="2400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사용해 텍스처 로딩</a:t>
            </a:r>
            <a:r>
              <a:rPr lang="en-US" altLang="ko-KR" sz="2400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. </a:t>
            </a:r>
          </a:p>
          <a:p>
            <a:pPr indent="-360000">
              <a:lnSpc>
                <a:spcPct val="100000"/>
              </a:lnSpc>
            </a:pPr>
            <a:r>
              <a:rPr lang="en-US" altLang="ko-KR" sz="2400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BoxGeometry</a:t>
            </a:r>
            <a:r>
              <a:rPr lang="ko-KR" altLang="en-US" sz="2400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로 </a:t>
            </a:r>
            <a:r>
              <a:rPr lang="en-US" altLang="ko-KR" sz="2400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10x10x10 </a:t>
            </a:r>
            <a:r>
              <a:rPr lang="ko-KR" altLang="en-US" sz="2400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크기의 큐브 형태의 기하학적 모양 생성</a:t>
            </a:r>
            <a:r>
              <a:rPr lang="en-US" altLang="ko-KR" sz="2400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.</a:t>
            </a:r>
          </a:p>
          <a:p>
            <a:pPr indent="-360000">
              <a:lnSpc>
                <a:spcPct val="100000"/>
              </a:lnSpc>
            </a:pPr>
            <a:r>
              <a:rPr lang="en-US" altLang="ko-KR" sz="2400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MeshBasicMaterial </a:t>
            </a:r>
            <a:r>
              <a:rPr lang="ko-KR" altLang="en-US" sz="2400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사용해 텍스처를 적용한 재질 만들고</a:t>
            </a:r>
            <a:r>
              <a:rPr lang="en-US" altLang="ko-KR" sz="2400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, </a:t>
            </a:r>
            <a:r>
              <a:rPr lang="ko-KR" altLang="en-US" sz="2400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이 재질에 이미지를 텍스처로 사용</a:t>
            </a:r>
            <a:r>
              <a:rPr lang="en-US" altLang="ko-KR" sz="2400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.</a:t>
            </a:r>
          </a:p>
          <a:p>
            <a:pPr indent="-360000">
              <a:lnSpc>
                <a:spcPct val="100000"/>
              </a:lnSpc>
            </a:pPr>
            <a:r>
              <a:rPr lang="ko-KR" altLang="en-US" sz="2400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마지막으로 이 재질과 기하학적 모양을 결합해 큐브 메시 생성하고</a:t>
            </a:r>
            <a:r>
              <a:rPr lang="en-US" altLang="ko-KR" sz="2400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, </a:t>
            </a:r>
            <a:r>
              <a:rPr lang="ko-KR" altLang="en-US" sz="2400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이 큐브를 씬에 추가</a:t>
            </a:r>
            <a:r>
              <a:rPr lang="en-US" altLang="ko-KR" sz="2400" b="0" i="0">
                <a:solidFill>
                  <a:srgbClr val="444444"/>
                </a:solidFill>
                <a:effectLst/>
                <a:latin typeface="+mn-ea"/>
                <a:ea typeface="+mn-ea"/>
              </a:rPr>
              <a:t>.</a:t>
            </a:r>
          </a:p>
          <a:p>
            <a:pPr marL="0" indent="0">
              <a:buNone/>
            </a:pPr>
            <a:endParaRPr lang="en-US" altLang="ko-KR" b="0" i="0">
              <a:solidFill>
                <a:srgbClr val="444444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846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66424D7-50DE-4263-8486-956C7703E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938261" y="6564769"/>
            <a:ext cx="99386" cy="215444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D1116BC-2C97-4D08-92F2-FFAF640C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color map#2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26347-4EA9-4D26-8A2A-74ABE588E4EC}"/>
              </a:ext>
            </a:extLst>
          </p:cNvPr>
          <p:cNvSpPr txBox="1"/>
          <p:nvPr/>
        </p:nvSpPr>
        <p:spPr>
          <a:xfrm>
            <a:off x="415945" y="2268286"/>
            <a:ext cx="11062782" cy="13849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altLang="ko-KR" sz="12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de-DE" altLang="ko-KR" sz="12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sz="1200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geometry2</a:t>
            </a:r>
            <a:r>
              <a:rPr lang="de-DE" altLang="ko-KR" sz="12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de-DE" altLang="ko-KR" sz="12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</a:t>
            </a:r>
            <a:r>
              <a:rPr lang="de-DE" altLang="ko-KR" sz="12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sz="1200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THREE</a:t>
            </a:r>
            <a:r>
              <a:rPr lang="de-DE" altLang="ko-KR" sz="12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sz="1200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BoxGeometry</a:t>
            </a:r>
            <a:r>
              <a:rPr lang="de-DE" altLang="ko-KR" sz="12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 </a:t>
            </a:r>
            <a:r>
              <a:rPr lang="de-DE" altLang="ko-KR" sz="12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de-DE" altLang="ko-KR" sz="12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de-DE" altLang="ko-KR" sz="12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de-DE" altLang="ko-KR" sz="12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de-DE" altLang="ko-KR" sz="12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de-DE" altLang="ko-KR" sz="12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);</a:t>
            </a:r>
            <a:endParaRPr lang="de-DE" altLang="ko-KR" sz="1200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de-DE" altLang="ko-KR" sz="12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de-DE" altLang="ko-KR" sz="12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sz="1200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material2</a:t>
            </a:r>
            <a:r>
              <a:rPr lang="de-DE" altLang="ko-KR" sz="12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de-DE" altLang="ko-KR" sz="12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</a:t>
            </a:r>
            <a:r>
              <a:rPr lang="de-DE" altLang="ko-KR" sz="12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sz="1200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THREE</a:t>
            </a:r>
            <a:r>
              <a:rPr lang="de-DE" altLang="ko-KR" sz="12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sz="1200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MeshStandardMaterial</a:t>
            </a:r>
            <a:r>
              <a:rPr lang="de-DE" altLang="ko-KR" sz="12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({</a:t>
            </a:r>
            <a:r>
              <a:rPr lang="de-DE" altLang="ko-KR" sz="12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map:</a:t>
            </a:r>
            <a:r>
              <a:rPr lang="de-DE" altLang="ko-KR" sz="12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sz="1200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brickWallbasecolor</a:t>
            </a:r>
            <a:r>
              <a:rPr lang="de-DE" altLang="ko-KR" sz="12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});</a:t>
            </a:r>
            <a:endParaRPr lang="de-DE" altLang="ko-KR" sz="1200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de-DE" altLang="ko-KR" sz="12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de-DE" altLang="ko-KR" sz="12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sz="1200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cube2</a:t>
            </a:r>
            <a:r>
              <a:rPr lang="de-DE" altLang="ko-KR" sz="12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de-DE" altLang="ko-KR" sz="12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</a:t>
            </a:r>
            <a:r>
              <a:rPr lang="de-DE" altLang="ko-KR" sz="12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altLang="ko-KR" sz="1200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THREE</a:t>
            </a:r>
            <a:r>
              <a:rPr lang="de-DE" altLang="ko-KR" sz="12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sz="1200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Mesh</a:t>
            </a:r>
            <a:r>
              <a:rPr lang="de-DE" altLang="ko-KR" sz="12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de-DE" altLang="ko-KR" sz="1200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geometry2</a:t>
            </a:r>
            <a:r>
              <a:rPr lang="de-DE" altLang="ko-KR" sz="12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de-DE" altLang="ko-KR" sz="1200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material2</a:t>
            </a:r>
            <a:r>
              <a:rPr lang="de-DE" altLang="ko-KR" sz="12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de-DE" altLang="ko-KR" sz="1200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de-DE" altLang="ko-KR" sz="1200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cube</a:t>
            </a:r>
            <a:r>
              <a:rPr lang="de-DE" altLang="ko-KR" sz="12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sz="12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position</a:t>
            </a:r>
            <a:r>
              <a:rPr lang="de-DE" altLang="ko-KR" sz="12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sz="12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de-DE" altLang="ko-KR" sz="12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de-DE" altLang="ko-KR" sz="1200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endParaRPr lang="de-DE" altLang="ko-KR" sz="1200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de-DE" altLang="ko-KR" sz="1200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cube</a:t>
            </a:r>
            <a:r>
              <a:rPr lang="de-DE" altLang="ko-KR" sz="12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sz="12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position</a:t>
            </a:r>
            <a:r>
              <a:rPr lang="de-DE" altLang="ko-KR" sz="12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sz="12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de-DE" altLang="ko-KR" sz="12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1</a:t>
            </a:r>
            <a:r>
              <a:rPr lang="de-DE" altLang="ko-KR" sz="120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8</a:t>
            </a:r>
            <a:endParaRPr lang="de-DE" altLang="ko-KR" sz="1200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de-DE" altLang="ko-KR" sz="12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de-DE" altLang="ko-KR" sz="12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scene</a:t>
            </a:r>
            <a:r>
              <a:rPr lang="de-DE" altLang="ko-KR" sz="12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de-DE" altLang="ko-KR" sz="1200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add</a:t>
            </a:r>
            <a:r>
              <a:rPr lang="de-DE" altLang="ko-KR" sz="12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de-DE" altLang="ko-KR" sz="1200" b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cube</a:t>
            </a:r>
            <a:r>
              <a:rPr lang="de-DE" altLang="ko-KR" sz="12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de-DE" altLang="ko-KR" sz="1200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EAF3C-517F-F2A2-BAA6-28C83B081DA3}"/>
              </a:ext>
            </a:extLst>
          </p:cNvPr>
          <p:cNvSpPr txBox="1"/>
          <p:nvPr/>
        </p:nvSpPr>
        <p:spPr>
          <a:xfrm>
            <a:off x="520117" y="1488273"/>
            <a:ext cx="9931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map (Diffuse or Color Map): </a:t>
            </a:r>
            <a:r>
              <a:rPr lang="ko-KR" altLang="en-US"/>
              <a:t>기본 텍스처</a:t>
            </a:r>
            <a:r>
              <a:rPr lang="en-US" altLang="ko-KR"/>
              <a:t>. </a:t>
            </a:r>
            <a:r>
              <a:rPr lang="ko-KR" altLang="en-US"/>
              <a:t>객체의 색상과 패턴을 정의</a:t>
            </a:r>
            <a:r>
              <a:rPr lang="en-US" altLang="ko-KR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979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77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9BBFB7C-97CC-400D-BBB7-49CF8C7EF2B3}">
  <we:reference id="wa104380862" version="1.5.0.0" store="ko-KR" storeType="OMEX"/>
  <we:alternateReferences>
    <we:reference id="WA104380862" version="1.5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12261</TotalTime>
  <Words>1688</Words>
  <Application>Microsoft Office PowerPoint</Application>
  <PresentationFormat>와이드스크린</PresentationFormat>
  <Paragraphs>183</Paragraphs>
  <Slides>20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D2Coding</vt:lpstr>
      <vt:lpstr>Inter</vt:lpstr>
      <vt:lpstr>Rix고딕 EB</vt:lpstr>
      <vt:lpstr>Söhne</vt:lpstr>
      <vt:lpstr>맑은 고딕</vt:lpstr>
      <vt:lpstr>Arial</vt:lpstr>
      <vt:lpstr>Consolas</vt:lpstr>
      <vt:lpstr>KoPub돋움체 Bold</vt:lpstr>
      <vt:lpstr>Wingdings</vt:lpstr>
      <vt:lpstr>Office 테마</vt:lpstr>
      <vt:lpstr>PowerPoint 프레젠테이션</vt:lpstr>
      <vt:lpstr>Texture </vt:lpstr>
      <vt:lpstr>Texture memory </vt:lpstr>
      <vt:lpstr>Texture memory </vt:lpstr>
      <vt:lpstr>Texture memory </vt:lpstr>
      <vt:lpstr>텍스쳐 매핑의 종류</vt:lpstr>
      <vt:lpstr>Make some objects and base color mapping.</vt:lpstr>
      <vt:lpstr>Texture memory </vt:lpstr>
      <vt:lpstr>Base color map#2</vt:lpstr>
      <vt:lpstr>Texture memory </vt:lpstr>
      <vt:lpstr>Normal Mapping</vt:lpstr>
      <vt:lpstr>Texture memory </vt:lpstr>
      <vt:lpstr>Displacement Mapping</vt:lpstr>
      <vt:lpstr>Texture memory </vt:lpstr>
      <vt:lpstr>Roughness Mapping</vt:lpstr>
      <vt:lpstr>Texture memory </vt:lpstr>
      <vt:lpstr>Ambient Occlusion Map (AO)</vt:lpstr>
      <vt:lpstr>Texture memory </vt:lpstr>
      <vt:lpstr>Metalness Map</vt:lpstr>
      <vt:lpstr>Texture memory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김성훈</dc:creator>
  <cp:lastModifiedBy>송주한</cp:lastModifiedBy>
  <cp:revision>55</cp:revision>
  <dcterms:created xsi:type="dcterms:W3CDTF">2021-09-07T04:43:32Z</dcterms:created>
  <dcterms:modified xsi:type="dcterms:W3CDTF">2024-11-12T17:58:30Z</dcterms:modified>
</cp:coreProperties>
</file>