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2" r:id="rId2"/>
    <p:sldId id="993" r:id="rId3"/>
    <p:sldId id="1027" r:id="rId4"/>
    <p:sldId id="1013" r:id="rId5"/>
    <p:sldId id="1028" r:id="rId6"/>
    <p:sldId id="1029" r:id="rId7"/>
    <p:sldId id="1030" r:id="rId8"/>
    <p:sldId id="1031" r:id="rId9"/>
    <p:sldId id="103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AC0A-E80E-4FE9-B199-CC024C4B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39BF8-F655-42A2-BE00-852F9A1E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A14B-518F-458B-86B1-D8F7BBC2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569E2-8B7C-4B08-9427-37C02AB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59F9E-19EE-4258-9021-2E42EE5B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E4D-2390-4327-914C-23C1CC4F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1548B-B990-48A0-BF3F-B98D51ED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061A0-E5A9-45B3-9483-E793395E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99ED4-7A5E-4344-AA25-C90AEB91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98DCE-1B7C-4174-BAA8-3321CF7F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9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E0BA4-E714-489E-8235-C80E93BA3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1BAD5-9B99-4696-8BDC-115845D5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1F545-BD02-4234-8610-C654140E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30106-C76A-4422-9FFE-294249A2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BCD64-8547-471F-892F-BED91368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9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8746015" y="5775562"/>
            <a:ext cx="3445993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813227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6" y="365449"/>
            <a:ext cx="11000153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595924" y="1140063"/>
            <a:ext cx="11000153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639617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08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0580F-2571-47FA-AEF6-590C0DF0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019F8-0CFC-459F-AFE9-D2ED85A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FEE7-C55A-4168-A133-1E44334A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35BBA-4237-4C0A-9F07-52A796C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23DF1-6E36-40FC-B759-FD9C6F6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254EC-DB10-439A-9DC0-91A628AD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DD167-7FBA-41B0-B750-EA1EF3D3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712F-B5E6-408D-8422-F5A52E72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45F47-60CF-47B6-9B86-BC54C1BD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20A6D-63CB-43EC-84A6-9F070EE8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98858-1240-451E-9098-4C24CA7E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1AA5B-98E7-48DC-8A53-592016A78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FA4A1-6878-475D-B0C6-BD00EF23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492A5-C89E-4C34-B3FE-B817C9A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7A29B-797F-47C6-9AAA-46324DD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8329E-7984-4FEC-8E03-23636C2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AB1A6-7A30-4917-90D1-38E19363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E49C4-1EB9-488A-ABC8-F6ACF6C8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4CC41-EEE9-47E9-84D9-24FF20111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E0FAF-616E-4BBF-82FD-B3129DFE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30557C-3413-4D92-83C9-846AA3290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CFC985-60D3-4749-8B1C-32DDDA0E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355C22-47A0-40C5-A9B0-05FDA152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C255B-3AF8-45B6-8B12-8BE9E6B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20C5-796A-483B-A50E-3ED6030A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8DE4-4D8C-4EF7-8D67-39CA7216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71DE4-3ACC-4B59-B290-6322B1EA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047D3-EE84-4A0B-AAF0-7ED5943E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22A50-E417-498A-8672-6D8DD5C5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89F5E-F90D-49F4-882C-02ABC57F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C648-613F-4D66-94BC-61C1F72E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F5AE8-DED7-43BE-B07A-54B75874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C7916-CF7A-4D12-B280-262DDB19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0D73C-41F8-4CDF-B6B5-CBEE37B26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82C0F-EEA9-4F3A-A6A7-E5119BAE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122BD-B529-452E-B4AB-6D3A567F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07E57-6DD8-458B-881E-F710576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C957B-4DCC-4FCC-BA40-0ADB1780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CF9141-3382-4BF8-92F5-9438A6CF1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235C3-3530-4A51-AE39-21D92740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BA7BF-38D9-496A-8560-6F930832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BB2B8-4BD8-4F3D-A3AB-E5B6D3B5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04670-E4F0-4DA3-B0E0-072C2A6A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7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CF691-155C-4CFE-9FCC-3C7916D1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AB0A9-6CD8-47B7-83A5-47CC69EF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2BC4-88D0-4554-A05D-E2F1054F9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6B53-1570-4A32-A45B-ACF5F33F6E19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8FCBD-4D03-46AC-8F07-298AFF0C2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E0073-591F-42F3-987A-ABEAC94D8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examples/#webgl_lights_rectarealight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1143000" y="-25167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1271464" y="313087"/>
            <a:ext cx="3571812" cy="612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Computer</a:t>
            </a:r>
            <a:r>
              <a:rPr lang="ko-KR" altLang="en-US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Graphics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1824" y="4795374"/>
            <a:ext cx="25863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Rix고딕 EB" pitchFamily="18" charset="-127"/>
                <a:ea typeface="Rix고딕 EB" pitchFamily="18" charset="-127"/>
              </a:rPr>
              <a:t>2024. 10. 23</a:t>
            </a:r>
            <a:endParaRPr lang="ko-KR" altLang="en-US" sz="1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0F971-B763-456F-B22C-8374BFA51CC2}"/>
              </a:ext>
            </a:extLst>
          </p:cNvPr>
          <p:cNvSpPr txBox="1"/>
          <p:nvPr/>
        </p:nvSpPr>
        <p:spPr>
          <a:xfrm>
            <a:off x="1487488" y="2161399"/>
            <a:ext cx="5012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spc="-15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Week 8 </a:t>
            </a:r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: Light</a:t>
            </a:r>
            <a:b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</a:br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practice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some objects and prepare shadows.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E23A5-2EA5-4202-A742-5C29902B1B77}"/>
              </a:ext>
            </a:extLst>
          </p:cNvPr>
          <p:cNvSpPr txBox="1"/>
          <p:nvPr/>
        </p:nvSpPr>
        <p:spPr>
          <a:xfrm>
            <a:off x="582745" y="1370438"/>
            <a:ext cx="11000153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PlaneGeometry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0xcccccc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receiveShadow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0x28b463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castShadow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905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Directional Light (</a:t>
            </a:r>
            <a:r>
              <a:rPr lang="ko-KR" altLang="en-US"/>
              <a:t>태양처럼 평행하게 비추는 조명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26347-4EA9-4D26-8A2A-74ABE588E4EC}"/>
              </a:ext>
            </a:extLst>
          </p:cNvPr>
          <p:cNvSpPr txBox="1"/>
          <p:nvPr/>
        </p:nvSpPr>
        <p:spPr>
          <a:xfrm>
            <a:off x="520117" y="1245344"/>
            <a:ext cx="11062782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//directional light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0xffffff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castShadow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"directional light"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//directional light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헬퍼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DirectionalLightHelper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algn="just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algn="just"/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"d-light helper"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2107-FD00-EAB4-0369-1085A43375AF}"/>
              </a:ext>
            </a:extLst>
          </p:cNvPr>
          <p:cNvSpPr txBox="1"/>
          <p:nvPr/>
        </p:nvSpPr>
        <p:spPr>
          <a:xfrm>
            <a:off x="382228" y="4194890"/>
            <a:ext cx="11338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설명 </a:t>
            </a:r>
            <a:r>
              <a:rPr lang="en-US" altLang="ko-KR"/>
              <a:t>:</a:t>
            </a:r>
            <a:r>
              <a:rPr lang="ko-KR" altLang="en-US"/>
              <a:t>태양빛과 비슷하게 특정 방향에서 평행하게 빛을 쏘는 조명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특징</a:t>
            </a:r>
            <a:r>
              <a:rPr lang="en-US" altLang="ko-KR"/>
              <a:t>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/>
              <a:t>씬 내 </a:t>
            </a:r>
            <a:r>
              <a:rPr lang="ko-KR" altLang="en-US">
                <a:solidFill>
                  <a:srgbClr val="FF0000"/>
                </a:solidFill>
              </a:rPr>
              <a:t>모든 객체에 동일한 방향</a:t>
            </a:r>
            <a:r>
              <a:rPr lang="ko-KR" altLang="en-US"/>
              <a:t>으로 빛을 비춥니다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/>
              <a:t>그림자는 항상 일정한 방향으로 뻗어나가며</a:t>
            </a:r>
            <a:r>
              <a:rPr lang="en-US" altLang="ko-KR"/>
              <a:t>, </a:t>
            </a:r>
            <a:r>
              <a:rPr lang="ko-KR" altLang="en-US"/>
              <a:t>그림자의 크기와 모양은 카메라와 조명 방향에 따라 달라집니다</a:t>
            </a:r>
            <a:r>
              <a:rPr lang="en-US" altLang="ko-KR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rgbClr val="FF0000"/>
                </a:solidFill>
              </a:rPr>
              <a:t>예시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야외 장면을 묘사할 때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햇빛을 표현하는 주로 사용됨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5CE564-7C0B-D676-7AF9-B978E264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87" y="1527842"/>
            <a:ext cx="2402136" cy="23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 Light (</a:t>
            </a:r>
            <a:r>
              <a:rPr lang="ko-KR" altLang="en-US"/>
              <a:t>전구처럼 모든 방향으로 빛을 방출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582745" y="1289110"/>
            <a:ext cx="1100015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포인트라이트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PointLight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0xffffff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castShadow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"visible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PointLight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포인트라이트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헬퍼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pointLightHelper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PointLightHelper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pointLightHelper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pointLightHelper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pointLightHelper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81DC4-5B38-41DD-CE96-0C2BEE4E890A}"/>
              </a:ext>
            </a:extLst>
          </p:cNvPr>
          <p:cNvSpPr txBox="1"/>
          <p:nvPr/>
        </p:nvSpPr>
        <p:spPr>
          <a:xfrm>
            <a:off x="685799" y="4362950"/>
            <a:ext cx="107490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설명</a:t>
            </a:r>
            <a:r>
              <a:rPr lang="en-US" altLang="ko-KR"/>
              <a:t>: </a:t>
            </a:r>
            <a:r>
              <a:rPr lang="ko-KR" altLang="en-US"/>
              <a:t>특정한 한 지점에서 </a:t>
            </a:r>
            <a:r>
              <a:rPr lang="ko-KR" altLang="en-US">
                <a:solidFill>
                  <a:srgbClr val="FF0000"/>
                </a:solidFill>
              </a:rPr>
              <a:t>모든 방향으로 빛을 방출</a:t>
            </a:r>
            <a:r>
              <a:rPr lang="ko-KR" altLang="en-US"/>
              <a:t>하는 조명으로 </a:t>
            </a:r>
            <a:r>
              <a:rPr lang="ko-KR" altLang="en-US">
                <a:solidFill>
                  <a:srgbClr val="FF0000"/>
                </a:solidFill>
              </a:rPr>
              <a:t>전구나 촛불</a:t>
            </a:r>
            <a:r>
              <a:rPr lang="ko-KR" altLang="en-US"/>
              <a:t>과 같은 점 광원과 유사함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특징</a:t>
            </a:r>
            <a:r>
              <a:rPr lang="en-US" altLang="ko-KR"/>
              <a:t>:</a:t>
            </a:r>
            <a:r>
              <a:rPr lang="ko-KR" altLang="en-US"/>
              <a:t>빛의 위치를 중심으로 방사형으로 퍼져 나가며</a:t>
            </a:r>
            <a:r>
              <a:rPr lang="en-US" altLang="ko-KR"/>
              <a:t>, </a:t>
            </a:r>
            <a:r>
              <a:rPr lang="ko-KR" altLang="en-US"/>
              <a:t>중심에서 멀어질수록 빛이 약해집니다</a:t>
            </a:r>
            <a:r>
              <a:rPr lang="en-US" altLang="ko-KR"/>
              <a:t>.</a:t>
            </a:r>
            <a:r>
              <a:rPr lang="ko-KR" altLang="en-US"/>
              <a:t>그림자는 조명의 위치에 따라 방사형으로 형성되며</a:t>
            </a:r>
            <a:r>
              <a:rPr lang="en-US" altLang="ko-KR"/>
              <a:t>, </a:t>
            </a:r>
            <a:r>
              <a:rPr lang="ko-KR" altLang="en-US"/>
              <a:t>특정 객체에 가까울수록 그림자가 더 진해는 특징이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예시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전구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가로등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밤에 촛불 등 좁은 범위를 표현할때 사용됨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357BDD-9D9E-552D-094D-8C3180FF0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18"/>
          <a:stretch/>
        </p:blipFill>
        <p:spPr>
          <a:xfrm>
            <a:off x="9164906" y="1432049"/>
            <a:ext cx="226990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9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6" y="365449"/>
            <a:ext cx="11454901" cy="712143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Spot Light (</a:t>
            </a:r>
            <a:r>
              <a:rPr lang="ko-KR" altLang="en-US"/>
              <a:t>손전등처럼 특정 방향으로 좁은 범위를 비추는 조명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496117" y="1512856"/>
            <a:ext cx="1100015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스팟라이트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slight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SpotLight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0xffffff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slight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slight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angle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Math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de-DE" altLang="ko-K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각도를 </a:t>
            </a:r>
            <a:r>
              <a:rPr lang="en-US" altLang="ko-K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ko-KR" altLang="en-US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도로 설정</a:t>
            </a:r>
            <a:br>
              <a:rPr lang="ko-KR" altLang="en-US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slight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castShadow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scene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slight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gui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slight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'angle'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Math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"SpotLight Angle"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br>
              <a:rPr lang="de-DE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gui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slight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de-DE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"visible"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"SpotLight"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2F6E-7239-958E-BFEA-9D1484BB5DC2}"/>
              </a:ext>
            </a:extLst>
          </p:cNvPr>
          <p:cNvSpPr txBox="1"/>
          <p:nvPr/>
        </p:nvSpPr>
        <p:spPr>
          <a:xfrm>
            <a:off x="582746" y="4184227"/>
            <a:ext cx="11000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  <a:r>
              <a:rPr lang="en-US" altLang="ko-KR"/>
              <a:t>: </a:t>
            </a:r>
            <a:r>
              <a:rPr lang="ko-KR" altLang="en-US"/>
              <a:t>특정 각도로 </a:t>
            </a:r>
            <a:r>
              <a:rPr lang="ko-KR" altLang="en-US">
                <a:solidFill>
                  <a:srgbClr val="FF0000"/>
                </a:solidFill>
              </a:rPr>
              <a:t>좁은 원뿔 형태의 빛</a:t>
            </a:r>
            <a:r>
              <a:rPr lang="ko-KR" altLang="en-US"/>
              <a:t>을 비추는 조명으로 손전등</a:t>
            </a:r>
            <a:r>
              <a:rPr lang="en-US" altLang="ko-KR"/>
              <a:t>, </a:t>
            </a:r>
            <a:r>
              <a:rPr lang="ko-KR" altLang="en-US"/>
              <a:t>자동차의 헤드라이트와 유사한 방식으로 작동합니다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특징</a:t>
            </a:r>
            <a:r>
              <a:rPr lang="en-US" altLang="ko-KR"/>
              <a:t>:</a:t>
            </a:r>
            <a:r>
              <a:rPr lang="ko-KR" altLang="en-US"/>
              <a:t>원뿔 모양으로 특정 지점을 집중적으로 비추며</a:t>
            </a:r>
            <a:r>
              <a:rPr lang="en-US" altLang="ko-KR"/>
              <a:t>, </a:t>
            </a:r>
            <a:r>
              <a:rPr lang="ko-KR" altLang="en-US"/>
              <a:t>빛이 닿는 부분은 밝고 주변은 어두워지는 특징이 있음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/>
              <a:t>.</a:t>
            </a:r>
            <a:r>
              <a:rPr lang="ko-KR" altLang="en-US"/>
              <a:t>빛의 각도</a:t>
            </a:r>
            <a:r>
              <a:rPr lang="en-US" altLang="ko-KR"/>
              <a:t>(Spot Light</a:t>
            </a:r>
            <a:r>
              <a:rPr lang="ko-KR" altLang="en-US"/>
              <a:t>의 원뿔 각도</a:t>
            </a:r>
            <a:r>
              <a:rPr lang="en-US" altLang="ko-KR"/>
              <a:t>)</a:t>
            </a:r>
            <a:r>
              <a:rPr lang="ko-KR" altLang="en-US"/>
              <a:t>를 조절해 빛의 범위를 넓히거나 좁힐 수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예시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대표적으로 무대 조명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자동차 헤드라이트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손전등 등 사용됨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F4D94D-E337-66B8-909B-6055F396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15" y="1566727"/>
            <a:ext cx="210531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Ambient Light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장면 전체를 균일하게 밝히는 조명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582745" y="1414238"/>
            <a:ext cx="1100015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엠비언트라이트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AmbientLight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0xffffff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"visible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AmbientLight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5E5DD-9C35-7BD8-2004-5622FABEE0B8}"/>
              </a:ext>
            </a:extLst>
          </p:cNvPr>
          <p:cNvSpPr txBox="1"/>
          <p:nvPr/>
        </p:nvSpPr>
        <p:spPr>
          <a:xfrm>
            <a:off x="495356" y="3135438"/>
            <a:ext cx="11174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  <a:r>
              <a:rPr lang="en-US" altLang="ko-KR"/>
              <a:t>:  </a:t>
            </a:r>
            <a:r>
              <a:rPr lang="ko-KR" altLang="en-US">
                <a:solidFill>
                  <a:srgbClr val="FF0000"/>
                </a:solidFill>
              </a:rPr>
              <a:t>가장 기본적인 조명으로</a:t>
            </a:r>
            <a:r>
              <a:rPr lang="ko-KR" altLang="en-US"/>
              <a:t> 씬 전체를 균일하게 밝히며</a:t>
            </a:r>
            <a:r>
              <a:rPr lang="en-US" altLang="ko-KR"/>
              <a:t>, </a:t>
            </a:r>
            <a:r>
              <a:rPr lang="ko-KR" altLang="en-US"/>
              <a:t>특정한 방향 없이 모든 곳에 고르게 빛을 퍼뜨리는 조명입니다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특징</a:t>
            </a:r>
            <a:r>
              <a:rPr lang="en-US" altLang="ko-KR"/>
              <a:t>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/>
              <a:t>그림자를 만들지 못함</a:t>
            </a:r>
            <a:endParaRPr lang="en-US" altLang="ko-KR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/>
              <a:t>일반적으로 </a:t>
            </a:r>
            <a:r>
              <a:rPr lang="ko-KR" altLang="en-US">
                <a:solidFill>
                  <a:srgbClr val="FF0000"/>
                </a:solidFill>
              </a:rPr>
              <a:t>단독으론 이용하지 않으며</a:t>
            </a:r>
            <a:r>
              <a:rPr lang="en-US" altLang="ko-KR">
                <a:solidFill>
                  <a:srgbClr val="FF0000"/>
                </a:solidFill>
              </a:rPr>
              <a:t>, SpotLight</a:t>
            </a:r>
            <a:r>
              <a:rPr lang="ko-KR" altLang="en-US">
                <a:solidFill>
                  <a:srgbClr val="FF0000"/>
                </a:solidFill>
              </a:rPr>
              <a:t>나 </a:t>
            </a:r>
            <a:r>
              <a:rPr lang="en-US" altLang="ko-KR">
                <a:solidFill>
                  <a:srgbClr val="FF0000"/>
                </a:solidFill>
              </a:rPr>
              <a:t>DirectionalLight</a:t>
            </a:r>
            <a:r>
              <a:rPr lang="ko-KR" altLang="en-US">
                <a:solidFill>
                  <a:srgbClr val="FF0000"/>
                </a:solidFill>
              </a:rPr>
              <a:t>와 함께 사용하며 </a:t>
            </a:r>
            <a:r>
              <a:rPr lang="ko-KR" altLang="en-US"/>
              <a:t>그림자를 부드럽게 하거나 추가 색상을 더하는데 사용함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적용 예시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낮은 밝기의 환경을 만들어 배경의 어두운 부분을 보정하거나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전체적인 조명을 위한 보조 조명으로 사용됨</a:t>
            </a:r>
          </a:p>
        </p:txBody>
      </p:sp>
    </p:spTree>
    <p:extLst>
      <p:ext uri="{BB962C8B-B14F-4D97-AF65-F5344CB8AC3E}">
        <p14:creationId xmlns:p14="http://schemas.microsoft.com/office/powerpoint/2010/main" val="38698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/>
              <a:t>Hemisphere Light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위쪽과 아래쪽 서로 다른색을 구분해 조명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582745" y="1414238"/>
            <a:ext cx="1100015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//hemisphere light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HemisphereLight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0xf29886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HemisphereLight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//hemisphere light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헬퍼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HemisphereLightHelper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hhelper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hhelper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HemisphereLightHelper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D15AA-E29A-0777-870E-C49C2A38D5A5}"/>
              </a:ext>
            </a:extLst>
          </p:cNvPr>
          <p:cNvSpPr txBox="1"/>
          <p:nvPr/>
        </p:nvSpPr>
        <p:spPr>
          <a:xfrm>
            <a:off x="434325" y="4364167"/>
            <a:ext cx="11174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  <a:r>
              <a:rPr lang="en-US" altLang="ko-KR"/>
              <a:t>: </a:t>
            </a:r>
            <a:r>
              <a:rPr lang="ko-KR" altLang="en-US"/>
              <a:t>위쪽에서 비추는 색과 아래쪽에서 비추는 색을 설정할 수 있는 조명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특징</a:t>
            </a:r>
            <a:r>
              <a:rPr lang="en-US" altLang="ko-KR"/>
              <a:t>:  </a:t>
            </a:r>
            <a:r>
              <a:rPr lang="ko-KR" altLang="en-US"/>
              <a:t>위에서 비추는 색상과 표면에서 반사되는 색상을 다르게 설정할 수 있고 빛의 위치에 따라 특정 객체를 더 자연스럽게 밝힐 수 있으며</a:t>
            </a:r>
            <a:r>
              <a:rPr lang="en-US" altLang="ko-KR"/>
              <a:t>, </a:t>
            </a:r>
            <a:r>
              <a:rPr lang="ko-KR" altLang="en-US"/>
              <a:t>씬의 분위기를 쉽게 조절할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예시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자연스러운 야외 환경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저녁노을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새벽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을 시뮬레이션할 때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하늘에서의 빛과 땅에서의 반사 표현시 사용됨</a:t>
            </a:r>
          </a:p>
        </p:txBody>
      </p:sp>
    </p:spTree>
    <p:extLst>
      <p:ext uri="{BB962C8B-B14F-4D97-AF65-F5344CB8AC3E}">
        <p14:creationId xmlns:p14="http://schemas.microsoft.com/office/powerpoint/2010/main" val="233751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RectAreaLight (</a:t>
            </a:r>
            <a:r>
              <a:rPr lang="ko-KR" altLang="en-US"/>
              <a:t>사각형 형태의 표면에서 빛을 내는 조명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582745" y="1414238"/>
            <a:ext cx="1100015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rectarealight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RectAreaLight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0xffffff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lookAt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rlight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rlight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RectAreaLight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693F1-9FB1-2C78-6F89-B953D3029CFF}"/>
              </a:ext>
            </a:extLst>
          </p:cNvPr>
          <p:cNvSpPr txBox="1"/>
          <p:nvPr/>
        </p:nvSpPr>
        <p:spPr>
          <a:xfrm>
            <a:off x="407968" y="3630229"/>
            <a:ext cx="111749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설명</a:t>
            </a:r>
            <a:r>
              <a:rPr lang="en-US" altLang="ko-KR"/>
              <a:t>: RectAreaLight</a:t>
            </a:r>
            <a:r>
              <a:rPr lang="ko-KR" altLang="en-US"/>
              <a:t>는 사각형 형태의 표면에서 빛을 방출하는 조명으로</a:t>
            </a:r>
            <a:r>
              <a:rPr lang="en-US" altLang="ko-KR"/>
              <a:t> </a:t>
            </a:r>
            <a:r>
              <a:rPr lang="ko-KR" altLang="en-US"/>
              <a:t>넓은 면적을 균일하게 비추는 데 적합함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특징</a:t>
            </a:r>
            <a:r>
              <a:rPr lang="en-US" altLang="ko-KR"/>
              <a:t>:</a:t>
            </a:r>
            <a:r>
              <a:rPr lang="ko-KR" altLang="en-US"/>
              <a:t>빛이 사각형 형태의 표면에서 나와 특정 영역을 부드럽게 밝힙니다</a:t>
            </a:r>
            <a:r>
              <a:rPr lang="en-US" altLang="ko-KR"/>
              <a:t>.</a:t>
            </a:r>
            <a:r>
              <a:rPr lang="ko-KR" altLang="en-US"/>
              <a:t>빛이 닿는 영역에서는 부드러운 그림자가 형성되며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넓은 영역을 자연스럽게 비춤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lookAt </a:t>
            </a:r>
            <a:r>
              <a:rPr lang="ko-KR" altLang="en-US">
                <a:solidFill>
                  <a:srgbClr val="FF0000"/>
                </a:solidFill>
              </a:rPr>
              <a:t>메서드</a:t>
            </a:r>
            <a:r>
              <a:rPr lang="ko-KR" altLang="en-US"/>
              <a:t>를 사용해 </a:t>
            </a:r>
            <a:r>
              <a:rPr lang="ko-KR" altLang="en-US">
                <a:solidFill>
                  <a:srgbClr val="FF0000"/>
                </a:solidFill>
              </a:rPr>
              <a:t>특정 방향을 향해 빛을 </a:t>
            </a:r>
            <a:r>
              <a:rPr lang="ko-KR" altLang="en-US"/>
              <a:t>비출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예시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넓은 면적을 비추는 창문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네온 사인</a:t>
            </a:r>
            <a:r>
              <a:rPr lang="en-US" altLang="ko-KR">
                <a:solidFill>
                  <a:srgbClr val="FF0000"/>
                </a:solidFill>
              </a:rPr>
              <a:t>, LED</a:t>
            </a:r>
            <a:r>
              <a:rPr lang="ko-KR" altLang="en-US">
                <a:solidFill>
                  <a:srgbClr val="FF0000"/>
                </a:solidFill>
              </a:rPr>
              <a:t>간판</a:t>
            </a:r>
            <a:r>
              <a:rPr lang="en-US" altLang="ko-KR">
                <a:solidFill>
                  <a:srgbClr val="FF0000"/>
                </a:solidFill>
              </a:rPr>
              <a:t> ,TV</a:t>
            </a:r>
            <a:r>
              <a:rPr lang="ko-KR" altLang="en-US">
                <a:solidFill>
                  <a:srgbClr val="FF0000"/>
                </a:solidFill>
              </a:rPr>
              <a:t>나 모니터와 같은 넓은 발광 표면을 표현할 때 사용됨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de-DE" altLang="ko-KR" b="0" i="0" u="none" strike="noStrike">
                <a:solidFill>
                  <a:srgbClr val="3EAF7C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Example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0393-E318-4142-89DD-FF9775AC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04333-C901-4308-B565-1EC00E205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5D7C9B-06AA-402E-A4C8-B99375B1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76" y="1711222"/>
            <a:ext cx="90963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6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7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BBFB7C-97CC-400D-BBB7-49CF8C7EF2B3}">
  <we:reference id="wa104380862" version="1.5.0.0" store="ko-KR" storeType="OMEX"/>
  <we:alternateReferences>
    <we:reference id="WA104380862" version="1.5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11830</TotalTime>
  <Words>1012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-apple-system</vt:lpstr>
      <vt:lpstr>D2Coding</vt:lpstr>
      <vt:lpstr>KoPub돋움체 Bold</vt:lpstr>
      <vt:lpstr>Rix고딕 EB</vt:lpstr>
      <vt:lpstr>맑은 고딕</vt:lpstr>
      <vt:lpstr>Arial</vt:lpstr>
      <vt:lpstr>Consolas</vt:lpstr>
      <vt:lpstr>Wingdings</vt:lpstr>
      <vt:lpstr>Office 테마</vt:lpstr>
      <vt:lpstr>PowerPoint 프레젠테이션</vt:lpstr>
      <vt:lpstr>Make some objects and prepare shadows.</vt:lpstr>
      <vt:lpstr>Directional Light (태양처럼 평행하게 비추는 조명)</vt:lpstr>
      <vt:lpstr>Point Light (전구처럼 모든 방향으로 빛을 방출)</vt:lpstr>
      <vt:lpstr>Spot Light (손전등처럼 특정 방향으로 좁은 범위를 비추는 조명)</vt:lpstr>
      <vt:lpstr>Ambient Light (장면 전체를 균일하게 밝히는 조명)</vt:lpstr>
      <vt:lpstr>Hemisphere Light (위쪽과 아래쪽 서로 다른색을 구분해 조명)</vt:lpstr>
      <vt:lpstr>RectAreaLight (사각형 형태의 표면에서 빛을 내는 조명)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송주한</cp:lastModifiedBy>
  <cp:revision>30</cp:revision>
  <dcterms:created xsi:type="dcterms:W3CDTF">2021-09-07T04:43:32Z</dcterms:created>
  <dcterms:modified xsi:type="dcterms:W3CDTF">2024-10-22T13:47:43Z</dcterms:modified>
</cp:coreProperties>
</file>