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  <p:sldId id="269" r:id="rId17"/>
    <p:sldId id="270" r:id="rId18"/>
    <p:sldId id="271" r:id="rId19"/>
    <p:sldId id="272" r:id="rId20"/>
    <p:sldId id="273" r:id="rId21"/>
    <p:sldId id="275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FD60-5C1F-4E1D-BF21-68BD2C3F723C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E1AC-848A-4EE5-8FD6-B2C71DB44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76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FD60-5C1F-4E1D-BF21-68BD2C3F723C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E1AC-848A-4EE5-8FD6-B2C71DB44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71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FD60-5C1F-4E1D-BF21-68BD2C3F723C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E1AC-848A-4EE5-8FD6-B2C71DB44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7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FD60-5C1F-4E1D-BF21-68BD2C3F723C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E1AC-848A-4EE5-8FD6-B2C71DB44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80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FD60-5C1F-4E1D-BF21-68BD2C3F723C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E1AC-848A-4EE5-8FD6-B2C71DB44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63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FD60-5C1F-4E1D-BF21-68BD2C3F723C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E1AC-848A-4EE5-8FD6-B2C71DB44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FD60-5C1F-4E1D-BF21-68BD2C3F723C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E1AC-848A-4EE5-8FD6-B2C71DB44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2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FD60-5C1F-4E1D-BF21-68BD2C3F723C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E1AC-848A-4EE5-8FD6-B2C71DB44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88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FD60-5C1F-4E1D-BF21-68BD2C3F723C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E1AC-848A-4EE5-8FD6-B2C71DB44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FD60-5C1F-4E1D-BF21-68BD2C3F723C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E1AC-848A-4EE5-8FD6-B2C71DB44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85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FD60-5C1F-4E1D-BF21-68BD2C3F723C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E1AC-848A-4EE5-8FD6-B2C71DB44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00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AFD60-5C1F-4E1D-BF21-68BD2C3F723C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CE1AC-848A-4EE5-8FD6-B2C71DB44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5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CSD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90843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网络安全与网络攻击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075" y="3417108"/>
            <a:ext cx="4103676" cy="274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0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安全方案的设计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Secure by default</a:t>
            </a:r>
            <a:r>
              <a:rPr lang="zh-CN" altLang="en-US" dirty="0" smtClean="0"/>
              <a:t>原则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最小权限原则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zh-CN" dirty="0"/>
              <a:t>纵深防御原则</a:t>
            </a:r>
          </a:p>
          <a:p>
            <a:endParaRPr lang="en-US" altLang="zh-CN" dirty="0" smtClean="0"/>
          </a:p>
          <a:p>
            <a:r>
              <a:rPr lang="zh-CN" altLang="zh-CN" dirty="0"/>
              <a:t>数据与代码分离</a:t>
            </a:r>
            <a:r>
              <a:rPr lang="zh-CN" altLang="zh-CN" dirty="0" smtClean="0"/>
              <a:t>原则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zh-CN" dirty="0"/>
              <a:t>不可预测性原则</a:t>
            </a:r>
          </a:p>
          <a:p>
            <a:endParaRPr lang="zh-CN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78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Secure by default</a:t>
            </a:r>
            <a:r>
              <a:rPr lang="zh-CN" altLang="en-US" dirty="0" smtClean="0"/>
              <a:t>原则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设置白名单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zh-CN" altLang="en-US" dirty="0" smtClean="0"/>
              <a:t>设置防火墙网络的访问控制时，如果网站只提供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服务，正确的做法只是允许网站服务器的</a:t>
            </a:r>
            <a:r>
              <a:rPr lang="en-US" altLang="zh-CN" dirty="0" smtClean="0"/>
              <a:t>80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443</a:t>
            </a:r>
            <a:r>
              <a:rPr lang="zh-CN" altLang="en-US" dirty="0" smtClean="0"/>
              <a:t>端口提供对外服务，屏蔽除此以外的其他端口。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网站生产环境服务器上，设置允许使用软件的清单，通过</a:t>
            </a:r>
            <a:r>
              <a:rPr lang="zh-CN" altLang="en-US" dirty="0"/>
              <a:t>设置白</a:t>
            </a:r>
            <a:r>
              <a:rPr lang="zh-CN" altLang="en-US" dirty="0" smtClean="0"/>
              <a:t>名单，让白名单以外的软件禁止使用。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52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最小权限原则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最小原则要求系统只授予主体必要的权限，而</a:t>
            </a:r>
            <a:r>
              <a:rPr lang="zh-CN" altLang="zh-CN" b="1" dirty="0"/>
              <a:t>不要过度授权</a:t>
            </a:r>
            <a:r>
              <a:rPr lang="zh-CN" altLang="zh-CN" dirty="0"/>
              <a:t>，这样能有效地减少系统，网络，应用，数据库出错的机会。</a:t>
            </a:r>
          </a:p>
          <a:p>
            <a:endParaRPr lang="en-US" altLang="zh-CN" dirty="0" smtClean="0"/>
          </a:p>
          <a:p>
            <a:r>
              <a:rPr lang="zh-CN" altLang="en-US" dirty="0"/>
              <a:t>开发</a:t>
            </a:r>
            <a:r>
              <a:rPr lang="zh-CN" altLang="en-US" dirty="0" smtClean="0"/>
              <a:t>者需要认真梳理业务所需要的权限，不要授予用户过高的权限。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3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纵深防御原则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要</a:t>
            </a:r>
            <a:r>
              <a:rPr lang="zh-CN" altLang="zh-CN" dirty="0"/>
              <a:t>在各个不同层面，不同方面实施安全方案，避免出现疏漏，不同安全方案之间需要相互配合，构成一个整体；</a:t>
            </a:r>
          </a:p>
          <a:p>
            <a:endParaRPr lang="zh-CN" altLang="zh-CN" dirty="0"/>
          </a:p>
          <a:p>
            <a:endParaRPr lang="zh-CN" altLang="zh-CN" dirty="0"/>
          </a:p>
          <a:p>
            <a:r>
              <a:rPr lang="zh-CN" altLang="zh-CN" dirty="0" smtClean="0"/>
              <a:t>要</a:t>
            </a:r>
            <a:r>
              <a:rPr lang="zh-CN" altLang="zh-CN" dirty="0"/>
              <a:t>在正确的地方做正确的事情，即：在解决根本问题的地方实施针对性的安全方案。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14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数据与代码分离原则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这一原则适用于各种由于</a:t>
            </a:r>
            <a:r>
              <a:rPr lang="en-US" altLang="zh-CN" dirty="0"/>
              <a:t>“</a:t>
            </a:r>
            <a:r>
              <a:rPr lang="zh-CN" altLang="zh-CN" dirty="0"/>
              <a:t>注入</a:t>
            </a:r>
            <a:r>
              <a:rPr lang="en-US" altLang="zh-CN" dirty="0"/>
              <a:t>”</a:t>
            </a:r>
            <a:r>
              <a:rPr lang="zh-CN" altLang="zh-CN" dirty="0"/>
              <a:t>而引发安全问题的场景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实际上，缓冲区溢出，也可以认为是程序违背了这一原则的后果</a:t>
            </a:r>
            <a:r>
              <a:rPr lang="en-US" altLang="zh-CN" dirty="0"/>
              <a:t>——</a:t>
            </a:r>
            <a:r>
              <a:rPr lang="zh-CN" altLang="zh-CN" dirty="0"/>
              <a:t>程序在栈或者堆中，将用户数据当做代码执行，混淆了代码与数据的边界，从而导致安全问题的发生。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782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不可</a:t>
            </a:r>
            <a:r>
              <a:rPr lang="zh-CN" altLang="en-US" dirty="0" smtClean="0"/>
              <a:t>预测性原则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微软使用的</a:t>
            </a:r>
            <a:r>
              <a:rPr lang="en-US" altLang="zh-CN" dirty="0"/>
              <a:t>ASLR</a:t>
            </a:r>
            <a:r>
              <a:rPr lang="zh-CN" altLang="zh-CN" dirty="0"/>
              <a:t>技术，在较新版本的</a:t>
            </a:r>
            <a:r>
              <a:rPr lang="en-US" altLang="zh-CN" dirty="0"/>
              <a:t>Linux</a:t>
            </a:r>
            <a:r>
              <a:rPr lang="zh-CN" altLang="zh-CN" dirty="0"/>
              <a:t>内核中也支持。在</a:t>
            </a:r>
            <a:r>
              <a:rPr lang="en-US" altLang="zh-CN" dirty="0"/>
              <a:t>ASLR</a:t>
            </a:r>
            <a:r>
              <a:rPr lang="zh-CN" altLang="zh-CN" dirty="0"/>
              <a:t>的控制下，一个程序每次启动时，其进程的栈基址都不相同，具有一定的随机性，对于攻击者来说，这就是</a:t>
            </a:r>
            <a:r>
              <a:rPr lang="en-US" altLang="zh-CN" dirty="0"/>
              <a:t>“</a:t>
            </a:r>
            <a:r>
              <a:rPr lang="zh-CN" altLang="zh-CN" dirty="0"/>
              <a:t>不可预测性</a:t>
            </a:r>
            <a:r>
              <a:rPr lang="en-US" altLang="zh-CN" dirty="0"/>
              <a:t>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不可预测性，能有效地对抗基于篡改，伪造的攻击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不可预测性的实现往往需要用到加密算法，随机数算法，哈希算法，好好利用这条规则，在设计安全方案时往往会事半功倍。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88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网络攻击类型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探测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获取权限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操作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拒绝服务攻击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6800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网络监听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网络监听是利用监听嗅探技术获取对方</a:t>
            </a:r>
            <a:r>
              <a:rPr lang="zh-CN" altLang="en-US" dirty="0" smtClean="0"/>
              <a:t>网络传输</a:t>
            </a:r>
            <a:r>
              <a:rPr lang="zh-CN" altLang="en-US" dirty="0"/>
              <a:t>的有用信息。将网卡设置为混杂模式，对以太网上</a:t>
            </a:r>
            <a:r>
              <a:rPr lang="zh-CN" altLang="en-US" dirty="0" smtClean="0"/>
              <a:t>流通</a:t>
            </a:r>
            <a:r>
              <a:rPr lang="zh-CN" altLang="en-US" dirty="0"/>
              <a:t>的所有数据包进行监听，并将符合一定条件的</a:t>
            </a:r>
            <a:r>
              <a:rPr lang="zh-CN" altLang="en-US" dirty="0" smtClean="0"/>
              <a:t>数据包</a:t>
            </a:r>
            <a:r>
              <a:rPr lang="en-US" altLang="zh-CN" dirty="0"/>
              <a:t>(</a:t>
            </a:r>
            <a:r>
              <a:rPr lang="zh-CN" altLang="en-US" dirty="0"/>
              <a:t>如包含了字“</a:t>
            </a:r>
            <a:r>
              <a:rPr lang="en-US" altLang="zh-CN" dirty="0" err="1"/>
              <a:t>usemame</a:t>
            </a:r>
            <a:r>
              <a:rPr lang="en-US" altLang="zh-CN" dirty="0"/>
              <a:t>”</a:t>
            </a:r>
            <a:r>
              <a:rPr lang="zh-CN" altLang="en-US" dirty="0"/>
              <a:t>或“</a:t>
            </a:r>
            <a:r>
              <a:rPr lang="en-US" altLang="zh-CN" dirty="0"/>
              <a:t>password”</a:t>
            </a:r>
            <a:r>
              <a:rPr lang="zh-CN" altLang="en-US" dirty="0"/>
              <a:t>的数据包</a:t>
            </a:r>
            <a:r>
              <a:rPr lang="en-US" altLang="zh-CN" dirty="0"/>
              <a:t>)</a:t>
            </a:r>
            <a:r>
              <a:rPr lang="zh-CN" altLang="en-US" dirty="0" smtClean="0"/>
              <a:t>记录</a:t>
            </a:r>
            <a:r>
              <a:rPr lang="zh-CN" altLang="en-US" dirty="0"/>
              <a:t>到日志文件中去，以获取敏感信息。常见的网络</a:t>
            </a:r>
            <a:r>
              <a:rPr lang="zh-CN" altLang="en-US" dirty="0" smtClean="0"/>
              <a:t>监听工具</a:t>
            </a:r>
            <a:r>
              <a:rPr lang="zh-CN" altLang="en-US" dirty="0"/>
              <a:t>有：</a:t>
            </a:r>
            <a:r>
              <a:rPr lang="en-US" altLang="zh-CN" dirty="0" err="1"/>
              <a:t>NetRay</a:t>
            </a:r>
            <a:r>
              <a:rPr lang="zh-CN" altLang="en-US" dirty="0"/>
              <a:t>、</a:t>
            </a:r>
            <a:r>
              <a:rPr lang="en-US" altLang="zh-CN" dirty="0" err="1"/>
              <a:t>Sniffit</a:t>
            </a:r>
            <a:r>
              <a:rPr lang="zh-CN" altLang="en-US" dirty="0"/>
              <a:t>、</a:t>
            </a:r>
            <a:r>
              <a:rPr lang="en-US" altLang="zh-CN" dirty="0"/>
              <a:t>sniffer</a:t>
            </a:r>
            <a:r>
              <a:rPr lang="zh-CN" altLang="en-US" dirty="0"/>
              <a:t>，</a:t>
            </a:r>
            <a:r>
              <a:rPr lang="en-US" altLang="zh-CN" dirty="0" err="1"/>
              <a:t>Etherfind</a:t>
            </a:r>
            <a:r>
              <a:rPr lang="zh-CN" altLang="en-US" dirty="0"/>
              <a:t>、</a:t>
            </a:r>
            <a:r>
              <a:rPr lang="en-US" altLang="zh-CN" dirty="0"/>
              <a:t>Snoop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Tcpdum</a:t>
            </a:r>
            <a:r>
              <a:rPr lang="en-US" altLang="zh-CN" dirty="0" smtClean="0"/>
              <a:t> 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 err="1"/>
              <a:t>Packetman</a:t>
            </a:r>
            <a:r>
              <a:rPr lang="zh-CN" altLang="en-US" dirty="0"/>
              <a:t>、</a:t>
            </a:r>
            <a:r>
              <a:rPr lang="en-US" altLang="zh-CN" dirty="0" err="1"/>
              <a:t>Interman</a:t>
            </a:r>
            <a:r>
              <a:rPr lang="zh-CN" altLang="en-US" dirty="0"/>
              <a:t>、</a:t>
            </a:r>
            <a:r>
              <a:rPr lang="en-US" altLang="zh-CN" dirty="0" err="1"/>
              <a:t>Etherman</a:t>
            </a:r>
            <a:r>
              <a:rPr lang="zh-CN" altLang="en-US" dirty="0"/>
              <a:t>、</a:t>
            </a:r>
            <a:r>
              <a:rPr lang="en-US" altLang="zh-CN" dirty="0" err="1" smtClean="0"/>
              <a:t>Loadman</a:t>
            </a:r>
            <a:r>
              <a:rPr lang="zh-CN" altLang="en-US" dirty="0" smtClean="0"/>
              <a:t>和</a:t>
            </a:r>
            <a:r>
              <a:rPr lang="en-US" altLang="zh-CN" dirty="0"/>
              <a:t>Gobbler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363540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拒绝服务攻击</a:t>
            </a:r>
            <a:r>
              <a:rPr lang="en-US" altLang="zh-CN" dirty="0" smtClean="0"/>
              <a:t>(DOS/DDOS)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拒绝服务攻击是利用拒绝服务的方式使目标</a:t>
            </a:r>
            <a:r>
              <a:rPr lang="zh-CN" altLang="en-US" dirty="0" smtClean="0"/>
              <a:t>网络暂时</a:t>
            </a:r>
            <a:r>
              <a:rPr lang="zh-CN" altLang="en-US" dirty="0"/>
              <a:t>或永久性瘫痪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通过</a:t>
            </a:r>
            <a:r>
              <a:rPr lang="zh-CN" altLang="en-US" dirty="0"/>
              <a:t>发送一定</a:t>
            </a:r>
            <a:r>
              <a:rPr lang="zh-CN" altLang="en-US" dirty="0" smtClean="0"/>
              <a:t>数量，一定</a:t>
            </a:r>
            <a:r>
              <a:rPr lang="zh-CN" altLang="en-US" dirty="0"/>
              <a:t>序列的报文，使网络服务器中充斥了大量要求</a:t>
            </a:r>
            <a:r>
              <a:rPr lang="zh-CN" altLang="en-US" dirty="0" smtClean="0"/>
              <a:t>回复的</a:t>
            </a:r>
            <a:r>
              <a:rPr lang="zh-CN" altLang="en-US" dirty="0"/>
              <a:t>信息，消耗网络带宽或系统资源，导致网络或系统</a:t>
            </a:r>
            <a:r>
              <a:rPr lang="zh-CN" altLang="en-US" dirty="0" smtClean="0"/>
              <a:t>不堪</a:t>
            </a:r>
            <a:r>
              <a:rPr lang="zh-CN" altLang="en-US" dirty="0"/>
              <a:t>重负，最终瘫痪、停止正常的网络服务。拒绝服务</a:t>
            </a:r>
            <a:r>
              <a:rPr lang="zh-CN" altLang="en-US" dirty="0" smtClean="0"/>
              <a:t>攻击的</a:t>
            </a:r>
            <a:r>
              <a:rPr lang="zh-CN" altLang="en-US" dirty="0"/>
              <a:t>英文名字是“</a:t>
            </a:r>
            <a:r>
              <a:rPr lang="en-US" altLang="zh-CN" dirty="0"/>
              <a:t>Denial of Service”</a:t>
            </a:r>
            <a:r>
              <a:rPr lang="zh-CN" altLang="en-US" dirty="0"/>
              <a:t>，简称</a:t>
            </a:r>
            <a:r>
              <a:rPr lang="en-US" altLang="zh-CN" dirty="0"/>
              <a:t>DOS</a:t>
            </a:r>
            <a:r>
              <a:rPr lang="zh-CN" altLang="en-US" dirty="0"/>
              <a:t>。常见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DOS</a:t>
            </a:r>
            <a:r>
              <a:rPr lang="zh-CN" altLang="en-US" dirty="0"/>
              <a:t>工具有：同步洪流</a:t>
            </a:r>
            <a:r>
              <a:rPr lang="en-US" altLang="zh-CN" dirty="0"/>
              <a:t>(</a:t>
            </a:r>
            <a:r>
              <a:rPr lang="en-US" altLang="zh-CN" dirty="0" smtClean="0"/>
              <a:t>SVN Flood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zh-CN" altLang="en-US" dirty="0" smtClean="0"/>
              <a:t>死亡之</a:t>
            </a:r>
            <a:r>
              <a:rPr lang="en-US" altLang="zh-CN" dirty="0" smtClean="0"/>
              <a:t>PING(Finger of Death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 err="1"/>
              <a:t>Echl</a:t>
            </a:r>
            <a:r>
              <a:rPr lang="zh-CN" altLang="en-US" dirty="0"/>
              <a:t>攻击</a:t>
            </a:r>
            <a:r>
              <a:rPr lang="zh-CN" altLang="en-US" dirty="0" smtClean="0"/>
              <a:t>、等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192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拒绝服务攻击</a:t>
            </a:r>
            <a:r>
              <a:rPr lang="en-US" altLang="zh-CN" dirty="0" smtClean="0"/>
              <a:t>(DOS/DDOS)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 smtClean="0"/>
              <a:t>遭遇</a:t>
            </a:r>
            <a:r>
              <a:rPr lang="en-US" altLang="zh-CN" dirty="0" smtClean="0"/>
              <a:t>DDOS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r>
              <a:rPr lang="zh-CN" altLang="en-US" dirty="0"/>
              <a:t>美国东部时间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日下午</a:t>
            </a:r>
            <a:r>
              <a:rPr lang="en-US" altLang="zh-CN" dirty="0"/>
              <a:t>12</a:t>
            </a:r>
            <a:r>
              <a:rPr lang="zh-CN" altLang="en-US" dirty="0"/>
              <a:t>点</a:t>
            </a:r>
            <a:r>
              <a:rPr lang="en-US" altLang="zh-CN" dirty="0"/>
              <a:t>15</a:t>
            </a:r>
            <a:r>
              <a:rPr lang="zh-CN" altLang="en-US" dirty="0" smtClean="0"/>
              <a:t>分，</a:t>
            </a:r>
            <a:r>
              <a:rPr lang="zh-CN" altLang="en-US" dirty="0"/>
              <a:t> </a:t>
            </a:r>
            <a:r>
              <a:rPr lang="en-US" altLang="zh-CN" dirty="0" smtClean="0"/>
              <a:t>GitHub </a:t>
            </a:r>
            <a:r>
              <a:rPr lang="zh-CN" altLang="en-US" dirty="0"/>
              <a:t>遭遇了可能是迄今为止最大的 </a:t>
            </a:r>
            <a:r>
              <a:rPr lang="en-US" altLang="zh-CN" dirty="0" err="1"/>
              <a:t>DDoS</a:t>
            </a:r>
            <a:r>
              <a:rPr lang="en-US" altLang="zh-CN" dirty="0"/>
              <a:t> </a:t>
            </a:r>
            <a:r>
              <a:rPr lang="zh-CN" altLang="en-US" dirty="0"/>
              <a:t>攻击，最高访问</a:t>
            </a:r>
            <a:r>
              <a:rPr lang="zh-CN" altLang="en-US" dirty="0" smtClean="0"/>
              <a:t>量为 </a:t>
            </a:r>
            <a:r>
              <a:rPr lang="en-US" altLang="zh-CN" dirty="0" smtClean="0"/>
              <a:t>1.35Tbps</a:t>
            </a:r>
            <a:r>
              <a:rPr lang="zh-CN" altLang="en-US" dirty="0" smtClean="0"/>
              <a:t>。 </a:t>
            </a:r>
            <a:r>
              <a:rPr lang="en-US" altLang="zh-CN" dirty="0" smtClean="0"/>
              <a:t>CDN </a:t>
            </a:r>
            <a:r>
              <a:rPr lang="zh-CN" altLang="en-US" dirty="0"/>
              <a:t>服务商 </a:t>
            </a:r>
            <a:r>
              <a:rPr lang="en-US" altLang="zh-CN" dirty="0"/>
              <a:t>Akamai </a:t>
            </a:r>
            <a:r>
              <a:rPr lang="zh-CN" altLang="en-US" dirty="0"/>
              <a:t>请求</a:t>
            </a:r>
            <a:r>
              <a:rPr lang="zh-CN" altLang="en-US" dirty="0" smtClean="0"/>
              <a:t>协助。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17" y="3835323"/>
            <a:ext cx="57150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密码的明文传输与存储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2011</a:t>
            </a:r>
            <a:r>
              <a:rPr lang="zh-CN" altLang="zh-CN" dirty="0"/>
              <a:t>年</a:t>
            </a:r>
            <a:r>
              <a:rPr lang="en-US" altLang="zh-CN" dirty="0"/>
              <a:t>12</a:t>
            </a:r>
            <a:r>
              <a:rPr lang="zh-CN" altLang="zh-CN" dirty="0"/>
              <a:t>月，</a:t>
            </a:r>
            <a:r>
              <a:rPr lang="en-US" altLang="zh-CN" dirty="0">
                <a:hlinkClick r:id="rId2"/>
              </a:rPr>
              <a:t>CSDN</a:t>
            </a:r>
            <a:r>
              <a:rPr lang="zh-CN" altLang="zh-CN" dirty="0"/>
              <a:t>的安全系统遭到黑客攻击，</a:t>
            </a:r>
            <a:r>
              <a:rPr lang="en-US" altLang="zh-CN" dirty="0"/>
              <a:t>600</a:t>
            </a:r>
            <a:r>
              <a:rPr lang="zh-CN" altLang="zh-CN" dirty="0"/>
              <a:t>万用户的登录名、密码及邮箱遭到泄漏。随后，</a:t>
            </a:r>
            <a:r>
              <a:rPr lang="en-US" altLang="zh-CN" dirty="0"/>
              <a:t>CSDN"</a:t>
            </a:r>
            <a:r>
              <a:rPr lang="zh-CN" altLang="zh-CN" dirty="0"/>
              <a:t>密码外泄门</a:t>
            </a:r>
            <a:r>
              <a:rPr lang="en-US" altLang="zh-CN" dirty="0"/>
              <a:t>"</a:t>
            </a:r>
            <a:r>
              <a:rPr lang="zh-CN" altLang="zh-CN" dirty="0"/>
              <a:t>持续发酵，多玩、世纪佳缘、走秀等网站相继被曝用户数据遭泄密。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355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获取权限攻击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权限攻击是攻击实施阶段进行的，是指侵入目标系统，为获取目标系统一定的权限所进行的一系列活动，主要目的是为了获得一定的对目标系统的访问权限，如普通管理员权限、读权限、写权限、根权限等，如第三章所述，权限有一定的层次性，不同的权限代表着不同的入侵深度。在分布式的网络攻击中，权限的获取是对目标进行读、写、安装、删除、窃听、拒绝服务等攻击的前提。权限的获取可以通过社交工程、口令破解、监听获得目标系统的帐号和口令，从而获取目标系统的一定的权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356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操作攻击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又称目的达成攻击，指在一定的权限范围内对目标所进行的直接的目的实现性操作，是攻击实施阶段进行的。其目的如前所述：窃取信息、窃取服务、信息破坏、信息干扰，主要的操作攻击有安装攻击的软件如</a:t>
            </a:r>
            <a:r>
              <a:rPr lang="en-US" altLang="zh-CN" dirty="0"/>
              <a:t>Sniff</a:t>
            </a:r>
            <a:r>
              <a:rPr lang="zh-CN" altLang="zh-CN" dirty="0"/>
              <a:t>、木马等进行窃听， 述了网络攻击的目的和过程。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795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木马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一般的木马程序分为两部分：被控制端和控制端。在正向连接中，被控制端会打开一个默认的端口进行监听，等待控制端提出连接请求</a:t>
            </a:r>
            <a:r>
              <a:rPr lang="en-US" altLang="zh-CN" dirty="0" smtClean="0"/>
              <a:t>.</a:t>
            </a:r>
            <a:r>
              <a:rPr lang="zh-CN" altLang="en-US" dirty="0" smtClean="0"/>
              <a:t>在反向连接中，被控制端则主动发送连接请求。双方建立连接后，控制端一般会发送命令，如键盘记录命令、文件操作命令以及敏感信息获取命令等，被控制端接收并执行这些命令，然后返回相应结果到控制端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不打开任何可疑文件、文件夹及网页。</a:t>
            </a:r>
          </a:p>
          <a:p>
            <a:r>
              <a:rPr lang="en-US" altLang="zh-CN" dirty="0"/>
              <a:t>2) </a:t>
            </a:r>
            <a:r>
              <a:rPr lang="zh-CN" altLang="en-US" dirty="0"/>
              <a:t>常开杀毒软件和病毒防火墙。</a:t>
            </a:r>
          </a:p>
        </p:txBody>
      </p:sp>
    </p:spTree>
    <p:extLst>
      <p:ext uri="{BB962C8B-B14F-4D97-AF65-F5344CB8AC3E}">
        <p14:creationId xmlns:p14="http://schemas.microsoft.com/office/powerpoint/2010/main" val="306665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17029"/>
            <a:ext cx="5867400" cy="1562100"/>
          </a:xfrm>
        </p:spPr>
      </p:pic>
    </p:spTree>
    <p:extLst>
      <p:ext uri="{BB962C8B-B14F-4D97-AF65-F5344CB8AC3E}">
        <p14:creationId xmlns:p14="http://schemas.microsoft.com/office/powerpoint/2010/main" val="242879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安全的三要素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机密性（</a:t>
            </a:r>
            <a:r>
              <a:rPr lang="en-US" altLang="zh-CN" b="1" dirty="0"/>
              <a:t>Confidentiality</a:t>
            </a:r>
            <a:r>
              <a:rPr lang="zh-CN" altLang="zh-CN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2400" dirty="0"/>
              <a:t>机密性要求保护数据内容不能泄露，加密是实现机密性要求的常见手段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zh-CN" b="1" dirty="0" smtClean="0"/>
              <a:t>完整性</a:t>
            </a:r>
            <a:r>
              <a:rPr lang="zh-CN" altLang="zh-CN" b="1" dirty="0"/>
              <a:t>（</a:t>
            </a:r>
            <a:r>
              <a:rPr lang="en-US" altLang="zh-CN" b="1" dirty="0"/>
              <a:t>Integrity</a:t>
            </a:r>
            <a:r>
              <a:rPr lang="zh-CN" altLang="zh-CN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2400" dirty="0"/>
              <a:t>完整性则要求保护数据内容是完整的，没有被篡改的，常见的保障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一致性的技术如电子</a:t>
            </a:r>
            <a:r>
              <a:rPr lang="zh-CN" altLang="en-US" sz="2400" dirty="0" smtClean="0"/>
              <a:t>签名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zh-CN" b="1" dirty="0" smtClean="0"/>
              <a:t>可用性</a:t>
            </a:r>
            <a:r>
              <a:rPr lang="zh-CN" altLang="zh-CN" b="1" dirty="0"/>
              <a:t>（</a:t>
            </a:r>
            <a:r>
              <a:rPr lang="en-US" altLang="zh-CN" b="1" dirty="0"/>
              <a:t>Availability</a:t>
            </a:r>
            <a:r>
              <a:rPr lang="zh-CN" altLang="zh-CN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2400" dirty="0"/>
              <a:t>可用性保障资源是随需而得（预防</a:t>
            </a:r>
            <a:r>
              <a:rPr lang="en-US" altLang="zh-CN" sz="2400" dirty="0" err="1"/>
              <a:t>DDoS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98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如何实施安全评估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资产等级</a:t>
            </a:r>
            <a:r>
              <a:rPr lang="zh-CN" altLang="zh-CN" dirty="0" smtClean="0"/>
              <a:t>划分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威胁分析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风险分析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zh-CN" dirty="0" smtClean="0"/>
              <a:t>确认</a:t>
            </a:r>
            <a:r>
              <a:rPr lang="zh-CN" altLang="zh-CN" dirty="0"/>
              <a:t>解决方案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资产等级划分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资产等级划分是所有工作的基础，这项工作能够帮助我们明确目标是什么，要保护什么。</a:t>
            </a:r>
          </a:p>
          <a:p>
            <a:r>
              <a:rPr lang="zh-CN" altLang="en-US" dirty="0" smtClean="0"/>
              <a:t>进行资产评估，对资产进行等级划分，根据业务的不同，不同公司的最关心的资产可能是用户数据，员工资料信息或其他。</a:t>
            </a:r>
            <a:endParaRPr lang="en-US" altLang="zh-CN" dirty="0" smtClean="0"/>
          </a:p>
          <a:p>
            <a:r>
              <a:rPr lang="zh-CN" altLang="en-US" dirty="0" smtClean="0"/>
              <a:t>划分信任域与信任边界，最重要的放在数据库里，外层是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应用，最外层是</a:t>
            </a:r>
            <a:r>
              <a:rPr lang="en-US" altLang="zh-CN" dirty="0" smtClean="0"/>
              <a:t>Internet.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" name="椭圆 6"/>
          <p:cNvSpPr/>
          <p:nvPr/>
        </p:nvSpPr>
        <p:spPr>
          <a:xfrm>
            <a:off x="4570613" y="4463935"/>
            <a:ext cx="3050772" cy="2236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477394" y="5178829"/>
            <a:ext cx="1237211" cy="99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67994" y="5329488"/>
            <a:ext cx="764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</a:t>
            </a:r>
          </a:p>
          <a:p>
            <a:r>
              <a:rPr lang="en-US" altLang="zh-CN" dirty="0" smtClean="0"/>
              <a:t>Store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531773" y="4688984"/>
            <a:ext cx="1128452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 </a:t>
            </a:r>
            <a:r>
              <a:rPr lang="en-US" altLang="zh-CN" dirty="0"/>
              <a:t>A</a:t>
            </a:r>
            <a:r>
              <a:rPr lang="en-US" altLang="zh-CN" dirty="0" smtClean="0"/>
              <a:t>pp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275215" y="5112327"/>
            <a:ext cx="147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Internet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55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威胁分析</a:t>
            </a:r>
            <a:endParaRPr lang="zh-CN" altLang="en-US" dirty="0"/>
          </a:p>
        </p:txBody>
      </p:sp>
      <p:pic>
        <p:nvPicPr>
          <p:cNvPr id="6" name="内容占位符 5" descr="C:\Users\wangliang14\Desktop\网络安全\2016111622591023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54" y="2126420"/>
            <a:ext cx="10716491" cy="3468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98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风险分析</a:t>
            </a:r>
            <a:endParaRPr lang="zh-CN" altLang="en-US" dirty="0"/>
          </a:p>
        </p:txBody>
      </p:sp>
      <p:pic>
        <p:nvPicPr>
          <p:cNvPr id="4" name="内容占位符 3" descr="C:\Users\wangliang14\Desktop\网络安全\2016111623041026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90236"/>
            <a:ext cx="10515600" cy="3422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466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确认解决方案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能够有效解决问题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用户体验好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高性能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低耦合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易于</a:t>
            </a:r>
            <a:r>
              <a:rPr lang="zh-CN" altLang="en-US" dirty="0" smtClean="0"/>
              <a:t>扩展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676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1227</Words>
  <Application>Microsoft Office PowerPoint</Application>
  <PresentationFormat>宽屏</PresentationFormat>
  <Paragraphs>103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网络安全与网络攻击</vt:lpstr>
      <vt:lpstr>An example</vt:lpstr>
      <vt:lpstr>An example</vt:lpstr>
      <vt:lpstr>安全的三要素 </vt:lpstr>
      <vt:lpstr>如何实施安全评估 </vt:lpstr>
      <vt:lpstr>资产等级划分 </vt:lpstr>
      <vt:lpstr>威胁分析</vt:lpstr>
      <vt:lpstr>风险分析</vt:lpstr>
      <vt:lpstr>确认解决方案 </vt:lpstr>
      <vt:lpstr>安全方案的设计</vt:lpstr>
      <vt:lpstr>Secure by default原则 </vt:lpstr>
      <vt:lpstr>最小权限原则 </vt:lpstr>
      <vt:lpstr>纵深防御原则 </vt:lpstr>
      <vt:lpstr>数据与代码分离原则 </vt:lpstr>
      <vt:lpstr>不可预测性原则 </vt:lpstr>
      <vt:lpstr>网络攻击类型</vt:lpstr>
      <vt:lpstr>网络监听 </vt:lpstr>
      <vt:lpstr>拒绝服务攻击(DOS/DDOS) </vt:lpstr>
      <vt:lpstr>拒绝服务攻击(DOS/DDOS)</vt:lpstr>
      <vt:lpstr> 获取权限攻击 </vt:lpstr>
      <vt:lpstr>操作攻击 </vt:lpstr>
      <vt:lpstr>木马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网络安全与网络攻击</dc:title>
  <dc:creator>test</dc:creator>
  <cp:lastModifiedBy>test</cp:lastModifiedBy>
  <cp:revision>22</cp:revision>
  <dcterms:created xsi:type="dcterms:W3CDTF">2018-06-11T06:34:53Z</dcterms:created>
  <dcterms:modified xsi:type="dcterms:W3CDTF">2018-06-11T11:04:56Z</dcterms:modified>
</cp:coreProperties>
</file>