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1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A2A06-C03F-4214-8F05-2D2DB0B6AE32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3E79E-4BE7-4384-99CB-C75E41AE37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Imagen: https://commons.wikimedia.org/wiki/File:Royal_Game_of_Ur_07.jpg</a:t>
            </a:r>
          </a:p>
          <a:p>
            <a:endParaRPr lang="es-ES" dirty="0" smtClean="0"/>
          </a:p>
          <a:p>
            <a:r>
              <a:rPr lang="es-ES" dirty="0" smtClean="0"/>
              <a:t>Autor: Museo</a:t>
            </a:r>
            <a:r>
              <a:rPr lang="es-ES" baseline="0" dirty="0" smtClean="0"/>
              <a:t> Británico, </a:t>
            </a:r>
            <a:r>
              <a:rPr lang="es-ES" baseline="0" dirty="0" err="1" smtClean="0"/>
              <a:t>Creative</a:t>
            </a:r>
            <a:r>
              <a:rPr lang="es-ES" baseline="0" dirty="0" smtClean="0"/>
              <a:t> </a:t>
            </a:r>
            <a:r>
              <a:rPr lang="es-ES" baseline="0" smtClean="0"/>
              <a:t>Commons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Imagen propia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Tengo</a:t>
            </a:r>
            <a:r>
              <a:rPr lang="es-ES" baseline="0" dirty="0" smtClean="0"/>
              <a:t> que cambiar la presentación de </a:t>
            </a:r>
            <a:r>
              <a:rPr lang="es-ES" baseline="0" smtClean="0"/>
              <a:t>esta parte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Fuente de la imagen utilizada:</a:t>
            </a:r>
            <a:r>
              <a:rPr lang="es-ES" baseline="0" dirty="0" smtClean="0"/>
              <a:t> https://commons.wikimedia.org/wiki/File:Container_ships_President_Truman_(IMO_8616283)_and_President_Kennedy_(IMO_8616295)_at_San_Francisco.jpg</a:t>
            </a:r>
          </a:p>
          <a:p>
            <a:endParaRPr lang="es-ES" baseline="0" dirty="0" smtClean="0"/>
          </a:p>
          <a:p>
            <a:r>
              <a:rPr lang="es-ES" baseline="0" dirty="0" smtClean="0"/>
              <a:t>Autor y derechos: la NOAA (</a:t>
            </a:r>
            <a:r>
              <a:rPr lang="es-ES" dirty="0" err="1" smtClean="0"/>
              <a:t>National</a:t>
            </a:r>
            <a:r>
              <a:rPr lang="es-ES" dirty="0" smtClean="0"/>
              <a:t> </a:t>
            </a:r>
            <a:r>
              <a:rPr lang="es-ES" dirty="0" err="1" smtClean="0"/>
              <a:t>Oceanic</a:t>
            </a:r>
            <a:r>
              <a:rPr lang="es-ES" dirty="0" smtClean="0"/>
              <a:t> &amp; </a:t>
            </a:r>
            <a:r>
              <a:rPr lang="es-ES" dirty="0" err="1" smtClean="0"/>
              <a:t>Atmospheric</a:t>
            </a:r>
            <a:r>
              <a:rPr lang="es-ES" dirty="0" smtClean="0"/>
              <a:t> </a:t>
            </a:r>
            <a:r>
              <a:rPr lang="es-ES" dirty="0" err="1" smtClean="0"/>
              <a:t>Administration</a:t>
            </a:r>
            <a:r>
              <a:rPr lang="es-ES" dirty="0" smtClean="0"/>
              <a:t>),</a:t>
            </a:r>
            <a:r>
              <a:rPr lang="es-ES" baseline="0" dirty="0" smtClean="0"/>
              <a:t> imagen en dominio público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Snake </a:t>
            </a:r>
            <a:r>
              <a:rPr lang="es-ES" dirty="0" err="1" smtClean="0"/>
              <a:t>Eyes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Presentación del negocio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Producción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Nuestro plan de producción para nuestro servicio de venta: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Para llevarlo a cabo será necesario que se inmiscuyan varias partes diferentes- nuestro servicio en línea, procesadores de pago, nuestro servicio de logística (tanto para el almacenaje como el reparto) </a:t>
            </a:r>
            <a:endParaRPr lang="es-E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Producción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Nuestro plan de producción para nuestro servicio de foro en línea: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Requerirá</a:t>
            </a:r>
            <a:r>
              <a:rPr lang="es-ES" dirty="0" smtClean="0"/>
              <a:t> de se involucren menos partes, sólo requiriendo un procesador de pagos y nuestros servicios </a:t>
            </a:r>
            <a:r>
              <a:rPr lang="es-ES" i="1" dirty="0" smtClean="0"/>
              <a:t>online</a:t>
            </a:r>
            <a:endParaRPr lang="es-E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Plan de Producción III Aprovisionamiento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Aprovisionamiento: Necesitaremos tener reservas de productos de 3 meses.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La importación desde China lleva 40 días, por lo que un margen de 3 veces ese tiempo es aceptable.</a:t>
            </a:r>
          </a:p>
        </p:txBody>
      </p:sp>
      <p:pic>
        <p:nvPicPr>
          <p:cNvPr id="4099" name="Picture 3" descr="C:\Users\Tarde\Downloads\Container_ships_President_Truman_(IMO_8616283)_and_President_Kennedy_(IMO_8616295)_at_San_Francis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293096"/>
            <a:ext cx="3721345" cy="24072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Inversiones y gastos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Necesitaremos realizar una serie de inversiones y de gastos para poner nuestro negocio en marcha.</a:t>
            </a:r>
          </a:p>
          <a:p>
            <a:endParaRPr lang="es-ES" dirty="0" smtClean="0"/>
          </a:p>
          <a:p>
            <a:r>
              <a:rPr lang="es-ES" dirty="0" smtClean="0"/>
              <a:t>Realizaremos la compra de un polígono </a:t>
            </a:r>
            <a:r>
              <a:rPr lang="es-ES" dirty="0" smtClean="0"/>
              <a:t>industrial, una inversión, además de gastos en publicidad, certificación, etc..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Realizaremos una serie de gastos de forma continua, como en electricidad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financiación de la empresa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Tendremos una serie de fuentes de financiación para el comienzo de nuestras actividades, entre ellas cabe destacar la aportación inicial de los socios y un préstamo a largo plazo con el banco.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Los socios proporcionarán 17500€ cada uno y contaremos con un préstamo bancario de 14625€, patrimonio neto y pasivo de corto plazo respectivamente.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El análisis contable de la empresa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Tendremos un fondo de maniobra saludable, teniendo un ratio del 1,03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propuesta de valor de la idea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Observación de la tendencia al alza de la popularidad de los juegos de mesa y de una carencia en el suministro de juegos de mesa en entornos rurales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7410" name="Picture 2" descr="https://upload.wikimedia.org/wikipedia/commons/thumb/4/49/Royal_Game_of_Ur_07.jpg/320px-Royal_Game_of_Ur_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221088"/>
            <a:ext cx="3048000" cy="181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del mercado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El mercado de los juegos de mesa podría caracterizarse como un mercado con una competencia monopolística.</a:t>
            </a:r>
          </a:p>
          <a:p>
            <a:endParaRPr lang="es-ES" dirty="0" smtClean="0"/>
          </a:p>
          <a:p>
            <a:r>
              <a:rPr lang="es-ES" dirty="0" smtClean="0"/>
              <a:t>Segmentaremos a nuestros clientes en torno a nuestros servicios de venta y nuestros servicios digitales.</a:t>
            </a:r>
          </a:p>
          <a:p>
            <a:endParaRPr lang="es-ES" dirty="0" smtClean="0"/>
          </a:p>
          <a:p>
            <a:r>
              <a:rPr lang="es-ES" dirty="0" smtClean="0"/>
              <a:t>Debido a la facilidad de internet para el </a:t>
            </a:r>
            <a:r>
              <a:rPr lang="es-ES" i="1" dirty="0" smtClean="0"/>
              <a:t>marketing</a:t>
            </a:r>
            <a:r>
              <a:rPr lang="es-ES" dirty="0" smtClean="0"/>
              <a:t> es muy posible que nuestros “</a:t>
            </a:r>
            <a:r>
              <a:rPr lang="es-ES" dirty="0" err="1" smtClean="0"/>
              <a:t>early</a:t>
            </a:r>
            <a:r>
              <a:rPr lang="es-ES" dirty="0" smtClean="0"/>
              <a:t> </a:t>
            </a:r>
            <a:r>
              <a:rPr lang="es-ES" dirty="0" err="1" smtClean="0"/>
              <a:t>adopters</a:t>
            </a:r>
            <a:r>
              <a:rPr lang="es-ES" dirty="0" smtClean="0"/>
              <a:t>” sean usuarios de nuestros servicios </a:t>
            </a:r>
            <a:r>
              <a:rPr lang="es-ES" i="1" dirty="0" smtClean="0"/>
              <a:t>online</a:t>
            </a:r>
            <a:r>
              <a:rPr lang="es-ES" dirty="0" smtClean="0"/>
              <a:t> de foro y no de nuestra tienda </a:t>
            </a:r>
            <a:r>
              <a:rPr lang="es-ES" i="1" dirty="0" smtClean="0"/>
              <a:t>online</a:t>
            </a:r>
            <a:r>
              <a:rPr lang="es-ES" dirty="0" smtClean="0"/>
              <a:t> </a:t>
            </a:r>
            <a:r>
              <a:rPr lang="es-ES" i="1" dirty="0" smtClean="0"/>
              <a:t>per se</a:t>
            </a:r>
            <a:endParaRPr lang="es-E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Nuestro </a:t>
            </a:r>
            <a:r>
              <a:rPr lang="es-ES" i="1" dirty="0" smtClean="0"/>
              <a:t>marketing </a:t>
            </a:r>
            <a:r>
              <a:rPr lang="es-ES" dirty="0" smtClean="0"/>
              <a:t>I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i="1" dirty="0" smtClean="0"/>
              <a:t>Marketing</a:t>
            </a:r>
            <a:r>
              <a:rPr lang="es-ES" dirty="0" smtClean="0"/>
              <a:t> estratégico: Posicionamiento en calidad: especialmente en la calidad de nuestro servicio de atención al cliente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Elaboraremos más sobre esto en la diapositiva que sigue, sobre el </a:t>
            </a:r>
            <a:r>
              <a:rPr lang="es-ES" i="1" dirty="0" smtClean="0"/>
              <a:t>marketing</a:t>
            </a:r>
            <a:r>
              <a:rPr lang="es-ES" dirty="0" smtClean="0"/>
              <a:t> operativo.</a:t>
            </a: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Nuestro marketing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 Marketing operativo: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Producto: Proporcionarle al cliente lo que adquiere y como se le proporciona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Precio: Uso de tácticas, como la del precio psicológico, </a:t>
            </a:r>
            <a:r>
              <a:rPr lang="es-ES" dirty="0" err="1" smtClean="0"/>
              <a:t>i.e.</a:t>
            </a:r>
            <a:r>
              <a:rPr lang="es-ES" dirty="0" smtClean="0"/>
              <a:t> en los cálculos asumimos que el precio al cliente es 199,5€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Promoción: Campaña de publicidad inicial, campaña de publicidad continua, especialmente en entornos digitales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Y Distribución (Place): Creación de un entorno digital accesible al usuario promedio, creación de una comunidad en torno a este.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humanos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Dirección </a:t>
            </a:r>
            <a:r>
              <a:rPr lang="es-ES" dirty="0" smtClean="0"/>
              <a:t>llevada a cabo por Mark.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Teoría de la Malla Gerencial de </a:t>
            </a:r>
            <a:r>
              <a:rPr lang="es-ES" dirty="0" err="1" smtClean="0"/>
              <a:t>Blake</a:t>
            </a:r>
            <a:r>
              <a:rPr lang="es-ES" dirty="0" smtClean="0"/>
              <a:t> y </a:t>
            </a:r>
            <a:r>
              <a:rPr lang="es-ES" dirty="0" err="1" smtClean="0"/>
              <a:t>Mouton</a:t>
            </a:r>
            <a:r>
              <a:rPr lang="es-ES" dirty="0" smtClean="0"/>
              <a:t>: tratar de no desplazarse al punto 1.9 del “Club de Amigos”</a:t>
            </a:r>
          </a:p>
          <a:p>
            <a:endParaRPr lang="es-ES" dirty="0" smtClean="0"/>
          </a:p>
          <a:p>
            <a:r>
              <a:rPr lang="es-ES" dirty="0" smtClean="0"/>
              <a:t>La motivación: Todos los trabajadores serán socios debido a lo que tendrán un interés económico para que la empresa vaya bien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humanos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Organigrama:</a:t>
            </a:r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Obligaciones de la empresa- Prevención de riesgos </a:t>
            </a:r>
            <a:r>
              <a:rPr lang="es-ES" dirty="0" smtClean="0"/>
              <a:t>laborales. Obligaciones legales de servicios online (regulación de privacidad de la EU) y de servicios de venta (devolución, </a:t>
            </a:r>
            <a:r>
              <a:rPr lang="es-ES" dirty="0" err="1" smtClean="0"/>
              <a:t>etc</a:t>
            </a:r>
            <a:r>
              <a:rPr lang="es-ES" dirty="0" smtClean="0"/>
              <a:t>…)</a:t>
            </a:r>
            <a:endParaRPr lang="es-E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20888"/>
            <a:ext cx="4524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 jurídica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Seremos una Sociedad Limitada.</a:t>
            </a:r>
          </a:p>
          <a:p>
            <a:endParaRPr lang="es-ES" dirty="0" smtClean="0"/>
          </a:p>
          <a:p>
            <a:r>
              <a:rPr lang="es-ES" dirty="0" smtClean="0"/>
              <a:t>Esta forma jurídica nos hará precisar llevar a cabo una serie de tramites: la certificación negativa del nombre de la empresa, el volante del depósito del capital mínimo para constituir la sociedad, la firma de los estatutos de la sociedad y la presentación de todos esta documentación ante notario.</a:t>
            </a:r>
          </a:p>
          <a:p>
            <a:endParaRPr lang="es-ES" dirty="0" smtClean="0"/>
          </a:p>
          <a:p>
            <a:r>
              <a:rPr lang="es-ES" dirty="0" smtClean="0"/>
              <a:t>Luego, necesitaremos pedir un CIF (código de identificación fiscal) y presentar la sociedad ante el registro mercantil, en el Registro Mercantil también necesitaremos presentar el libro de registro de socios.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 jurídica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Adicionalmente, necesitaremos realizar una serie de trámites generales:</a:t>
            </a:r>
          </a:p>
          <a:p>
            <a:r>
              <a:rPr lang="es-ES" dirty="0" smtClean="0"/>
              <a:t>La declaración censal del Impuesto de Sociedades y del IVA.</a:t>
            </a:r>
          </a:p>
          <a:p>
            <a:r>
              <a:rPr lang="es-ES" dirty="0" smtClean="0"/>
              <a:t>Necesitaremos pedir una licencia de actividad para nuestra nave [</a:t>
            </a:r>
            <a:r>
              <a:rPr lang="es-ES" dirty="0" err="1" smtClean="0"/>
              <a:t>declaracion</a:t>
            </a:r>
            <a:r>
              <a:rPr lang="es-ES" dirty="0" smtClean="0"/>
              <a:t> responsable y un proyecto </a:t>
            </a:r>
            <a:r>
              <a:rPr lang="es-ES" dirty="0" err="1" smtClean="0"/>
              <a:t>tecnico</a:t>
            </a:r>
            <a:r>
              <a:rPr lang="es-ES" dirty="0" smtClean="0"/>
              <a:t> visado por arquitecto o ingeniero colegiado y las tasas municipales]</a:t>
            </a:r>
          </a:p>
          <a:p>
            <a:r>
              <a:rPr lang="es-ES" dirty="0" smtClean="0"/>
              <a:t>Daremos de alta a nuestros socios en el régimen de autónomos</a:t>
            </a:r>
          </a:p>
          <a:p>
            <a:r>
              <a:rPr lang="es-ES" dirty="0" smtClean="0"/>
              <a:t>Realizaremos la comunicación de apertura ante </a:t>
            </a:r>
            <a:r>
              <a:rPr lang="es-ES" smtClean="0"/>
              <a:t>la Consejería </a:t>
            </a:r>
            <a:r>
              <a:rPr lang="es-ES" dirty="0" smtClean="0"/>
              <a:t>Asturiana de Industria, Empleo y Promoción Económica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153</TotalTime>
  <Words>814</Words>
  <Application>Microsoft Office PowerPoint</Application>
  <PresentationFormat>Presentación en pantalla (4:3)</PresentationFormat>
  <Paragraphs>88</Paragraphs>
  <Slides>15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Snake Eyes</vt:lpstr>
      <vt:lpstr>La propuesta de valor de la idea</vt:lpstr>
      <vt:lpstr>Características del mercado</vt:lpstr>
      <vt:lpstr>Nuestro marketing I</vt:lpstr>
      <vt:lpstr>Nuestro marketing II</vt:lpstr>
      <vt:lpstr>Recursos humanos I</vt:lpstr>
      <vt:lpstr>Recursos humanos II</vt:lpstr>
      <vt:lpstr>Forma jurídica I</vt:lpstr>
      <vt:lpstr>Forma jurídica II</vt:lpstr>
      <vt:lpstr>Plan de Producción I</vt:lpstr>
      <vt:lpstr>Plan de Producción II</vt:lpstr>
      <vt:lpstr>Plan de Producción III Aprovisionamiento</vt:lpstr>
      <vt:lpstr>Inversiones y gastos</vt:lpstr>
      <vt:lpstr>La financiación de la empresa</vt:lpstr>
      <vt:lpstr>El análisis contable de la empresa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Eyes</dc:title>
  <dc:creator>Tarde</dc:creator>
  <cp:lastModifiedBy>Tarde</cp:lastModifiedBy>
  <cp:revision>35</cp:revision>
  <dcterms:created xsi:type="dcterms:W3CDTF">2024-03-06T16:29:16Z</dcterms:created>
  <dcterms:modified xsi:type="dcterms:W3CDTF">2024-03-11T18:22:13Z</dcterms:modified>
</cp:coreProperties>
</file>