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850f04f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850f04f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50f04fe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50f04fe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850f04fe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850f04fe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8702a14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8702a14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850f04fe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850f04fe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850f04fe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850f04fe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American sign language recognition✌️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Project by Nagim Isyanbaev and Viktor Kovalev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chemeClr val="lt1"/>
                </a:solidFill>
              </a:rPr>
              <a:t>Problem</a:t>
            </a:r>
            <a:endParaRPr sz="3000">
              <a:solidFill>
                <a:schemeClr val="lt1"/>
              </a:solidFill>
            </a:endParaRPr>
          </a:p>
        </p:txBody>
      </p:sp>
      <p:sp>
        <p:nvSpPr>
          <p:cNvPr id="66" name="Google Shape;66;p14"/>
          <p:cNvSpPr txBox="1"/>
          <p:nvPr>
            <p:ph idx="1" type="body"/>
          </p:nvPr>
        </p:nvSpPr>
        <p:spPr>
          <a:xfrm>
            <a:off x="311700" y="1539900"/>
            <a:ext cx="46761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lt1"/>
                </a:solidFill>
              </a:rPr>
              <a:t>Currently, the majority of deaf or hard of hearing individuals use sign language for communication. However, the most regular people are not familiar with sign language or have the time to learn it. And not everyone deaf or hard of hearing can write and read regular letters.</a:t>
            </a:r>
            <a:endParaRPr>
              <a:solidFill>
                <a:schemeClr val="lt1"/>
              </a:solidFill>
            </a:endParaRPr>
          </a:p>
        </p:txBody>
      </p:sp>
      <p:pic>
        <p:nvPicPr>
          <p:cNvPr id="67" name="Google Shape;67;p14"/>
          <p:cNvPicPr preferRelativeResize="0"/>
          <p:nvPr/>
        </p:nvPicPr>
        <p:blipFill>
          <a:blip r:embed="rId3">
            <a:alphaModFix/>
          </a:blip>
          <a:stretch>
            <a:fillRect/>
          </a:stretch>
        </p:blipFill>
        <p:spPr>
          <a:xfrm>
            <a:off x="5119175" y="1539900"/>
            <a:ext cx="3851400" cy="19441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chemeClr val="lt1"/>
                </a:solidFill>
              </a:rPr>
              <a:t>Solution</a:t>
            </a:r>
            <a:endParaRPr sz="3000">
              <a:solidFill>
                <a:schemeClr val="lt1"/>
              </a:solidFill>
            </a:endParaRPr>
          </a:p>
        </p:txBody>
      </p:sp>
      <p:sp>
        <p:nvSpPr>
          <p:cNvPr id="73" name="Google Shape;73;p15"/>
          <p:cNvSpPr txBox="1"/>
          <p:nvPr>
            <p:ph idx="1" type="body"/>
          </p:nvPr>
        </p:nvSpPr>
        <p:spPr>
          <a:xfrm>
            <a:off x="311700" y="1539900"/>
            <a:ext cx="46761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lt1"/>
                </a:solidFill>
              </a:rPr>
              <a:t>The solution will be an application or website with machine learning models that can translate SL to text in real-time, catering to the needs of those who require fast and accurate translation.</a:t>
            </a:r>
            <a:endParaRPr>
              <a:solidFill>
                <a:schemeClr val="lt1"/>
              </a:solidFill>
            </a:endParaRPr>
          </a:p>
        </p:txBody>
      </p:sp>
      <p:pic>
        <p:nvPicPr>
          <p:cNvPr id="74" name="Google Shape;74;p15"/>
          <p:cNvPicPr preferRelativeResize="0"/>
          <p:nvPr/>
        </p:nvPicPr>
        <p:blipFill>
          <a:blip r:embed="rId3">
            <a:alphaModFix/>
          </a:blip>
          <a:stretch>
            <a:fillRect/>
          </a:stretch>
        </p:blipFill>
        <p:spPr>
          <a:xfrm>
            <a:off x="6044775" y="732963"/>
            <a:ext cx="2238286" cy="367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chemeClr val="lt1"/>
                </a:solidFill>
              </a:rPr>
              <a:t>Data</a:t>
            </a:r>
            <a:endParaRPr sz="3000">
              <a:solidFill>
                <a:schemeClr val="lt1"/>
              </a:solidFill>
            </a:endParaRPr>
          </a:p>
        </p:txBody>
      </p:sp>
      <p:sp>
        <p:nvSpPr>
          <p:cNvPr id="80" name="Google Shape;80;p16"/>
          <p:cNvSpPr txBox="1"/>
          <p:nvPr>
            <p:ph idx="1" type="body"/>
          </p:nvPr>
        </p:nvSpPr>
        <p:spPr>
          <a:xfrm>
            <a:off x="311700" y="1539900"/>
            <a:ext cx="84207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lt1"/>
                </a:solidFill>
              </a:rPr>
              <a:t>We will utilize the WLASL (World Level American Sign Language) dataset, or a subset, to train our model. Additionally, we have the option to develop a custom dataset by recording videos.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chemeClr val="lt1"/>
                </a:solidFill>
              </a:rPr>
              <a:t>Model pipeline</a:t>
            </a:r>
            <a:endParaRPr sz="3000">
              <a:solidFill>
                <a:schemeClr val="lt1"/>
              </a:solidFill>
            </a:endParaRPr>
          </a:p>
        </p:txBody>
      </p:sp>
      <p:sp>
        <p:nvSpPr>
          <p:cNvPr id="86" name="Google Shape;86;p17"/>
          <p:cNvSpPr txBox="1"/>
          <p:nvPr>
            <p:ph idx="1" type="body"/>
          </p:nvPr>
        </p:nvSpPr>
        <p:spPr>
          <a:xfrm>
            <a:off x="311700" y="1539900"/>
            <a:ext cx="6285600" cy="312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ru">
                <a:solidFill>
                  <a:schemeClr val="lt1"/>
                </a:solidFill>
              </a:rPr>
              <a:t>Hands and pose recognition by MediaPipe</a:t>
            </a:r>
            <a:endParaRPr>
              <a:solidFill>
                <a:schemeClr val="lt1"/>
              </a:solidFill>
            </a:endParaRPr>
          </a:p>
          <a:p>
            <a:pPr indent="-342900" lvl="0" marL="457200" rtl="0" algn="l">
              <a:spcBef>
                <a:spcPts val="0"/>
              </a:spcBef>
              <a:spcAft>
                <a:spcPts val="0"/>
              </a:spcAft>
              <a:buClr>
                <a:schemeClr val="lt1"/>
              </a:buClr>
              <a:buSzPts val="1800"/>
              <a:buChar char="●"/>
            </a:pPr>
            <a:r>
              <a:rPr lang="ru">
                <a:solidFill>
                  <a:schemeClr val="lt1"/>
                </a:solidFill>
              </a:rPr>
              <a:t>LSTM for </a:t>
            </a:r>
            <a:r>
              <a:rPr lang="ru">
                <a:solidFill>
                  <a:schemeClr val="lt1"/>
                </a:solidFill>
              </a:rPr>
              <a:t>sequence</a:t>
            </a:r>
            <a:r>
              <a:rPr lang="ru">
                <a:solidFill>
                  <a:schemeClr val="lt1"/>
                </a:solidFill>
              </a:rPr>
              <a:t> analysis</a:t>
            </a:r>
            <a:endParaRPr>
              <a:solidFill>
                <a:schemeClr val="lt1"/>
              </a:solidFill>
            </a:endParaRPr>
          </a:p>
          <a:p>
            <a:pPr indent="-342900" lvl="0" marL="457200" rtl="0" algn="l">
              <a:spcBef>
                <a:spcPts val="0"/>
              </a:spcBef>
              <a:spcAft>
                <a:spcPts val="0"/>
              </a:spcAft>
              <a:buClr>
                <a:schemeClr val="lt1"/>
              </a:buClr>
              <a:buSzPts val="1800"/>
              <a:buChar char="●"/>
            </a:pPr>
            <a:r>
              <a:rPr lang="ru">
                <a:solidFill>
                  <a:schemeClr val="lt1"/>
                </a:solidFill>
              </a:rPr>
              <a:t>ANN</a:t>
            </a:r>
            <a:r>
              <a:rPr lang="ru">
                <a:solidFill>
                  <a:schemeClr val="lt1"/>
                </a:solidFill>
              </a:rPr>
              <a:t> for classification</a:t>
            </a:r>
            <a:endParaRPr>
              <a:solidFill>
                <a:schemeClr val="lt1"/>
              </a:solidFill>
            </a:endParaRPr>
          </a:p>
        </p:txBody>
      </p:sp>
      <p:pic>
        <p:nvPicPr>
          <p:cNvPr id="87" name="Google Shape;87;p17"/>
          <p:cNvPicPr preferRelativeResize="0"/>
          <p:nvPr/>
        </p:nvPicPr>
        <p:blipFill>
          <a:blip r:embed="rId3">
            <a:alphaModFix/>
          </a:blip>
          <a:stretch>
            <a:fillRect/>
          </a:stretch>
        </p:blipFill>
        <p:spPr>
          <a:xfrm>
            <a:off x="6020500" y="2235160"/>
            <a:ext cx="2489275" cy="1389041"/>
          </a:xfrm>
          <a:prstGeom prst="rect">
            <a:avLst/>
          </a:prstGeom>
          <a:noFill/>
          <a:ln>
            <a:noFill/>
          </a:ln>
        </p:spPr>
      </p:pic>
      <p:pic>
        <p:nvPicPr>
          <p:cNvPr id="88" name="Google Shape;88;p17"/>
          <p:cNvPicPr preferRelativeResize="0"/>
          <p:nvPr/>
        </p:nvPicPr>
        <p:blipFill>
          <a:blip r:embed="rId4">
            <a:alphaModFix/>
          </a:blip>
          <a:stretch>
            <a:fillRect/>
          </a:stretch>
        </p:blipFill>
        <p:spPr>
          <a:xfrm>
            <a:off x="6020500" y="575675"/>
            <a:ext cx="2489274" cy="14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chemeClr val="lt1"/>
                </a:solidFill>
              </a:rPr>
              <a:t>Initial results</a:t>
            </a:r>
            <a:endParaRPr sz="3000">
              <a:solidFill>
                <a:schemeClr val="lt1"/>
              </a:solidFill>
            </a:endParaRPr>
          </a:p>
        </p:txBody>
      </p:sp>
      <p:sp>
        <p:nvSpPr>
          <p:cNvPr id="94" name="Google Shape;94;p18"/>
          <p:cNvSpPr txBox="1"/>
          <p:nvPr>
            <p:ph idx="1" type="body"/>
          </p:nvPr>
        </p:nvSpPr>
        <p:spPr>
          <a:xfrm>
            <a:off x="311700" y="1539900"/>
            <a:ext cx="6285600" cy="52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lt1"/>
                </a:solidFill>
              </a:rPr>
              <a:t>Now we will demonstrate our current result to you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7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solidFill>
                  <a:schemeClr val="lt1"/>
                </a:solidFill>
              </a:rPr>
              <a:t>Thank you for your attention!</a:t>
            </a:r>
            <a:endParaRPr sz="3000">
              <a:solidFill>
                <a:schemeClr val="lt1"/>
              </a:solidFill>
            </a:endParaRPr>
          </a:p>
        </p:txBody>
      </p:sp>
      <p:pic>
        <p:nvPicPr>
          <p:cNvPr id="100" name="Google Shape;100;p19"/>
          <p:cNvPicPr preferRelativeResize="0"/>
          <p:nvPr/>
        </p:nvPicPr>
        <p:blipFill>
          <a:blip r:embed="rId3">
            <a:alphaModFix/>
          </a:blip>
          <a:stretch>
            <a:fillRect/>
          </a:stretch>
        </p:blipFill>
        <p:spPr>
          <a:xfrm>
            <a:off x="3651238" y="2097374"/>
            <a:ext cx="1841523" cy="1989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