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5"/>
  </p:notesMasterIdLst>
  <p:sldIdLst>
    <p:sldId id="260" r:id="rId2"/>
    <p:sldId id="262" r:id="rId3"/>
    <p:sldId id="307" r:id="rId4"/>
    <p:sldId id="308" r:id="rId5"/>
    <p:sldId id="309" r:id="rId6"/>
    <p:sldId id="310" r:id="rId7"/>
    <p:sldId id="312" r:id="rId8"/>
    <p:sldId id="314" r:id="rId9"/>
    <p:sldId id="315" r:id="rId10"/>
    <p:sldId id="316" r:id="rId11"/>
    <p:sldId id="317" r:id="rId12"/>
    <p:sldId id="318" r:id="rId13"/>
    <p:sldId id="323" r:id="rId14"/>
    <p:sldId id="319" r:id="rId15"/>
    <p:sldId id="320" r:id="rId16"/>
    <p:sldId id="322" r:id="rId17"/>
    <p:sldId id="299" r:id="rId18"/>
    <p:sldId id="295" r:id="rId19"/>
    <p:sldId id="285" r:id="rId20"/>
    <p:sldId id="263" r:id="rId21"/>
    <p:sldId id="277" r:id="rId22"/>
    <p:sldId id="265" r:id="rId23"/>
    <p:sldId id="266" r:id="rId24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aul" initials="PP" lastIdx="1" clrIdx="0">
    <p:extLst>
      <p:ext uri="{19B8F6BF-5375-455C-9EA6-DF929625EA0E}">
        <p15:presenceInfo xmlns:p15="http://schemas.microsoft.com/office/powerpoint/2012/main" userId="1831f2ae62004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E10"/>
    <a:srgbClr val="3CC218"/>
    <a:srgbClr val="B528C9"/>
    <a:srgbClr val="D768DF"/>
    <a:srgbClr val="7EEB60"/>
    <a:srgbClr val="030183"/>
    <a:srgbClr val="00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400" autoAdjust="0"/>
  </p:normalViewPr>
  <p:slideViewPr>
    <p:cSldViewPr snapToGrid="0">
      <p:cViewPr varScale="1">
        <p:scale>
          <a:sx n="152" d="100"/>
          <a:sy n="152" d="100"/>
        </p:scale>
        <p:origin x="402" y="138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9FA289-953F-455D-8A32-D9234FE1F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40" b="2912"/>
          <a:stretch/>
        </p:blipFill>
        <p:spPr>
          <a:xfrm>
            <a:off x="160861" y="2689268"/>
            <a:ext cx="8822278" cy="1992310"/>
          </a:xfrm>
          <a:prstGeom prst="round2DiagRect">
            <a:avLst>
              <a:gd name="adj1" fmla="val 0"/>
              <a:gd name="adj2" fmla="val 19697"/>
            </a:avLst>
          </a:prstGeom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/>
              <a:t>Update on trigger studies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08.04.2022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08.04.2022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08.04.2022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08.04.2022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08.04.2022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08.04.2022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08.04.2022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08.04.2022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08.04.2022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08.04.2022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08.04.2022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08.04.2022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08.04.2022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8 April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/>
              <a:t>Paul Filip – Update and outlook on SD trigger studies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/>
              <a:t>IAP, KIT Faculty for Physics</a:t>
            </a:r>
            <a:endParaRPr lang="en-US" altLang="de-DE" sz="900" dirty="0"/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09721" y="1473998"/>
            <a:ext cx="8524557" cy="635634"/>
          </a:xfrm>
        </p:spPr>
        <p:txBody>
          <a:bodyPr>
            <a:normAutofit/>
          </a:bodyPr>
          <a:lstStyle/>
          <a:p>
            <a:r>
              <a:rPr lang="de-DE" sz="2800"/>
              <a:t>Update and outlook on SD trigger studies</a:t>
            </a:r>
            <a:endParaRPr lang="de-DE" sz="28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95915" y="1952711"/>
            <a:ext cx="8515675" cy="420523"/>
          </a:xfrm>
        </p:spPr>
        <p:txBody>
          <a:bodyPr>
            <a:normAutofit/>
          </a:bodyPr>
          <a:lstStyle/>
          <a:p>
            <a:r>
              <a:rPr lang="de-DE"/>
              <a:t>What I (roughly) did from </a:t>
            </a:r>
            <a:r>
              <a:rPr lang="de-DE">
                <a:solidFill>
                  <a:schemeClr val="tx2"/>
                </a:solidFill>
              </a:rPr>
              <a:t>01.03.22</a:t>
            </a:r>
            <a:r>
              <a:rPr lang="de-DE"/>
              <a:t> – </a:t>
            </a:r>
            <a:r>
              <a:rPr lang="de-DE">
                <a:solidFill>
                  <a:schemeClr val="tx2"/>
                </a:solidFill>
              </a:rPr>
              <a:t>01.04.22</a:t>
            </a:r>
          </a:p>
        </p:txBody>
      </p:sp>
      <p:pic>
        <p:nvPicPr>
          <p:cNvPr id="5" name="Grafik 4" descr="Ein Bild, das Küchengeräte enthält.&#10;&#10;Automatisch generierte Beschreibung">
            <a:extLst>
              <a:ext uri="{FF2B5EF4-FFF2-40B4-BE49-F238E27FC236}">
                <a16:creationId xmlns:a16="http://schemas.microsoft.com/office/drawing/2014/main" id="{CF713E32-D4D7-4574-BE57-609F0DA80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10" y="359776"/>
            <a:ext cx="850619" cy="17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2C052C9E-5608-4480-AADB-98279652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86" y="1275542"/>
            <a:ext cx="1897563" cy="3190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b="1">
                    <a:solidFill>
                      <a:schemeClr val="tx1"/>
                    </a:solidFill>
                  </a:rPr>
                  <a:t>Gaussian with (uniform) random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de-DE" b="1">
                    <a:solidFill>
                      <a:schemeClr val="tx1"/>
                    </a:solidFill>
                  </a:rPr>
                  <a:t> and fixed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/>
              </a:p>
              <a:p>
                <a:endParaRPr lang="de-DE" b="1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DE" b="1">
                  <a:solidFill>
                    <a:schemeClr val="tx1"/>
                  </a:solidFill>
                </a:endParaRPr>
              </a:p>
              <a:p>
                <a:r>
                  <a:rPr lang="de-DE" b="1">
                    <a:solidFill>
                      <a:schemeClr val="tx1"/>
                    </a:solidFill>
                  </a:rPr>
                  <a:t>How big of a signal window do we want?</a:t>
                </a:r>
              </a:p>
              <a:p>
                <a:pPr lvl="1"/>
                <a:r>
                  <a:rPr lang="de-DE" b="1"/>
                  <a:t>(For now) 20 000 bins ≈ 166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𝛍</m:t>
                    </m:r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(For now) sampling rate ≈ 6 </a:t>
                </a:r>
                <a:r>
                  <a:rPr lang="de-DE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kHz</a:t>
                </a:r>
              </a:p>
              <a:p>
                <a:pPr lvl="1"/>
                <a:r>
                  <a:rPr lang="de-DE" b="1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But! </a:t>
                </a:r>
                <a:r>
                  <a:rPr lang="de-DE" b="1">
                    <a:ea typeface="Cambria Math" panose="02040503050406030204" pitchFamily="18" charset="0"/>
                  </a:rPr>
                  <a:t># of NN parameters grows </a:t>
                </a:r>
              </a:p>
              <a:p>
                <a:pPr marL="266771" lvl="1" indent="0">
                  <a:buNone/>
                </a:pPr>
                <a:r>
                  <a:rPr lang="de-DE" b="1">
                    <a:ea typeface="Cambria Math" panose="02040503050406030204" pitchFamily="18" charset="0"/>
                  </a:rPr>
                  <a:t>   very quickly with longer baseline!</a:t>
                </a:r>
                <a:endParaRPr lang="de-DE" b="1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Choosing a fitting NN architecture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F8F4D1-A00C-47E8-A1E7-0DBB830633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7" r="13265" b="67313"/>
          <a:stretch/>
        </p:blipFill>
        <p:spPr>
          <a:xfrm>
            <a:off x="396000" y="1544911"/>
            <a:ext cx="6150850" cy="1067593"/>
          </a:xfrm>
          <a:prstGeom prst="rect">
            <a:avLst/>
          </a:prstGeom>
        </p:spPr>
      </p:pic>
      <p:sp>
        <p:nvSpPr>
          <p:cNvPr id="9" name="Pfeil: nach links 8">
            <a:extLst>
              <a:ext uri="{FF2B5EF4-FFF2-40B4-BE49-F238E27FC236}">
                <a16:creationId xmlns:a16="http://schemas.microsoft.com/office/drawing/2014/main" id="{560F5D04-F7CC-4258-9E4B-84F47A2F3699}"/>
              </a:ext>
            </a:extLst>
          </p:cNvPr>
          <p:cNvSpPr/>
          <p:nvPr/>
        </p:nvSpPr>
        <p:spPr>
          <a:xfrm>
            <a:off x="5818299" y="1963612"/>
            <a:ext cx="580119" cy="127000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1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b="1">
                    <a:solidFill>
                      <a:schemeClr val="tx1"/>
                    </a:solidFill>
                  </a:rPr>
                  <a:t>Input size: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PMTs</m:t>
                        </m:r>
                      </m:e>
                    </m:d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inputs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DE" sz="600" b="1">
                  <a:solidFill>
                    <a:schemeClr val="tx1"/>
                  </a:solidFill>
                </a:endParaRPr>
              </a:p>
              <a:p>
                <a:r>
                  <a:rPr lang="de-DE" b="1"/>
                  <a:t>First layer: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  <m:r>
                          <a:rPr lang="de-DE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𝟎𝟎𝟎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weights</m:t>
                            </m:r>
                          </m:e>
                        </m:d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bias</m:t>
                            </m:r>
                          </m:e>
                        </m:d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1" i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𝐧𝐞𝐮𝐫𝐨𝐧𝐬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/>
              </a:p>
              <a:p>
                <a:endParaRPr lang="de-DE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Choosing a fitting NN architecture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646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b="1">
                    <a:solidFill>
                      <a:schemeClr val="tx1"/>
                    </a:solidFill>
                  </a:rPr>
                  <a:t>Input size: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PMTs</m:t>
                        </m:r>
                      </m:e>
                    </m:d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inputs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DE" sz="600" b="1">
                  <a:solidFill>
                    <a:schemeClr val="tx1"/>
                  </a:solidFill>
                </a:endParaRPr>
              </a:p>
              <a:p>
                <a:r>
                  <a:rPr lang="de-DE" b="1"/>
                  <a:t>First layer: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  <m:r>
                          <a:rPr lang="de-DE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𝟎𝟎𝟎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weights</m:t>
                            </m:r>
                          </m:e>
                        </m:d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bias</m:t>
                            </m:r>
                          </m:e>
                        </m:d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1" i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𝐧𝐞𝐮𝐫𝐨𝐧𝐬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/>
              </a:p>
              <a:p>
                <a:endParaRPr lang="de-DE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Choosing a fitting NN architecture</a:t>
            </a:r>
            <a:endParaRPr lang="de-DE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BD62D106-EFE6-45E7-AECC-DE78A64A4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2038942"/>
            <a:ext cx="5058481" cy="2514951"/>
          </a:xfrm>
          <a:prstGeom prst="rect">
            <a:avLst/>
          </a:prstGeom>
        </p:spPr>
      </p:pic>
      <p:sp>
        <p:nvSpPr>
          <p:cNvPr id="14" name="Inhaltsplatzhalter 6">
            <a:extLst>
              <a:ext uri="{FF2B5EF4-FFF2-40B4-BE49-F238E27FC236}">
                <a16:creationId xmlns:a16="http://schemas.microsoft.com/office/drawing/2014/main" id="{AE45400E-0155-4210-BDEC-2856B6CB325E}"/>
              </a:ext>
            </a:extLst>
          </p:cNvPr>
          <p:cNvSpPr txBox="1">
            <a:spLocks/>
          </p:cNvSpPr>
          <p:nvPr/>
        </p:nvSpPr>
        <p:spPr>
          <a:xfrm>
            <a:off x="5659110" y="2232119"/>
            <a:ext cx="3376183" cy="24192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/>
              <a:t>Toy calculation with </a:t>
            </a:r>
            <a:r>
              <a:rPr lang="de-DE" sz="1600" b="1">
                <a:solidFill>
                  <a:schemeClr val="tx2"/>
                </a:solidFill>
              </a:rPr>
              <a:t>4000</a:t>
            </a:r>
          </a:p>
          <a:p>
            <a:pPr marL="0" indent="0">
              <a:buNone/>
            </a:pPr>
            <a:r>
              <a:rPr lang="de-DE" sz="1600" b="1"/>
              <a:t>    neurons in first dense layer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>
                <a:solidFill>
                  <a:schemeClr val="tx2"/>
                </a:solidFill>
              </a:rPr>
              <a:t>240,404,302</a:t>
            </a:r>
            <a:r>
              <a:rPr lang="de-DE" sz="1600" b="1"/>
              <a:t> trainable params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/>
              <a:t>Need almost </a:t>
            </a:r>
            <a:r>
              <a:rPr lang="de-DE" sz="1600" b="1">
                <a:solidFill>
                  <a:schemeClr val="tx2"/>
                </a:solidFill>
              </a:rPr>
              <a:t>1 GB </a:t>
            </a:r>
            <a:r>
              <a:rPr lang="de-DE" sz="1600" b="1"/>
              <a:t>only</a:t>
            </a:r>
            <a:r>
              <a:rPr lang="de-DE" sz="1600" b="1">
                <a:solidFill>
                  <a:schemeClr val="tx2"/>
                </a:solidFill>
              </a:rPr>
              <a:t> </a:t>
            </a:r>
            <a:r>
              <a:rPr lang="de-DE" sz="1600" b="1"/>
              <a:t>to hold all parameters in memory!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/>
              <a:t>On-site electronics do not have this much storage space!</a:t>
            </a:r>
          </a:p>
        </p:txBody>
      </p:sp>
    </p:spTree>
    <p:extLst>
      <p:ext uri="{BB962C8B-B14F-4D97-AF65-F5344CB8AC3E}">
        <p14:creationId xmlns:p14="http://schemas.microsoft.com/office/powerpoint/2010/main" val="341482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b="1">
                    <a:solidFill>
                      <a:schemeClr val="tx1"/>
                    </a:solidFill>
                  </a:rPr>
                  <a:t>Input size: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PMTs</m:t>
                        </m:r>
                      </m:e>
                    </m:d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inputs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DE" sz="600" b="1">
                  <a:solidFill>
                    <a:schemeClr val="tx1"/>
                  </a:solidFill>
                </a:endParaRPr>
              </a:p>
              <a:p>
                <a:r>
                  <a:rPr lang="de-DE" b="1"/>
                  <a:t>First layer: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  <m:r>
                          <a:rPr lang="de-DE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𝟎𝟎𝟎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weights</m:t>
                            </m:r>
                          </m:e>
                        </m:d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bias</m:t>
                            </m:r>
                          </m:e>
                        </m:d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1" i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𝐧𝐞𝐮𝐫𝐨𝐧𝐬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/>
              </a:p>
              <a:p>
                <a:endParaRPr lang="de-DE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Choosing a fitting NN architecture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62D106-EFE6-45E7-AECC-DE78A64A4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000" y="2180576"/>
            <a:ext cx="5058481" cy="2231682"/>
          </a:xfrm>
          <a:prstGeom prst="rect">
            <a:avLst/>
          </a:prstGeom>
        </p:spPr>
      </p:pic>
      <p:sp>
        <p:nvSpPr>
          <p:cNvPr id="14" name="Inhaltsplatzhalter 6">
            <a:extLst>
              <a:ext uri="{FF2B5EF4-FFF2-40B4-BE49-F238E27FC236}">
                <a16:creationId xmlns:a16="http://schemas.microsoft.com/office/drawing/2014/main" id="{AE45400E-0155-4210-BDEC-2856B6CB325E}"/>
              </a:ext>
            </a:extLst>
          </p:cNvPr>
          <p:cNvSpPr txBox="1">
            <a:spLocks/>
          </p:cNvSpPr>
          <p:nvPr/>
        </p:nvSpPr>
        <p:spPr>
          <a:xfrm>
            <a:off x="5659110" y="2232119"/>
            <a:ext cx="3376183" cy="24192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/>
              <a:t>Toy calculation with </a:t>
            </a:r>
            <a:r>
              <a:rPr lang="de-DE" sz="1600" b="1">
                <a:solidFill>
                  <a:schemeClr val="tx2"/>
                </a:solidFill>
              </a:rPr>
              <a:t>4000</a:t>
            </a:r>
          </a:p>
          <a:p>
            <a:pPr marL="0" indent="0">
              <a:buNone/>
            </a:pPr>
            <a:r>
              <a:rPr lang="de-DE" sz="1600" b="1"/>
              <a:t>    neurons in first dense layer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>
                <a:solidFill>
                  <a:schemeClr val="tx2"/>
                </a:solidFill>
              </a:rPr>
              <a:t>240,404,302</a:t>
            </a:r>
            <a:r>
              <a:rPr lang="de-DE" sz="1600" b="1"/>
              <a:t> trainable params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/>
              <a:t>Need almost </a:t>
            </a:r>
            <a:r>
              <a:rPr lang="de-DE" sz="1600" b="1">
                <a:solidFill>
                  <a:schemeClr val="tx2"/>
                </a:solidFill>
              </a:rPr>
              <a:t>1 GB </a:t>
            </a:r>
            <a:r>
              <a:rPr lang="de-DE" sz="1600" b="1"/>
              <a:t>only</a:t>
            </a:r>
            <a:r>
              <a:rPr lang="de-DE" sz="1600" b="1">
                <a:solidFill>
                  <a:schemeClr val="tx2"/>
                </a:solidFill>
              </a:rPr>
              <a:t> </a:t>
            </a:r>
            <a:r>
              <a:rPr lang="de-DE" sz="1600" b="1"/>
              <a:t>to hold all parameters in memory!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/>
              <a:t>On-site electronics do not have this much storage space!</a:t>
            </a:r>
          </a:p>
        </p:txBody>
      </p:sp>
    </p:spTree>
    <p:extLst>
      <p:ext uri="{BB962C8B-B14F-4D97-AF65-F5344CB8AC3E}">
        <p14:creationId xmlns:p14="http://schemas.microsoft.com/office/powerpoint/2010/main" val="291244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 of NN prototype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32104B7-0976-434A-B5D8-53E8105E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" t="10482" r="9205"/>
          <a:stretch/>
        </p:blipFill>
        <p:spPr>
          <a:xfrm>
            <a:off x="216000" y="1181687"/>
            <a:ext cx="6329371" cy="3307616"/>
          </a:xfrm>
        </p:spPr>
      </p:pic>
      <p:sp>
        <p:nvSpPr>
          <p:cNvPr id="12" name="Inhaltsplatzhalter 6">
            <a:extLst>
              <a:ext uri="{FF2B5EF4-FFF2-40B4-BE49-F238E27FC236}">
                <a16:creationId xmlns:a16="http://schemas.microsoft.com/office/drawing/2014/main" id="{9ABB6579-3A5B-490E-B235-AD6D512BD275}"/>
              </a:ext>
            </a:extLst>
          </p:cNvPr>
          <p:cNvSpPr txBox="1">
            <a:spLocks/>
          </p:cNvSpPr>
          <p:nvPr/>
        </p:nvSpPr>
        <p:spPr>
          <a:xfrm>
            <a:off x="6671984" y="1463823"/>
            <a:ext cx="2364809" cy="2419239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/>
              <a:t>This is after just one </a:t>
            </a:r>
          </a:p>
          <a:p>
            <a:pPr marL="0" indent="0">
              <a:buNone/>
            </a:pPr>
            <a:r>
              <a:rPr lang="de-DE" sz="1600" b="1"/>
              <a:t>    generation! (~2.5h)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/>
              <a:t>NN outperforms T1/ToT at training baseline std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/>
              <a:t>Not quite as robust (yet) at higher noise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/>
              <a:t>Can very likely be fixed with training</a:t>
            </a:r>
          </a:p>
        </p:txBody>
      </p:sp>
    </p:spTree>
    <p:extLst>
      <p:ext uri="{BB962C8B-B14F-4D97-AF65-F5344CB8AC3E}">
        <p14:creationId xmlns:p14="http://schemas.microsoft.com/office/powerpoint/2010/main" val="1569955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Recap of work so far</a:t>
            </a:r>
            <a:endParaRPr lang="de-DE" dirty="0"/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6B09FBBE-A7EF-40D0-8F83-C2BE441B1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188000"/>
            <a:ext cx="8343900" cy="3365893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de-DE" b="1"/>
              <a:t> Extract VEM traces from ADST data</a:t>
            </a:r>
          </a:p>
          <a:p>
            <a:pPr marL="0" indent="0">
              <a:buNone/>
            </a:pPr>
            <a:r>
              <a:rPr lang="de-DE" sz="100" b="1"/>
              <a:t> </a:t>
            </a:r>
          </a:p>
          <a:p>
            <a:pPr>
              <a:buBlip>
                <a:blip r:embed="rId2"/>
              </a:buBlip>
            </a:pPr>
            <a:r>
              <a:rPr lang="de-DE" b="1"/>
              <a:t> Streamline creation of artificial baselines</a:t>
            </a:r>
          </a:p>
          <a:p>
            <a:pPr marL="0" indent="0">
              <a:buNone/>
            </a:pPr>
            <a:endParaRPr lang="de-DE" sz="100" b="1"/>
          </a:p>
          <a:p>
            <a:pPr>
              <a:buBlip>
                <a:blip r:embed="rId2"/>
              </a:buBlip>
            </a:pPr>
            <a:r>
              <a:rPr lang="de-DE" b="1"/>
              <a:t> Create data pipelines for memory-</a:t>
            </a:r>
            <a:r>
              <a:rPr lang="de-DE" sz="900" b="1"/>
              <a:t> </a:t>
            </a:r>
            <a:r>
              <a:rPr lang="de-DE" b="1"/>
              <a:t>efficient training</a:t>
            </a:r>
          </a:p>
          <a:p>
            <a:pPr marL="0" indent="0">
              <a:buNone/>
            </a:pPr>
            <a:endParaRPr lang="de-DE" sz="100" b="1"/>
          </a:p>
          <a:p>
            <a:pPr>
              <a:buBlip>
                <a:blip r:embed="rId2"/>
              </a:buBlip>
            </a:pPr>
            <a:r>
              <a:rPr lang="de-DE" b="1"/>
              <a:t> Some code-monkey stuff (automatic HTCondor submission, etc)</a:t>
            </a:r>
          </a:p>
        </p:txBody>
      </p:sp>
    </p:spTree>
    <p:extLst>
      <p:ext uri="{BB962C8B-B14F-4D97-AF65-F5344CB8AC3E}">
        <p14:creationId xmlns:p14="http://schemas.microsoft.com/office/powerpoint/2010/main" val="364754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Outlook / Next steps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6B09FBBE-A7EF-40D0-8F83-C2BE441B1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050" y="1188000"/>
                <a:ext cx="8132248" cy="3365893"/>
              </a:xfrm>
            </p:spPr>
            <p:txBody>
              <a:bodyPr>
                <a:normAutofit/>
              </a:bodyPr>
              <a:lstStyle/>
              <a:p>
                <a:pPr>
                  <a:buBlip>
                    <a:blip r:embed="rId2"/>
                  </a:buBlip>
                </a:pPr>
                <a:r>
                  <a:rPr lang="de-DE" b="1"/>
                  <a:t> Extract VEM traces from ADST data</a:t>
                </a:r>
              </a:p>
              <a:p>
                <a:pPr marL="0" indent="0">
                  <a:buNone/>
                </a:pPr>
                <a:r>
                  <a:rPr lang="de-DE" sz="100" b="1"/>
                  <a:t> </a:t>
                </a:r>
              </a:p>
              <a:p>
                <a:pPr>
                  <a:buBlip>
                    <a:blip r:embed="rId2"/>
                  </a:buBlip>
                </a:pPr>
                <a:r>
                  <a:rPr lang="de-DE" b="1"/>
                  <a:t> Streamline creation of artificial baselines</a:t>
                </a:r>
              </a:p>
              <a:p>
                <a:pPr marL="0" indent="0">
                  <a:buNone/>
                </a:pPr>
                <a:endParaRPr lang="de-DE" sz="100" b="1"/>
              </a:p>
              <a:p>
                <a:pPr>
                  <a:buBlip>
                    <a:blip r:embed="rId2"/>
                  </a:buBlip>
                </a:pPr>
                <a:r>
                  <a:rPr lang="de-DE" b="1"/>
                  <a:t> Create data pipelines for memory-</a:t>
                </a:r>
                <a:r>
                  <a:rPr lang="de-DE" sz="900" b="1"/>
                  <a:t> </a:t>
                </a:r>
                <a:r>
                  <a:rPr lang="de-DE" b="1"/>
                  <a:t>efficient training</a:t>
                </a:r>
              </a:p>
              <a:p>
                <a:pPr marL="0" indent="0">
                  <a:buNone/>
                </a:pPr>
                <a:endParaRPr lang="de-DE" sz="100" b="1"/>
              </a:p>
              <a:p>
                <a:pPr>
                  <a:buBlip>
                    <a:blip r:embed="rId2"/>
                  </a:buBlip>
                </a:pPr>
                <a:r>
                  <a:rPr lang="de-DE" b="1"/>
                  <a:t> Some code-monkey stuff (automatic HTCondor submission, etc)</a:t>
                </a:r>
              </a:p>
              <a:p>
                <a:pPr marL="0" indent="0">
                  <a:buNone/>
                </a:pPr>
                <a:endParaRPr lang="de-DE" sz="900" b="1">
                  <a:solidFill>
                    <a:schemeClr val="tx1"/>
                  </a:solidFill>
                </a:endParaRPr>
              </a:p>
              <a:p>
                <a:pPr>
                  <a:buBlip>
                    <a:blip r:embed="rId3"/>
                  </a:buBlip>
                </a:pPr>
                <a:r>
                  <a:rPr lang="de-DE" b="1">
                    <a:solidFill>
                      <a:schemeClr val="tx1"/>
                    </a:solidFill>
                  </a:rPr>
                  <a:t> Specify input size to first layer (this is probably most pressing!)</a:t>
                </a:r>
              </a:p>
              <a:p>
                <a:pPr marL="0" indent="0">
                  <a:buNone/>
                </a:pPr>
                <a:endParaRPr lang="de-DE" sz="100" b="1">
                  <a:solidFill>
                    <a:schemeClr val="tx1"/>
                  </a:solidFill>
                </a:endParaRPr>
              </a:p>
              <a:p>
                <a:pPr>
                  <a:buBlip>
                    <a:blip r:embed="rId3"/>
                  </a:buBlip>
                </a:pPr>
                <a:r>
                  <a:rPr lang="de-DE" b="1"/>
                  <a:t> Finetune model architecture (via e.g. NEAT, etc.), reduce size</a:t>
                </a:r>
              </a:p>
              <a:p>
                <a:pPr marL="0" indent="0">
                  <a:buNone/>
                </a:pPr>
                <a:endParaRPr lang="de-DE" sz="100" b="1"/>
              </a:p>
              <a:p>
                <a:pPr>
                  <a:buBlip>
                    <a:blip r:embed="rId3"/>
                  </a:buBlip>
                </a:pPr>
                <a:r>
                  <a:rPr lang="de-DE" b="1"/>
                  <a:t> Replace artificial baseline with measured background</a:t>
                </a:r>
              </a:p>
              <a:p>
                <a:pPr marL="0" indent="0">
                  <a:buNone/>
                </a:pPr>
                <a:endParaRPr lang="de-DE" sz="100" b="1"/>
              </a:p>
              <a:p>
                <a:pPr>
                  <a:buBlip>
                    <a:blip r:embed="rId3"/>
                  </a:buBlip>
                </a:pPr>
                <a:r>
                  <a:rPr lang="de-DE" b="1"/>
                  <a:t> Include other events (for now ony protons at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𝐞𝐕</m:t>
                    </m:r>
                  </m:oMath>
                </a14:m>
                <a:r>
                  <a:rPr lang="de-DE" b="1"/>
                  <a:t>)</a:t>
                </a:r>
              </a:p>
            </p:txBody>
          </p:sp>
        </mc:Choice>
        <mc:Fallback xmlns="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6B09FBBE-A7EF-40D0-8F83-C2BE441B1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188000"/>
                <a:ext cx="8132248" cy="3365893"/>
              </a:xfrm>
              <a:blipFill>
                <a:blip r:embed="rId4"/>
                <a:stretch>
                  <a:fillRect l="-75" t="-3080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71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08.04.2022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21004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08.04.2022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322877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endParaRPr lang="de-DE" dirty="0"/>
          </a:p>
          <a:p>
            <a:pPr lvl="1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 	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Sample headline: Arial 24pt 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69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/>
              <a:t>Current triggers (T1/T2, ToT, etc.) rely on </a:t>
            </a:r>
            <a:r>
              <a:rPr lang="de-DE" b="1">
                <a:solidFill>
                  <a:schemeClr val="tx2"/>
                </a:solidFill>
              </a:rPr>
              <a:t>absolute signal strengths</a:t>
            </a:r>
          </a:p>
          <a:p>
            <a:pPr marL="266771" lvl="1" indent="0">
              <a:buNone/>
            </a:pPr>
            <a:endParaRPr lang="de-DE" sz="600"/>
          </a:p>
          <a:p>
            <a:r>
              <a:rPr lang="de-DE" b="1">
                <a:solidFill>
                  <a:schemeClr val="tx2"/>
                </a:solidFill>
              </a:rPr>
              <a:t>Better</a:t>
            </a:r>
            <a:r>
              <a:rPr lang="de-DE" b="1"/>
              <a:t>: Analyze entire „</a:t>
            </a:r>
            <a:r>
              <a:rPr lang="de-DE" b="1">
                <a:solidFill>
                  <a:schemeClr val="tx2"/>
                </a:solidFill>
              </a:rPr>
              <a:t>signal shape</a:t>
            </a:r>
            <a:r>
              <a:rPr lang="de-DE" b="1"/>
              <a:t>“ as measured by PMTs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b="1"/>
              <a:t>Train neural network with (for now) simulated VEM traces</a:t>
            </a:r>
          </a:p>
          <a:p>
            <a:pPr marL="0" indent="0">
              <a:buNone/>
            </a:pPr>
            <a:endParaRPr lang="de-DE" b="1"/>
          </a:p>
          <a:p>
            <a:pPr marL="0" indent="0">
              <a:buNone/>
            </a:pPr>
            <a:endParaRPr lang="de-DE" sz="700" b="1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goal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272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08.04.2022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946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08.04.2022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21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1816102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08.04.2022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22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b="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7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08.04.2022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r="1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292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b="1"/>
                  <a:t>Current triggers (T1/T2, ToT, etc.) rely on </a:t>
                </a:r>
                <a:r>
                  <a:rPr lang="de-DE" b="1">
                    <a:solidFill>
                      <a:schemeClr val="tx2"/>
                    </a:solidFill>
                  </a:rPr>
                  <a:t>absolute signal strengths</a:t>
                </a:r>
              </a:p>
              <a:p>
                <a:pPr marL="266771" lvl="1" indent="0">
                  <a:buNone/>
                </a:pPr>
                <a:endParaRPr lang="de-DE" sz="600"/>
              </a:p>
              <a:p>
                <a:r>
                  <a:rPr lang="de-DE" b="1">
                    <a:solidFill>
                      <a:schemeClr val="tx2"/>
                    </a:solidFill>
                  </a:rPr>
                  <a:t>Better</a:t>
                </a:r>
                <a:r>
                  <a:rPr lang="de-DE" b="1"/>
                  <a:t>: Analyze entire „</a:t>
                </a:r>
                <a:r>
                  <a:rPr lang="de-DE" b="1">
                    <a:solidFill>
                      <a:schemeClr val="tx2"/>
                    </a:solidFill>
                  </a:rPr>
                  <a:t>signal shape</a:t>
                </a:r>
                <a:r>
                  <a:rPr lang="de-DE" b="1"/>
                  <a:t>“ as measured by PMTs</a:t>
                </a:r>
              </a:p>
              <a:p>
                <a:pPr marL="0" indent="0">
                  <a:buNone/>
                </a:pPr>
                <a:endParaRPr lang="de-DE" sz="600" b="1"/>
              </a:p>
              <a:p>
                <a:r>
                  <a:rPr lang="de-DE" b="1"/>
                  <a:t>Train neural network with (for now) simulated VEM traces</a:t>
                </a:r>
              </a:p>
              <a:p>
                <a:pPr marL="0" indent="0">
                  <a:buNone/>
                </a:pPr>
                <a:endParaRPr lang="de-DE" b="1"/>
              </a:p>
              <a:p>
                <a:pPr marL="0" indent="0">
                  <a:buNone/>
                </a:pPr>
                <a:endParaRPr lang="de-DE" sz="700" b="1"/>
              </a:p>
              <a:p>
                <a:r>
                  <a:rPr lang="de-DE" b="1"/>
                  <a:t>First two datasets provided by David &amp; Steffen (thank you!!     )</a:t>
                </a:r>
              </a:p>
              <a:p>
                <a:pPr marL="0" indent="0">
                  <a:buNone/>
                </a:pPr>
                <a:endParaRPr lang="de-DE" sz="600" b="1"/>
              </a:p>
              <a:p>
                <a:r>
                  <a:rPr lang="de-DE" b="1"/>
                  <a:t>Contains VEM traces from events with </a:t>
                </a:r>
                <a:r>
                  <a:rPr lang="de-DE" b="1">
                    <a:solidFill>
                      <a:schemeClr val="tx2"/>
                    </a:solidFill>
                  </a:rPr>
                  <a:t>protons</a:t>
                </a:r>
                <a:r>
                  <a:rPr lang="de-DE" b="1"/>
                  <a:t> at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𝐞𝐕</m:t>
                    </m:r>
                  </m:oMath>
                </a14:m>
                <a:endParaRPr lang="de-DE" b="1"/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 t="-3080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goal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FAFB48-0DEF-4B5C-95BE-F7CF15D68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09" y="2913809"/>
            <a:ext cx="251953" cy="25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5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/>
              <a:t>~60 GBs worth of csv files (/cr/data01/filip/*/tensorflow/)</a:t>
            </a:r>
            <a:endParaRPr lang="de-DE" b="1">
              <a:solidFill>
                <a:schemeClr val="tx2"/>
              </a:solidFill>
            </a:endParaRPr>
          </a:p>
          <a:p>
            <a:pPr marL="266771" lvl="1" indent="0">
              <a:buNone/>
            </a:pPr>
            <a:endParaRPr lang="de-DE" sz="600"/>
          </a:p>
          <a:p>
            <a:r>
              <a:rPr lang="de-DE" b="1"/>
              <a:t>Split into two simulation with </a:t>
            </a:r>
            <a:r>
              <a:rPr lang="de-DE" b="1">
                <a:solidFill>
                  <a:srgbClr val="287E10"/>
                </a:solidFill>
              </a:rPr>
              <a:t>active</a:t>
            </a:r>
            <a:r>
              <a:rPr lang="de-DE" b="1"/>
              <a:t>/</a:t>
            </a:r>
            <a:r>
              <a:rPr lang="de-DE" b="1">
                <a:solidFill>
                  <a:srgbClr val="C00000"/>
                </a:solidFill>
              </a:rPr>
              <a:t>inactive</a:t>
            </a:r>
            <a:r>
              <a:rPr lang="de-DE" b="1"/>
              <a:t> triggers</a:t>
            </a:r>
          </a:p>
          <a:p>
            <a:pPr marL="0" indent="0">
              <a:buNone/>
            </a:pPr>
            <a:endParaRPr lang="de-DE" sz="600" b="1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00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F4CBD25-8549-45DD-9B68-5ABCFB9B3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5" r="13691"/>
          <a:stretch/>
        </p:blipFill>
        <p:spPr>
          <a:xfrm>
            <a:off x="4711282" y="2026373"/>
            <a:ext cx="4194810" cy="2614318"/>
          </a:xfrm>
          <a:prstGeom prst="rect">
            <a:avLst/>
          </a:prstGeom>
          <a:ln w="34925">
            <a:solidFill>
              <a:srgbClr val="C00000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4D10607-1155-4793-96DF-3D2B3D6EE0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" r="14263"/>
          <a:stretch/>
        </p:blipFill>
        <p:spPr>
          <a:xfrm>
            <a:off x="4711282" y="2026373"/>
            <a:ext cx="4194810" cy="2614318"/>
          </a:xfrm>
          <a:prstGeom prst="rect">
            <a:avLst/>
          </a:prstGeom>
          <a:ln w="34925">
            <a:solidFill>
              <a:srgbClr val="C00000"/>
            </a:solidFill>
          </a:ln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/>
              <a:t>~60 GBs worth of csv files (/cr/data01/filip/*/tensorflow/)</a:t>
            </a:r>
            <a:endParaRPr lang="de-DE" b="1">
              <a:solidFill>
                <a:schemeClr val="tx2"/>
              </a:solidFill>
            </a:endParaRPr>
          </a:p>
          <a:p>
            <a:pPr marL="266771" lvl="1" indent="0">
              <a:buNone/>
            </a:pPr>
            <a:endParaRPr lang="de-DE" sz="600"/>
          </a:p>
          <a:p>
            <a:r>
              <a:rPr lang="de-DE" b="1"/>
              <a:t>Split into two simulation with </a:t>
            </a:r>
            <a:r>
              <a:rPr lang="de-DE" b="1">
                <a:solidFill>
                  <a:srgbClr val="287E10"/>
                </a:solidFill>
              </a:rPr>
              <a:t>active</a:t>
            </a:r>
            <a:r>
              <a:rPr lang="de-DE" b="1"/>
              <a:t>/</a:t>
            </a:r>
            <a:r>
              <a:rPr lang="de-DE" b="1">
                <a:solidFill>
                  <a:srgbClr val="C00000"/>
                </a:solidFill>
              </a:rPr>
              <a:t>inactive</a:t>
            </a:r>
            <a:r>
              <a:rPr lang="de-DE" b="1"/>
              <a:t> triggers</a:t>
            </a:r>
          </a:p>
          <a:p>
            <a:pPr marL="0" indent="0">
              <a:buNone/>
            </a:pPr>
            <a:endParaRPr lang="de-DE" sz="600" b="1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data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7EF6BAD-1C4C-4701-911C-AA2CEEB14C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" r="12972"/>
          <a:stretch/>
        </p:blipFill>
        <p:spPr>
          <a:xfrm>
            <a:off x="237909" y="2026373"/>
            <a:ext cx="4311231" cy="2624986"/>
          </a:xfrm>
          <a:prstGeom prst="rect">
            <a:avLst/>
          </a:prstGeom>
          <a:ln w="34925">
            <a:solidFill>
              <a:srgbClr val="287E10"/>
            </a:solidFill>
          </a:ln>
        </p:spPr>
      </p:pic>
    </p:spTree>
    <p:extLst>
      <p:ext uri="{BB962C8B-B14F-4D97-AF65-F5344CB8AC3E}">
        <p14:creationId xmlns:p14="http://schemas.microsoft.com/office/powerpoint/2010/main" val="34965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B55CDBC-CD1D-488B-8B12-24907843F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596" y="2442509"/>
            <a:ext cx="3505163" cy="220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b="1">
                    <a:solidFill>
                      <a:schemeClr val="tx1"/>
                    </a:solidFill>
                  </a:rPr>
                  <a:t>Gaussian with (uniform) random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de-DE" b="1">
                    <a:solidFill>
                      <a:schemeClr val="tx1"/>
                    </a:solidFill>
                  </a:rPr>
                  <a:t> and fixed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/>
              </a:p>
              <a:p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/>
              </a:p>
              <a:p>
                <a:pPr marL="0" indent="0">
                  <a:buNone/>
                </a:pPr>
                <a:endParaRPr lang="de-DE" sz="2400" b="1">
                  <a:solidFill>
                    <a:schemeClr val="tx1"/>
                  </a:solidFill>
                </a:endParaRPr>
              </a:p>
              <a:p>
                <a:r>
                  <a:rPr lang="de-DE" b="1"/>
                  <a:t>Add signal at a random position </a:t>
                </a:r>
              </a:p>
              <a:p>
                <a:pPr marL="0" indent="0">
                  <a:buNone/>
                </a:pPr>
                <a:r>
                  <a:rPr lang="de-DE" b="1"/>
                  <a:t>   of underlaying baseline VEM trace</a:t>
                </a:r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/>
              </a:p>
              <a:p>
                <a:endParaRPr lang="de-DE" b="1">
                  <a:solidFill>
                    <a:schemeClr val="tx1"/>
                  </a:solidFill>
                </a:endParaRPr>
              </a:p>
              <a:p>
                <a:endParaRPr lang="de-DE" sz="600" b="1"/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Creating artificial baselines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F8F4D1-A00C-47E8-A1E7-0DBB830633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7" r="13265" b="70744"/>
          <a:stretch/>
        </p:blipFill>
        <p:spPr>
          <a:xfrm>
            <a:off x="396000" y="1544911"/>
            <a:ext cx="6150850" cy="9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0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8DDC36D-4221-416E-B939-C6C65F5B1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r="1609" b="2630"/>
          <a:stretch/>
        </p:blipFill>
        <p:spPr>
          <a:xfrm>
            <a:off x="88366" y="1382931"/>
            <a:ext cx="6330461" cy="3277356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>
                <a:solidFill>
                  <a:schemeClr val="tx1"/>
                </a:solidFill>
              </a:rPr>
              <a:t>Data „looks“ good in most cases...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Creating artificial baselines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26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8DDC36D-4221-416E-B939-C6C65F5B1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r="1609" b="1693"/>
          <a:stretch/>
        </p:blipFill>
        <p:spPr>
          <a:xfrm>
            <a:off x="88367" y="1382931"/>
            <a:ext cx="6330461" cy="3308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b="1">
                    <a:solidFill>
                      <a:schemeClr val="tx1"/>
                    </a:solidFill>
                  </a:rPr>
                  <a:t>Baseline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de-DE" b="1">
                    <a:solidFill>
                      <a:schemeClr val="tx1"/>
                    </a:solidFill>
                  </a:rPr>
                  <a:t> gets underestimated in rare cases...</a:t>
                </a:r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Creating artificial baselines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34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8DDC36D-4221-416E-B939-C6C65F5B1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r="1609" b="1693"/>
          <a:stretch/>
        </p:blipFill>
        <p:spPr>
          <a:xfrm>
            <a:off x="88367" y="1382931"/>
            <a:ext cx="6330461" cy="3308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b="1">
                    <a:solidFill>
                      <a:schemeClr val="tx1"/>
                    </a:solidFill>
                  </a:rPr>
                  <a:t>Baseline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de-DE" b="1">
                    <a:solidFill>
                      <a:schemeClr val="tx1"/>
                    </a:solidFill>
                  </a:rPr>
                  <a:t> gets underestimated in rare cases...</a:t>
                </a:r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Creating artificial baselines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6">
                <a:extLst>
                  <a:ext uri="{FF2B5EF4-FFF2-40B4-BE49-F238E27FC236}">
                    <a16:creationId xmlns:a16="http://schemas.microsoft.com/office/drawing/2014/main" id="{40F77A2E-8840-4142-B34D-EBCEB4A35F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8184" y="1887900"/>
                <a:ext cx="2897449" cy="2419239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03652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4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70423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4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7194" indent="-198888" algn="l" defTabSz="67407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4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8729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4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75500" indent="-198888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4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6453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9444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2436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5427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600" b="1"/>
                  <a:t>Containment restricts</a:t>
                </a:r>
              </a:p>
              <a:p>
                <a:pPr marL="0" indent="0">
                  <a:buNone/>
                </a:pPr>
                <a:r>
                  <a:rPr lang="de-DE" sz="1600" b="1"/>
                  <a:t>    signal peak to </a:t>
                </a:r>
                <a14:m>
                  <m:oMath xmlns:m="http://schemas.openxmlformats.org/officeDocument/2006/math"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250 </m:t>
                    </m:r>
                    <m:r>
                      <m:rPr>
                        <m:sty m:val="p"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ns</m:t>
                    </m:r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600"/>
              </a:p>
              <a:p>
                <a:pPr marL="0" indent="0">
                  <a:buNone/>
                </a:pPr>
                <a:r>
                  <a:rPr lang="de-DE" sz="1600" b="1"/>
                  <a:t>    after start / before end</a:t>
                </a:r>
              </a:p>
              <a:p>
                <a:pPr marL="0" indent="0">
                  <a:buNone/>
                </a:pPr>
                <a:endParaRPr lang="de-DE" sz="600" b="1"/>
              </a:p>
              <a:p>
                <a:r>
                  <a:rPr lang="de-DE" sz="1600" b="1"/>
                  <a:t>NN will (maybe?) not</a:t>
                </a:r>
              </a:p>
              <a:p>
                <a:pPr marL="0" indent="0">
                  <a:buNone/>
                </a:pPr>
                <a:r>
                  <a:rPr lang="de-DE" sz="1600" b="1"/>
                  <a:t>    trigger signals that lie</a:t>
                </a:r>
              </a:p>
              <a:p>
                <a:pPr marL="0" indent="0">
                  <a:buNone/>
                </a:pPr>
                <a:r>
                  <a:rPr lang="de-DE" sz="1600" b="1"/>
                  <a:t>    in this </a:t>
                </a:r>
                <a14:m>
                  <m:oMath xmlns:m="http://schemas.openxmlformats.org/officeDocument/2006/math"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500 </m:t>
                    </m:r>
                    <m:r>
                      <m:rPr>
                        <m:sty m:val="p"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ns</m:t>
                    </m:r>
                  </m:oMath>
                </a14:m>
                <a:r>
                  <a:rPr lang="de-DE" sz="1600" b="1"/>
                  <a:t> timeframe</a:t>
                </a:r>
              </a:p>
              <a:p>
                <a:pPr marL="0" indent="0">
                  <a:buNone/>
                </a:pPr>
                <a:endParaRPr lang="de-DE" sz="600" b="1"/>
              </a:p>
              <a:p>
                <a:r>
                  <a:rPr lang="de-DE" sz="1600" b="1"/>
                  <a:t>More work needed on</a:t>
                </a:r>
              </a:p>
              <a:p>
                <a:pPr marL="0" indent="0">
                  <a:buNone/>
                </a:pPr>
                <a:r>
                  <a:rPr lang="de-DE" sz="1600" b="1"/>
                  <a:t>    artificial baseline creation</a:t>
                </a:r>
              </a:p>
            </p:txBody>
          </p:sp>
        </mc:Choice>
        <mc:Fallback xmlns="">
          <p:sp>
            <p:nvSpPr>
              <p:cNvPr id="8" name="Inhaltsplatzhalter 6">
                <a:extLst>
                  <a:ext uri="{FF2B5EF4-FFF2-40B4-BE49-F238E27FC236}">
                    <a16:creationId xmlns:a16="http://schemas.microsoft.com/office/drawing/2014/main" id="{40F77A2E-8840-4142-B34D-EBCEB4A35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184" y="1887900"/>
                <a:ext cx="2897449" cy="2419239"/>
              </a:xfrm>
              <a:prstGeom prst="rect">
                <a:avLst/>
              </a:prstGeom>
              <a:blipFill>
                <a:blip r:embed="rId5"/>
                <a:stretch>
                  <a:fillRect t="-3778" b="-3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81185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Benutzerdefiniert</PresentationFormat>
  <Paragraphs>208</Paragraphs>
  <Slides>23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Design1</vt:lpstr>
      <vt:lpstr>PowerPoint-Präsentation</vt:lpstr>
      <vt:lpstr>The goal</vt:lpstr>
      <vt:lpstr>The goal</vt:lpstr>
      <vt:lpstr>The data</vt:lpstr>
      <vt:lpstr>The data</vt:lpstr>
      <vt:lpstr>Creating artificial baselines</vt:lpstr>
      <vt:lpstr>Creating artificial baselines</vt:lpstr>
      <vt:lpstr>Creating artificial baselines</vt:lpstr>
      <vt:lpstr>Creating artificial baselines</vt:lpstr>
      <vt:lpstr>Choosing a fitting NN architecture</vt:lpstr>
      <vt:lpstr>Choosing a fitting NN architecture</vt:lpstr>
      <vt:lpstr>Choosing a fitting NN architecture</vt:lpstr>
      <vt:lpstr>Choosing a fitting NN architecture</vt:lpstr>
      <vt:lpstr>Performance of NN prototype</vt:lpstr>
      <vt:lpstr>Recap of work so far</vt:lpstr>
      <vt:lpstr>Outlook / Next steps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Paul</dc:creator>
  <cp:lastModifiedBy>Filip, Paul</cp:lastModifiedBy>
  <cp:revision>240</cp:revision>
  <dcterms:created xsi:type="dcterms:W3CDTF">2021-01-22T09:25:34Z</dcterms:created>
  <dcterms:modified xsi:type="dcterms:W3CDTF">2022-04-08T10:36:46Z</dcterms:modified>
</cp:coreProperties>
</file>