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1"/>
  </p:notesMasterIdLst>
  <p:sldIdLst>
    <p:sldId id="260" r:id="rId2"/>
    <p:sldId id="395" r:id="rId3"/>
    <p:sldId id="403" r:id="rId4"/>
    <p:sldId id="397" r:id="rId5"/>
    <p:sldId id="400" r:id="rId6"/>
    <p:sldId id="398" r:id="rId7"/>
    <p:sldId id="402" r:id="rId8"/>
    <p:sldId id="405" r:id="rId9"/>
    <p:sldId id="401" r:id="rId10"/>
    <p:sldId id="406" r:id="rId11"/>
    <p:sldId id="407" r:id="rId12"/>
    <p:sldId id="404" r:id="rId13"/>
    <p:sldId id="361" r:id="rId14"/>
    <p:sldId id="376" r:id="rId15"/>
    <p:sldId id="372" r:id="rId16"/>
    <p:sldId id="375" r:id="rId17"/>
    <p:sldId id="377" r:id="rId18"/>
    <p:sldId id="380" r:id="rId19"/>
    <p:sldId id="379" r:id="rId20"/>
    <p:sldId id="378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3" r:id="rId32"/>
    <p:sldId id="392" r:id="rId33"/>
    <p:sldId id="299" r:id="rId34"/>
    <p:sldId id="295" r:id="rId35"/>
    <p:sldId id="285" r:id="rId36"/>
    <p:sldId id="263" r:id="rId37"/>
    <p:sldId id="277" r:id="rId38"/>
    <p:sldId id="265" r:id="rId39"/>
    <p:sldId id="266" r:id="rId40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F78"/>
    <a:srgbClr val="FFFFFF"/>
    <a:srgbClr val="C00000"/>
    <a:srgbClr val="1C1C1C"/>
    <a:srgbClr val="287E10"/>
    <a:srgbClr val="D8D9A9"/>
    <a:srgbClr val="A52929"/>
    <a:srgbClr val="FFA000"/>
    <a:srgbClr val="007162"/>
    <a:srgbClr val="3C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>
        <p:scale>
          <a:sx n="125" d="100"/>
          <a:sy n="125" d="100"/>
        </p:scale>
        <p:origin x="1176" y="558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28.05.2023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28.05.2023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28.05.2023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28.05.2023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28.05.2023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28.05.2023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28.05.2023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28.05.2023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28.05.2023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28.05.2023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28.05.2023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28.05.2023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28.05.2023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28 May 2023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Machine learning triggers: a feasibility study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i.org/10.1016/j.nima.2006.07.0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95915" y="1295095"/>
            <a:ext cx="7379637" cy="635634"/>
          </a:xfrm>
        </p:spPr>
        <p:txBody>
          <a:bodyPr>
            <a:noAutofit/>
          </a:bodyPr>
          <a:lstStyle/>
          <a:p>
            <a:r>
              <a:rPr lang="en-US" sz="2100"/>
              <a:t>Potential of neural network triggers for the Water-Cherenkov detector array of the Pierre Auger Observatory</a:t>
            </a:r>
            <a:endParaRPr lang="de-DE" sz="21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2492832"/>
            <a:ext cx="8515675" cy="420523"/>
          </a:xfrm>
        </p:spPr>
        <p:txBody>
          <a:bodyPr>
            <a:normAutofit/>
          </a:bodyPr>
          <a:lstStyle/>
          <a:p>
            <a:r>
              <a:rPr lang="de-DE" sz="1200"/>
              <a:t>Paul Filip - High Energy Universe seminar </a:t>
            </a:r>
            <a:r>
              <a:rPr lang="de-DE" sz="1200">
                <a:solidFill>
                  <a:schemeClr val="tx2"/>
                </a:solidFill>
              </a:rPr>
              <a:t>01.06.23</a:t>
            </a:r>
            <a:endParaRPr lang="de-DE" sz="1200"/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ToT deconvoluted (ToTd)</a:t>
                </a:r>
              </a:p>
              <a:p>
                <a:pPr lvl="2"/>
                <a:r>
                  <a:rPr lang="de-DE" b="1"/>
                  <a:t>Deconvolute input data stream with exponential decay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de-DE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  <m:r>
                              <a:rPr lang="de-DE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sup>
                        </m:sSup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/(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de-DE" b="1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de-DE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de-DE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de-DE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/>
              </a:p>
              <a:p>
                <a:pPr lvl="2"/>
                <a:r>
                  <a:rPr lang="de-DE" b="1"/>
                  <a:t>Feed deconvoluted trace into ToT algorithm</a:t>
                </a:r>
              </a:p>
              <a:p>
                <a:pPr lvl="2"/>
                <a:endParaRPr lang="de-DE" b="1"/>
              </a:p>
            </p:txBody>
          </p:sp>
        </mc:Choice>
        <mc:Fallback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  <a:blipFill>
                <a:blip r:embed="rId2"/>
                <a:stretch>
                  <a:fillRect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fik 18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DDB03928-8F6C-1BA0-F8F3-4E72A8D48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2217211"/>
            <a:ext cx="6629499" cy="258423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35356E4-296E-7B33-37C8-53D0F254CA7A}"/>
              </a:ext>
            </a:extLst>
          </p:cNvPr>
          <p:cNvSpPr txBox="1"/>
          <p:nvPr/>
        </p:nvSpPr>
        <p:spPr>
          <a:xfrm rot="20195998">
            <a:off x="3314699" y="3162301"/>
            <a:ext cx="8473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TODO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9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AE54DC5D-F49A-46CB-B656-5890A856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00" y="1082040"/>
            <a:ext cx="8214380" cy="3509595"/>
          </a:xfrm>
        </p:spPr>
        <p:txBody>
          <a:bodyPr>
            <a:normAutofit/>
          </a:bodyPr>
          <a:lstStyle/>
          <a:p>
            <a:pPr lvl="1"/>
            <a:r>
              <a:rPr lang="de-DE" b="1"/>
              <a:t>Multiplicity of positive steps (MoPS)</a:t>
            </a:r>
          </a:p>
          <a:p>
            <a:pPr lvl="2"/>
            <a:r>
              <a:rPr lang="de-DE" b="1"/>
              <a:t>Count number of rising flanks within 120 bin window</a:t>
            </a:r>
          </a:p>
          <a:p>
            <a:pPr lvl="2"/>
            <a:r>
              <a:rPr lang="de-DE" b="1"/>
              <a:t>At least 2 PMTs have 4 (or more) rising flanks</a:t>
            </a:r>
          </a:p>
          <a:p>
            <a:pPr lvl="2"/>
            <a:endParaRPr lang="de-DE" b="1"/>
          </a:p>
        </p:txBody>
      </p:sp>
      <p:pic>
        <p:nvPicPr>
          <p:cNvPr id="19" name="Grafik 18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DDB03928-8F6C-1BA0-F8F3-4E72A8D4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2217211"/>
            <a:ext cx="6629499" cy="258423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35356E4-296E-7B33-37C8-53D0F254CA7A}"/>
              </a:ext>
            </a:extLst>
          </p:cNvPr>
          <p:cNvSpPr txBox="1"/>
          <p:nvPr/>
        </p:nvSpPr>
        <p:spPr>
          <a:xfrm rot="20195998">
            <a:off x="3314699" y="3162301"/>
            <a:ext cx="8473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TODO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4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Threshold trigger (Th)</a:t>
                </a:r>
              </a:p>
              <a:p>
                <a:pPr lvl="2"/>
                <a:r>
                  <a:rPr lang="de-DE" b="1"/>
                  <a:t>PMTs register signal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≥3.2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(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1.75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for T1</a:t>
                </a:r>
                <a:r>
                  <a:rPr lang="de-DE"/>
                  <a:t>)</a:t>
                </a:r>
              </a:p>
              <a:p>
                <a:pPr lvl="2"/>
                <a:r>
                  <a:rPr lang="de-DE" b="1"/>
                  <a:t>Threshold must be exceeded simultaneously for all PMTs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Time over threshold (ToT)</a:t>
                </a:r>
              </a:p>
              <a:p>
                <a:pPr lvl="2"/>
                <a:r>
                  <a:rPr lang="de-DE" b="1"/>
                  <a:t>More than 12 bins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≥0.2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in any 120 bin window</a:t>
                </a:r>
              </a:p>
              <a:p>
                <a:pPr lvl="2"/>
                <a:r>
                  <a:rPr lang="de-DE" b="1"/>
                  <a:t>At least 2 out of 3 PMTs meet above critera</a:t>
                </a:r>
              </a:p>
              <a:p>
                <a:pPr lvl="1"/>
                <a:r>
                  <a:rPr lang="de-DE" b="1"/>
                  <a:t>ToT deconvoluted (ToTd)</a:t>
                </a:r>
              </a:p>
              <a:p>
                <a:pPr lvl="2"/>
                <a:r>
                  <a:rPr lang="de-DE" b="1"/>
                  <a:t>Deconvolute input stream with </a:t>
                </a:r>
              </a:p>
            </p:txBody>
          </p:sp>
        </mc:Choice>
        <mc:Fallback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  <a:blipFill>
                <a:blip r:embed="rId2"/>
                <a:stretch>
                  <a:fillRect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9A6802A3-AD97-25FB-8327-EA0C6226B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25" y="3122819"/>
            <a:ext cx="4036313" cy="15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7018B40B-38C2-A7CA-CDD2-A9D0A24C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4" y="1143550"/>
            <a:ext cx="6691786" cy="3409400"/>
          </a:xfrm>
        </p:spPr>
        <p:txBody>
          <a:bodyPr>
            <a:normAutofit/>
          </a:bodyPr>
          <a:lstStyle/>
          <a:p>
            <a:pPr lvl="1"/>
            <a:r>
              <a:rPr lang="de-DE" b="1">
                <a:solidFill>
                  <a:schemeClr val="accent2"/>
                </a:solidFill>
              </a:rPr>
              <a:t>Hardware triggers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1000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</a:p>
          <a:p>
            <a:pPr lvl="1"/>
            <a:r>
              <a:rPr lang="de-DE" b="1">
                <a:solidFill>
                  <a:srgbClr val="287E10"/>
                </a:solidFill>
              </a:rPr>
              <a:t>Neural networks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5000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  <a:r>
              <a:rPr lang="de-DE" sz="800" b="1"/>
              <a:t> </a:t>
            </a:r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marL="266771" lvl="1" indent="0">
              <a:buNone/>
            </a:pP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7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7018B40B-38C2-A7CA-CDD2-A9D0A24C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4" y="1143550"/>
            <a:ext cx="6691786" cy="3409400"/>
          </a:xfrm>
        </p:spPr>
        <p:txBody>
          <a:bodyPr>
            <a:normAutofit/>
          </a:bodyPr>
          <a:lstStyle/>
          <a:p>
            <a:pPr lvl="1"/>
            <a:r>
              <a:rPr lang="de-DE" b="1">
                <a:solidFill>
                  <a:schemeClr val="accent2"/>
                </a:solidFill>
              </a:rPr>
              <a:t>Hardware triggers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1000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</a:p>
          <a:p>
            <a:pPr lvl="1"/>
            <a:r>
              <a:rPr lang="de-DE" b="1">
                <a:solidFill>
                  <a:srgbClr val="287E10"/>
                </a:solidFill>
              </a:rPr>
              <a:t>Neural networks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5000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  <a:r>
              <a:rPr lang="de-DE" sz="800" b="1"/>
              <a:t> </a:t>
            </a:r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marL="266771" lvl="1" indent="0">
              <a:buNone/>
            </a:pP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C15876A-EBD1-41DF-FACB-1C669A011154}"/>
                  </a:ext>
                </a:extLst>
              </p:cNvPr>
              <p:cNvSpPr txBox="1"/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>
                    <a:solidFill>
                      <a:srgbClr val="C00000"/>
                    </a:solidFill>
                  </a:rPr>
                  <a:t>Use online daily avg.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  <m:r>
                      <a:rPr lang="de-DE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</a:p>
              <a:p>
                <a:endParaRPr lang="de-DE" sz="500" b="1">
                  <a:solidFill>
                    <a:srgbClr val="C00000"/>
                  </a:solidFill>
                </a:endParaRPr>
              </a:p>
              <a:p>
                <a:r>
                  <a:rPr lang="de-DE" b="1">
                    <a:solidFill>
                      <a:srgbClr val="C00000"/>
                    </a:solidFill>
                  </a:rPr>
                  <a:t>for calibration 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C15876A-EBD1-41DF-FACB-1C669A01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blipFill>
                <a:blip r:embed="rId4"/>
                <a:stretch>
                  <a:fillRect l="-3214" t="-2871" r="-5357" b="-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4" y="1143550"/>
                <a:ext cx="6691786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accent2"/>
                    </a:solidFill>
                  </a:rPr>
                  <a:t>Hardware triggers </a:t>
                </a:r>
                <a:r>
                  <a:rPr lang="de-DE" b="1"/>
                  <a:t>~ </a:t>
                </a:r>
                <a:r>
                  <a:rPr lang="de-DE" b="1">
                    <a:solidFill>
                      <a:srgbClr val="C00000"/>
                    </a:solidFill>
                  </a:rPr>
                  <a:t>2</a:t>
                </a:r>
                <a:r>
                  <a:rPr lang="de-DE" b="1"/>
                  <a:t> / 1000 </a:t>
                </a:r>
                <a:r>
                  <a:rPr lang="de-DE" b="1">
                    <a:solidFill>
                      <a:srgbClr val="C00000"/>
                    </a:solidFill>
                  </a:rPr>
                  <a:t>false signals</a:t>
                </a:r>
              </a:p>
              <a:p>
                <a:pPr lvl="1"/>
                <a:r>
                  <a:rPr lang="de-DE" b="1">
                    <a:solidFill>
                      <a:srgbClr val="287E10"/>
                    </a:solidFill>
                  </a:rPr>
                  <a:t>Neural networks </a:t>
                </a:r>
                <a:r>
                  <a:rPr lang="de-DE" b="1"/>
                  <a:t>~ </a:t>
                </a:r>
                <a:r>
                  <a:rPr lang="de-DE" b="1">
                    <a:solidFill>
                      <a:srgbClr val="C00000"/>
                    </a:solidFill>
                  </a:rPr>
                  <a:t>2</a:t>
                </a:r>
                <a:r>
                  <a:rPr lang="de-DE" b="1"/>
                  <a:t> / 5000 </a:t>
                </a:r>
                <a:r>
                  <a:rPr lang="de-DE" b="1">
                    <a:solidFill>
                      <a:srgbClr val="C00000"/>
                    </a:solidFill>
                  </a:rPr>
                  <a:t>false signals</a:t>
                </a:r>
                <a:r>
                  <a:rPr lang="de-DE" sz="800" b="1"/>
                  <a:t> </a:t>
                </a:r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r>
                  <a:rPr lang="de-DE" b="1"/>
                  <a:t>Triggers at a rate of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/>
                  <a:t>…</a:t>
                </a:r>
                <a:endParaRPr lang="de-DE" b="1"/>
              </a:p>
              <a:p>
                <a:pPr lvl="1"/>
                <a:r>
                  <a:rPr lang="de-DE" b="1"/>
                  <a:t>Mostly noise, but also … Muons? </a:t>
                </a:r>
              </a:p>
              <a:p>
                <a:pPr lvl="1"/>
                <a:endParaRPr lang="de-DE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4" y="1143550"/>
                <a:ext cx="6691786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E7B42F34-019D-C866-D814-96C2952D8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45" y="3808308"/>
            <a:ext cx="363577" cy="611365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E77D882-E334-6D30-FE0E-D2CEC8D41B43}"/>
              </a:ext>
            </a:extLst>
          </p:cNvPr>
          <p:cNvGrpSpPr/>
          <p:nvPr/>
        </p:nvGrpSpPr>
        <p:grpSpPr>
          <a:xfrm>
            <a:off x="5675706" y="3463528"/>
            <a:ext cx="2686425" cy="1143160"/>
            <a:chOff x="5675706" y="3463528"/>
            <a:chExt cx="2686425" cy="1143160"/>
          </a:xfrm>
        </p:grpSpPr>
        <p:pic>
          <p:nvPicPr>
            <p:cNvPr id="36" name="Grafik 3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DA363033-E94D-CDF3-C037-98D8514E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833" y="3471203"/>
              <a:ext cx="2679298" cy="1135485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4F243D-E695-1726-0075-4FC5F0BA662E}"/>
                </a:ext>
              </a:extLst>
            </p:cNvPr>
            <p:cNvSpPr/>
            <p:nvPr/>
          </p:nvSpPr>
          <p:spPr>
            <a:xfrm>
              <a:off x="5675706" y="3463528"/>
              <a:ext cx="2686425" cy="1143160"/>
            </a:xfrm>
            <a:prstGeom prst="rect">
              <a:avLst/>
            </a:prstGeom>
            <a:noFill/>
            <a:ln w="28575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E840AED-C54A-15CE-EBA1-BE93510382F8}"/>
                  </a:ext>
                </a:extLst>
              </p:cNvPr>
              <p:cNvSpPr txBox="1"/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>
                    <a:solidFill>
                      <a:srgbClr val="C00000"/>
                    </a:solidFill>
                  </a:rPr>
                  <a:t>Use online daily avg.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  <m:r>
                      <a:rPr lang="de-DE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</a:p>
              <a:p>
                <a:endParaRPr lang="de-DE" sz="500" b="1">
                  <a:solidFill>
                    <a:srgbClr val="C00000"/>
                  </a:solidFill>
                </a:endParaRPr>
              </a:p>
              <a:p>
                <a:r>
                  <a:rPr lang="de-DE" b="1">
                    <a:solidFill>
                      <a:srgbClr val="C00000"/>
                    </a:solidFill>
                  </a:rPr>
                  <a:t>for calibration 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E840AED-C54A-15CE-EBA1-BE935103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blipFill>
                <a:blip r:embed="rId7"/>
                <a:stretch>
                  <a:fillRect l="-3214" t="-2871" r="-5357" b="-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1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7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8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07DF95AA-AD74-79EB-FF3F-2A803958E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95" y="2022557"/>
            <a:ext cx="4364290" cy="2202065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6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1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pic>
        <p:nvPicPr>
          <p:cNvPr id="9" name="Grafik 8" descr="Ein Bild, das Design, Tisch enthält.&#10;&#10;Automatisch generierte Beschreibung">
            <a:extLst>
              <a:ext uri="{FF2B5EF4-FFF2-40B4-BE49-F238E27FC236}">
                <a16:creationId xmlns:a16="http://schemas.microsoft.com/office/drawing/2014/main" id="{2C4C1976-A141-79C9-B1DF-6D46D53A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99" y="1469742"/>
            <a:ext cx="1285987" cy="1166613"/>
          </a:xfrm>
          <a:prstGeom prst="rect">
            <a:avLst/>
          </a:prstGeom>
        </p:spPr>
      </p:pic>
      <p:pic>
        <p:nvPicPr>
          <p:cNvPr id="12" name="Grafik 1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F639EFEA-4D81-792F-6A87-729E82A8B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179646"/>
            <a:ext cx="3448774" cy="3198781"/>
          </a:xfrm>
          <a:prstGeom prst="rect">
            <a:avLst/>
          </a:prstGeom>
        </p:spPr>
      </p:pic>
      <p:pic>
        <p:nvPicPr>
          <p:cNvPr id="14" name="Grafik 13" descr="Ein Bild, das medizinische Ausrüstung, Im Haus, Tisch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C06F90B2-2527-E748-3594-F8356D7C7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3" y="2261569"/>
            <a:ext cx="2653246" cy="24069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Inhaltsplatzhalter 6">
                <a:extLst>
                  <a:ext uri="{FF2B5EF4-FFF2-40B4-BE49-F238E27FC236}">
                    <a16:creationId xmlns:a16="http://schemas.microsoft.com/office/drawing/2014/main" id="{C16A4008-D493-8B08-C6E0-AB5B55C1F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7538" y="1439444"/>
                <a:ext cx="4356882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Around ~1600 stations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Triangular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de-DE"/>
                  <a:t> </a:t>
                </a:r>
                <a:r>
                  <a:rPr lang="de-DE" b="1"/>
                  <a:t>grid spacing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Ongoing upgrade from UB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b="1"/>
                  <a:t> UUB</a:t>
                </a:r>
              </a:p>
              <a:p>
                <a:pPr marL="266771" lvl="1" indent="0">
                  <a:buNone/>
                </a:pPr>
                <a:endParaRPr lang="de-DE" sz="100" b="1"/>
              </a:p>
              <a:p>
                <a:pPr lvl="2"/>
                <a:r>
                  <a:rPr lang="de-DE" b="1"/>
                  <a:t>3 Water-Cherenkov detectors (WCD)</a:t>
                </a:r>
              </a:p>
              <a:p>
                <a:pPr marL="538306" lvl="2" indent="0">
                  <a:buNone/>
                </a:pPr>
                <a:endParaRPr lang="de-DE" sz="100" b="1"/>
              </a:p>
              <a:p>
                <a:pPr lvl="2"/>
                <a:r>
                  <a:rPr lang="de-DE">
                    <a:solidFill>
                      <a:schemeClr val="bg2">
                        <a:lumMod val="75000"/>
                      </a:schemeClr>
                    </a:solidFill>
                  </a:rPr>
                  <a:t>1 Surface scintillator detector (SSD)</a:t>
                </a:r>
              </a:p>
              <a:p>
                <a:pPr marL="538306" lvl="2" indent="0">
                  <a:buNone/>
                </a:pPr>
                <a:endParaRPr lang="de-DE" sz="10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2"/>
                <a:r>
                  <a:rPr lang="de-DE">
                    <a:solidFill>
                      <a:schemeClr val="bg2">
                        <a:lumMod val="75000"/>
                      </a:schemeClr>
                    </a:solidFill>
                  </a:rPr>
                  <a:t>1 Radio antenna </a:t>
                </a:r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marL="266771" lvl="1" indent="0">
                  <a:buNone/>
                </a:pPr>
                <a:endParaRPr lang="de-DE"/>
              </a:p>
            </p:txBody>
          </p:sp>
        </mc:Choice>
        <mc:Fallback>
          <p:sp>
            <p:nvSpPr>
              <p:cNvPr id="15" name="Inhaltsplatzhalter 6">
                <a:extLst>
                  <a:ext uri="{FF2B5EF4-FFF2-40B4-BE49-F238E27FC236}">
                    <a16:creationId xmlns:a16="http://schemas.microsoft.com/office/drawing/2014/main" id="{C16A4008-D493-8B08-C6E0-AB5B55C1F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7538" y="1439444"/>
                <a:ext cx="4356882" cy="3409400"/>
              </a:xfrm>
              <a:blipFill>
                <a:blip r:embed="rId5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5">
            <a:extLst>
              <a:ext uri="{FF2B5EF4-FFF2-40B4-BE49-F238E27FC236}">
                <a16:creationId xmlns:a16="http://schemas.microsoft.com/office/drawing/2014/main" id="{ED6CF870-C03E-2F4B-1FF5-0653A9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/>
              <a:t>SD Array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trigger hierarchy</a:t>
            </a:r>
            <a:r>
              <a:rPr lang="de-DE"/>
              <a:t>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  <a:p>
                <a:pPr lvl="2"/>
                <a:r>
                  <a:rPr lang="de-DE" b="1">
                    <a:solidFill>
                      <a:schemeClr val="tx2"/>
                    </a:solidFill>
                  </a:rPr>
                  <a:t>TODO: </a:t>
                </a:r>
                <a:r>
                  <a:rPr lang="de-DE" b="1"/>
                  <a:t>Cut + low prior</a:t>
                </a:r>
              </a:p>
              <a:p>
                <a:pPr marL="538306" lvl="2" indent="0">
                  <a:buNone/>
                </a:pPr>
                <a:endParaRPr lang="de-DE" b="1"/>
              </a:p>
              <a:p>
                <a:pPr marL="538306" lvl="2" indent="0">
                  <a:buNone/>
                </a:pPr>
                <a:endParaRPr lang="de-DE" b="1"/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3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  <a:p>
                <a:pPr lvl="2"/>
                <a:r>
                  <a:rPr lang="de-DE" b="1">
                    <a:solidFill>
                      <a:schemeClr val="tx2"/>
                    </a:solidFill>
                  </a:rPr>
                  <a:t>TODO: </a:t>
                </a:r>
                <a:r>
                  <a:rPr lang="de-DE" b="1"/>
                  <a:t>Cut + low prior</a:t>
                </a:r>
              </a:p>
              <a:p>
                <a:pPr marL="538306" lvl="2" indent="0">
                  <a:buNone/>
                </a:pPr>
                <a:endParaRPr lang="de-DE" b="1"/>
              </a:p>
              <a:p>
                <a:pPr lvl="2"/>
                <a:r>
                  <a:rPr lang="de-DE" b="1"/>
                  <a:t>Flag single muon showers</a:t>
                </a:r>
              </a:p>
              <a:p>
                <a:pPr marL="538306" lvl="2" indent="0">
                  <a:buNone/>
                </a:pPr>
                <a:r>
                  <a:rPr lang="de-DE" b="1"/>
                  <a:t>   </a:t>
                </a:r>
                <a:r>
                  <a:rPr lang="de-DE" sz="700" b="1"/>
                  <a:t> </a:t>
                </a:r>
                <a:r>
                  <a:rPr lang="de-DE" b="1"/>
                  <a:t>as background somehow</a:t>
                </a:r>
              </a:p>
              <a:p>
                <a:pPr marL="805077" lvl="3" indent="0">
                  <a:buNone/>
                </a:pPr>
                <a:r>
                  <a:rPr lang="de-DE" sz="1400" b="1"/>
                  <a:t> Will have to redo simulations!</a:t>
                </a:r>
              </a:p>
              <a:p>
                <a:pPr lvl="2"/>
                <a:endParaRPr lang="de-DE" b="1"/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37F6CCE-EB88-174A-389A-34AFC5E08E04}"/>
              </a:ext>
            </a:extLst>
          </p:cNvPr>
          <p:cNvCxnSpPr>
            <a:cxnSpLocks/>
          </p:cNvCxnSpPr>
          <p:nvPr/>
        </p:nvCxnSpPr>
        <p:spPr>
          <a:xfrm>
            <a:off x="876300" y="3930657"/>
            <a:ext cx="222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8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85E375C-4C9C-0519-5184-D5F24E3CA8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"/>
          <a:stretch/>
        </p:blipFill>
        <p:spPr>
          <a:xfrm>
            <a:off x="516968" y="1704487"/>
            <a:ext cx="5559628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9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85E375C-4C9C-0519-5184-D5F24E3CA8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"/>
          <a:stretch/>
        </p:blipFill>
        <p:spPr>
          <a:xfrm>
            <a:off x="516968" y="1704487"/>
            <a:ext cx="5559628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12763251-8594-79CB-11D5-FF08FE366D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6596" y="1537556"/>
                <a:ext cx="2946754" cy="34094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03652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0423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7194" indent="-198888" algn="l" defTabSz="67407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729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75500" indent="-198888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453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44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436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427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de-DE" b="1"/>
                  <a:t>Nuria, ID: </a:t>
                </a:r>
                <a:r>
                  <a:rPr lang="en-US" b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</a:rPr>
                  <a:t>0056</a:t>
                </a:r>
                <a:endParaRPr lang="de-DE" b="1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=0.5% | 2.2%</m:t>
                    </m:r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=1.2% | 6.9%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Peru, ID: </a:t>
                </a:r>
                <a:r>
                  <a:rPr lang="en-US" b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</a:rPr>
                  <a:t>1737</a:t>
                </a:r>
                <a:endParaRPr lang="de-DE" b="1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=3.1% | 15.3%</m:t>
                    </m:r>
                  </m:oMath>
                </a14:m>
                <a:endParaRPr lang="de-DE" b="1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=3.4% | 18.5%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(Le Qui Don)</a:t>
                </a:r>
              </a:p>
              <a:p>
                <a:pPr lvl="2"/>
                <a:r>
                  <a:rPr lang="de-DE" b="1"/>
                  <a:t>not analysed due</a:t>
                </a:r>
              </a:p>
              <a:p>
                <a:pPr marL="538306" lvl="2" indent="0">
                  <a:buNone/>
                </a:pPr>
                <a:r>
                  <a:rPr lang="de-DE" b="1"/>
                  <a:t>   </a:t>
                </a:r>
                <a:r>
                  <a:rPr lang="de-DE" sz="1000" b="1"/>
                  <a:t> </a:t>
                </a:r>
                <a:r>
                  <a:rPr lang="de-DE" b="1"/>
                  <a:t>to low statistics in</a:t>
                </a:r>
              </a:p>
              <a:p>
                <a:pPr marL="538306" lvl="2" indent="0">
                  <a:buNone/>
                </a:pPr>
                <a:r>
                  <a:rPr lang="de-DE" b="1"/>
                  <a:t>    random trace files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12763251-8594-79CB-11D5-FF08FE36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596" y="1537556"/>
                <a:ext cx="2946754" cy="3409400"/>
              </a:xfrm>
              <a:prstGeom prst="rect">
                <a:avLst/>
              </a:prstGeom>
              <a:blipFill>
                <a:blip r:embed="rId6"/>
                <a:stretch>
                  <a:fillRect t="-3214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5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6">
                <a:extLst>
                  <a:ext uri="{FF2B5EF4-FFF2-40B4-BE49-F238E27FC236}">
                    <a16:creationId xmlns:a16="http://schemas.microsoft.com/office/drawing/2014/main" id="{65FDE264-E8EF-2D59-6EF6-DAC646926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</a:t>
                </a:r>
              </a:p>
            </p:txBody>
          </p:sp>
        </mc:Choice>
        <mc:Fallback xmlns="">
          <p:sp>
            <p:nvSpPr>
              <p:cNvPr id="17" name="Inhaltsplatzhalter 6">
                <a:extLst>
                  <a:ext uri="{FF2B5EF4-FFF2-40B4-BE49-F238E27FC236}">
                    <a16:creationId xmlns:a16="http://schemas.microsoft.com/office/drawing/2014/main" id="{65FDE264-E8EF-2D59-6EF6-DAC646926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1A51F56-BD42-7E35-88A8-5A1973E07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r="2988"/>
          <a:stretch/>
        </p:blipFill>
        <p:spPr>
          <a:xfrm>
            <a:off x="5219700" y="2297269"/>
            <a:ext cx="3514726" cy="22296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9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06285509-41D0-9923-B0CC-B57A3D2AE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Too few traces to fill histogram</a:t>
                </a:r>
              </a:p>
              <a:p>
                <a:pPr marL="538306" lvl="2" indent="0">
                  <a:buNone/>
                </a:pPr>
                <a:endParaRPr lang="de-DE" b="1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06285509-41D0-9923-B0CC-B57A3D2AE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1A51F56-BD42-7E35-88A8-5A1973E07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r="2988"/>
          <a:stretch/>
        </p:blipFill>
        <p:spPr>
          <a:xfrm>
            <a:off x="5219700" y="2297269"/>
            <a:ext cx="3514726" cy="22296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B0A0376-1FFF-B94F-F0C2-63A6562FD38C}"/>
              </a:ext>
            </a:extLst>
          </p:cNvPr>
          <p:cNvCxnSpPr/>
          <p:nvPr/>
        </p:nvCxnSpPr>
        <p:spPr>
          <a:xfrm>
            <a:off x="542368" y="4248150"/>
            <a:ext cx="30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06285509-41D0-9923-B0CC-B57A3D2A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3" y="1143550"/>
            <a:ext cx="8425337" cy="3409400"/>
          </a:xfrm>
        </p:spPr>
        <p:txBody>
          <a:bodyPr>
            <a:normAutofit/>
          </a:bodyPr>
          <a:lstStyle/>
          <a:p>
            <a:pPr lvl="1"/>
            <a:r>
              <a:rPr lang="de-DE" b="1"/>
              <a:t>Random traces taken locally at 4 stations</a:t>
            </a:r>
          </a:p>
          <a:p>
            <a:pPr marL="266771" lvl="1" indent="0">
              <a:buNone/>
            </a:pPr>
            <a:endParaRPr lang="de-DE" sz="200" b="1"/>
          </a:p>
          <a:p>
            <a:pPr lvl="1"/>
            <a:r>
              <a:rPr lang="de-DE" b="1"/>
              <a:t>Fill buffer with data, then write it to USB</a:t>
            </a:r>
          </a:p>
          <a:p>
            <a:pPr lvl="1"/>
            <a:endParaRPr lang="de-DE" b="1"/>
          </a:p>
          <a:p>
            <a:pPr lvl="1"/>
            <a:endParaRPr lang="de-DE" b="1"/>
          </a:p>
          <a:p>
            <a:pPr lvl="1"/>
            <a:endParaRPr lang="de-DE" b="1"/>
          </a:p>
          <a:p>
            <a:pPr lvl="1"/>
            <a:endParaRPr lang="de-DE" b="1"/>
          </a:p>
          <a:p>
            <a:pPr marL="266771" lvl="1" indent="0">
              <a:buNone/>
            </a:pPr>
            <a:endParaRPr lang="de-DE" b="1"/>
          </a:p>
          <a:p>
            <a:pPr marL="266771" lvl="1" indent="0">
              <a:buNone/>
            </a:pPr>
            <a:endParaRPr lang="de-DE" sz="800" b="1"/>
          </a:p>
          <a:p>
            <a:pPr lvl="1"/>
            <a:r>
              <a:rPr lang="de-DE" b="1"/>
              <a:t>Increasing statistics by combining 3 files (~5 minutes) should be okay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AABABF-7009-8CDD-AAC8-95D8201E6520}"/>
              </a:ext>
            </a:extLst>
          </p:cNvPr>
          <p:cNvSpPr txBox="1"/>
          <p:nvPr/>
        </p:nvSpPr>
        <p:spPr>
          <a:xfrm>
            <a:off x="4652558" y="1924734"/>
            <a:ext cx="71755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Write USB</a:t>
            </a:r>
          </a:p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7E374A-2DBA-FE73-1DE5-4D38C6C635A0}"/>
              </a:ext>
            </a:extLst>
          </p:cNvPr>
          <p:cNvSpPr txBox="1"/>
          <p:nvPr/>
        </p:nvSpPr>
        <p:spPr>
          <a:xfrm>
            <a:off x="708941" y="1926213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BEC93C-E17D-79AE-38FF-898821F924D2}"/>
              </a:ext>
            </a:extLst>
          </p:cNvPr>
          <p:cNvCxnSpPr>
            <a:cxnSpLocks/>
          </p:cNvCxnSpPr>
          <p:nvPr/>
        </p:nvCxnSpPr>
        <p:spPr>
          <a:xfrm>
            <a:off x="1654989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7CF5DD2-297D-E685-F674-FBE6AAB54487}"/>
              </a:ext>
            </a:extLst>
          </p:cNvPr>
          <p:cNvSpPr txBox="1"/>
          <p:nvPr/>
        </p:nvSpPr>
        <p:spPr>
          <a:xfrm>
            <a:off x="2044700" y="1925526"/>
            <a:ext cx="71755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Write USB</a:t>
            </a:r>
          </a:p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2AB7C5-5AD0-6994-399A-EA6164BFA255}"/>
              </a:ext>
            </a:extLst>
          </p:cNvPr>
          <p:cNvSpPr txBox="1"/>
          <p:nvPr/>
        </p:nvSpPr>
        <p:spPr>
          <a:xfrm>
            <a:off x="3308350" y="1926213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1A5EC42-1BEA-1076-6F7B-E593426FEC23}"/>
              </a:ext>
            </a:extLst>
          </p:cNvPr>
          <p:cNvCxnSpPr>
            <a:cxnSpLocks/>
          </p:cNvCxnSpPr>
          <p:nvPr/>
        </p:nvCxnSpPr>
        <p:spPr>
          <a:xfrm>
            <a:off x="4254398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FF3D3EF-7C5F-C396-DE72-CF1E1BE60B52}"/>
              </a:ext>
            </a:extLst>
          </p:cNvPr>
          <p:cNvCxnSpPr>
            <a:cxnSpLocks/>
          </p:cNvCxnSpPr>
          <p:nvPr/>
        </p:nvCxnSpPr>
        <p:spPr>
          <a:xfrm>
            <a:off x="2800350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C34A2E0-0AF3-A3EE-1642-3928F36AF069}"/>
              </a:ext>
            </a:extLst>
          </p:cNvPr>
          <p:cNvCxnSpPr>
            <a:cxnSpLocks/>
          </p:cNvCxnSpPr>
          <p:nvPr/>
        </p:nvCxnSpPr>
        <p:spPr>
          <a:xfrm>
            <a:off x="4254398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3FB9616-1390-EB83-04B1-62F2D42E3D74}"/>
              </a:ext>
            </a:extLst>
          </p:cNvPr>
          <p:cNvSpPr txBox="1"/>
          <p:nvPr/>
        </p:nvSpPr>
        <p:spPr>
          <a:xfrm>
            <a:off x="5907759" y="1924734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AAF09B1-86CC-02C5-664C-C8603DF08900}"/>
              </a:ext>
            </a:extLst>
          </p:cNvPr>
          <p:cNvCxnSpPr>
            <a:cxnSpLocks/>
          </p:cNvCxnSpPr>
          <p:nvPr/>
        </p:nvCxnSpPr>
        <p:spPr>
          <a:xfrm>
            <a:off x="5399759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CC3E172-094B-D0ED-7450-46888D30587F}"/>
              </a:ext>
            </a:extLst>
          </p:cNvPr>
          <p:cNvCxnSpPr>
            <a:cxnSpLocks/>
          </p:cNvCxnSpPr>
          <p:nvPr/>
        </p:nvCxnSpPr>
        <p:spPr>
          <a:xfrm>
            <a:off x="6885659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CD418CA-5153-91BE-9E4F-0929D1F1ACFA}"/>
              </a:ext>
            </a:extLst>
          </p:cNvPr>
          <p:cNvSpPr txBox="1"/>
          <p:nvPr/>
        </p:nvSpPr>
        <p:spPr>
          <a:xfrm>
            <a:off x="7389724" y="1924734"/>
            <a:ext cx="71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/>
              <a:t>…</a:t>
            </a:r>
            <a:endParaRPr lang="en-US" sz="4400" b="1"/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BFAF0304-33D3-6400-672B-BF871EE7AD3D}"/>
              </a:ext>
            </a:extLst>
          </p:cNvPr>
          <p:cNvSpPr/>
          <p:nvPr/>
        </p:nvSpPr>
        <p:spPr>
          <a:xfrm rot="5400000">
            <a:off x="4088479" y="-1035970"/>
            <a:ext cx="544209" cy="7636432"/>
          </a:xfrm>
          <a:prstGeom prst="rightBrace">
            <a:avLst>
              <a:gd name="adj1" fmla="val 954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B371188-A842-9BCE-8693-18C8D8BD35E8}"/>
              </a:ext>
            </a:extLst>
          </p:cNvPr>
          <p:cNvSpPr txBox="1"/>
          <p:nvPr/>
        </p:nvSpPr>
        <p:spPr>
          <a:xfrm>
            <a:off x="3556516" y="3062029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800 files, ~22 hours</a:t>
            </a:r>
            <a:endParaRPr lang="en-US" sz="1200" b="1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5748E02-C267-089F-5157-9D99C1D65FDA}"/>
              </a:ext>
            </a:extLst>
          </p:cNvPr>
          <p:cNvSpPr txBox="1"/>
          <p:nvPr/>
        </p:nvSpPr>
        <p:spPr>
          <a:xfrm>
            <a:off x="3455898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1001E02-6321-E867-AF75-C656D0F0C78B}"/>
              </a:ext>
            </a:extLst>
          </p:cNvPr>
          <p:cNvSpPr txBox="1"/>
          <p:nvPr/>
        </p:nvSpPr>
        <p:spPr>
          <a:xfrm>
            <a:off x="857833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5B98D56-7A46-6CFE-FAD2-990E51191DBA}"/>
              </a:ext>
            </a:extLst>
          </p:cNvPr>
          <p:cNvSpPr txBox="1"/>
          <p:nvPr/>
        </p:nvSpPr>
        <p:spPr>
          <a:xfrm>
            <a:off x="6053963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C8641629-877A-50B0-F568-0D7B1730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nhaltsplatzhalter 6">
                <a:extLst>
                  <a:ext uri="{FF2B5EF4-FFF2-40B4-BE49-F238E27FC236}">
                    <a16:creationId xmlns:a16="http://schemas.microsoft.com/office/drawing/2014/main" id="{ED564589-A299-70A8-66EB-F88FE7657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</a:t>
                </a:r>
              </a:p>
            </p:txBody>
          </p:sp>
        </mc:Choice>
        <mc:Fallback xmlns="">
          <p:sp>
            <p:nvSpPr>
              <p:cNvPr id="18" name="Inhaltsplatzhalter 6">
                <a:extLst>
                  <a:ext uri="{FF2B5EF4-FFF2-40B4-BE49-F238E27FC236}">
                    <a16:creationId xmlns:a16="http://schemas.microsoft.com/office/drawing/2014/main" id="{ED564589-A299-70A8-66EB-F88FE7657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3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2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Grafik 8" descr="Ein Bild, das Design, Tisch enthält.&#10;&#10;Automatisch generierte Beschreibung">
            <a:extLst>
              <a:ext uri="{FF2B5EF4-FFF2-40B4-BE49-F238E27FC236}">
                <a16:creationId xmlns:a16="http://schemas.microsoft.com/office/drawing/2014/main" id="{2C4C1976-A141-79C9-B1DF-6D46D53A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99" y="1469742"/>
            <a:ext cx="1285987" cy="1166613"/>
          </a:xfrm>
          <a:prstGeom prst="rect">
            <a:avLst/>
          </a:prstGeom>
        </p:spPr>
      </p:pic>
      <p:pic>
        <p:nvPicPr>
          <p:cNvPr id="12" name="Grafik 1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F639EFEA-4D81-792F-6A87-729E82A8B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179646"/>
            <a:ext cx="3448774" cy="3198781"/>
          </a:xfrm>
          <a:prstGeom prst="rect">
            <a:avLst/>
          </a:prstGeom>
        </p:spPr>
      </p:pic>
      <p:pic>
        <p:nvPicPr>
          <p:cNvPr id="14" name="Grafik 13" descr="Ein Bild, das medizinische Ausrüstung, Im Haus, Tisch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C06F90B2-2527-E748-3594-F8356D7C7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3" y="2261569"/>
            <a:ext cx="2653246" cy="24069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Inhaltsplatzhalter 6">
                <a:extLst>
                  <a:ext uri="{FF2B5EF4-FFF2-40B4-BE49-F238E27FC236}">
                    <a16:creationId xmlns:a16="http://schemas.microsoft.com/office/drawing/2014/main" id="{C16A4008-D493-8B08-C6E0-AB5B55C1F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7538" y="1439444"/>
                <a:ext cx="4356882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Around ~1600 stations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Triangular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de-DE"/>
                  <a:t> </a:t>
                </a:r>
                <a:r>
                  <a:rPr lang="de-DE" b="1"/>
                  <a:t>grid spacing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Ongoing upgrade from UB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b="1"/>
                  <a:t> UUB</a:t>
                </a:r>
              </a:p>
              <a:p>
                <a:pPr marL="266771" lvl="1" indent="0">
                  <a:buNone/>
                </a:pPr>
                <a:endParaRPr lang="de-DE" sz="100" b="1"/>
              </a:p>
              <a:p>
                <a:pPr lvl="2"/>
                <a:r>
                  <a:rPr lang="de-DE" b="1"/>
                  <a:t>3 Water-Cherenkov detectors (WCD)</a:t>
                </a:r>
              </a:p>
              <a:p>
                <a:pPr marL="538306" lvl="2" indent="0">
                  <a:buNone/>
                </a:pPr>
                <a:endParaRPr lang="de-DE" sz="100" b="1"/>
              </a:p>
              <a:p>
                <a:pPr lvl="2"/>
                <a:r>
                  <a:rPr lang="de-DE">
                    <a:solidFill>
                      <a:schemeClr val="bg2">
                        <a:lumMod val="75000"/>
                      </a:schemeClr>
                    </a:solidFill>
                  </a:rPr>
                  <a:t>1 Surface scintillator detector (SSD)</a:t>
                </a:r>
              </a:p>
              <a:p>
                <a:pPr marL="538306" lvl="2" indent="0">
                  <a:buNone/>
                </a:pPr>
                <a:endParaRPr lang="de-DE" sz="10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2"/>
                <a:r>
                  <a:rPr lang="de-DE">
                    <a:solidFill>
                      <a:schemeClr val="bg2">
                        <a:lumMod val="75000"/>
                      </a:schemeClr>
                    </a:solidFill>
                  </a:rPr>
                  <a:t>1 Radio antenna </a:t>
                </a:r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marL="266771" lvl="1" indent="0">
                  <a:buNone/>
                </a:pPr>
                <a:endParaRPr lang="de-DE"/>
              </a:p>
            </p:txBody>
          </p:sp>
        </mc:Choice>
        <mc:Fallback>
          <p:sp>
            <p:nvSpPr>
              <p:cNvPr id="15" name="Inhaltsplatzhalter 6">
                <a:extLst>
                  <a:ext uri="{FF2B5EF4-FFF2-40B4-BE49-F238E27FC236}">
                    <a16:creationId xmlns:a16="http://schemas.microsoft.com/office/drawing/2014/main" id="{C16A4008-D493-8B08-C6E0-AB5B55C1F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7538" y="1439444"/>
                <a:ext cx="4356882" cy="3409400"/>
              </a:xfrm>
              <a:blipFill>
                <a:blip r:embed="rId5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32353FF-EB1E-0704-93E6-8485E9B1F268}"/>
                  </a:ext>
                </a:extLst>
              </p:cNvPr>
              <p:cNvSpPr txBox="1"/>
              <p:nvPr/>
            </p:nvSpPr>
            <p:spPr>
              <a:xfrm>
                <a:off x="4935222" y="3594627"/>
                <a:ext cx="382675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Too comput. expensive to read all measured data at all times!</a:t>
                </a:r>
              </a:p>
              <a:p>
                <a:endParaRPr lang="de-DE" sz="400" b="1"/>
              </a:p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Implement </a:t>
                </a:r>
                <a:r>
                  <a:rPr lang="en-US" b="1">
                    <a:solidFill>
                      <a:srgbClr val="C00000"/>
                    </a:solidFill>
                  </a:rPr>
                  <a:t>trigger hierarchy</a:t>
                </a: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32353FF-EB1E-0704-93E6-8485E9B1F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22" y="3594627"/>
                <a:ext cx="3826756" cy="984885"/>
              </a:xfrm>
              <a:prstGeom prst="rect">
                <a:avLst/>
              </a:prstGeom>
              <a:blipFill>
                <a:blip r:embed="rId6"/>
                <a:stretch>
                  <a:fillRect l="-1435" t="-3727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5">
            <a:extLst>
              <a:ext uri="{FF2B5EF4-FFF2-40B4-BE49-F238E27FC236}">
                <a16:creationId xmlns:a16="http://schemas.microsoft.com/office/drawing/2014/main" id="{ED6CF870-C03E-2F4B-1FF5-0653A9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/>
              <a:t>SD Array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trigger hierarchy</a:t>
            </a:r>
            <a:r>
              <a:rPr lang="de-DE"/>
              <a:t>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9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C8641629-877A-50B0-F568-0D7B1730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69D05B-5511-5D11-D3F9-4964BEB6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"/>
          <a:stretch/>
        </p:blipFill>
        <p:spPr>
          <a:xfrm>
            <a:off x="5174237" y="2355619"/>
            <a:ext cx="3735607" cy="2246299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E7A8DE9-40EC-CF5A-A4CD-FC7D910DD753}"/>
              </a:ext>
            </a:extLst>
          </p:cNvPr>
          <p:cNvCxnSpPr/>
          <p:nvPr/>
        </p:nvCxnSpPr>
        <p:spPr>
          <a:xfrm>
            <a:off x="542368" y="4248150"/>
            <a:ext cx="30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Improves statistics, but not shape</a:t>
                </a:r>
              </a:p>
              <a:p>
                <a:pPr marL="538306" lvl="2" indent="0">
                  <a:buNone/>
                </a:pPr>
                <a:endParaRPr lang="de-DE" b="1"/>
              </a:p>
            </p:txBody>
          </p:sp>
        </mc:Choice>
        <mc:Fallback xmlns="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4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1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B3D44526-AC79-4907-5D7F-EA6EFEF81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" t="1205" r="-47" b="-1205"/>
          <a:stretch/>
        </p:blipFill>
        <p:spPr>
          <a:xfrm>
            <a:off x="492075" y="1380025"/>
            <a:ext cx="3326607" cy="173831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C5EA90-05B7-B706-B01D-D825584C1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48" y="1380025"/>
            <a:ext cx="3251855" cy="16538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FEA375-72D8-C1F8-3DAE-D8C90FCFA1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r="1"/>
          <a:stretch/>
        </p:blipFill>
        <p:spPr>
          <a:xfrm>
            <a:off x="480170" y="3037499"/>
            <a:ext cx="3350419" cy="17113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ECF259-A81C-38E2-37AF-9B476C3112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27"/>
          <a:stretch/>
        </p:blipFill>
        <p:spPr>
          <a:xfrm>
            <a:off x="5152214" y="3093492"/>
            <a:ext cx="3280124" cy="163524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7355B21-B324-434D-ABB6-684CB6180B39}" type="datetime1">
              <a:rPr lang="de-DE" smtClean="0"/>
              <a:pPr>
                <a:spcAft>
                  <a:spcPts val="600"/>
                </a:spcAft>
              </a:pPr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de-DE" smtClean="0"/>
              <a:pPr>
                <a:spcAft>
                  <a:spcPts val="600"/>
                </a:spcAft>
              </a:pPr>
              <a:t>31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3F0AFAF-12DE-2A4D-84E3-339A627DABA5}"/>
              </a:ext>
            </a:extLst>
          </p:cNvPr>
          <p:cNvCxnSpPr/>
          <p:nvPr/>
        </p:nvCxnSpPr>
        <p:spPr>
          <a:xfrm>
            <a:off x="4572000" y="1056293"/>
            <a:ext cx="0" cy="35687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97FD7BF-1933-EC5F-AE20-B3AA796C5B87}"/>
              </a:ext>
            </a:extLst>
          </p:cNvPr>
          <p:cNvSpPr txBox="1"/>
          <p:nvPr/>
        </p:nvSpPr>
        <p:spPr>
          <a:xfrm>
            <a:off x="899230" y="98376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Pauls‘ offline estimate</a:t>
            </a:r>
            <a:endParaRPr lang="en-US" b="1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C45915-0347-24AB-AB18-51CAFC7B1CB5}"/>
              </a:ext>
            </a:extLst>
          </p:cNvPr>
          <p:cNvSpPr txBox="1"/>
          <p:nvPr/>
        </p:nvSpPr>
        <p:spPr>
          <a:xfrm>
            <a:off x="5775930" y="98089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Online monitoring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641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Online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 </a:t>
                </a:r>
                <a:r>
                  <a:rPr lang="en-US" sz="1200">
                    <a:solidFill>
                      <a:srgbClr val="FF000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https://doi.org/10.1016/j.nima.2006.07.066</a:t>
                </a:r>
                <a:endParaRPr lang="en-US" sz="1200">
                  <a:solidFill>
                    <a:srgbClr val="FF0000"/>
                  </a:solidFill>
                </a:endParaRP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Calibration trigger with threshold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.75⋅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&amp;&amp; 2.5⋅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sub>
                    </m:sSub>
                  </m:oMath>
                </a14:m>
                <a:r>
                  <a:rPr lang="de-DE" b="1"/>
                  <a:t>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b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s.t. trigger rate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𝟕𝟎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/>
              </a:p>
              <a:p>
                <a:pPr lvl="2"/>
                <a:endParaRPr lang="de-DE"/>
              </a:p>
              <a:p>
                <a:pPr lvl="1"/>
                <a:r>
                  <a:rPr lang="de-DE" b="1"/>
                  <a:t>Should result in Th2 rate of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 sz="800"/>
              </a:p>
              <a:p>
                <a:pPr lvl="1"/>
                <a:endParaRPr lang="de-DE" sz="200"/>
              </a:p>
              <a:p>
                <a:pPr lvl="1"/>
                <a:r>
                  <a:rPr lang="de-DE" b="1"/>
                  <a:t>Error in my implementation?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Why not set thresholds with Th?</a:t>
                </a:r>
              </a:p>
              <a:p>
                <a:pPr lvl="1"/>
                <a:endParaRPr lang="de-DE" b="1"/>
              </a:p>
              <a:p>
                <a:pPr lvl="1"/>
                <a:endParaRPr lang="de-DE" b="1"/>
              </a:p>
              <a:p>
                <a:pPr lvl="1"/>
                <a:r>
                  <a:rPr lang="de-DE" b="1"/>
                  <a:t>Is this reasonable what I‘m doing?</a:t>
                </a:r>
              </a:p>
            </p:txBody>
          </p:sp>
        </mc:Choice>
        <mc:Fallback xmlns="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3"/>
                <a:stretch>
                  <a:fillRect t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A832AD-DAB1-CDBF-146D-A04900145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04" y="2201579"/>
            <a:ext cx="3244812" cy="2351371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FC1B539-9F4C-60C7-6A5C-B57E5CF5D79C}"/>
              </a:ext>
            </a:extLst>
          </p:cNvPr>
          <p:cNvCxnSpPr>
            <a:cxnSpLocks/>
          </p:cNvCxnSpPr>
          <p:nvPr/>
        </p:nvCxnSpPr>
        <p:spPr>
          <a:xfrm>
            <a:off x="5618162" y="1521615"/>
            <a:ext cx="0" cy="273050"/>
          </a:xfrm>
          <a:prstGeom prst="line">
            <a:avLst/>
          </a:prstGeom>
          <a:ln w="1905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76D4E8D-5265-C82E-FC75-49448694ECEB}"/>
              </a:ext>
            </a:extLst>
          </p:cNvPr>
          <p:cNvCxnSpPr>
            <a:cxnSpLocks/>
          </p:cNvCxnSpPr>
          <p:nvPr/>
        </p:nvCxnSpPr>
        <p:spPr>
          <a:xfrm>
            <a:off x="7492494" y="1521615"/>
            <a:ext cx="0" cy="273050"/>
          </a:xfrm>
          <a:prstGeom prst="line">
            <a:avLst/>
          </a:prstGeom>
          <a:ln w="1905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C2788F70-BB9D-AB35-03FA-E5EE6B1B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81" y="2572544"/>
            <a:ext cx="1296927" cy="21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creenshot, Schwarz, Dunkelheit enthält.&#10;&#10;Automatisch generierte Beschreibung">
            <a:extLst>
              <a:ext uri="{FF2B5EF4-FFF2-40B4-BE49-F238E27FC236}">
                <a16:creationId xmlns:a16="http://schemas.microsoft.com/office/drawing/2014/main" id="{25B247E1-EA23-2577-C2AD-10818D37C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8"/>
          <a:stretch/>
        </p:blipFill>
        <p:spPr>
          <a:xfrm>
            <a:off x="438894" y="965840"/>
            <a:ext cx="4321225" cy="21386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AAF7C6-0BBB-6F05-FAD9-FA734CDB1123}"/>
              </a:ext>
            </a:extLst>
          </p:cNvPr>
          <p:cNvSpPr txBox="1"/>
          <p:nvPr/>
        </p:nvSpPr>
        <p:spPr>
          <a:xfrm>
            <a:off x="542368" y="2836054"/>
            <a:ext cx="44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T1 – level	   T2 – level	      T3 – level 		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SD Array </a:t>
            </a:r>
            <a:r>
              <a:rPr lang="de-DE"/>
              <a:t>/ trigger hierarchy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Grafik 1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D20F79F-995E-A228-43B3-B7BD13B008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3" t="19624" r="50308" b="46537"/>
          <a:stretch/>
        </p:blipFill>
        <p:spPr>
          <a:xfrm rot="10800000">
            <a:off x="3533774" y="2968624"/>
            <a:ext cx="80963" cy="85891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6F7E73B-D2BD-8C54-22CD-0C9BBA8D11E6}"/>
              </a:ext>
            </a:extLst>
          </p:cNvPr>
          <p:cNvGrpSpPr/>
          <p:nvPr/>
        </p:nvGrpSpPr>
        <p:grpSpPr>
          <a:xfrm>
            <a:off x="405916" y="3198103"/>
            <a:ext cx="4547876" cy="551050"/>
            <a:chOff x="379184" y="3651135"/>
            <a:chExt cx="4547876" cy="55105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DB59533-7D89-9E6A-AB36-072322C2FE9E}"/>
                </a:ext>
              </a:extLst>
            </p:cNvPr>
            <p:cNvSpPr txBox="1"/>
            <p:nvPr/>
          </p:nvSpPr>
          <p:spPr>
            <a:xfrm>
              <a:off x="379184" y="3940575"/>
              <a:ext cx="43973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Raised at 		…station-level			  … CDAS level</a:t>
              </a:r>
              <a:endParaRPr lang="en-US" sz="110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2D06A4A-4B73-7F7E-037A-B61FD8F0848E}"/>
                </a:ext>
              </a:extLst>
            </p:cNvPr>
            <p:cNvGrpSpPr/>
            <p:nvPr/>
          </p:nvGrpSpPr>
          <p:grpSpPr>
            <a:xfrm>
              <a:off x="426734" y="3651135"/>
              <a:ext cx="4500326" cy="261610"/>
              <a:chOff x="582783" y="4344942"/>
              <a:chExt cx="4500326" cy="261610"/>
            </a:xfrm>
          </p:grpSpPr>
          <p:sp>
            <p:nvSpPr>
              <p:cNvPr id="8" name="Gleichschenkliges Dreieck 7">
                <a:extLst>
                  <a:ext uri="{FF2B5EF4-FFF2-40B4-BE49-F238E27FC236}">
                    <a16:creationId xmlns:a16="http://schemas.microsoft.com/office/drawing/2014/main" id="{D4E75C68-83D6-8791-5907-67300111157E}"/>
                  </a:ext>
                </a:extLst>
              </p:cNvPr>
              <p:cNvSpPr/>
              <p:nvPr/>
            </p:nvSpPr>
            <p:spPr>
              <a:xfrm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Gleichschenkliges Dreieck 8">
                <a:extLst>
                  <a:ext uri="{FF2B5EF4-FFF2-40B4-BE49-F238E27FC236}">
                    <a16:creationId xmlns:a16="http://schemas.microsoft.com/office/drawing/2014/main" id="{80CF4B79-AA13-C313-32AA-63E91F873398}"/>
                  </a:ext>
                </a:extLst>
              </p:cNvPr>
              <p:cNvSpPr/>
              <p:nvPr/>
            </p:nvSpPr>
            <p:spPr>
              <a:xfrm flipH="1"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264F78">
                  <a:alpha val="3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C15C86-016F-B731-E3D6-9C2DC632BBF6}"/>
                  </a:ext>
                </a:extLst>
              </p:cNvPr>
              <p:cNvSpPr txBox="1"/>
              <p:nvPr/>
            </p:nvSpPr>
            <p:spPr>
              <a:xfrm>
                <a:off x="582783" y="4344942"/>
                <a:ext cx="13366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C00000"/>
                    </a:solidFill>
                  </a:rPr>
                  <a:t>Rate</a:t>
                </a:r>
                <a:endParaRPr lang="en-US" sz="110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B763A6A-564C-6CF0-5B9F-1F80C7D77DC3}"/>
                  </a:ext>
                </a:extLst>
              </p:cNvPr>
              <p:cNvSpPr txBox="1"/>
              <p:nvPr/>
            </p:nvSpPr>
            <p:spPr>
              <a:xfrm>
                <a:off x="4414775" y="4344942"/>
                <a:ext cx="6683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264F78"/>
                    </a:solidFill>
                  </a:rPr>
                  <a:t>Physics</a:t>
                </a:r>
                <a:endParaRPr lang="en-US" sz="1100">
                  <a:solidFill>
                    <a:srgbClr val="264F78"/>
                  </a:solidFill>
                </a:endParaRPr>
              </a:p>
            </p:txBody>
          </p:sp>
        </p:grp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8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Kinderkunst, Farbigkeit, Grafiken enthält.&#10;&#10;Automatisch generierte Beschreibung">
            <a:extLst>
              <a:ext uri="{FF2B5EF4-FFF2-40B4-BE49-F238E27FC236}">
                <a16:creationId xmlns:a16="http://schemas.microsoft.com/office/drawing/2014/main" id="{C3560BED-CCAD-6A16-5BB1-882812F8F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/>
          <a:stretch/>
        </p:blipFill>
        <p:spPr>
          <a:xfrm>
            <a:off x="5508626" y="958514"/>
            <a:ext cx="3508374" cy="3018736"/>
          </a:xfrm>
          <a:prstGeom prst="rect">
            <a:avLst/>
          </a:prstGeom>
        </p:spPr>
      </p:pic>
      <p:pic>
        <p:nvPicPr>
          <p:cNvPr id="17" name="Grafik 16" descr="Ein Bild, das Screenshot, Schwarz, Dunkelheit enthält.&#10;&#10;Automatisch generierte Beschreibung">
            <a:extLst>
              <a:ext uri="{FF2B5EF4-FFF2-40B4-BE49-F238E27FC236}">
                <a16:creationId xmlns:a16="http://schemas.microsoft.com/office/drawing/2014/main" id="{25B247E1-EA23-2577-C2AD-10818D37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7"/>
          <a:stretch/>
        </p:blipFill>
        <p:spPr>
          <a:xfrm>
            <a:off x="438894" y="965840"/>
            <a:ext cx="5025281" cy="21386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AAF7C6-0BBB-6F05-FAD9-FA734CDB1123}"/>
              </a:ext>
            </a:extLst>
          </p:cNvPr>
          <p:cNvSpPr txBox="1"/>
          <p:nvPr/>
        </p:nvSpPr>
        <p:spPr>
          <a:xfrm>
            <a:off x="542368" y="2836054"/>
            <a:ext cx="44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T1 – level	   T2 – level	      T3 – level 		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pic>
        <p:nvPicPr>
          <p:cNvPr id="15" name="Grafik 1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D20F79F-995E-A228-43B3-B7BD13B00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3" t="19624" r="50308" b="46537"/>
          <a:stretch/>
        </p:blipFill>
        <p:spPr>
          <a:xfrm rot="10800000">
            <a:off x="3533774" y="2968624"/>
            <a:ext cx="80963" cy="85891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6F7E73B-D2BD-8C54-22CD-0C9BBA8D11E6}"/>
              </a:ext>
            </a:extLst>
          </p:cNvPr>
          <p:cNvGrpSpPr/>
          <p:nvPr/>
        </p:nvGrpSpPr>
        <p:grpSpPr>
          <a:xfrm>
            <a:off x="405916" y="3198103"/>
            <a:ext cx="4547876" cy="551050"/>
            <a:chOff x="379184" y="3651135"/>
            <a:chExt cx="4547876" cy="55105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DB59533-7D89-9E6A-AB36-072322C2FE9E}"/>
                </a:ext>
              </a:extLst>
            </p:cNvPr>
            <p:cNvSpPr txBox="1"/>
            <p:nvPr/>
          </p:nvSpPr>
          <p:spPr>
            <a:xfrm>
              <a:off x="379184" y="3940575"/>
              <a:ext cx="43973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Raised at 		…station-level			  … CDAS level</a:t>
              </a:r>
              <a:endParaRPr lang="en-US" sz="110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2D06A4A-4B73-7F7E-037A-B61FD8F0848E}"/>
                </a:ext>
              </a:extLst>
            </p:cNvPr>
            <p:cNvGrpSpPr/>
            <p:nvPr/>
          </p:nvGrpSpPr>
          <p:grpSpPr>
            <a:xfrm>
              <a:off x="426734" y="3651135"/>
              <a:ext cx="4500326" cy="261610"/>
              <a:chOff x="582783" y="4344942"/>
              <a:chExt cx="4500326" cy="261610"/>
            </a:xfrm>
          </p:grpSpPr>
          <p:sp>
            <p:nvSpPr>
              <p:cNvPr id="8" name="Gleichschenkliges Dreieck 7">
                <a:extLst>
                  <a:ext uri="{FF2B5EF4-FFF2-40B4-BE49-F238E27FC236}">
                    <a16:creationId xmlns:a16="http://schemas.microsoft.com/office/drawing/2014/main" id="{D4E75C68-83D6-8791-5907-67300111157E}"/>
                  </a:ext>
                </a:extLst>
              </p:cNvPr>
              <p:cNvSpPr/>
              <p:nvPr/>
            </p:nvSpPr>
            <p:spPr>
              <a:xfrm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Gleichschenkliges Dreieck 8">
                <a:extLst>
                  <a:ext uri="{FF2B5EF4-FFF2-40B4-BE49-F238E27FC236}">
                    <a16:creationId xmlns:a16="http://schemas.microsoft.com/office/drawing/2014/main" id="{80CF4B79-AA13-C313-32AA-63E91F873398}"/>
                  </a:ext>
                </a:extLst>
              </p:cNvPr>
              <p:cNvSpPr/>
              <p:nvPr/>
            </p:nvSpPr>
            <p:spPr>
              <a:xfrm flipH="1"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264F78">
                  <a:alpha val="3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C15C86-016F-B731-E3D6-9C2DC632BBF6}"/>
                  </a:ext>
                </a:extLst>
              </p:cNvPr>
              <p:cNvSpPr txBox="1"/>
              <p:nvPr/>
            </p:nvSpPr>
            <p:spPr>
              <a:xfrm>
                <a:off x="582783" y="4344942"/>
                <a:ext cx="13366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C00000"/>
                    </a:solidFill>
                  </a:rPr>
                  <a:t>Rate</a:t>
                </a:r>
                <a:endParaRPr lang="en-US" sz="110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B763A6A-564C-6CF0-5B9F-1F80C7D77DC3}"/>
                  </a:ext>
                </a:extLst>
              </p:cNvPr>
              <p:cNvSpPr txBox="1"/>
              <p:nvPr/>
            </p:nvSpPr>
            <p:spPr>
              <a:xfrm>
                <a:off x="4414775" y="4344942"/>
                <a:ext cx="6683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264F78"/>
                    </a:solidFill>
                  </a:rPr>
                  <a:t>Physics</a:t>
                </a:r>
                <a:endParaRPr lang="en-US" sz="1100">
                  <a:solidFill>
                    <a:srgbClr val="264F78"/>
                  </a:solidFill>
                </a:endParaRPr>
              </a:p>
            </p:txBody>
          </p:sp>
        </p:grp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el 5">
            <a:extLst>
              <a:ext uri="{FF2B5EF4-FFF2-40B4-BE49-F238E27FC236}">
                <a16:creationId xmlns:a16="http://schemas.microsoft.com/office/drawing/2014/main" id="{783D3195-CDAE-4AC3-892B-75CF6FF5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SD Array </a:t>
            </a:r>
            <a:r>
              <a:rPr lang="de-DE"/>
              <a:t>/ trigger hierarchy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0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Kinderkunst, Farbigkeit, Grafiken enthält.&#10;&#10;Automatisch generierte Beschreibung">
            <a:extLst>
              <a:ext uri="{FF2B5EF4-FFF2-40B4-BE49-F238E27FC236}">
                <a16:creationId xmlns:a16="http://schemas.microsoft.com/office/drawing/2014/main" id="{C3560BED-CCAD-6A16-5BB1-882812F8F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/>
          <a:stretch/>
        </p:blipFill>
        <p:spPr>
          <a:xfrm>
            <a:off x="5508626" y="958514"/>
            <a:ext cx="3508374" cy="3018736"/>
          </a:xfrm>
          <a:prstGeom prst="rect">
            <a:avLst/>
          </a:prstGeom>
        </p:spPr>
      </p:pic>
      <p:pic>
        <p:nvPicPr>
          <p:cNvPr id="17" name="Grafik 16" descr="Ein Bild, das Screenshot, Schwarz, Dunkelheit enthält.&#10;&#10;Automatisch generierte Beschreibung">
            <a:extLst>
              <a:ext uri="{FF2B5EF4-FFF2-40B4-BE49-F238E27FC236}">
                <a16:creationId xmlns:a16="http://schemas.microsoft.com/office/drawing/2014/main" id="{25B247E1-EA23-2577-C2AD-10818D37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7"/>
          <a:stretch/>
        </p:blipFill>
        <p:spPr>
          <a:xfrm>
            <a:off x="438894" y="965840"/>
            <a:ext cx="5025281" cy="21386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AAF7C6-0BBB-6F05-FAD9-FA734CDB1123}"/>
              </a:ext>
            </a:extLst>
          </p:cNvPr>
          <p:cNvSpPr txBox="1"/>
          <p:nvPr/>
        </p:nvSpPr>
        <p:spPr>
          <a:xfrm>
            <a:off x="542368" y="2836054"/>
            <a:ext cx="44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T1 – level	   T2 – level	      T3 – level 		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pic>
        <p:nvPicPr>
          <p:cNvPr id="15" name="Grafik 1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D20F79F-995E-A228-43B3-B7BD13B00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3" t="19624" r="50308" b="46537"/>
          <a:stretch/>
        </p:blipFill>
        <p:spPr>
          <a:xfrm rot="10800000">
            <a:off x="3533774" y="2968624"/>
            <a:ext cx="80963" cy="85891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AE54DC5D-F49A-46CB-B656-5890A856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00" y="3906342"/>
            <a:ext cx="5421650" cy="685293"/>
          </a:xfrm>
        </p:spPr>
        <p:txBody>
          <a:bodyPr>
            <a:normAutofit/>
          </a:bodyPr>
          <a:lstStyle/>
          <a:p>
            <a:pPr lvl="1"/>
            <a:r>
              <a:rPr lang="de-DE" b="1"/>
              <a:t>Threshold trigger (Th)</a:t>
            </a:r>
          </a:p>
          <a:p>
            <a:pPr marL="266771" lvl="1" indent="0">
              <a:buNone/>
            </a:pPr>
            <a:endParaRPr lang="de-DE" sz="200" b="1"/>
          </a:p>
          <a:p>
            <a:pPr lvl="1"/>
            <a:r>
              <a:rPr lang="de-DE" b="1"/>
              <a:t>Time over threshold (ToT) &amp; ToT-like triggers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73F479C-0E2A-AA51-B635-512192CF7533}"/>
              </a:ext>
            </a:extLst>
          </p:cNvPr>
          <p:cNvSpPr/>
          <p:nvPr/>
        </p:nvSpPr>
        <p:spPr>
          <a:xfrm>
            <a:off x="3743650" y="979454"/>
            <a:ext cx="5324149" cy="32071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6F7E73B-D2BD-8C54-22CD-0C9BBA8D11E6}"/>
              </a:ext>
            </a:extLst>
          </p:cNvPr>
          <p:cNvGrpSpPr/>
          <p:nvPr/>
        </p:nvGrpSpPr>
        <p:grpSpPr>
          <a:xfrm>
            <a:off x="405916" y="3198103"/>
            <a:ext cx="4547876" cy="551050"/>
            <a:chOff x="379184" y="3651135"/>
            <a:chExt cx="4547876" cy="55105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DB59533-7D89-9E6A-AB36-072322C2FE9E}"/>
                </a:ext>
              </a:extLst>
            </p:cNvPr>
            <p:cNvSpPr txBox="1"/>
            <p:nvPr/>
          </p:nvSpPr>
          <p:spPr>
            <a:xfrm>
              <a:off x="379184" y="3940575"/>
              <a:ext cx="43973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Raised at 		…station-level			  … CDAS level</a:t>
              </a:r>
              <a:endParaRPr lang="en-US" sz="110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2D06A4A-4B73-7F7E-037A-B61FD8F0848E}"/>
                </a:ext>
              </a:extLst>
            </p:cNvPr>
            <p:cNvGrpSpPr/>
            <p:nvPr/>
          </p:nvGrpSpPr>
          <p:grpSpPr>
            <a:xfrm>
              <a:off x="426734" y="3651135"/>
              <a:ext cx="4500326" cy="261610"/>
              <a:chOff x="582783" y="4344942"/>
              <a:chExt cx="4500326" cy="261610"/>
            </a:xfrm>
          </p:grpSpPr>
          <p:sp>
            <p:nvSpPr>
              <p:cNvPr id="8" name="Gleichschenkliges Dreieck 7">
                <a:extLst>
                  <a:ext uri="{FF2B5EF4-FFF2-40B4-BE49-F238E27FC236}">
                    <a16:creationId xmlns:a16="http://schemas.microsoft.com/office/drawing/2014/main" id="{D4E75C68-83D6-8791-5907-67300111157E}"/>
                  </a:ext>
                </a:extLst>
              </p:cNvPr>
              <p:cNvSpPr/>
              <p:nvPr/>
            </p:nvSpPr>
            <p:spPr>
              <a:xfrm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Gleichschenkliges Dreieck 8">
                <a:extLst>
                  <a:ext uri="{FF2B5EF4-FFF2-40B4-BE49-F238E27FC236}">
                    <a16:creationId xmlns:a16="http://schemas.microsoft.com/office/drawing/2014/main" id="{80CF4B79-AA13-C313-32AA-63E91F873398}"/>
                  </a:ext>
                </a:extLst>
              </p:cNvPr>
              <p:cNvSpPr/>
              <p:nvPr/>
            </p:nvSpPr>
            <p:spPr>
              <a:xfrm flipH="1"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264F78">
                  <a:alpha val="3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C15C86-016F-B731-E3D6-9C2DC632BBF6}"/>
                  </a:ext>
                </a:extLst>
              </p:cNvPr>
              <p:cNvSpPr txBox="1"/>
              <p:nvPr/>
            </p:nvSpPr>
            <p:spPr>
              <a:xfrm>
                <a:off x="582783" y="4344942"/>
                <a:ext cx="13366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C00000"/>
                    </a:solidFill>
                  </a:rPr>
                  <a:t>Rate</a:t>
                </a:r>
                <a:endParaRPr lang="en-US" sz="110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B763A6A-564C-6CF0-5B9F-1F80C7D77DC3}"/>
                  </a:ext>
                </a:extLst>
              </p:cNvPr>
              <p:cNvSpPr txBox="1"/>
              <p:nvPr/>
            </p:nvSpPr>
            <p:spPr>
              <a:xfrm>
                <a:off x="4414775" y="4344942"/>
                <a:ext cx="6683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264F78"/>
                    </a:solidFill>
                  </a:rPr>
                  <a:t>Physics</a:t>
                </a:r>
                <a:endParaRPr lang="en-US" sz="1100">
                  <a:solidFill>
                    <a:srgbClr val="264F78"/>
                  </a:solidFill>
                </a:endParaRPr>
              </a:p>
            </p:txBody>
          </p:sp>
        </p:grpSp>
      </p:grpSp>
      <p:sp>
        <p:nvSpPr>
          <p:cNvPr id="22" name="Titel 5">
            <a:extLst>
              <a:ext uri="{FF2B5EF4-FFF2-40B4-BE49-F238E27FC236}">
                <a16:creationId xmlns:a16="http://schemas.microsoft.com/office/drawing/2014/main" id="{FEBAAC2B-B512-C106-5141-89EC5305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SD Array </a:t>
            </a:r>
            <a:r>
              <a:rPr lang="de-DE"/>
              <a:t>/ trigger hierarchy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el 5">
            <a:extLst>
              <a:ext uri="{FF2B5EF4-FFF2-40B4-BE49-F238E27FC236}">
                <a16:creationId xmlns:a16="http://schemas.microsoft.com/office/drawing/2014/main" id="{4BB1759D-BDF6-1CA0-2CE2-C2F5A79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SD Array </a:t>
            </a:r>
            <a:r>
              <a:rPr lang="de-DE"/>
              <a:t>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trigger hierarchy </a:t>
            </a:r>
            <a:r>
              <a:rPr lang="de-DE"/>
              <a:t>/ WCD time traces</a:t>
            </a:r>
            <a:endParaRPr lang="de-DE" dirty="0"/>
          </a:p>
        </p:txBody>
      </p:sp>
      <p:pic>
        <p:nvPicPr>
          <p:cNvPr id="26" name="Grafik 25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D62C2B3D-57AE-57AC-A723-7F81A6F71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5" y="1024421"/>
            <a:ext cx="7350916" cy="2865446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AE8F79C-1799-0C1C-0E8D-824CF2C70ECF}"/>
              </a:ext>
            </a:extLst>
          </p:cNvPr>
          <p:cNvGrpSpPr/>
          <p:nvPr/>
        </p:nvGrpSpPr>
        <p:grpSpPr>
          <a:xfrm>
            <a:off x="6891610" y="1411779"/>
            <a:ext cx="2350426" cy="2787167"/>
            <a:chOff x="387708" y="664831"/>
            <a:chExt cx="1814641" cy="2263807"/>
          </a:xfrm>
        </p:grpSpPr>
        <p:pic>
          <p:nvPicPr>
            <p:cNvPr id="28" name="Grafik 27" descr="Ein Bild, das medizinische Ausrüstung, Im Haus, Tisch, Design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A117E78-B9A7-1E5B-4188-70E8F5D5D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08" y="1057056"/>
              <a:ext cx="1814641" cy="1646193"/>
            </a:xfrm>
            <a:prstGeom prst="rect">
              <a:avLst/>
            </a:prstGeom>
          </p:spPr>
        </p:pic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ED5CDE6A-B713-0C8F-A696-0EE8BDDCC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498" y="826605"/>
              <a:ext cx="778765" cy="2102033"/>
            </a:xfrm>
            <a:prstGeom prst="straightConnector1">
              <a:avLst/>
            </a:prstGeom>
            <a:ln w="12700">
              <a:solidFill>
                <a:srgbClr val="264F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9428E71C-7DAD-D979-D4C7-E1A6340B8403}"/>
                    </a:ext>
                  </a:extLst>
                </p:cNvPr>
                <p:cNvSpPr txBox="1"/>
                <p:nvPr/>
              </p:nvSpPr>
              <p:spPr>
                <a:xfrm>
                  <a:off x="1469229" y="664831"/>
                  <a:ext cx="339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de-DE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b="1"/>
                </a:p>
              </p:txBody>
            </p:sp>
          </mc:Choice>
          <mc:Fallback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9428E71C-7DAD-D979-D4C7-E1A6340B8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229" y="664831"/>
                  <a:ext cx="33977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Inhaltsplatzhalter 6">
                <a:extLst>
                  <a:ext uri="{FF2B5EF4-FFF2-40B4-BE49-F238E27FC236}">
                    <a16:creationId xmlns:a16="http://schemas.microsoft.com/office/drawing/2014/main" id="{FB7A907A-7C54-1ADF-FF81-637E4ABA6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3906342"/>
                <a:ext cx="5421650" cy="68529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Measured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de-DE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MHz</m:t>
                    </m:r>
                  </m:oMath>
                </a14:m>
                <a:r>
                  <a:rPr lang="de-DE" b="1"/>
                  <a:t> sampling frequency</a:t>
                </a:r>
              </a:p>
            </p:txBody>
          </p:sp>
        </mc:Choice>
        <mc:Fallback>
          <p:sp>
            <p:nvSpPr>
              <p:cNvPr id="37" name="Inhaltsplatzhalter 6">
                <a:extLst>
                  <a:ext uri="{FF2B5EF4-FFF2-40B4-BE49-F238E27FC236}">
                    <a16:creationId xmlns:a16="http://schemas.microsoft.com/office/drawing/2014/main" id="{FB7A907A-7C54-1ADF-FF81-637E4ABA6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3906342"/>
                <a:ext cx="5421650" cy="685293"/>
              </a:xfrm>
              <a:blipFill>
                <a:blip r:embed="rId5"/>
                <a:stretch>
                  <a:fillRect t="-1517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7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Threshold trigger (Th)</a:t>
                </a:r>
              </a:p>
              <a:p>
                <a:pPr marL="266771" lvl="1" indent="0">
                  <a:buNone/>
                </a:pPr>
                <a:endParaRPr lang="de-DE" sz="100" b="1"/>
              </a:p>
              <a:p>
                <a:pPr lvl="2"/>
                <a:r>
                  <a:rPr lang="de-DE" b="1"/>
                  <a:t>PMTs register signal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≥3.2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(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1.75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for T1</a:t>
                </a:r>
                <a:r>
                  <a:rPr lang="de-DE"/>
                  <a:t>)</a:t>
                </a:r>
              </a:p>
              <a:p>
                <a:pPr lvl="2"/>
                <a:endParaRPr lang="de-DE" sz="100"/>
              </a:p>
              <a:p>
                <a:pPr lvl="2"/>
                <a:r>
                  <a:rPr lang="de-DE" b="1"/>
                  <a:t>Threshold must be exceeded simultaneously for all PMTs</a:t>
                </a:r>
              </a:p>
            </p:txBody>
          </p:sp>
        </mc:Choice>
        <mc:Fallback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  <a:blipFill>
                <a:blip r:embed="rId2"/>
                <a:stretch>
                  <a:fillRect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9A6802A3-AD97-25FB-8327-EA0C6226B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2217211"/>
            <a:ext cx="6629499" cy="25842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6B395F4-96C0-C193-5BD2-18F01E4F0E4F}"/>
              </a:ext>
            </a:extLst>
          </p:cNvPr>
          <p:cNvSpPr txBox="1"/>
          <p:nvPr/>
        </p:nvSpPr>
        <p:spPr>
          <a:xfrm rot="20195998">
            <a:off x="3314699" y="3162301"/>
            <a:ext cx="8473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TODO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6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Time over threshold (ToT)</a:t>
                </a:r>
              </a:p>
              <a:p>
                <a:pPr lvl="1"/>
                <a:endParaRPr lang="de-DE" sz="100" b="1"/>
              </a:p>
              <a:p>
                <a:pPr lvl="2"/>
                <a:r>
                  <a:rPr lang="de-DE" b="1"/>
                  <a:t>More than 12 bins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≥0.2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in any 120 bin window</a:t>
                </a:r>
              </a:p>
              <a:p>
                <a:pPr lvl="2"/>
                <a:endParaRPr lang="de-DE" sz="100" b="1"/>
              </a:p>
              <a:p>
                <a:pPr lvl="2"/>
                <a:r>
                  <a:rPr lang="de-DE" b="1"/>
                  <a:t>At least 2 out of 3 PMTs meet above critera</a:t>
                </a:r>
              </a:p>
            </p:txBody>
          </p:sp>
        </mc:Choice>
        <mc:Fallback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  <a:blipFill>
                <a:blip r:embed="rId2"/>
                <a:stretch>
                  <a:fillRect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fik 18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DDB03928-8F6C-1BA0-F8F3-4E72A8D48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2217211"/>
            <a:ext cx="6629499" cy="258423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35356E4-296E-7B33-37C8-53D0F254CA7A}"/>
              </a:ext>
            </a:extLst>
          </p:cNvPr>
          <p:cNvSpPr txBox="1"/>
          <p:nvPr/>
        </p:nvSpPr>
        <p:spPr>
          <a:xfrm rot="20195998">
            <a:off x="3314699" y="3162301"/>
            <a:ext cx="8473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TODO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Microsoft Office PowerPoint</Application>
  <PresentationFormat>Benutzerdefiniert</PresentationFormat>
  <Paragraphs>447</Paragraphs>
  <Slides>39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Design1</vt:lpstr>
      <vt:lpstr>PowerPoint-Präsentation</vt:lpstr>
      <vt:lpstr>SD Array / trigger hierarchy / WCD time traces</vt:lpstr>
      <vt:lpstr>SD Array / trigger hierarchy / WCD time traces</vt:lpstr>
      <vt:lpstr>SD Array / trigger hierarchy / WCD time traces</vt:lpstr>
      <vt:lpstr>SD Array / trigger hierarchy / WCD time traces</vt:lpstr>
      <vt:lpstr>SD Array / trigger hierarchy / WCD time traces</vt:lpstr>
      <vt:lpstr>SD Array / trigger hierarchy / WCD time traces</vt:lpstr>
      <vt:lpstr>Current station-level trigger algorithms</vt:lpstr>
      <vt:lpstr>Current station-level trigger algorithms</vt:lpstr>
      <vt:lpstr>Current station-level trigger algorithms</vt:lpstr>
      <vt:lpstr>Current station-level trigger algorithms</vt:lpstr>
      <vt:lpstr>Current station-level trigger algorithms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Extracting monitoring data from random traces</vt:lpstr>
      <vt:lpstr>Extracting monitoring data from random traces</vt:lpstr>
      <vt:lpstr>Extracting monitoring data from random traces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478</cp:revision>
  <dcterms:created xsi:type="dcterms:W3CDTF">2021-01-22T09:25:34Z</dcterms:created>
  <dcterms:modified xsi:type="dcterms:W3CDTF">2023-05-28T15:05:30Z</dcterms:modified>
</cp:coreProperties>
</file>