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2"/>
  </p:notesMasterIdLst>
  <p:sldIdLst>
    <p:sldId id="260" r:id="rId2"/>
    <p:sldId id="395" r:id="rId3"/>
    <p:sldId id="403" r:id="rId4"/>
    <p:sldId id="397" r:id="rId5"/>
    <p:sldId id="400" r:id="rId6"/>
    <p:sldId id="398" r:id="rId7"/>
    <p:sldId id="402" r:id="rId8"/>
    <p:sldId id="408" r:id="rId9"/>
    <p:sldId id="409" r:id="rId10"/>
    <p:sldId id="401" r:id="rId11"/>
    <p:sldId id="406" r:id="rId12"/>
    <p:sldId id="407" r:id="rId13"/>
    <p:sldId id="404" r:id="rId14"/>
    <p:sldId id="361" r:id="rId15"/>
    <p:sldId id="376" r:id="rId16"/>
    <p:sldId id="372" r:id="rId17"/>
    <p:sldId id="375" r:id="rId18"/>
    <p:sldId id="377" r:id="rId19"/>
    <p:sldId id="380" r:id="rId20"/>
    <p:sldId id="379" r:id="rId21"/>
    <p:sldId id="378" r:id="rId22"/>
    <p:sldId id="381" r:id="rId23"/>
    <p:sldId id="382" r:id="rId24"/>
    <p:sldId id="383" r:id="rId25"/>
    <p:sldId id="384" r:id="rId26"/>
    <p:sldId id="385" r:id="rId27"/>
    <p:sldId id="387" r:id="rId28"/>
    <p:sldId id="388" r:id="rId29"/>
    <p:sldId id="389" r:id="rId30"/>
    <p:sldId id="390" r:id="rId31"/>
    <p:sldId id="391" r:id="rId32"/>
    <p:sldId id="393" r:id="rId33"/>
    <p:sldId id="392" r:id="rId34"/>
    <p:sldId id="299" r:id="rId35"/>
    <p:sldId id="295" r:id="rId36"/>
    <p:sldId id="285" r:id="rId37"/>
    <p:sldId id="263" r:id="rId38"/>
    <p:sldId id="277" r:id="rId39"/>
    <p:sldId id="265" r:id="rId40"/>
    <p:sldId id="266" r:id="rId4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64F78"/>
    <a:srgbClr val="FFFFFF"/>
    <a:srgbClr val="1C1C1C"/>
    <a:srgbClr val="287E10"/>
    <a:srgbClr val="D8D9A9"/>
    <a:srgbClr val="A52929"/>
    <a:srgbClr val="FFA000"/>
    <a:srgbClr val="007162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>
        <p:scale>
          <a:sx n="150" d="100"/>
          <a:sy n="150" d="100"/>
        </p:scale>
        <p:origin x="456" y="156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29.05.2023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29.05.2023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29.05.2023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29.05.2023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29.05.2023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29.05.2023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29.05.2023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29.05.2023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29.05.2023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29.05.2023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29.05.2023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29.05.2023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29 May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hyperlink" Target="https://doi.org/10.1016/j.nima.2006.07.0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95915" y="1295095"/>
            <a:ext cx="7379637" cy="635634"/>
          </a:xfrm>
        </p:spPr>
        <p:txBody>
          <a:bodyPr>
            <a:noAutofit/>
          </a:bodyPr>
          <a:lstStyle/>
          <a:p>
            <a:r>
              <a:rPr lang="en-US" sz="2100"/>
              <a:t>Potential of neural network triggers for the Water-Cherenkov detector array of the Pierre Auger Observatory</a:t>
            </a:r>
            <a:endParaRPr lang="de-DE" sz="21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2492832"/>
            <a:ext cx="8515675" cy="420523"/>
          </a:xfrm>
        </p:spPr>
        <p:txBody>
          <a:bodyPr>
            <a:normAutofit/>
          </a:bodyPr>
          <a:lstStyle/>
          <a:p>
            <a:r>
              <a:rPr lang="de-DE" sz="1200"/>
              <a:t>Paul Filip - High Energy Universe seminar </a:t>
            </a:r>
            <a:r>
              <a:rPr lang="de-DE" sz="1200">
                <a:solidFill>
                  <a:schemeClr val="tx2"/>
                </a:solidFill>
              </a:rPr>
              <a:t>01.06.23</a:t>
            </a:r>
            <a:endParaRPr lang="de-DE" sz="1200"/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12B4F10-4D3A-5044-C25A-7325AF43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61866"/>
            <a:ext cx="6627012" cy="263434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Time over threshold (ToT)</a:t>
                </a:r>
              </a:p>
              <a:p>
                <a:pPr lvl="1"/>
                <a:endParaRPr lang="de-DE" sz="100" b="1"/>
              </a:p>
              <a:p>
                <a:pPr lvl="2"/>
                <a:r>
                  <a:rPr lang="de-DE" b="1"/>
                  <a:t>More than 12 bins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≥0.2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in any 120 bin window</a:t>
                </a:r>
              </a:p>
              <a:p>
                <a:pPr lvl="2"/>
                <a:endParaRPr lang="de-DE" sz="100" b="1"/>
              </a:p>
              <a:p>
                <a:pPr lvl="2"/>
                <a:r>
                  <a:rPr lang="de-DE" b="1"/>
                  <a:t>At least 2 out of 3 PMTs meet above critera</a:t>
                </a:r>
              </a:p>
            </p:txBody>
          </p:sp>
        </mc:Choice>
        <mc:Fallback xmlns="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3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AF95C54-860C-EB50-9B11-78D5D1DF3792}"/>
              </a:ext>
            </a:extLst>
          </p:cNvPr>
          <p:cNvGrpSpPr/>
          <p:nvPr/>
        </p:nvGrpSpPr>
        <p:grpSpPr>
          <a:xfrm>
            <a:off x="2880527" y="2105373"/>
            <a:ext cx="1123955" cy="2176463"/>
            <a:chOff x="2661444" y="2105373"/>
            <a:chExt cx="1123955" cy="2176463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17EC859-2391-1A50-7B85-353AB2E40020}"/>
                </a:ext>
              </a:extLst>
            </p:cNvPr>
            <p:cNvCxnSpPr>
              <a:cxnSpLocks/>
            </p:cNvCxnSpPr>
            <p:nvPr/>
          </p:nvCxnSpPr>
          <p:spPr>
            <a:xfrm>
              <a:off x="2661444" y="2105373"/>
              <a:ext cx="0" cy="2176463"/>
            </a:xfrm>
            <a:prstGeom prst="line">
              <a:avLst/>
            </a:prstGeom>
            <a:ln w="95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C9FCD3-D006-7805-E54D-F8F56ABE6113}"/>
                </a:ext>
              </a:extLst>
            </p:cNvPr>
            <p:cNvCxnSpPr>
              <a:cxnSpLocks/>
            </p:cNvCxnSpPr>
            <p:nvPr/>
          </p:nvCxnSpPr>
          <p:spPr>
            <a:xfrm>
              <a:off x="3785399" y="2981325"/>
              <a:ext cx="0" cy="1300511"/>
            </a:xfrm>
            <a:prstGeom prst="line">
              <a:avLst/>
            </a:prstGeom>
            <a:ln w="95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8F2D57E-7D54-3295-64EF-6F42B63CDAE5}"/>
              </a:ext>
            </a:extLst>
          </p:cNvPr>
          <p:cNvCxnSpPr>
            <a:cxnSpLocks/>
          </p:cNvCxnSpPr>
          <p:nvPr/>
        </p:nvCxnSpPr>
        <p:spPr>
          <a:xfrm>
            <a:off x="4004482" y="2102633"/>
            <a:ext cx="0" cy="7382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65DC413-FD23-C022-B779-66EC976C8F08}"/>
              </a:ext>
            </a:extLst>
          </p:cNvPr>
          <p:cNvCxnSpPr>
            <a:cxnSpLocks/>
          </p:cNvCxnSpPr>
          <p:nvPr/>
        </p:nvCxnSpPr>
        <p:spPr>
          <a:xfrm>
            <a:off x="865981" y="3823811"/>
            <a:ext cx="6122988" cy="0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AE54DC5D-F49A-46CB-B656-5890A85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0" y="1082040"/>
            <a:ext cx="8214380" cy="3509595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ToT deconvoluted (ToTd)</a:t>
            </a:r>
          </a:p>
          <a:p>
            <a:pPr lvl="2"/>
            <a:r>
              <a:rPr lang="de-DE" b="1"/>
              <a:t>Deconvolute input data stream with exponential decay</a:t>
            </a:r>
          </a:p>
          <a:p>
            <a:pPr lvl="2"/>
            <a:r>
              <a:rPr lang="de-DE" b="1"/>
              <a:t>Feed deconvoluted trace into ToT algorithm</a:t>
            </a:r>
          </a:p>
          <a:p>
            <a:pPr lvl="2"/>
            <a:endParaRPr lang="de-DE" b="1"/>
          </a:p>
        </p:txBody>
      </p:sp>
      <p:pic>
        <p:nvPicPr>
          <p:cNvPr id="4" name="Grafik 3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04831F6-5D7B-74E2-911F-C969BF14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61866"/>
            <a:ext cx="6627012" cy="263434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9CE251-6811-7F9C-FD0F-10C67EE52A9D}"/>
              </a:ext>
            </a:extLst>
          </p:cNvPr>
          <p:cNvGrpSpPr/>
          <p:nvPr/>
        </p:nvGrpSpPr>
        <p:grpSpPr>
          <a:xfrm>
            <a:off x="2880527" y="2105373"/>
            <a:ext cx="1123955" cy="2176463"/>
            <a:chOff x="2661444" y="2105373"/>
            <a:chExt cx="1123955" cy="2176463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4ADAAD4-9E7E-7521-0160-CB0ED86F7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1444" y="2105373"/>
              <a:ext cx="0" cy="2176463"/>
            </a:xfrm>
            <a:prstGeom prst="line">
              <a:avLst/>
            </a:prstGeom>
            <a:ln w="95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0FF1B57-1FF9-EFF6-1A80-9C303A157772}"/>
                </a:ext>
              </a:extLst>
            </p:cNvPr>
            <p:cNvCxnSpPr>
              <a:cxnSpLocks/>
            </p:cNvCxnSpPr>
            <p:nvPr/>
          </p:nvCxnSpPr>
          <p:spPr>
            <a:xfrm>
              <a:off x="3785399" y="2981325"/>
              <a:ext cx="0" cy="1300511"/>
            </a:xfrm>
            <a:prstGeom prst="line">
              <a:avLst/>
            </a:prstGeom>
            <a:ln w="95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CEE370A-BC62-2DCA-5D34-2FF29AC4BE79}"/>
              </a:ext>
            </a:extLst>
          </p:cNvPr>
          <p:cNvCxnSpPr>
            <a:cxnSpLocks/>
          </p:cNvCxnSpPr>
          <p:nvPr/>
        </p:nvCxnSpPr>
        <p:spPr>
          <a:xfrm>
            <a:off x="865981" y="3823811"/>
            <a:ext cx="6122988" cy="0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23887B7-BCA1-C9AB-2626-6CBE3EE2758C}"/>
                  </a:ext>
                </a:extLst>
              </p:cNvPr>
              <p:cNvSpPr txBox="1"/>
              <p:nvPr/>
            </p:nvSpPr>
            <p:spPr>
              <a:xfrm>
                <a:off x="0" y="2111723"/>
                <a:ext cx="3302000" cy="24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9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9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de-DE" sz="9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p>
                          </m:sSup>
                        </m:e>
                      </m:d>
                      <m:r>
                        <a:rPr lang="de-DE" sz="900" b="1" i="1">
                          <a:latin typeface="Cambria Math" panose="02040503050406030204" pitchFamily="18" charset="0"/>
                        </a:rPr>
                        <m:t> /(</m:t>
                      </m:r>
                      <m:r>
                        <a:rPr lang="de-DE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9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9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de-DE" sz="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900" b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9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de-DE" sz="9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900" b="1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23887B7-BCA1-C9AB-2626-6CBE3EE2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723"/>
                <a:ext cx="3302000" cy="24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AE54DC5D-F49A-46CB-B656-5890A85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0" y="1082040"/>
            <a:ext cx="8214380" cy="3509595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Multiplicity of positive steps (MoPS)</a:t>
            </a:r>
          </a:p>
          <a:p>
            <a:pPr lvl="2"/>
            <a:r>
              <a:rPr lang="de-DE" b="1"/>
              <a:t>Count number of rising flanks within 120 bin window</a:t>
            </a:r>
          </a:p>
          <a:p>
            <a:pPr lvl="2"/>
            <a:r>
              <a:rPr lang="de-DE" b="1"/>
              <a:t>At least 2 PMTs have 4 (or more) rising flanks</a:t>
            </a:r>
          </a:p>
          <a:p>
            <a:pPr lvl="2"/>
            <a:endParaRPr lang="de-DE" b="1"/>
          </a:p>
        </p:txBody>
      </p:sp>
      <p:pic>
        <p:nvPicPr>
          <p:cNvPr id="19" name="Grafik 1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DB03928-8F6C-1BA0-F8F3-4E72A8D4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2217211"/>
            <a:ext cx="6629499" cy="25842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35356E4-296E-7B33-37C8-53D0F254CA7A}"/>
              </a:ext>
            </a:extLst>
          </p:cNvPr>
          <p:cNvSpPr txBox="1"/>
          <p:nvPr/>
        </p:nvSpPr>
        <p:spPr>
          <a:xfrm rot="20195998">
            <a:off x="3314699" y="3162301"/>
            <a:ext cx="847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TODO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Threshold trigger (Th)</a:t>
                </a:r>
              </a:p>
              <a:p>
                <a:pPr lvl="2"/>
                <a:r>
                  <a:rPr lang="de-DE" b="1"/>
                  <a:t>PMTs register signal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≥3.2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(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1.75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for T1</a:t>
                </a:r>
                <a:r>
                  <a:rPr lang="de-DE"/>
                  <a:t>)</a:t>
                </a:r>
              </a:p>
              <a:p>
                <a:pPr lvl="2"/>
                <a:r>
                  <a:rPr lang="de-DE" b="1"/>
                  <a:t>Threshold must be exceeded simultaneously for all PMTs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Time over threshold (ToT)</a:t>
                </a:r>
              </a:p>
              <a:p>
                <a:pPr lvl="2"/>
                <a:r>
                  <a:rPr lang="de-DE" b="1"/>
                  <a:t>More than 12 bins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≥0.2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in any 120 bin window</a:t>
                </a:r>
              </a:p>
              <a:p>
                <a:pPr lvl="2"/>
                <a:r>
                  <a:rPr lang="de-DE" b="1"/>
                  <a:t>At least 2 out of 3 PMTs meet above critera</a:t>
                </a:r>
              </a:p>
              <a:p>
                <a:pPr lvl="1"/>
                <a:r>
                  <a:rPr lang="de-DE" b="1"/>
                  <a:t>ToT deconvoluted (ToTd)</a:t>
                </a:r>
              </a:p>
              <a:p>
                <a:pPr lvl="2"/>
                <a:r>
                  <a:rPr lang="de-DE" b="1"/>
                  <a:t>Deconvolute input stream with </a:t>
                </a:r>
              </a:p>
            </p:txBody>
          </p:sp>
        </mc:Choice>
        <mc:Fallback xmlns="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9A6802A3-AD97-25FB-8327-EA0C6226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25" y="3122819"/>
            <a:ext cx="4036313" cy="15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7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7018B40B-38C2-A7CA-CDD2-A9D0A24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4" y="1143550"/>
            <a:ext cx="6691786" cy="3409400"/>
          </a:xfrm>
        </p:spPr>
        <p:txBody>
          <a:bodyPr>
            <a:normAutofit/>
          </a:bodyPr>
          <a:lstStyle/>
          <a:p>
            <a:pPr lvl="1"/>
            <a:r>
              <a:rPr lang="de-DE" b="1">
                <a:solidFill>
                  <a:schemeClr val="accent2"/>
                </a:solidFill>
              </a:rPr>
              <a:t>Hardware triggers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1000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</a:p>
          <a:p>
            <a:pPr lvl="1"/>
            <a:r>
              <a:rPr lang="de-DE" b="1">
                <a:solidFill>
                  <a:srgbClr val="287E10"/>
                </a:solidFill>
              </a:rPr>
              <a:t>Neural networks </a:t>
            </a:r>
            <a:r>
              <a:rPr lang="de-DE" b="1"/>
              <a:t>~ </a:t>
            </a:r>
            <a:r>
              <a:rPr lang="de-DE" b="1">
                <a:solidFill>
                  <a:srgbClr val="C00000"/>
                </a:solidFill>
              </a:rPr>
              <a:t>2</a:t>
            </a:r>
            <a:r>
              <a:rPr lang="de-DE" b="1"/>
              <a:t> / 5000 </a:t>
            </a:r>
            <a:r>
              <a:rPr lang="de-DE" b="1">
                <a:solidFill>
                  <a:srgbClr val="C00000"/>
                </a:solidFill>
              </a:rPr>
              <a:t>false signals</a:t>
            </a:r>
            <a:r>
              <a:rPr lang="de-DE" sz="800" b="1"/>
              <a:t> </a:t>
            </a:r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lvl="1"/>
            <a:endParaRPr lang="de-DE" sz="800" b="1"/>
          </a:p>
          <a:p>
            <a:pPr marL="266771" lvl="1" indent="0">
              <a:buNone/>
            </a:pP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C15876A-EBD1-41DF-FACB-1C669A01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4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accent2"/>
                    </a:solidFill>
                  </a:rPr>
                  <a:t>Hardware triggers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1000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</a:p>
              <a:p>
                <a:pPr lvl="1"/>
                <a:r>
                  <a:rPr lang="de-DE" b="1">
                    <a:solidFill>
                      <a:srgbClr val="287E10"/>
                    </a:solidFill>
                  </a:rPr>
                  <a:t>Neural networks </a:t>
                </a:r>
                <a:r>
                  <a:rPr lang="de-DE" b="1"/>
                  <a:t>~ </a:t>
                </a:r>
                <a:r>
                  <a:rPr lang="de-DE" b="1">
                    <a:solidFill>
                      <a:srgbClr val="C00000"/>
                    </a:solidFill>
                  </a:rPr>
                  <a:t>2</a:t>
                </a:r>
                <a:r>
                  <a:rPr lang="de-DE" b="1"/>
                  <a:t> / 5000 </a:t>
                </a:r>
                <a:r>
                  <a:rPr lang="de-DE" b="1">
                    <a:solidFill>
                      <a:srgbClr val="C00000"/>
                    </a:solidFill>
                  </a:rPr>
                  <a:t>false signals</a:t>
                </a:r>
                <a:r>
                  <a:rPr lang="de-DE" sz="800" b="1"/>
                  <a:t> </a:t>
                </a:r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r>
                  <a:rPr lang="de-DE" b="1"/>
                  <a:t>Triggers at a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…</a:t>
                </a:r>
                <a:endParaRPr lang="de-DE" b="1"/>
              </a:p>
              <a:p>
                <a:pPr lvl="1"/>
                <a:r>
                  <a:rPr lang="de-DE" b="1"/>
                  <a:t>Mostly noise, but also … Muons? </a:t>
                </a:r>
              </a:p>
              <a:p>
                <a:pPr lvl="1"/>
                <a:endParaRPr lang="de-DE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4" y="1143550"/>
                <a:ext cx="6691786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/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766BF80-B35B-1113-B01F-6A764954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34" y="1081010"/>
                <a:ext cx="307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653F4DC-B47C-54A1-2626-638DDA809F4C}"/>
              </a:ext>
            </a:extLst>
          </p:cNvPr>
          <p:cNvSpPr txBox="1"/>
          <p:nvPr/>
        </p:nvSpPr>
        <p:spPr>
          <a:xfrm>
            <a:off x="5595311" y="108101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Rates depend on my injection,</a:t>
            </a:r>
          </a:p>
          <a:p>
            <a:r>
              <a:rPr lang="de-DE">
                <a:solidFill>
                  <a:schemeClr val="bg1">
                    <a:lumMod val="65000"/>
                  </a:schemeClr>
                </a:solidFill>
              </a:rPr>
              <a:t>so take this with a grain of salt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8B92D05-5A71-D6C9-D2DE-140769283B0C}"/>
              </a:ext>
            </a:extLst>
          </p:cNvPr>
          <p:cNvGrpSpPr/>
          <p:nvPr/>
        </p:nvGrpSpPr>
        <p:grpSpPr>
          <a:xfrm>
            <a:off x="474705" y="1861527"/>
            <a:ext cx="6711767" cy="1784412"/>
            <a:chOff x="751226" y="1975676"/>
            <a:chExt cx="6711767" cy="178441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C26C1BF-A4F3-AE65-4A85-8FC4ED0A36C5}"/>
                </a:ext>
              </a:extLst>
            </p:cNvPr>
            <p:cNvGrpSpPr/>
            <p:nvPr/>
          </p:nvGrpSpPr>
          <p:grpSpPr>
            <a:xfrm>
              <a:off x="751226" y="1975676"/>
              <a:ext cx="6711767" cy="1784412"/>
              <a:chOff x="1462444" y="1587331"/>
              <a:chExt cx="6711767" cy="1784412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68187C1-CDD6-849F-6822-DD7D7A025214}"/>
                  </a:ext>
                </a:extLst>
              </p:cNvPr>
              <p:cNvGrpSpPr/>
              <p:nvPr/>
            </p:nvGrpSpPr>
            <p:grpSpPr>
              <a:xfrm>
                <a:off x="1508166" y="1587331"/>
                <a:ext cx="6666045" cy="1784412"/>
                <a:chOff x="0" y="1711607"/>
                <a:chExt cx="6666045" cy="1784412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4AE139AC-E5BF-AE54-478F-23C9B6961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603"/>
                <a:stretch/>
              </p:blipFill>
              <p:spPr>
                <a:xfrm>
                  <a:off x="0" y="1711608"/>
                  <a:ext cx="4425417" cy="1721871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9B88D0D3-5A44-F4C7-114A-617A2FC4D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r="63"/>
                <a:stretch/>
              </p:blipFill>
              <p:spPr>
                <a:xfrm>
                  <a:off x="4425417" y="1711607"/>
                  <a:ext cx="2240628" cy="1721871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4169232B-0DA6-20C3-4B54-91404D640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1824" r="567" b="94544"/>
                <a:stretch/>
              </p:blipFill>
              <p:spPr>
                <a:xfrm>
                  <a:off x="1" y="3433478"/>
                  <a:ext cx="6666044" cy="62540"/>
                </a:xfrm>
                <a:prstGeom prst="rect">
                  <a:avLst/>
                </a:prstGeom>
              </p:spPr>
            </p:pic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891B6468-9223-7357-3602-746BF26BE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33" t="8130" r="2016" b="83741"/>
                <a:stretch/>
              </p:blipFill>
              <p:spPr>
                <a:xfrm rot="5400000">
                  <a:off x="5703847" y="2533822"/>
                  <a:ext cx="1784410" cy="139983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BD2D2940-FF10-4C96-FCB8-8BCE64284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33" r="2377" b="89568"/>
              <a:stretch/>
            </p:blipFill>
            <p:spPr>
              <a:xfrm rot="5400000">
                <a:off x="593098" y="2456677"/>
                <a:ext cx="1784411" cy="45719"/>
              </a:xfrm>
              <a:prstGeom prst="rect">
                <a:avLst/>
              </a:prstGeom>
            </p:spPr>
          </p:pic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D440284-3C35-5B55-2631-F58B61D5DCED}"/>
                </a:ext>
              </a:extLst>
            </p:cNvPr>
            <p:cNvSpPr/>
            <p:nvPr/>
          </p:nvSpPr>
          <p:spPr>
            <a:xfrm>
              <a:off x="796946" y="2256738"/>
              <a:ext cx="6444435" cy="126893"/>
            </a:xfrm>
            <a:prstGeom prst="rect">
              <a:avLst/>
            </a:prstGeom>
            <a:noFill/>
            <a:ln w="19050">
              <a:solidFill>
                <a:srgbClr val="264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126A347-99A5-9DC0-3C82-5C29DF7A2632}"/>
                </a:ext>
              </a:extLst>
            </p:cNvPr>
            <p:cNvSpPr/>
            <p:nvPr/>
          </p:nvSpPr>
          <p:spPr>
            <a:xfrm>
              <a:off x="796946" y="2477898"/>
              <a:ext cx="6444435" cy="1207773"/>
            </a:xfrm>
            <a:prstGeom prst="rect">
              <a:avLst/>
            </a:prstGeom>
            <a:noFill/>
            <a:ln w="19050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E7B42F34-019D-C866-D814-96C2952D8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45" y="3808308"/>
            <a:ext cx="363577" cy="611365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E77D882-E334-6D30-FE0E-D2CEC8D41B43}"/>
              </a:ext>
            </a:extLst>
          </p:cNvPr>
          <p:cNvGrpSpPr/>
          <p:nvPr/>
        </p:nvGrpSpPr>
        <p:grpSpPr>
          <a:xfrm>
            <a:off x="5675706" y="3463528"/>
            <a:ext cx="2686425" cy="1143160"/>
            <a:chOff x="5675706" y="3463528"/>
            <a:chExt cx="2686425" cy="1143160"/>
          </a:xfrm>
        </p:grpSpPr>
        <p:pic>
          <p:nvPicPr>
            <p:cNvPr id="36" name="Grafik 3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A363033-E94D-CDF3-C037-98D8514E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833" y="3471203"/>
              <a:ext cx="2679298" cy="1135485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4F243D-E695-1726-0075-4FC5F0BA662E}"/>
                </a:ext>
              </a:extLst>
            </p:cNvPr>
            <p:cNvSpPr/>
            <p:nvPr/>
          </p:nvSpPr>
          <p:spPr>
            <a:xfrm>
              <a:off x="5675706" y="3463528"/>
              <a:ext cx="2686425" cy="1143160"/>
            </a:xfrm>
            <a:prstGeom prst="rect">
              <a:avLst/>
            </a:prstGeom>
            <a:noFill/>
            <a:ln w="28575">
              <a:solidFill>
                <a:srgbClr val="287E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/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>
                    <a:solidFill>
                      <a:srgbClr val="C00000"/>
                    </a:solidFill>
                  </a:rPr>
                  <a:t>Use online daily avg.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  <m:r>
                      <a:rPr lang="de-DE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500" b="1">
                  <a:solidFill>
                    <a:srgbClr val="C00000"/>
                  </a:solidFill>
                </a:endParaRPr>
              </a:p>
              <a:p>
                <a:r>
                  <a:rPr lang="de-DE" b="1">
                    <a:solidFill>
                      <a:srgbClr val="C00000"/>
                    </a:solidFill>
                  </a:rPr>
                  <a:t>for calibration </a:t>
                </a:r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E840AED-C54A-15CE-EBA1-BE935103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2083825"/>
                <a:ext cx="1709306" cy="1277273"/>
              </a:xfrm>
              <a:prstGeom prst="rect">
                <a:avLst/>
              </a:prstGeom>
              <a:blipFill>
                <a:blip r:embed="rId7"/>
                <a:stretch>
                  <a:fillRect l="-3214" t="-2871" r="-5357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1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7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8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07DF95AA-AD74-79EB-FF3F-2A803958E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95" y="2022557"/>
            <a:ext cx="4364290" cy="2202065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6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pic>
        <p:nvPicPr>
          <p:cNvPr id="9" name="Grafik 8" descr="Ein Bild, das Design, Tisch enthält.&#10;&#10;Automatisch generierte Beschreibung">
            <a:extLst>
              <a:ext uri="{FF2B5EF4-FFF2-40B4-BE49-F238E27FC236}">
                <a16:creationId xmlns:a16="http://schemas.microsoft.com/office/drawing/2014/main" id="{2C4C1976-A141-79C9-B1DF-6D46D53A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9" y="1469742"/>
            <a:ext cx="1285987" cy="1166613"/>
          </a:xfrm>
          <a:prstGeom prst="rect">
            <a:avLst/>
          </a:prstGeom>
        </p:spPr>
      </p:pic>
      <p:pic>
        <p:nvPicPr>
          <p:cNvPr id="12" name="Grafik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639EFEA-4D81-792F-6A87-729E82A8B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179646"/>
            <a:ext cx="3448774" cy="3198781"/>
          </a:xfrm>
          <a:prstGeom prst="rect">
            <a:avLst/>
          </a:prstGeom>
        </p:spPr>
      </p:pic>
      <p:pic>
        <p:nvPicPr>
          <p:cNvPr id="14" name="Grafik 13" descr="Ein Bild, das medizinische Ausrüstung, Im Haus, Tisch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C06F90B2-2527-E748-3594-F8356D7C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3" y="2261569"/>
            <a:ext cx="2653246" cy="2406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Around ~1600 stations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Triangular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de-DE"/>
                  <a:t> </a:t>
                </a:r>
                <a:r>
                  <a:rPr lang="de-DE" b="1"/>
                  <a:t>grid spacing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Ongoing upgrade from UB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/>
                  <a:t> UUB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3 Water-Cherenkov detectors (WCD)</a:t>
                </a:r>
              </a:p>
              <a:p>
                <a:pPr marL="538306" lvl="2" indent="0">
                  <a:buNone/>
                </a:pPr>
                <a:endParaRPr lang="de-DE" sz="100" b="1"/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Surface scintillator detector (SSD)</a:t>
                </a:r>
              </a:p>
              <a:p>
                <a:pPr marL="538306" lvl="2" indent="0">
                  <a:buNone/>
                </a:pPr>
                <a:endParaRPr lang="de-DE" sz="10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Radio antenna </a:t>
                </a:r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marL="266771" lvl="1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  <a:blipFill>
                <a:blip r:embed="rId5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5">
            <a:extLst>
              <a:ext uri="{FF2B5EF4-FFF2-40B4-BE49-F238E27FC236}">
                <a16:creationId xmlns:a16="http://schemas.microsoft.com/office/drawing/2014/main" id="{ED6CF870-C03E-2F4B-1FF5-0653A9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/>
              <a:t>SD Array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</a:t>
            </a:r>
            <a:r>
              <a:rPr lang="de-DE"/>
              <a:t>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1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3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Single muons from shower library:    ~  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4−5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Background muons in random traces:    ~   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12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trace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batches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/>
              </a:p>
              <a:p>
                <a:pPr lvl="1"/>
                <a:endParaRPr lang="de-DE" sz="800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How to account for this?</a:t>
                </a:r>
              </a:p>
              <a:p>
                <a:pPr lvl="2"/>
                <a:r>
                  <a:rPr lang="de-DE" b="1">
                    <a:solidFill>
                      <a:srgbClr val="287E10"/>
                    </a:solidFill>
                  </a:rPr>
                  <a:t>Cut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 (e.g.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1" i="1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287E10"/>
                        </a:solidFill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287E10"/>
                            </a:solidFill>
                            <a:latin typeface="Cambria Math" panose="02040503050406030204" pitchFamily="18" charset="0"/>
                          </a:rPr>
                          <m:t>Charge</m:t>
                        </m:r>
                      </m:sub>
                    </m:sSub>
                  </m:oMath>
                </a14:m>
                <a:r>
                  <a:rPr lang="de-DE" b="1">
                    <a:solidFill>
                      <a:srgbClr val="287E10"/>
                    </a:solidFill>
                  </a:rPr>
                  <a:t>)</a:t>
                </a:r>
              </a:p>
              <a:p>
                <a:pPr lvl="2"/>
                <a:r>
                  <a:rPr lang="de-DE" b="1">
                    <a:solidFill>
                      <a:srgbClr val="264F78"/>
                    </a:solidFill>
                  </a:rPr>
                  <a:t>Train with lower prior</a:t>
                </a:r>
              </a:p>
              <a:p>
                <a:pPr lvl="2"/>
                <a:r>
                  <a:rPr lang="de-DE" b="1">
                    <a:solidFill>
                      <a:schemeClr val="tx2"/>
                    </a:solidFill>
                  </a:rPr>
                  <a:t>TODO: </a:t>
                </a:r>
                <a:r>
                  <a:rPr lang="de-DE" b="1"/>
                  <a:t>Cut + low prior</a:t>
                </a:r>
              </a:p>
              <a:p>
                <a:pPr marL="538306" lvl="2" indent="0">
                  <a:buNone/>
                </a:pPr>
                <a:endParaRPr lang="de-DE" b="1"/>
              </a:p>
              <a:p>
                <a:pPr lvl="2"/>
                <a:r>
                  <a:rPr lang="de-DE" b="1"/>
                  <a:t>Flag single muon showers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700" b="1"/>
                  <a:t> </a:t>
                </a:r>
                <a:r>
                  <a:rPr lang="de-DE" b="1"/>
                  <a:t>as background somehow</a:t>
                </a:r>
              </a:p>
              <a:p>
                <a:pPr marL="805077" lvl="3" indent="0">
                  <a:buNone/>
                </a:pPr>
                <a:r>
                  <a:rPr lang="de-DE" sz="1400" b="1"/>
                  <a:t> Will have to redo simulations!</a:t>
                </a:r>
              </a:p>
              <a:p>
                <a:pPr lvl="2"/>
                <a:endParaRPr lang="de-DE" b="1"/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with random traces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C56FF-97D8-4085-9B0B-A7D3B4C99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4990625" y="114578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33188AC-E8E0-0CD0-8F67-FDF791433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9048" r="76222" b="65598"/>
          <a:stretch/>
        </p:blipFill>
        <p:spPr bwMode="auto">
          <a:xfrm>
            <a:off x="5303567" y="1433308"/>
            <a:ext cx="240969" cy="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2E623AA-C9F1-71BA-048B-233C0ECFC42B}"/>
              </a:ext>
            </a:extLst>
          </p:cNvPr>
          <p:cNvGrpSpPr/>
          <p:nvPr/>
        </p:nvGrpSpPr>
        <p:grpSpPr>
          <a:xfrm>
            <a:off x="3964759" y="1735037"/>
            <a:ext cx="4285478" cy="2764879"/>
            <a:chOff x="3911714" y="1930256"/>
            <a:chExt cx="4285478" cy="2764879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CFB5DE-64C2-56FE-575A-4831B9EF1B5C}"/>
                </a:ext>
              </a:extLst>
            </p:cNvPr>
            <p:cNvGrpSpPr/>
            <p:nvPr/>
          </p:nvGrpSpPr>
          <p:grpSpPr>
            <a:xfrm>
              <a:off x="3911714" y="1930256"/>
              <a:ext cx="3265644" cy="2209520"/>
              <a:chOff x="3911714" y="1930256"/>
              <a:chExt cx="3265644" cy="2209520"/>
            </a:xfrm>
          </p:grpSpPr>
          <p:pic>
            <p:nvPicPr>
              <p:cNvPr id="13" name="Grafik 12" descr="Ein Bild, das Text, Elektronik, Tastatur, Datei enthält.&#10;&#10;Automatisch generierte Beschreibung">
                <a:extLst>
                  <a:ext uri="{FF2B5EF4-FFF2-40B4-BE49-F238E27FC236}">
                    <a16:creationId xmlns:a16="http://schemas.microsoft.com/office/drawing/2014/main" id="{DFEECFB3-7769-B99D-D227-FFDA585EB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714" y="1930256"/>
                <a:ext cx="3265644" cy="2209520"/>
              </a:xfrm>
              <a:prstGeom prst="rect">
                <a:avLst/>
              </a:prstGeom>
            </p:spPr>
          </p:pic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5FFB85B-632D-CED7-25E9-87D08FEF5267}"/>
                  </a:ext>
                </a:extLst>
              </p:cNvPr>
              <p:cNvSpPr/>
              <p:nvPr/>
            </p:nvSpPr>
            <p:spPr>
              <a:xfrm>
                <a:off x="3911714" y="1937711"/>
                <a:ext cx="3265644" cy="2202065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1DC3AF14-8DD7-5833-567C-FBA8A002A996}"/>
                </a:ext>
              </a:extLst>
            </p:cNvPr>
            <p:cNvGrpSpPr/>
            <p:nvPr/>
          </p:nvGrpSpPr>
          <p:grpSpPr>
            <a:xfrm>
              <a:off x="5501241" y="3471443"/>
              <a:ext cx="2695951" cy="1223692"/>
              <a:chOff x="5424051" y="3450568"/>
              <a:chExt cx="2695951" cy="1200319"/>
            </a:xfrm>
          </p:grpSpPr>
          <p:pic>
            <p:nvPicPr>
              <p:cNvPr id="24" name="Grafik 2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D250F2D7-22A6-03B9-4BCA-86D87A12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051" y="3450569"/>
                <a:ext cx="2695951" cy="1200318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C5F73-C114-0271-E31C-AE4DAAF8BA4E}"/>
                  </a:ext>
                </a:extLst>
              </p:cNvPr>
              <p:cNvSpPr/>
              <p:nvPr/>
            </p:nvSpPr>
            <p:spPr>
              <a:xfrm>
                <a:off x="5428813" y="3450568"/>
                <a:ext cx="2686425" cy="1200318"/>
              </a:xfrm>
              <a:prstGeom prst="rect">
                <a:avLst/>
              </a:prstGeom>
              <a:noFill/>
              <a:ln w="28575">
                <a:solidFill>
                  <a:srgbClr val="287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7762782F-51E1-2380-7BAA-0DAB2D433F59}"/>
              </a:ext>
            </a:extLst>
          </p:cNvPr>
          <p:cNvGrpSpPr/>
          <p:nvPr/>
        </p:nvGrpSpPr>
        <p:grpSpPr>
          <a:xfrm>
            <a:off x="4102872" y="1886008"/>
            <a:ext cx="4280714" cy="2764879"/>
            <a:chOff x="4179459" y="1962927"/>
            <a:chExt cx="4280714" cy="2764879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037B9CE4-8D3D-338C-CC96-557ED201CED3}"/>
                </a:ext>
              </a:extLst>
            </p:cNvPr>
            <p:cNvGrpSpPr/>
            <p:nvPr/>
          </p:nvGrpSpPr>
          <p:grpSpPr>
            <a:xfrm>
              <a:off x="4179459" y="1962927"/>
              <a:ext cx="3260882" cy="2209521"/>
              <a:chOff x="4179459" y="1962927"/>
              <a:chExt cx="3260882" cy="2209521"/>
            </a:xfrm>
          </p:grpSpPr>
          <p:pic>
            <p:nvPicPr>
              <p:cNvPr id="1025" name="Grafik 1024" descr="Ein Bild, das Text, Elektronik, Tastatur enthält.&#10;&#10;Automatisch generierte Beschreibung">
                <a:extLst>
                  <a:ext uri="{FF2B5EF4-FFF2-40B4-BE49-F238E27FC236}">
                    <a16:creationId xmlns:a16="http://schemas.microsoft.com/office/drawing/2014/main" id="{B9838CE6-2E45-6E04-D3B5-2D5065303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459" y="1962927"/>
                <a:ext cx="3247355" cy="2202065"/>
              </a:xfrm>
              <a:prstGeom prst="rect">
                <a:avLst/>
              </a:prstGeom>
            </p:spPr>
          </p:pic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8E578F42-67EA-CEFF-180C-300ED124F247}"/>
                  </a:ext>
                </a:extLst>
              </p:cNvPr>
              <p:cNvSpPr/>
              <p:nvPr/>
            </p:nvSpPr>
            <p:spPr>
              <a:xfrm>
                <a:off x="4179459" y="1977928"/>
                <a:ext cx="3260882" cy="2194520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0B94095E-B7B2-B9F7-9731-35BA6F8C6858}"/>
                </a:ext>
              </a:extLst>
            </p:cNvPr>
            <p:cNvGrpSpPr/>
            <p:nvPr/>
          </p:nvGrpSpPr>
          <p:grpSpPr>
            <a:xfrm>
              <a:off x="5773748" y="3504115"/>
              <a:ext cx="2686425" cy="1223691"/>
              <a:chOff x="5773748" y="3504115"/>
              <a:chExt cx="2686425" cy="1223691"/>
            </a:xfrm>
          </p:grpSpPr>
          <p:pic>
            <p:nvPicPr>
              <p:cNvPr id="63" name="Grafik 6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F9EA08A-F9D6-633D-49E4-55BA2C695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748" y="3504115"/>
                <a:ext cx="2676898" cy="1216236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716C4CC-893C-9108-0E3F-E5A695EBD00D}"/>
                  </a:ext>
                </a:extLst>
              </p:cNvPr>
              <p:cNvSpPr/>
              <p:nvPr/>
            </p:nvSpPr>
            <p:spPr>
              <a:xfrm>
                <a:off x="5773748" y="3504115"/>
                <a:ext cx="2686425" cy="1223691"/>
              </a:xfrm>
              <a:prstGeom prst="rect">
                <a:avLst/>
              </a:prstGeom>
              <a:noFill/>
              <a:ln w="28575">
                <a:solidFill>
                  <a:srgbClr val="264F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37F6CCE-EB88-174A-389A-34AFC5E08E04}"/>
              </a:ext>
            </a:extLst>
          </p:cNvPr>
          <p:cNvCxnSpPr>
            <a:cxnSpLocks/>
          </p:cNvCxnSpPr>
          <p:nvPr/>
        </p:nvCxnSpPr>
        <p:spPr>
          <a:xfrm>
            <a:off x="876300" y="3930657"/>
            <a:ext cx="222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8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9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>
                    <a:solidFill>
                      <a:schemeClr val="tx1"/>
                    </a:solidFill>
                  </a:rPr>
                  <a:t>Online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1"/>
                  <a:t> available @ 5 min. resolution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Extracting monitoring data from random traces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85ADF8-FFDD-D97C-D34C-58773F03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612900"/>
            <a:ext cx="5412170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5E375C-4C9C-0519-5184-D5F24E3CA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"/>
          <a:stretch/>
        </p:blipFill>
        <p:spPr>
          <a:xfrm>
            <a:off x="516968" y="1704487"/>
            <a:ext cx="5559628" cy="28003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e-DE" b="1"/>
                  <a:t>Nuria,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0056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=0.5% | 2.2%</m:t>
                    </m:r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=1.2% | 6.9%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Peru, ID: </a:t>
                </a:r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</a:rPr>
                  <a:t>1737</a:t>
                </a:r>
                <a:endParaRPr lang="de-DE" b="1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=3.1% | 15.3%</m:t>
                    </m:r>
                  </m:oMath>
                </a14:m>
                <a:endParaRPr lang="de-DE" b="1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=3.4% | 18.5%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(Le Qui Don)</a:t>
                </a:r>
              </a:p>
              <a:p>
                <a:pPr lvl="2"/>
                <a:r>
                  <a:rPr lang="de-DE" b="1"/>
                  <a:t>not analysed due</a:t>
                </a:r>
              </a:p>
              <a:p>
                <a:pPr marL="538306" lvl="2" indent="0">
                  <a:buNone/>
                </a:pPr>
                <a:r>
                  <a:rPr lang="de-DE" b="1"/>
                  <a:t>   </a:t>
                </a:r>
                <a:r>
                  <a:rPr lang="de-DE" sz="1000" b="1"/>
                  <a:t> </a:t>
                </a:r>
                <a:r>
                  <a:rPr lang="de-DE" b="1"/>
                  <a:t>to low statistics in</a:t>
                </a:r>
              </a:p>
              <a:p>
                <a:pPr marL="538306" lvl="2" indent="0">
                  <a:buNone/>
                </a:pPr>
                <a:r>
                  <a:rPr lang="de-DE" b="1"/>
                  <a:t>    random trace files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12763251-8594-79CB-11D5-FF08FE36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96" y="1537556"/>
                <a:ext cx="2946754" cy="3409400"/>
              </a:xfrm>
              <a:prstGeom prst="rect">
                <a:avLst/>
              </a:prstGeom>
              <a:blipFill>
                <a:blip r:embed="rId6"/>
                <a:stretch>
                  <a:fillRect t="-3214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lvl="2"/>
                <a:endParaRPr lang="de-DE" b="1"/>
              </a:p>
            </p:txBody>
          </p:sp>
        </mc:Choice>
        <mc:Fallback xmlns="">
          <p:sp>
            <p:nvSpPr>
              <p:cNvPr id="16" name="Inhaltsplatzhalter 6">
                <a:extLst>
                  <a:ext uri="{FF2B5EF4-FFF2-40B4-BE49-F238E27FC236}">
                    <a16:creationId xmlns:a16="http://schemas.microsoft.com/office/drawing/2014/main" id="{7018B40B-38C2-A7CA-CDD2-A9D0A24C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 xmlns="">
          <p:sp>
            <p:nvSpPr>
              <p:cNvPr id="17" name="Inhaltsplatzhalter 6">
                <a:extLst>
                  <a:ext uri="{FF2B5EF4-FFF2-40B4-BE49-F238E27FC236}">
                    <a16:creationId xmlns:a16="http://schemas.microsoft.com/office/drawing/2014/main" id="{65FDE264-E8EF-2D59-6EF6-DAC646926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9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Too few traces to fill histogram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06285509-41D0-9923-B0CC-B57A3D2AE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1CBDFF-66B3-85B6-8DAE-29BA42B4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1F56-BD42-7E35-88A8-5A1973E0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2988"/>
          <a:stretch/>
        </p:blipFill>
        <p:spPr>
          <a:xfrm>
            <a:off x="5219700" y="2297269"/>
            <a:ext cx="3514726" cy="2229650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0A0376-1FFF-B94F-F0C2-63A6562FD38C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06285509-41D0-9923-B0CC-B57A3D2A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3" y="1143550"/>
            <a:ext cx="8425337" cy="3409400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Random traces taken locally at 4 stations</a:t>
            </a:r>
          </a:p>
          <a:p>
            <a:pPr marL="266771" lvl="1" indent="0">
              <a:buNone/>
            </a:pPr>
            <a:endParaRPr lang="de-DE" sz="200" b="1"/>
          </a:p>
          <a:p>
            <a:pPr lvl="1"/>
            <a:r>
              <a:rPr lang="de-DE" b="1"/>
              <a:t>Fill buffer with data, then write it to USB</a:t>
            </a:r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lvl="1"/>
            <a:endParaRPr lang="de-DE" b="1"/>
          </a:p>
          <a:p>
            <a:pPr marL="266771" lvl="1" indent="0">
              <a:buNone/>
            </a:pPr>
            <a:endParaRPr lang="de-DE" b="1"/>
          </a:p>
          <a:p>
            <a:pPr marL="266771" lvl="1" indent="0">
              <a:buNone/>
            </a:pPr>
            <a:endParaRPr lang="de-DE" sz="800" b="1"/>
          </a:p>
          <a:p>
            <a:pPr lvl="1"/>
            <a:r>
              <a:rPr lang="de-DE" b="1"/>
              <a:t>Increasing statistics by combining 3 files (~5 minutes) should be okay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AABABF-7009-8CDD-AAC8-95D8201E6520}"/>
              </a:ext>
            </a:extLst>
          </p:cNvPr>
          <p:cNvSpPr txBox="1"/>
          <p:nvPr/>
        </p:nvSpPr>
        <p:spPr>
          <a:xfrm>
            <a:off x="4652558" y="1924734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7E374A-2DBA-FE73-1DE5-4D38C6C635A0}"/>
              </a:ext>
            </a:extLst>
          </p:cNvPr>
          <p:cNvSpPr txBox="1"/>
          <p:nvPr/>
        </p:nvSpPr>
        <p:spPr>
          <a:xfrm>
            <a:off x="708941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BEC93C-E17D-79AE-38FF-898821F924D2}"/>
              </a:ext>
            </a:extLst>
          </p:cNvPr>
          <p:cNvCxnSpPr>
            <a:cxnSpLocks/>
          </p:cNvCxnSpPr>
          <p:nvPr/>
        </p:nvCxnSpPr>
        <p:spPr>
          <a:xfrm>
            <a:off x="1654989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CF5DD2-297D-E685-F674-FBE6AAB54487}"/>
              </a:ext>
            </a:extLst>
          </p:cNvPr>
          <p:cNvSpPr txBox="1"/>
          <p:nvPr/>
        </p:nvSpPr>
        <p:spPr>
          <a:xfrm>
            <a:off x="2044700" y="1925526"/>
            <a:ext cx="71755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Write USB</a:t>
            </a:r>
          </a:p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2AB7C5-5AD0-6994-399A-EA6164BFA255}"/>
              </a:ext>
            </a:extLst>
          </p:cNvPr>
          <p:cNvSpPr txBox="1"/>
          <p:nvPr/>
        </p:nvSpPr>
        <p:spPr>
          <a:xfrm>
            <a:off x="3308350" y="1926213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1A5EC42-1BEA-1076-6F7B-E593426FEC23}"/>
              </a:ext>
            </a:extLst>
          </p:cNvPr>
          <p:cNvCxnSpPr>
            <a:cxnSpLocks/>
          </p:cNvCxnSpPr>
          <p:nvPr/>
        </p:nvCxnSpPr>
        <p:spPr>
          <a:xfrm>
            <a:off x="4254398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F3D3EF-7C5F-C396-DE72-CF1E1BE60B52}"/>
              </a:ext>
            </a:extLst>
          </p:cNvPr>
          <p:cNvCxnSpPr>
            <a:cxnSpLocks/>
          </p:cNvCxnSpPr>
          <p:nvPr/>
        </p:nvCxnSpPr>
        <p:spPr>
          <a:xfrm>
            <a:off x="2800350" y="2247900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C34A2E0-0AF3-A3EE-1642-3928F36AF069}"/>
              </a:ext>
            </a:extLst>
          </p:cNvPr>
          <p:cNvCxnSpPr>
            <a:cxnSpLocks/>
          </p:cNvCxnSpPr>
          <p:nvPr/>
        </p:nvCxnSpPr>
        <p:spPr>
          <a:xfrm>
            <a:off x="4254398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3FB9616-1390-EB83-04B1-62F2D42E3D74}"/>
              </a:ext>
            </a:extLst>
          </p:cNvPr>
          <p:cNvSpPr txBox="1"/>
          <p:nvPr/>
        </p:nvSpPr>
        <p:spPr>
          <a:xfrm>
            <a:off x="5907759" y="1924734"/>
            <a:ext cx="8643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  <a:p>
            <a:pPr algn="ctr"/>
            <a:r>
              <a:rPr lang="de-DE" b="1">
                <a:solidFill>
                  <a:schemeClr val="bg2">
                    <a:lumMod val="50000"/>
                  </a:schemeClr>
                </a:solidFill>
              </a:rPr>
              <a:t>traces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AF09B1-86CC-02C5-664C-C8603DF08900}"/>
              </a:ext>
            </a:extLst>
          </p:cNvPr>
          <p:cNvCxnSpPr>
            <a:cxnSpLocks/>
          </p:cNvCxnSpPr>
          <p:nvPr/>
        </p:nvCxnSpPr>
        <p:spPr>
          <a:xfrm>
            <a:off x="53997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CC3E172-094B-D0ED-7450-46888D30587F}"/>
              </a:ext>
            </a:extLst>
          </p:cNvPr>
          <p:cNvCxnSpPr>
            <a:cxnSpLocks/>
          </p:cNvCxnSpPr>
          <p:nvPr/>
        </p:nvCxnSpPr>
        <p:spPr>
          <a:xfrm>
            <a:off x="6885659" y="2246421"/>
            <a:ext cx="427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CD418CA-5153-91BE-9E4F-0929D1F1ACFA}"/>
              </a:ext>
            </a:extLst>
          </p:cNvPr>
          <p:cNvSpPr txBox="1"/>
          <p:nvPr/>
        </p:nvSpPr>
        <p:spPr>
          <a:xfrm>
            <a:off x="7389724" y="1924734"/>
            <a:ext cx="71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/>
              <a:t>…</a:t>
            </a:r>
            <a:endParaRPr lang="en-US" sz="4400" b="1"/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BFAF0304-33D3-6400-672B-BF871EE7AD3D}"/>
              </a:ext>
            </a:extLst>
          </p:cNvPr>
          <p:cNvSpPr/>
          <p:nvPr/>
        </p:nvSpPr>
        <p:spPr>
          <a:xfrm rot="5400000">
            <a:off x="4088479" y="-1035970"/>
            <a:ext cx="544209" cy="7636432"/>
          </a:xfrm>
          <a:prstGeom prst="rightBrace">
            <a:avLst>
              <a:gd name="adj1" fmla="val 954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B371188-A842-9BCE-8693-18C8D8BD35E8}"/>
              </a:ext>
            </a:extLst>
          </p:cNvPr>
          <p:cNvSpPr txBox="1"/>
          <p:nvPr/>
        </p:nvSpPr>
        <p:spPr>
          <a:xfrm>
            <a:off x="3556516" y="306202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800 files, ~22 hours</a:t>
            </a:r>
            <a:endParaRPr lang="en-US" sz="1200" b="1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5748E02-C267-089F-5157-9D99C1D65FDA}"/>
              </a:ext>
            </a:extLst>
          </p:cNvPr>
          <p:cNvSpPr txBox="1"/>
          <p:nvPr/>
        </p:nvSpPr>
        <p:spPr>
          <a:xfrm>
            <a:off x="3455898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1001E02-6321-E867-AF75-C656D0F0C78B}"/>
              </a:ext>
            </a:extLst>
          </p:cNvPr>
          <p:cNvSpPr txBox="1"/>
          <p:nvPr/>
        </p:nvSpPr>
        <p:spPr>
          <a:xfrm>
            <a:off x="85783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B98D56-7A46-6CFE-FAD2-990E51191DBA}"/>
              </a:ext>
            </a:extLst>
          </p:cNvPr>
          <p:cNvSpPr txBox="1"/>
          <p:nvPr/>
        </p:nvSpPr>
        <p:spPr>
          <a:xfrm>
            <a:off x="6053963" y="2551414"/>
            <a:ext cx="5692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>
                <a:solidFill>
                  <a:schemeClr val="bg2">
                    <a:lumMod val="50000"/>
                  </a:schemeClr>
                </a:solidFill>
              </a:rPr>
              <a:t>~1 min </a:t>
            </a:r>
            <a:endParaRPr lang="en-US" sz="9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 descr="Ein Bild, das Design, Tisch enthält.&#10;&#10;Automatisch generierte Beschreibung">
            <a:extLst>
              <a:ext uri="{FF2B5EF4-FFF2-40B4-BE49-F238E27FC236}">
                <a16:creationId xmlns:a16="http://schemas.microsoft.com/office/drawing/2014/main" id="{2C4C1976-A141-79C9-B1DF-6D46D53A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9" y="1469742"/>
            <a:ext cx="1285987" cy="1166613"/>
          </a:xfrm>
          <a:prstGeom prst="rect">
            <a:avLst/>
          </a:prstGeom>
        </p:spPr>
      </p:pic>
      <p:pic>
        <p:nvPicPr>
          <p:cNvPr id="12" name="Grafik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639EFEA-4D81-792F-6A87-729E82A8B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" y="1179646"/>
            <a:ext cx="3448774" cy="3198781"/>
          </a:xfrm>
          <a:prstGeom prst="rect">
            <a:avLst/>
          </a:prstGeom>
        </p:spPr>
      </p:pic>
      <p:pic>
        <p:nvPicPr>
          <p:cNvPr id="14" name="Grafik 13" descr="Ein Bild, das medizinische Ausrüstung, Im Haus, Tisch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C06F90B2-2527-E748-3594-F8356D7C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3" y="2261569"/>
            <a:ext cx="2653246" cy="2406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Around ~1600 stations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Triangular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de-DE"/>
                  <a:t> </a:t>
                </a:r>
                <a:r>
                  <a:rPr lang="de-DE" b="1"/>
                  <a:t>grid spacing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Ongoing upgrade from UB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b="1"/>
                  <a:t> UUB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3 Water-Cherenkov detectors (WCD)</a:t>
                </a:r>
              </a:p>
              <a:p>
                <a:pPr marL="538306" lvl="2" indent="0">
                  <a:buNone/>
                </a:pPr>
                <a:endParaRPr lang="de-DE" sz="100" b="1"/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Surface scintillator detector (SSD)</a:t>
                </a:r>
              </a:p>
              <a:p>
                <a:pPr marL="538306" lvl="2" indent="0">
                  <a:buNone/>
                </a:pPr>
                <a:endParaRPr lang="de-DE" sz="10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2"/>
                <a:r>
                  <a:rPr lang="de-DE">
                    <a:solidFill>
                      <a:schemeClr val="bg2">
                        <a:lumMod val="75000"/>
                      </a:schemeClr>
                    </a:solidFill>
                  </a:rPr>
                  <a:t>1 Radio antenna </a:t>
                </a:r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lvl="1"/>
                <a:endParaRPr lang="de-DE" sz="800" b="1"/>
              </a:p>
              <a:p>
                <a:pPr marL="266771" lvl="1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15" name="Inhaltsplatzhalter 6">
                <a:extLst>
                  <a:ext uri="{FF2B5EF4-FFF2-40B4-BE49-F238E27FC236}">
                    <a16:creationId xmlns:a16="http://schemas.microsoft.com/office/drawing/2014/main" id="{C16A4008-D493-8B08-C6E0-AB5B55C1F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7538" y="1439444"/>
                <a:ext cx="4356882" cy="3409400"/>
              </a:xfrm>
              <a:blipFill>
                <a:blip r:embed="rId5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32353FF-EB1E-0704-93E6-8485E9B1F268}"/>
                  </a:ext>
                </a:extLst>
              </p:cNvPr>
              <p:cNvSpPr txBox="1"/>
              <p:nvPr/>
            </p:nvSpPr>
            <p:spPr>
              <a:xfrm>
                <a:off x="4935222" y="3594627"/>
                <a:ext cx="382675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Too comput. expensive to read all measured data at all times!</a:t>
                </a:r>
              </a:p>
              <a:p>
                <a:endParaRPr lang="de-DE" sz="400" b="1"/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Implement </a:t>
                </a:r>
                <a:r>
                  <a:rPr lang="en-US" b="1">
                    <a:solidFill>
                      <a:srgbClr val="C00000"/>
                    </a:solidFill>
                  </a:rPr>
                  <a:t>trigger hierarchy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32353FF-EB1E-0704-93E6-8485E9B1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22" y="3594627"/>
                <a:ext cx="3826756" cy="984885"/>
              </a:xfrm>
              <a:prstGeom prst="rect">
                <a:avLst/>
              </a:prstGeom>
              <a:blipFill>
                <a:blip r:embed="rId6"/>
                <a:stretch>
                  <a:fillRect l="-1435" t="-3727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5">
            <a:extLst>
              <a:ext uri="{FF2B5EF4-FFF2-40B4-BE49-F238E27FC236}">
                <a16:creationId xmlns:a16="http://schemas.microsoft.com/office/drawing/2014/main" id="{ED6CF870-C03E-2F4B-1FF5-0653A9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/>
              <a:t>SD Array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</a:t>
            </a:r>
            <a:r>
              <a:rPr lang="de-DE"/>
              <a:t>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</a:t>
                </a:r>
              </a:p>
            </p:txBody>
          </p:sp>
        </mc:Choice>
        <mc:Fallback xmlns="">
          <p:sp>
            <p:nvSpPr>
              <p:cNvPr id="18" name="Inhaltsplatzhalter 6">
                <a:extLst>
                  <a:ext uri="{FF2B5EF4-FFF2-40B4-BE49-F238E27FC236}">
                    <a16:creationId xmlns:a16="http://schemas.microsoft.com/office/drawing/2014/main" id="{ED564589-A299-70A8-66EB-F88FE7657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8641629-877A-50B0-F568-0D7B1730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4859457" y="2173301"/>
            <a:ext cx="4127213" cy="24775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9D05B-5511-5D11-D3F9-4964BEB6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"/>
          <a:stretch/>
        </p:blipFill>
        <p:spPr>
          <a:xfrm>
            <a:off x="5174237" y="2355619"/>
            <a:ext cx="3735607" cy="2246299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FF9049-348D-FB71-1FA2-24FD2B1BA2F0}"/>
              </a:ext>
            </a:extLst>
          </p:cNvPr>
          <p:cNvCxnSpPr/>
          <p:nvPr/>
        </p:nvCxnSpPr>
        <p:spPr>
          <a:xfrm>
            <a:off x="1404978" y="320040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ADC2B8-F132-19FB-CA02-CBD361DF52DC}"/>
              </a:ext>
            </a:extLst>
          </p:cNvPr>
          <p:cNvCxnSpPr/>
          <p:nvPr/>
        </p:nvCxnSpPr>
        <p:spPr>
          <a:xfrm>
            <a:off x="1404978" y="2901950"/>
            <a:ext cx="196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E7A8DE9-40EC-CF5A-A4CD-FC7D910DD753}"/>
              </a:ext>
            </a:extLst>
          </p:cNvPr>
          <p:cNvCxnSpPr/>
          <p:nvPr/>
        </p:nvCxnSpPr>
        <p:spPr>
          <a:xfrm>
            <a:off x="542368" y="4248150"/>
            <a:ext cx="30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Offline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𝐆𝐀𝐏𝟐𝟎𝟐𝟎</m:t>
                    </m:r>
                    <m:r>
                      <m:rPr>
                        <m:nor/>
                      </m:rPr>
                      <a:rPr lang="de-DE" b="1">
                        <a:solidFill>
                          <a:srgbClr val="FF0000"/>
                        </a:solidFill>
                      </a:rPr>
                      <m:t>−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Consider only traces that satisfy calibration trigger: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Extract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before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49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Latch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Baseline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+30 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ADC</m:t>
                    </m:r>
                  </m:oMath>
                </a14:m>
                <a:endParaRPr lang="de-DE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Multiplicity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/>
              </a:p>
              <a:p>
                <a:pPr marL="538306" lvl="2" indent="0">
                  <a:buNone/>
                </a:pPr>
                <a:endParaRPr lang="de-DE" sz="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r>
                  <a:rPr lang="de-DE" b="1"/>
                  <a:t>     Histogram max of each trace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𝐀𝐫𝐞𝐚</m:t>
                        </m:r>
                      </m:sub>
                    </m:sSub>
                  </m:oMath>
                </a14:m>
                <a:r>
                  <a:rPr lang="de-DE" b="1"/>
                  <a:t>     Histogram sum of each trace</a:t>
                </a:r>
              </a:p>
              <a:p>
                <a:pPr marL="266771" lvl="1" indent="0">
                  <a:buNone/>
                </a:pPr>
                <a:endParaRPr lang="de-DE" sz="800" b="1"/>
              </a:p>
              <a:p>
                <a:pPr lvl="1"/>
                <a:r>
                  <a:rPr lang="de-DE" b="1"/>
                  <a:t>Fit parabola to histogram</a:t>
                </a:r>
              </a:p>
              <a:p>
                <a:pPr lvl="1"/>
                <a:r>
                  <a:rPr lang="de-DE" b="1"/>
                  <a:t>Maximum = Offline estimate </a:t>
                </a:r>
              </a:p>
              <a:p>
                <a:pPr marL="538306" lvl="2" indent="0">
                  <a:buNone/>
                </a:pPr>
                <a:r>
                  <a:rPr lang="de-DE" b="1"/>
                  <a:t> Improves statistics, but not shape</a:t>
                </a:r>
              </a:p>
              <a:p>
                <a:pPr marL="538306" lvl="2" indent="0">
                  <a:buNone/>
                </a:pPr>
                <a:endParaRPr lang="de-DE" b="1"/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4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3D44526-AC79-4907-5D7F-EA6EFEF81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1205" r="-47" b="-1205"/>
          <a:stretch/>
        </p:blipFill>
        <p:spPr>
          <a:xfrm>
            <a:off x="492075" y="1380025"/>
            <a:ext cx="3326607" cy="1738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C5EA90-05B7-B706-B01D-D825584C1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48" y="1380025"/>
            <a:ext cx="3251855" cy="16538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FEA375-72D8-C1F8-3DAE-D8C90FCFA1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r="1"/>
          <a:stretch/>
        </p:blipFill>
        <p:spPr>
          <a:xfrm>
            <a:off x="480170" y="3037499"/>
            <a:ext cx="3350419" cy="17113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ECF259-A81C-38E2-37AF-9B476C3112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27"/>
          <a:stretch/>
        </p:blipFill>
        <p:spPr>
          <a:xfrm>
            <a:off x="5152214" y="3093492"/>
            <a:ext cx="3280124" cy="163524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355B21-B324-434D-ABB6-684CB6180B39}" type="datetime1">
              <a:rPr lang="de-DE" smtClean="0"/>
              <a:pPr>
                <a:spcAft>
                  <a:spcPts val="600"/>
                </a:spcAft>
              </a:pPr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32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b="1"/>
              <a:t>Doing the online/offline estimate myself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3F0AFAF-12DE-2A4D-84E3-339A627DABA5}"/>
              </a:ext>
            </a:extLst>
          </p:cNvPr>
          <p:cNvCxnSpPr/>
          <p:nvPr/>
        </p:nvCxnSpPr>
        <p:spPr>
          <a:xfrm>
            <a:off x="4572000" y="1056293"/>
            <a:ext cx="0" cy="35687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97FD7BF-1933-EC5F-AE20-B3AA796C5B87}"/>
              </a:ext>
            </a:extLst>
          </p:cNvPr>
          <p:cNvSpPr txBox="1"/>
          <p:nvPr/>
        </p:nvSpPr>
        <p:spPr>
          <a:xfrm>
            <a:off x="899230" y="98376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Pauls‘ offline estimate</a:t>
            </a:r>
            <a:endParaRPr lang="en-US" b="1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C45915-0347-24AB-AB18-51CAFC7B1CB5}"/>
              </a:ext>
            </a:extLst>
          </p:cNvPr>
          <p:cNvSpPr txBox="1"/>
          <p:nvPr/>
        </p:nvSpPr>
        <p:spPr>
          <a:xfrm>
            <a:off x="5775930" y="9808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Online monitoring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641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Online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sub>
                    </m:sSub>
                  </m:oMath>
                </a14:m>
                <a:r>
                  <a:rPr lang="de-DE" b="0"/>
                  <a:t> -  </a:t>
                </a:r>
                <a:r>
                  <a:rPr lang="en-US" sz="1200">
                    <a:solidFill>
                      <a:srgbClr val="FF0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https://doi.org/10.1016/j.nima.2006.07.066</a:t>
                </a:r>
                <a:endParaRPr lang="en-US" sz="1200">
                  <a:solidFill>
                    <a:srgbClr val="FF0000"/>
                  </a:solidFill>
                </a:endParaRP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Calibration trigger with threshold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.75⋅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&amp;&amp; 2.5⋅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sub>
                    </m:sSub>
                  </m:oMath>
                </a14:m>
                <a:r>
                  <a:rPr lang="de-DE" b="1"/>
                  <a:t>:</a:t>
                </a:r>
                <a:endParaRPr lang="de-DE" sz="500" b="0" i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b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s.t. trigger rate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/>
              </a:p>
              <a:p>
                <a:pPr lvl="2"/>
                <a:endParaRPr lang="de-DE"/>
              </a:p>
              <a:p>
                <a:pPr lvl="1"/>
                <a:r>
                  <a:rPr lang="de-DE" b="1"/>
                  <a:t>Should result in Th2 rate of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800"/>
              </a:p>
              <a:p>
                <a:pPr lvl="1"/>
                <a:endParaRPr lang="de-DE" sz="200"/>
              </a:p>
              <a:p>
                <a:pPr lvl="1"/>
                <a:r>
                  <a:rPr lang="de-DE" b="1"/>
                  <a:t>Error in my implementation?</a:t>
                </a:r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Why not set thresholds with Th?</a:t>
                </a:r>
              </a:p>
              <a:p>
                <a:pPr lvl="1"/>
                <a:endParaRPr lang="de-DE" b="1"/>
              </a:p>
              <a:p>
                <a:pPr lvl="1"/>
                <a:endParaRPr lang="de-DE" b="1"/>
              </a:p>
              <a:p>
                <a:pPr lvl="1"/>
                <a:r>
                  <a:rPr lang="de-DE" b="1"/>
                  <a:t>Is this reasonable what I‘m doing?</a:t>
                </a:r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A139080-07A5-7B76-A63B-2E12599DD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63" y="1143550"/>
                <a:ext cx="8012587" cy="3409400"/>
              </a:xfrm>
              <a:blipFill>
                <a:blip r:embed="rId3"/>
                <a:stretch>
                  <a:fillRect t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Doing the online/offline estimate myself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A832AD-DAB1-CDBF-146D-A04900145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04" y="2201579"/>
            <a:ext cx="3244812" cy="2351371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FC1B539-9F4C-60C7-6A5C-B57E5CF5D79C}"/>
              </a:ext>
            </a:extLst>
          </p:cNvPr>
          <p:cNvCxnSpPr>
            <a:cxnSpLocks/>
          </p:cNvCxnSpPr>
          <p:nvPr/>
        </p:nvCxnSpPr>
        <p:spPr>
          <a:xfrm>
            <a:off x="5618162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6D4E8D-5265-C82E-FC75-49448694ECEB}"/>
              </a:ext>
            </a:extLst>
          </p:cNvPr>
          <p:cNvCxnSpPr>
            <a:cxnSpLocks/>
          </p:cNvCxnSpPr>
          <p:nvPr/>
        </p:nvCxnSpPr>
        <p:spPr>
          <a:xfrm>
            <a:off x="7492494" y="1521615"/>
            <a:ext cx="0" cy="273050"/>
          </a:xfrm>
          <a:prstGeom prst="line">
            <a:avLst/>
          </a:prstGeom>
          <a:ln w="1905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C2788F70-BB9D-AB35-03FA-E5EE6B1B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81" y="2572544"/>
            <a:ext cx="1296927" cy="21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8"/>
          <a:stretch/>
        </p:blipFill>
        <p:spPr>
          <a:xfrm>
            <a:off x="438894" y="965840"/>
            <a:ext cx="4321225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29.05.2023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Kinderkunst, Farbigkeit, Grafiken enthält.&#10;&#10;Automatisch generierte Beschreibung">
            <a:extLst>
              <a:ext uri="{FF2B5EF4-FFF2-40B4-BE49-F238E27FC236}">
                <a16:creationId xmlns:a16="http://schemas.microsoft.com/office/drawing/2014/main" id="{C3560BED-CCAD-6A16-5BB1-882812F8F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>
          <a:xfrm>
            <a:off x="5508626" y="958514"/>
            <a:ext cx="3508374" cy="3018736"/>
          </a:xfrm>
          <a:prstGeom prst="rect">
            <a:avLst/>
          </a:prstGeom>
        </p:spPr>
      </p:pic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7"/>
          <a:stretch/>
        </p:blipFill>
        <p:spPr>
          <a:xfrm>
            <a:off x="438894" y="965840"/>
            <a:ext cx="5025281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el 5">
            <a:extLst>
              <a:ext uri="{FF2B5EF4-FFF2-40B4-BE49-F238E27FC236}">
                <a16:creationId xmlns:a16="http://schemas.microsoft.com/office/drawing/2014/main" id="{783D3195-CDAE-4AC3-892B-75CF6FF5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Kinderkunst, Farbigkeit, Grafiken enthält.&#10;&#10;Automatisch generierte Beschreibung">
            <a:extLst>
              <a:ext uri="{FF2B5EF4-FFF2-40B4-BE49-F238E27FC236}">
                <a16:creationId xmlns:a16="http://schemas.microsoft.com/office/drawing/2014/main" id="{C3560BED-CCAD-6A16-5BB1-882812F8F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>
          <a:xfrm>
            <a:off x="5508626" y="958514"/>
            <a:ext cx="3508374" cy="3018736"/>
          </a:xfrm>
          <a:prstGeom prst="rect">
            <a:avLst/>
          </a:prstGeom>
        </p:spPr>
      </p:pic>
      <p:pic>
        <p:nvPicPr>
          <p:cNvPr id="17" name="Grafik 16" descr="Ein Bild, das Screenshot, Schwarz, Dunkelheit enthält.&#10;&#10;Automatisch generierte Beschreibung">
            <a:extLst>
              <a:ext uri="{FF2B5EF4-FFF2-40B4-BE49-F238E27FC236}">
                <a16:creationId xmlns:a16="http://schemas.microsoft.com/office/drawing/2014/main" id="{25B247E1-EA23-2577-C2AD-10818D37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7"/>
          <a:stretch/>
        </p:blipFill>
        <p:spPr>
          <a:xfrm>
            <a:off x="438894" y="965840"/>
            <a:ext cx="5025281" cy="21386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AF7C6-0BBB-6F05-FAD9-FA734CDB1123}"/>
              </a:ext>
            </a:extLst>
          </p:cNvPr>
          <p:cNvSpPr txBox="1"/>
          <p:nvPr/>
        </p:nvSpPr>
        <p:spPr>
          <a:xfrm>
            <a:off x="542368" y="2836054"/>
            <a:ext cx="44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T1 – level	   T2 – level	      T3 – level 		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D20F79F-995E-A228-43B3-B7BD13B0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9624" r="50308" b="46537"/>
          <a:stretch/>
        </p:blipFill>
        <p:spPr>
          <a:xfrm rot="10800000">
            <a:off x="3533774" y="2968624"/>
            <a:ext cx="80963" cy="85891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AE54DC5D-F49A-46CB-B656-5890A85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0" y="3906342"/>
            <a:ext cx="5421650" cy="685293"/>
          </a:xfrm>
        </p:spPr>
        <p:txBody>
          <a:bodyPr>
            <a:normAutofit/>
          </a:bodyPr>
          <a:lstStyle/>
          <a:p>
            <a:pPr lvl="1"/>
            <a:r>
              <a:rPr lang="de-DE" b="1"/>
              <a:t>Threshold trigger (Th)</a:t>
            </a:r>
          </a:p>
          <a:p>
            <a:pPr marL="266771" lvl="1" indent="0">
              <a:buNone/>
            </a:pPr>
            <a:endParaRPr lang="de-DE" sz="200" b="1"/>
          </a:p>
          <a:p>
            <a:pPr lvl="1"/>
            <a:r>
              <a:rPr lang="de-DE" b="1"/>
              <a:t>Time over threshold (ToT) &amp; ToT-like triggers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73F479C-0E2A-AA51-B635-512192CF7533}"/>
              </a:ext>
            </a:extLst>
          </p:cNvPr>
          <p:cNvSpPr/>
          <p:nvPr/>
        </p:nvSpPr>
        <p:spPr>
          <a:xfrm>
            <a:off x="3743650" y="979454"/>
            <a:ext cx="5324149" cy="32071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6F7E73B-D2BD-8C54-22CD-0C9BBA8D11E6}"/>
              </a:ext>
            </a:extLst>
          </p:cNvPr>
          <p:cNvGrpSpPr/>
          <p:nvPr/>
        </p:nvGrpSpPr>
        <p:grpSpPr>
          <a:xfrm>
            <a:off x="405916" y="3198103"/>
            <a:ext cx="4547876" cy="551050"/>
            <a:chOff x="379184" y="3651135"/>
            <a:chExt cx="4547876" cy="55105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DB59533-7D89-9E6A-AB36-072322C2FE9E}"/>
                </a:ext>
              </a:extLst>
            </p:cNvPr>
            <p:cNvSpPr txBox="1"/>
            <p:nvPr/>
          </p:nvSpPr>
          <p:spPr>
            <a:xfrm>
              <a:off x="379184" y="3940575"/>
              <a:ext cx="43973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Raised at 		…station-level			  … CDAS level</a:t>
              </a:r>
              <a:endParaRPr lang="en-US" sz="110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D06A4A-4B73-7F7E-037A-B61FD8F0848E}"/>
                </a:ext>
              </a:extLst>
            </p:cNvPr>
            <p:cNvGrpSpPr/>
            <p:nvPr/>
          </p:nvGrpSpPr>
          <p:grpSpPr>
            <a:xfrm>
              <a:off x="426734" y="3651135"/>
              <a:ext cx="4500326" cy="261610"/>
              <a:chOff x="582783" y="4344942"/>
              <a:chExt cx="4500326" cy="261610"/>
            </a:xfrm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D4E75C68-83D6-8791-5907-67300111157E}"/>
                  </a:ext>
                </a:extLst>
              </p:cNvPr>
              <p:cNvSpPr/>
              <p:nvPr/>
            </p:nvSpPr>
            <p:spPr>
              <a:xfrm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leichschenkliges Dreieck 8">
                <a:extLst>
                  <a:ext uri="{FF2B5EF4-FFF2-40B4-BE49-F238E27FC236}">
                    <a16:creationId xmlns:a16="http://schemas.microsoft.com/office/drawing/2014/main" id="{80CF4B79-AA13-C313-32AA-63E91F873398}"/>
                  </a:ext>
                </a:extLst>
              </p:cNvPr>
              <p:cNvSpPr/>
              <p:nvPr/>
            </p:nvSpPr>
            <p:spPr>
              <a:xfrm flipH="1">
                <a:off x="627234" y="4363992"/>
                <a:ext cx="4411424" cy="215666"/>
              </a:xfrm>
              <a:prstGeom prst="triangle">
                <a:avLst>
                  <a:gd name="adj" fmla="val 0"/>
                </a:avLst>
              </a:prstGeom>
              <a:solidFill>
                <a:srgbClr val="264F78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C15C86-016F-B731-E3D6-9C2DC632BBF6}"/>
                  </a:ext>
                </a:extLst>
              </p:cNvPr>
              <p:cNvSpPr txBox="1"/>
              <p:nvPr/>
            </p:nvSpPr>
            <p:spPr>
              <a:xfrm>
                <a:off x="582783" y="4344942"/>
                <a:ext cx="133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C00000"/>
                    </a:solidFill>
                  </a:rPr>
                  <a:t>Rate</a:t>
                </a:r>
                <a:endParaRPr lang="en-US" sz="110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B763A6A-564C-6CF0-5B9F-1F80C7D77DC3}"/>
                  </a:ext>
                </a:extLst>
              </p:cNvPr>
              <p:cNvSpPr txBox="1"/>
              <p:nvPr/>
            </p:nvSpPr>
            <p:spPr>
              <a:xfrm>
                <a:off x="4414775" y="4344942"/>
                <a:ext cx="6683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>
                    <a:solidFill>
                      <a:srgbClr val="264F78"/>
                    </a:solidFill>
                  </a:rPr>
                  <a:t>Physics</a:t>
                </a:r>
                <a:endParaRPr lang="en-US" sz="1100">
                  <a:solidFill>
                    <a:srgbClr val="264F78"/>
                  </a:solidFill>
                </a:endParaRPr>
              </a:p>
            </p:txBody>
          </p:sp>
        </p:grpSp>
      </p:grpSp>
      <p:sp>
        <p:nvSpPr>
          <p:cNvPr id="22" name="Titel 5">
            <a:extLst>
              <a:ext uri="{FF2B5EF4-FFF2-40B4-BE49-F238E27FC236}">
                <a16:creationId xmlns:a16="http://schemas.microsoft.com/office/drawing/2014/main" id="{FEBAAC2B-B512-C106-5141-89EC5305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trigger hierarchy 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WCD time traces</a:t>
            </a:r>
            <a:endParaRPr lang="de-DE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5">
            <a:extLst>
              <a:ext uri="{FF2B5EF4-FFF2-40B4-BE49-F238E27FC236}">
                <a16:creationId xmlns:a16="http://schemas.microsoft.com/office/drawing/2014/main" id="{4BB1759D-BDF6-1CA0-2CE2-C2F5A79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8" y="135290"/>
            <a:ext cx="7795500" cy="575989"/>
          </a:xfrm>
        </p:spPr>
        <p:txBody>
          <a:bodyPr>
            <a:normAutofit/>
          </a:bodyPr>
          <a:lstStyle/>
          <a:p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SD Array </a:t>
            </a:r>
            <a:r>
              <a:rPr lang="de-DE"/>
              <a:t>/ </a:t>
            </a:r>
            <a:r>
              <a:rPr lang="de-DE" b="0">
                <a:solidFill>
                  <a:schemeClr val="bg2">
                    <a:lumMod val="75000"/>
                  </a:schemeClr>
                </a:solidFill>
              </a:rPr>
              <a:t>trigger hierarchy </a:t>
            </a:r>
            <a:r>
              <a:rPr lang="de-DE"/>
              <a:t>/ WCD time traces</a:t>
            </a:r>
            <a:endParaRPr lang="de-DE" dirty="0"/>
          </a:p>
        </p:txBody>
      </p:sp>
      <p:pic>
        <p:nvPicPr>
          <p:cNvPr id="26" name="Grafik 25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D62C2B3D-57AE-57AC-A723-7F81A6F7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5" y="1024421"/>
            <a:ext cx="7350916" cy="2865446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AE8F79C-1799-0C1C-0E8D-824CF2C70ECF}"/>
              </a:ext>
            </a:extLst>
          </p:cNvPr>
          <p:cNvGrpSpPr/>
          <p:nvPr/>
        </p:nvGrpSpPr>
        <p:grpSpPr>
          <a:xfrm>
            <a:off x="6891610" y="1411779"/>
            <a:ext cx="2350426" cy="2787167"/>
            <a:chOff x="387708" y="664831"/>
            <a:chExt cx="1814641" cy="2263807"/>
          </a:xfrm>
        </p:grpSpPr>
        <p:pic>
          <p:nvPicPr>
            <p:cNvPr id="28" name="Grafik 27" descr="Ein Bild, das medizinische Ausrüstung, Im Haus, Tisch, Design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A117E78-B9A7-1E5B-4188-70E8F5D5D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08" y="1057056"/>
              <a:ext cx="1814641" cy="1646193"/>
            </a:xfrm>
            <a:prstGeom prst="rect">
              <a:avLst/>
            </a:prstGeom>
          </p:spPr>
        </p:pic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D5CDE6A-B713-0C8F-A696-0EE8BDDCC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498" y="826605"/>
              <a:ext cx="778765" cy="2102033"/>
            </a:xfrm>
            <a:prstGeom prst="straightConnector1">
              <a:avLst/>
            </a:prstGeom>
            <a:ln w="12700">
              <a:solidFill>
                <a:srgbClr val="264F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9428E71C-7DAD-D979-D4C7-E1A6340B8403}"/>
                    </a:ext>
                  </a:extLst>
                </p:cNvPr>
                <p:cNvSpPr txBox="1"/>
                <p:nvPr/>
              </p:nvSpPr>
              <p:spPr>
                <a:xfrm>
                  <a:off x="1469229" y="664831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b="1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9428E71C-7DAD-D979-D4C7-E1A6340B8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29" y="664831"/>
                  <a:ext cx="33977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nhaltsplatzhalter 6">
                <a:extLst>
                  <a:ext uri="{FF2B5EF4-FFF2-40B4-BE49-F238E27FC236}">
                    <a16:creationId xmlns:a16="http://schemas.microsoft.com/office/drawing/2014/main" id="{FB7A907A-7C54-1ADF-FF81-637E4ABA6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3906342"/>
                <a:ext cx="5421650" cy="68529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Measured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 b="1"/>
                  <a:t>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de-DE"/>
              </a:p>
              <a:p>
                <a:pPr marL="266771" lvl="1" indent="0">
                  <a:buNone/>
                </a:pPr>
                <a:endParaRPr lang="de-DE" sz="200" b="1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r>
                  <a:rPr lang="de-DE" b="1"/>
                  <a:t> sampling frequency</a:t>
                </a:r>
              </a:p>
            </p:txBody>
          </p:sp>
        </mc:Choice>
        <mc:Fallback xmlns="">
          <p:sp>
            <p:nvSpPr>
              <p:cNvPr id="37" name="Inhaltsplatzhalter 6">
                <a:extLst>
                  <a:ext uri="{FF2B5EF4-FFF2-40B4-BE49-F238E27FC236}">
                    <a16:creationId xmlns:a16="http://schemas.microsoft.com/office/drawing/2014/main" id="{FB7A907A-7C54-1ADF-FF81-637E4ABA6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3906342"/>
                <a:ext cx="5421650" cy="685293"/>
              </a:xfrm>
              <a:blipFill>
                <a:blip r:embed="rId5"/>
                <a:stretch>
                  <a:fillRect t="-1517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Threshold trigger (Th)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PMTs register signal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≥3.2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(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1.75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for T1</a:t>
                </a:r>
                <a:r>
                  <a:rPr lang="de-DE"/>
                  <a:t>)</a:t>
                </a:r>
              </a:p>
              <a:p>
                <a:pPr lvl="2"/>
                <a:endParaRPr lang="de-DE" sz="100"/>
              </a:p>
              <a:p>
                <a:pPr lvl="2"/>
                <a:r>
                  <a:rPr lang="de-DE" b="1"/>
                  <a:t>Threshold must be exceeded simultaneously for all PMTs</a:t>
                </a:r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BFCA8EC6-6ABC-7158-8A39-E10AD3C1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61866"/>
            <a:ext cx="6627012" cy="26343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BA8DEA1-A8B8-D3F9-2F95-AB6CF036A64B}"/>
              </a:ext>
            </a:extLst>
          </p:cNvPr>
          <p:cNvCxnSpPr/>
          <p:nvPr/>
        </p:nvCxnSpPr>
        <p:spPr>
          <a:xfrm>
            <a:off x="865981" y="2866231"/>
            <a:ext cx="2457450" cy="0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9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29.05.2023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Current station-level trigger algorithms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5EFD22-0758-803B-C9EC-746897E898F5}"/>
              </a:ext>
            </a:extLst>
          </p:cNvPr>
          <p:cNvSpPr/>
          <p:nvPr/>
        </p:nvSpPr>
        <p:spPr>
          <a:xfrm>
            <a:off x="5416939" y="1984724"/>
            <a:ext cx="98036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10995-8215-2DBF-40CD-A0B3996C8465}"/>
              </a:ext>
            </a:extLst>
          </p:cNvPr>
          <p:cNvSpPr/>
          <p:nvPr/>
        </p:nvSpPr>
        <p:spPr>
          <a:xfrm rot="965486">
            <a:off x="5384570" y="1730464"/>
            <a:ext cx="159209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b="1"/>
                  <a:t>Threshold trigger (Th)</a:t>
                </a:r>
              </a:p>
              <a:p>
                <a:pPr marL="266771" lvl="1" indent="0">
                  <a:buNone/>
                </a:pPr>
                <a:endParaRPr lang="de-DE" sz="100" b="1"/>
              </a:p>
              <a:p>
                <a:pPr lvl="2"/>
                <a:r>
                  <a:rPr lang="de-DE" b="1"/>
                  <a:t>PMTs register signal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≥3.2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(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1.75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VE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de-DE"/>
                  <a:t> </a:t>
                </a:r>
                <a:r>
                  <a:rPr lang="de-DE" b="1"/>
                  <a:t>for T1</a:t>
                </a:r>
                <a:r>
                  <a:rPr lang="de-DE"/>
                  <a:t>)</a:t>
                </a:r>
              </a:p>
              <a:p>
                <a:pPr lvl="2"/>
                <a:endParaRPr lang="de-DE" sz="100"/>
              </a:p>
              <a:p>
                <a:pPr lvl="2"/>
                <a:r>
                  <a:rPr lang="de-DE" b="1"/>
                  <a:t>Threshold must be exceeded simultaneously for all PMTs</a:t>
                </a:r>
              </a:p>
            </p:txBody>
          </p:sp>
        </mc:Choice>
        <mc:Fallback>
          <p:sp>
            <p:nvSpPr>
              <p:cNvPr id="5" name="Inhaltsplatzhalter 6">
                <a:extLst>
                  <a:ext uri="{FF2B5EF4-FFF2-40B4-BE49-F238E27FC236}">
                    <a16:creationId xmlns:a16="http://schemas.microsoft.com/office/drawing/2014/main" id="{AE54DC5D-F49A-46CB-B656-5890A856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00" y="1082040"/>
                <a:ext cx="8214380" cy="3509595"/>
              </a:xfrm>
              <a:blipFill>
                <a:blip r:embed="rId2"/>
                <a:stretch>
                  <a:fillRect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BFCA8EC6-6ABC-7158-8A39-E10AD3C1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61866"/>
            <a:ext cx="6627012" cy="263434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7C1A11F-D572-A5D0-137A-C86D4B1AD73C}"/>
              </a:ext>
            </a:extLst>
          </p:cNvPr>
          <p:cNvSpPr txBox="1"/>
          <p:nvPr/>
        </p:nvSpPr>
        <p:spPr>
          <a:xfrm>
            <a:off x="7154874" y="3445615"/>
            <a:ext cx="1795761" cy="76944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Trigger thresholds defined for </a:t>
            </a:r>
            <a:r>
              <a:rPr lang="de-DE" sz="1100" b="1"/>
              <a:t>UB traces</a:t>
            </a:r>
            <a:r>
              <a:rPr lang="de-DE" sz="1100"/>
              <a:t>; measured data must be </a:t>
            </a:r>
            <a:r>
              <a:rPr lang="de-DE" sz="1100">
                <a:solidFill>
                  <a:srgbClr val="C00000"/>
                </a:solidFill>
              </a:rPr>
              <a:t>filtered and downsampled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F20585-683D-14BF-2670-09997AB2F29A}"/>
              </a:ext>
            </a:extLst>
          </p:cNvPr>
          <p:cNvSpPr txBox="1"/>
          <p:nvPr/>
        </p:nvSpPr>
        <p:spPr>
          <a:xfrm>
            <a:off x="7048236" y="320427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>
                <a:solidFill>
                  <a:srgbClr val="C00000"/>
                </a:solidFill>
              </a:rPr>
              <a:t>Different binning!</a:t>
            </a:r>
            <a:endParaRPr lang="en-US" sz="1200" b="1">
              <a:solidFill>
                <a:srgbClr val="C00000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543EE10-0A4B-790A-864E-2615EB81F17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041046" y="2562667"/>
            <a:ext cx="359321" cy="36640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BA8DEA1-A8B8-D3F9-2F95-AB6CF036A64B}"/>
              </a:ext>
            </a:extLst>
          </p:cNvPr>
          <p:cNvCxnSpPr/>
          <p:nvPr/>
        </p:nvCxnSpPr>
        <p:spPr>
          <a:xfrm>
            <a:off x="865981" y="2866231"/>
            <a:ext cx="2457450" cy="0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7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Benutzerdefiniert</PresentationFormat>
  <Paragraphs>454</Paragraphs>
  <Slides>40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Design1</vt:lpstr>
      <vt:lpstr>PowerPoint-Präsentation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SD Array / trigger hierarchy / WCD time traces</vt:lpstr>
      <vt:lpstr>Current station-level trigger algorithms</vt:lpstr>
      <vt:lpstr>Current station-level trigger algorithms</vt:lpstr>
      <vt:lpstr>Current station-level trigger algorithms</vt:lpstr>
      <vt:lpstr>Current station-level trigger algorithms</vt:lpstr>
      <vt:lpstr>Current station-level trigger algorithms</vt:lpstr>
      <vt:lpstr>Current station-level trigger algorithms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Training with random traces</vt:lpstr>
      <vt:lpstr>Extracting monitoring data from random traces</vt:lpstr>
      <vt:lpstr>Extracting monitoring data from random traces</vt:lpstr>
      <vt:lpstr>Extracting monitoring data from random traces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Doing the online/offline estimate myself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482</cp:revision>
  <dcterms:created xsi:type="dcterms:W3CDTF">2021-01-22T09:25:34Z</dcterms:created>
  <dcterms:modified xsi:type="dcterms:W3CDTF">2023-05-29T09:26:15Z</dcterms:modified>
</cp:coreProperties>
</file>