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0"/>
  </p:notesMasterIdLst>
  <p:sldIdLst>
    <p:sldId id="260" r:id="rId2"/>
    <p:sldId id="262" r:id="rId3"/>
    <p:sldId id="324" r:id="rId4"/>
    <p:sldId id="325" r:id="rId5"/>
    <p:sldId id="308" r:id="rId6"/>
    <p:sldId id="326" r:id="rId7"/>
    <p:sldId id="327" r:id="rId8"/>
    <p:sldId id="328" r:id="rId9"/>
    <p:sldId id="331" r:id="rId10"/>
    <p:sldId id="330" r:id="rId11"/>
    <p:sldId id="322" r:id="rId12"/>
    <p:sldId id="299" r:id="rId13"/>
    <p:sldId id="295" r:id="rId14"/>
    <p:sldId id="285" r:id="rId15"/>
    <p:sldId id="263" r:id="rId16"/>
    <p:sldId id="277" r:id="rId17"/>
    <p:sldId id="265" r:id="rId18"/>
    <p:sldId id="266" r:id="rId1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E10"/>
    <a:srgbClr val="3CC218"/>
    <a:srgbClr val="B528C9"/>
    <a:srgbClr val="D768DF"/>
    <a:srgbClr val="7EEB60"/>
    <a:srgbClr val="030183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52" d="100"/>
          <a:sy n="152" d="100"/>
        </p:scale>
        <p:origin x="426" y="120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17.08.2022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17.08.2022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17.08.2022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17.08.2022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17.08.2022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17 August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Machine learning triggers: feasibility study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status report, what did I do last month, </a:t>
            </a:r>
            <a:r>
              <a:rPr lang="de-DE">
                <a:solidFill>
                  <a:schemeClr val="tx2"/>
                </a:solidFill>
              </a:rPr>
              <a:t>18.08.22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results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0FBE0D-8247-D2C4-79AB-DF0C0047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053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2EDB6E3-E9DC-D273-1AB4-FBAA317E79F6}"/>
              </a:ext>
            </a:extLst>
          </p:cNvPr>
          <p:cNvSpPr txBox="1"/>
          <p:nvPr/>
        </p:nvSpPr>
        <p:spPr>
          <a:xfrm>
            <a:off x="1334949" y="2672715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~80k background traces</a:t>
            </a:r>
          </a:p>
          <a:p>
            <a:r>
              <a:rPr lang="de-DE" b="1"/>
              <a:t>100% rejection (unsurprisingly…)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8216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Outlook / Next steps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</p:spPr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de-DE" b="1">
                    <a:solidFill>
                      <a:schemeClr val="tx1"/>
                    </a:solidFill>
                  </a:rPr>
                  <a:t> Build larger dataset of traces (espically for lower energies)</a:t>
                </a:r>
              </a:p>
              <a:p>
                <a:pPr>
                  <a:buBlip>
                    <a:blip r:embed="rId2"/>
                  </a:buBlip>
                </a:pPr>
                <a:endParaRPr lang="de-DE" b="1">
                  <a:solidFill>
                    <a:schemeClr val="tx1"/>
                  </a:solidFill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Test NNs on random traces provided by David Nitz…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… and improve background model accordingly</a:t>
                </a:r>
              </a:p>
              <a:p>
                <a:pPr>
                  <a:buBlip>
                    <a:blip r:embed="rId3"/>
                  </a:buBlip>
                </a:pPr>
                <a:endParaRPr lang="de-DE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Drastically reduce NN input size (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𝐛𝐢𝐧𝐬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/>
                  <a:t> currently)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Aim for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𝟏𝟐𝟎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𝐛𝐢𝐧</m:t>
                    </m:r>
                  </m:oMath>
                </a14:m>
                <a:r>
                  <a:rPr lang="de-DE" b="1"/>
                  <a:t> window as CNN input (same as ToT, etc.)</a:t>
                </a:r>
              </a:p>
              <a:p>
                <a:pPr>
                  <a:buBlip>
                    <a:blip r:embed="rId3"/>
                  </a:buBlip>
                </a:pPr>
                <a:endParaRPr lang="de-DE" b="1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  <a:blipFill>
                <a:blip r:embed="rId4"/>
                <a:stretch>
                  <a:fillRect l="-75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7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ToT, etc.) rely on </a:t>
            </a:r>
            <a:r>
              <a:rPr lang="de-DE" b="1">
                <a:solidFill>
                  <a:schemeClr val="tx2"/>
                </a:solidFill>
              </a:rPr>
              <a:t>absolute signal strengths</a:t>
            </a:r>
          </a:p>
          <a:p>
            <a:pPr marL="0" indent="0">
              <a:buNone/>
            </a:pPr>
            <a:endParaRPr lang="de-DE" sz="700" b="1">
              <a:solidFill>
                <a:schemeClr val="tx2"/>
              </a:solidFill>
            </a:endParaRPr>
          </a:p>
          <a:p>
            <a:pPr lvl="1"/>
            <a:r>
              <a:rPr lang="de-DE" b="1"/>
              <a:t>Threshold (</a:t>
            </a:r>
            <a:r>
              <a:rPr lang="de-DE" b="1">
                <a:solidFill>
                  <a:schemeClr val="tx2"/>
                </a:solidFill>
              </a:rPr>
              <a:t>Th</a:t>
            </a:r>
            <a:r>
              <a:rPr lang="de-DE" b="1"/>
              <a:t>): coincident signal of </a:t>
            </a:r>
            <a:r>
              <a:rPr lang="de-DE" b="1">
                <a:solidFill>
                  <a:schemeClr val="tx2"/>
                </a:solidFill>
              </a:rPr>
              <a:t>1.75</a:t>
            </a:r>
            <a:r>
              <a:rPr lang="de-DE" b="1"/>
              <a:t> (T1) or </a:t>
            </a:r>
            <a:r>
              <a:rPr lang="de-DE" b="1">
                <a:solidFill>
                  <a:schemeClr val="tx2"/>
                </a:solidFill>
              </a:rPr>
              <a:t>3.2</a:t>
            </a:r>
            <a:r>
              <a:rPr lang="de-DE" b="1"/>
              <a:t> (T2) </a:t>
            </a:r>
            <a:r>
              <a:rPr lang="de-DE" b="1">
                <a:solidFill>
                  <a:schemeClr val="tx2"/>
                </a:solidFill>
              </a:rPr>
              <a:t>VEM</a:t>
            </a:r>
            <a:r>
              <a:rPr lang="de-DE" b="1"/>
              <a:t> in all PMTs</a:t>
            </a:r>
          </a:p>
          <a:p>
            <a:pPr marL="266771" lvl="1" indent="0">
              <a:buNone/>
            </a:pPr>
            <a:endParaRPr lang="de-DE" sz="1000" b="1"/>
          </a:p>
          <a:p>
            <a:pPr lvl="1"/>
            <a:r>
              <a:rPr lang="de-DE" b="1"/>
              <a:t>Time-over-threshold (</a:t>
            </a:r>
            <a:r>
              <a:rPr lang="de-DE" b="1">
                <a:solidFill>
                  <a:schemeClr val="tx2"/>
                </a:solidFill>
              </a:rPr>
              <a:t>ToT</a:t>
            </a:r>
            <a:r>
              <a:rPr lang="de-DE" b="1"/>
              <a:t>): number of bins above threshold within any</a:t>
            </a:r>
          </a:p>
          <a:p>
            <a:pPr marL="266771" lvl="1" indent="0">
              <a:buNone/>
            </a:pPr>
            <a:endParaRPr lang="de-DE" sz="100" b="1"/>
          </a:p>
          <a:p>
            <a:pPr marL="266771" lvl="1" indent="0">
              <a:buNone/>
            </a:pPr>
            <a:r>
              <a:rPr lang="de-DE" b="1"/>
              <a:t>					window of 120 bins for &gt; one PMTs</a:t>
            </a:r>
          </a:p>
          <a:p>
            <a:pPr marL="266771" lvl="1" indent="0">
              <a:buNone/>
            </a:pPr>
            <a:endParaRPr lang="de-DE" sz="1000" b="1"/>
          </a:p>
          <a:p>
            <a:pPr lvl="1"/>
            <a:r>
              <a:rPr lang="de-DE" b="1"/>
              <a:t>ToT-deconvoluted (</a:t>
            </a:r>
            <a:r>
              <a:rPr lang="de-DE" b="1">
                <a:solidFill>
                  <a:schemeClr val="tx2"/>
                </a:solidFill>
              </a:rPr>
              <a:t>ToTd</a:t>
            </a:r>
            <a:r>
              <a:rPr lang="de-DE" b="1"/>
              <a:t>): Same as ToT, but on deconvoluted signal</a:t>
            </a:r>
          </a:p>
          <a:p>
            <a:pPr marL="266771" lvl="1" indent="0">
              <a:buNone/>
            </a:pPr>
            <a:endParaRPr lang="de-DE" sz="1000" b="1"/>
          </a:p>
          <a:p>
            <a:pPr lvl="1"/>
            <a:r>
              <a:rPr lang="de-DE" b="1"/>
              <a:t>Multiplicity-of-Positive-Steps (</a:t>
            </a:r>
            <a:r>
              <a:rPr lang="de-DE" b="1">
                <a:solidFill>
                  <a:schemeClr val="tx2"/>
                </a:solidFill>
              </a:rPr>
              <a:t>MoPS</a:t>
            </a:r>
            <a:r>
              <a:rPr lang="de-DE" b="1"/>
              <a:t>): number of raising FADC values</a:t>
            </a:r>
          </a:p>
          <a:p>
            <a:pPr lvl="1"/>
            <a:endParaRPr lang="de-DE" sz="100" b="1"/>
          </a:p>
          <a:p>
            <a:pPr marL="266771" lvl="1" indent="0">
              <a:buNone/>
            </a:pPr>
            <a:r>
              <a:rPr lang="de-DE" b="1"/>
              <a:t>					     	       within 120 bins for &gt; one PMT   </a:t>
            </a:r>
            <a:endParaRPr lang="de-DE" sz="70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situation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84C34F8-B23D-1C91-9BDD-7D1724805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1761" r="9793" b="3538"/>
          <a:stretch/>
        </p:blipFill>
        <p:spPr>
          <a:xfrm>
            <a:off x="794582" y="953357"/>
            <a:ext cx="7088177" cy="371434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situation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9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1"/>
    </mc:Choice>
    <mc:Fallback xmlns="">
      <p:transition spd="slow" advTm="1138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84C34F8-B23D-1C91-9BDD-7D1724805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1761" r="9793" b="3538"/>
          <a:stretch/>
        </p:blipFill>
        <p:spPr>
          <a:xfrm>
            <a:off x="794582" y="953357"/>
            <a:ext cx="7088177" cy="371434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situation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9803F-55E8-CE07-49D3-60986D3166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t="5758" r="6665" b="3405"/>
          <a:stretch/>
        </p:blipFill>
        <p:spPr>
          <a:xfrm>
            <a:off x="5572009" y="1639375"/>
            <a:ext cx="3386337" cy="234230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D769255-C4AA-AEDD-8715-99F4AB48BA7F}"/>
              </a:ext>
            </a:extLst>
          </p:cNvPr>
          <p:cNvSpPr/>
          <p:nvPr/>
        </p:nvSpPr>
        <p:spPr>
          <a:xfrm rot="20979406">
            <a:off x="4079008" y="3605847"/>
            <a:ext cx="2133113" cy="220717"/>
          </a:xfrm>
          <a:prstGeom prst="rightArrow">
            <a:avLst>
              <a:gd name="adj1" fmla="val 50000"/>
              <a:gd name="adj2" fmla="val 6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7DFFB6-C1B9-36E2-D257-0E716006EA89}"/>
              </a:ext>
            </a:extLst>
          </p:cNvPr>
          <p:cNvSpPr txBox="1"/>
          <p:nvPr/>
        </p:nvSpPr>
        <p:spPr>
          <a:xfrm>
            <a:off x="5807287" y="1450529"/>
            <a:ext cx="138852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i="0" strike="noStrike">
                <a:solidFill>
                  <a:schemeClr val="bg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GAP notes 2018 45, p.54</a:t>
            </a:r>
            <a:endParaRPr lang="en-US" sz="8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46"/>
    </mc:Choice>
    <mc:Fallback xmlns="">
      <p:transition spd="slow" advTm="228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00049" y="1188000"/>
            <a:ext cx="8460171" cy="3365893"/>
          </a:xfrm>
        </p:spPr>
        <p:txBody>
          <a:bodyPr>
            <a:normAutofit/>
          </a:bodyPr>
          <a:lstStyle/>
          <a:p>
            <a:r>
              <a:rPr lang="de-DE" b="1"/>
              <a:t>Current station-level triggers (Th, ToT, etc.) have </a:t>
            </a:r>
            <a:r>
              <a:rPr lang="de-DE" b="1">
                <a:solidFill>
                  <a:schemeClr val="tx2"/>
                </a:solidFill>
              </a:rPr>
              <a:t>inefficiencies</a:t>
            </a:r>
          </a:p>
          <a:p>
            <a:pPr marL="266771" lvl="1" indent="0">
              <a:buNone/>
            </a:pPr>
            <a:endParaRPr lang="de-DE" sz="600"/>
          </a:p>
          <a:p>
            <a:r>
              <a:rPr lang="de-DE" b="1"/>
              <a:t>Test whether neural networks (NNs) are more capable</a:t>
            </a:r>
          </a:p>
          <a:p>
            <a:pPr marL="266771" lvl="1" indent="0">
              <a:buNone/>
            </a:pPr>
            <a:endParaRPr lang="de-DE" sz="300" b="1"/>
          </a:p>
          <a:p>
            <a:pPr lvl="1"/>
            <a:r>
              <a:rPr lang="de-DE" b="1"/>
              <a:t>Improve low-signal response while keeping a high background rejection</a:t>
            </a:r>
          </a:p>
          <a:p>
            <a:pPr marL="266771" lvl="1" indent="0">
              <a:buNone/>
            </a:pPr>
            <a:endParaRPr lang="de-DE" sz="300" b="1"/>
          </a:p>
          <a:p>
            <a:pPr lvl="1"/>
            <a:r>
              <a:rPr lang="de-DE" b="1"/>
              <a:t>In theory sensitive to whatever we want…</a:t>
            </a:r>
          </a:p>
          <a:p>
            <a:pPr marL="266771" lvl="1" indent="0">
              <a:buNone/>
            </a:pPr>
            <a:endParaRPr lang="de-DE" sz="300" b="1"/>
          </a:p>
          <a:p>
            <a:pPr lvl="1"/>
            <a:r>
              <a:rPr lang="de-DE" b="1"/>
              <a:t>… just need to provide appropriate </a:t>
            </a:r>
            <a:r>
              <a:rPr lang="de-DE" b="1">
                <a:solidFill>
                  <a:schemeClr val="tx2"/>
                </a:solidFill>
              </a:rPr>
              <a:t>training data</a:t>
            </a:r>
          </a:p>
          <a:p>
            <a:pPr lvl="1"/>
            <a:endParaRPr lang="de-DE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de-DE" sz="6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goal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0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31"/>
    </mc:Choice>
    <mc:Fallback xmlns="">
      <p:transition spd="slow" advTm="948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/>
                  <a:t>Protons with log 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/>
                  <a:t>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𝐞𝐕</m:t>
                    </m:r>
                  </m:oMath>
                </a14:m>
                <a:r>
                  <a:rPr lang="de-DE" b="1"/>
                  <a:t> (QGSJET-II.04) ~40k Showers</a:t>
                </a:r>
              </a:p>
              <a:p>
                <a:pPr marL="266771" lvl="1" indent="0">
                  <a:buNone/>
                </a:pPr>
                <a:endParaRPr lang="de-DE" sz="600"/>
              </a:p>
              <a:p>
                <a:r>
                  <a:rPr lang="de-DE" b="1"/>
                  <a:t>Use custom trigger module to catch all particles that hit station</a:t>
                </a:r>
              </a:p>
              <a:p>
                <a:pPr marL="0" indent="0">
                  <a:buNone/>
                </a:pPr>
                <a:endParaRPr lang="de-DE" sz="200" b="1"/>
              </a:p>
              <a:p>
                <a:pPr lvl="1"/>
                <a:r>
                  <a:rPr lang="de-DE" b="1"/>
                  <a:t>Lower station level trigger thresholds for ToT, Th, etc.       T2</a:t>
                </a:r>
              </a:p>
              <a:p>
                <a:pPr marL="266771" lvl="1" indent="0">
                  <a:buNone/>
                </a:pPr>
                <a:endParaRPr lang="de-DE" sz="300" b="1"/>
              </a:p>
              <a:p>
                <a:pPr lvl="1"/>
                <a:r>
                  <a:rPr lang="de-DE" b="1"/>
                  <a:t>Force T3 (Event trigger) if any T2 is present 	  Event readout</a:t>
                </a:r>
              </a:p>
              <a:p>
                <a:pPr marL="266771" lvl="1" indent="0">
                  <a:buNone/>
                </a:pPr>
                <a:endParaRPr lang="de-DE" sz="600" b="1"/>
              </a:p>
              <a:p>
                <a:r>
                  <a:rPr lang="de-DE" b="1"/>
                  <a:t>Caveat to this approach: no baseline, stray muons, </a:t>
                </a:r>
                <a:r>
                  <a:rPr lang="de-DE" b="1">
                    <a:solidFill>
                      <a:schemeClr val="tx2"/>
                    </a:solidFill>
                  </a:rPr>
                  <a:t>no noise</a:t>
                </a:r>
              </a:p>
              <a:p>
                <a:pPr marL="0" indent="0">
                  <a:buNone/>
                </a:pPr>
                <a:endParaRPr lang="de-DE" sz="600" b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 - signals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DCCA357-C5BA-AF36-DA3C-A02A9BDDA066}"/>
              </a:ext>
            </a:extLst>
          </p:cNvPr>
          <p:cNvSpPr/>
          <p:nvPr/>
        </p:nvSpPr>
        <p:spPr>
          <a:xfrm>
            <a:off x="6791785" y="2099966"/>
            <a:ext cx="233330" cy="12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AEAC0AB-C399-6A3E-7FCD-C854C31B7B77}"/>
              </a:ext>
            </a:extLst>
          </p:cNvPr>
          <p:cNvSpPr/>
          <p:nvPr/>
        </p:nvSpPr>
        <p:spPr>
          <a:xfrm>
            <a:off x="5695556" y="2490174"/>
            <a:ext cx="233330" cy="12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237E829-17DB-0DCB-FD9B-A2F7BC473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8" t="13499" r="8833" b="11556"/>
          <a:stretch/>
        </p:blipFill>
        <p:spPr>
          <a:xfrm>
            <a:off x="627234" y="3170035"/>
            <a:ext cx="6505892" cy="14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52"/>
    </mc:Choice>
    <mc:Fallback xmlns="">
      <p:transition spd="slow" advTm="1137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/>
                  <a:t>For now very simple, no accidentally injected particles (yet)</a:t>
                </a:r>
              </a:p>
              <a:p>
                <a:pPr marL="266771" lvl="1" indent="0">
                  <a:buNone/>
                </a:pPr>
                <a:endParaRPr lang="de-DE" sz="600"/>
              </a:p>
              <a:p>
                <a:pPr lvl="1"/>
                <a:r>
                  <a:rPr lang="de-DE" b="1"/>
                  <a:t>Baseline uniformly distributed within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b="1"/>
              </a:p>
              <a:p>
                <a:pPr lvl="1"/>
                <a:endParaRPr lang="de-DE" sz="300" b="1"/>
              </a:p>
              <a:p>
                <a:pPr lvl="1"/>
                <a:r>
                  <a:rPr lang="de-DE" b="1"/>
                  <a:t>Gaussian noise with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𝛔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b="1"/>
              </a:p>
              <a:p>
                <a:pPr marL="266771" lvl="1" indent="0">
                  <a:buNone/>
                </a:pPr>
                <a:endParaRPr lang="de-DE" sz="300" b="1"/>
              </a:p>
              <a:p>
                <a:pPr lvl="1"/>
                <a:r>
                  <a:rPr lang="de-DE" b="1"/>
                  <a:t>Baseline length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𝐛𝐢𝐧𝐬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/>
                      <m:t>≙</m:t>
                    </m:r>
                    <m:r>
                      <m:rPr>
                        <m:nor/>
                      </m:rPr>
                      <a:rPr lang="de-DE" b="1" i="0" smtClean="0"/>
                      <m:t> </m:t>
                    </m:r>
                    <m:r>
                      <m:rPr>
                        <m:nor/>
                      </m:rPr>
                      <a:rPr lang="de-DE" b="1" i="0" smtClean="0">
                        <a:latin typeface="Cambria Math" panose="02040503050406030204" pitchFamily="18" charset="0"/>
                      </a:rPr>
                      <m:t>166 </m:t>
                    </m:r>
                    <m:r>
                      <m:rPr>
                        <m:nor/>
                      </m:rP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de-DE" b="1"/>
                  <a:t>	   </a:t>
                </a:r>
                <a:r>
                  <a:rPr lang="de-DE" b="1">
                    <a:solidFill>
                      <a:srgbClr val="C00000"/>
                    </a:solidFill>
                  </a:rPr>
                  <a:t>can do with way less!</a:t>
                </a:r>
                <a:endParaRPr lang="de-DE" b="1"/>
              </a:p>
              <a:p>
                <a:pPr marL="266771" lvl="1" indent="0">
                  <a:buNone/>
                </a:pPr>
                <a:endParaRPr lang="de-DE" sz="600" b="1"/>
              </a:p>
              <a:p>
                <a:r>
                  <a:rPr lang="de-DE" b="1"/>
                  <a:t>Place signal at random position on top of background noise</a:t>
                </a: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 - backgrounds</a:t>
            </a:r>
            <a:endParaRPr lang="de-DE" dirty="0"/>
          </a:p>
        </p:txBody>
      </p:sp>
      <p:pic>
        <p:nvPicPr>
          <p:cNvPr id="11" name="Grafik 10" descr="Ein Bild, das Antenne enthält.&#10;&#10;Automatisch generierte Beschreibung">
            <a:extLst>
              <a:ext uri="{FF2B5EF4-FFF2-40B4-BE49-F238E27FC236}">
                <a16:creationId xmlns:a16="http://schemas.microsoft.com/office/drawing/2014/main" id="{EFE2783B-A03D-684B-D8D4-A8AAEA76E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t="20575" r="8750" b="18680"/>
          <a:stretch/>
        </p:blipFill>
        <p:spPr>
          <a:xfrm>
            <a:off x="542368" y="3238501"/>
            <a:ext cx="7877732" cy="1412858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C232CB6D-5C51-C553-174C-571EC1F58036}"/>
              </a:ext>
            </a:extLst>
          </p:cNvPr>
          <p:cNvSpPr/>
          <p:nvPr/>
        </p:nvSpPr>
        <p:spPr>
          <a:xfrm>
            <a:off x="4948238" y="2492814"/>
            <a:ext cx="295325" cy="12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Implemented with tensorflow 2.8.0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b="1"/>
              <a:t>Convolutional neural networks (CNN)</a:t>
            </a:r>
          </a:p>
          <a:p>
            <a:pPr marL="266771" lvl="1" indent="0">
              <a:buNone/>
            </a:pPr>
            <a:endParaRPr lang="de-DE" sz="600"/>
          </a:p>
          <a:p>
            <a:pPr lvl="1"/>
            <a:r>
              <a:rPr lang="de-DE" b="1"/>
              <a:t>Apply maxpooling to PMT #1, #2, #3</a:t>
            </a:r>
          </a:p>
          <a:p>
            <a:pPr lvl="1"/>
            <a:endParaRPr lang="de-DE" sz="300" b="1"/>
          </a:p>
          <a:p>
            <a:pPr lvl="1"/>
            <a:r>
              <a:rPr lang="de-DE" b="1"/>
              <a:t>Several convolutional layers</a:t>
            </a:r>
          </a:p>
          <a:p>
            <a:pPr marL="266771" lvl="1" indent="0">
              <a:buNone/>
            </a:pPr>
            <a:endParaRPr lang="de-DE" sz="300" b="1"/>
          </a:p>
          <a:p>
            <a:pPr lvl="1"/>
            <a:r>
              <a:rPr lang="de-DE" b="1"/>
              <a:t>Dense layer to reduce to binary output</a:t>
            </a:r>
          </a:p>
          <a:p>
            <a:pPr marL="266771" lvl="1" indent="0">
              <a:buNone/>
            </a:pPr>
            <a:endParaRPr lang="de-DE" sz="600" b="1"/>
          </a:p>
          <a:p>
            <a:pPr lvl="1"/>
            <a:r>
              <a:rPr lang="de-DE" b="1"/>
              <a:t>Trigger when P(Signal) &gt; P(Background)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neural network(s)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EE072D-1DC6-79C1-1140-2689EAAD89C5}"/>
              </a:ext>
            </a:extLst>
          </p:cNvPr>
          <p:cNvGrpSpPr/>
          <p:nvPr/>
        </p:nvGrpSpPr>
        <p:grpSpPr>
          <a:xfrm>
            <a:off x="5508499" y="1099749"/>
            <a:ext cx="3391438" cy="2657846"/>
            <a:chOff x="5562062" y="993069"/>
            <a:chExt cx="3391438" cy="2657846"/>
          </a:xfrm>
        </p:grpSpPr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C632DF3-BD37-B2E2-D881-C3A375902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27"/>
            <a:stretch/>
          </p:blipFill>
          <p:spPr>
            <a:xfrm>
              <a:off x="5562062" y="993069"/>
              <a:ext cx="2191109" cy="2657846"/>
            </a:xfrm>
            <a:prstGeom prst="rect">
              <a:avLst/>
            </a:prstGeom>
          </p:spPr>
        </p:pic>
        <p:pic>
          <p:nvPicPr>
            <p:cNvPr id="10" name="Grafik 9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241EB4F7-A834-2157-17C6-CFEB0EA69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38" r="-12"/>
            <a:stretch/>
          </p:blipFill>
          <p:spPr>
            <a:xfrm>
              <a:off x="7635240" y="993069"/>
              <a:ext cx="1318260" cy="2657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82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results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0FBE0D-8247-D2C4-79AB-DF0C0047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775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Benutzerdefiniert</PresentationFormat>
  <Paragraphs>148</Paragraphs>
  <Slides>18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Design1</vt:lpstr>
      <vt:lpstr>PowerPoint-Präsentation</vt:lpstr>
      <vt:lpstr>The situation</vt:lpstr>
      <vt:lpstr>The situation</vt:lpstr>
      <vt:lpstr>The situation</vt:lpstr>
      <vt:lpstr>The goal</vt:lpstr>
      <vt:lpstr>The data - signals</vt:lpstr>
      <vt:lpstr>The data - backgrounds</vt:lpstr>
      <vt:lpstr>The neural network(s)</vt:lpstr>
      <vt:lpstr>First results</vt:lpstr>
      <vt:lpstr>First results</vt:lpstr>
      <vt:lpstr>Outlook / Next steps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308</cp:revision>
  <dcterms:created xsi:type="dcterms:W3CDTF">2021-01-22T09:25:34Z</dcterms:created>
  <dcterms:modified xsi:type="dcterms:W3CDTF">2022-08-17T15:25:52Z</dcterms:modified>
</cp:coreProperties>
</file>