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0"/>
  </p:notesMasterIdLst>
  <p:sldIdLst>
    <p:sldId id="260" r:id="rId2"/>
    <p:sldId id="322" r:id="rId3"/>
    <p:sldId id="262" r:id="rId4"/>
    <p:sldId id="324" r:id="rId5"/>
    <p:sldId id="333" r:id="rId6"/>
    <p:sldId id="334" r:id="rId7"/>
    <p:sldId id="336" r:id="rId8"/>
    <p:sldId id="337" r:id="rId9"/>
    <p:sldId id="339" r:id="rId10"/>
    <p:sldId id="338" r:id="rId11"/>
    <p:sldId id="332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299" r:id="rId23"/>
    <p:sldId id="295" r:id="rId24"/>
    <p:sldId id="285" r:id="rId25"/>
    <p:sldId id="263" r:id="rId26"/>
    <p:sldId id="277" r:id="rId27"/>
    <p:sldId id="265" r:id="rId28"/>
    <p:sldId id="266" r:id="rId29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287E10"/>
    <a:srgbClr val="3CC218"/>
    <a:srgbClr val="B528C9"/>
    <a:srgbClr val="D768DF"/>
    <a:srgbClr val="7EEB60"/>
    <a:srgbClr val="030183"/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>
      <p:cViewPr>
        <p:scale>
          <a:sx n="150" d="100"/>
          <a:sy n="150" d="100"/>
        </p:scale>
        <p:origin x="456" y="108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17.08.2022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17.08.2022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17.08.2022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17.08.2022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17.08.2022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17.08.2022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17.08.2022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17.08.2022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17.08.2022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17.08.2022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17.08.2022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17.08.2022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17.08.2022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17 August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Machine learning triggers: a feasibility study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09721" y="1473998"/>
            <a:ext cx="8524557" cy="635634"/>
          </a:xfrm>
        </p:spPr>
        <p:txBody>
          <a:bodyPr>
            <a:normAutofit/>
          </a:bodyPr>
          <a:lstStyle/>
          <a:p>
            <a:r>
              <a:rPr lang="de-DE" sz="2800"/>
              <a:t>Machine learning triggers: feasibility study</a:t>
            </a:r>
            <a:endParaRPr lang="de-DE" sz="2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915" y="1952711"/>
            <a:ext cx="8515675" cy="420523"/>
          </a:xfrm>
        </p:spPr>
        <p:txBody>
          <a:bodyPr>
            <a:normAutofit/>
          </a:bodyPr>
          <a:lstStyle/>
          <a:p>
            <a:r>
              <a:rPr lang="de-DE"/>
              <a:t>status report, what did I do last month, </a:t>
            </a:r>
            <a:r>
              <a:rPr lang="de-DE">
                <a:solidFill>
                  <a:schemeClr val="tx2"/>
                </a:solidFill>
              </a:rPr>
              <a:t>18.08.22</a:t>
            </a:r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E0CC71-F58E-2AB4-4BCD-EB6F301A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" y="826880"/>
            <a:ext cx="7802791" cy="402196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principle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35A8E-D8C4-7E43-6483-19F28D51224E}"/>
              </a:ext>
            </a:extLst>
          </p:cNvPr>
          <p:cNvGrpSpPr/>
          <p:nvPr/>
        </p:nvGrpSpPr>
        <p:grpSpPr>
          <a:xfrm>
            <a:off x="5086636" y="979552"/>
            <a:ext cx="1457809" cy="3442430"/>
            <a:chOff x="-3999555" y="973201"/>
            <a:chExt cx="7057515" cy="3459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91184B0-5DC5-AF9C-5183-7A16A9D4303A}"/>
                </a:ext>
              </a:extLst>
            </p:cNvPr>
            <p:cNvSpPr/>
            <p:nvPr/>
          </p:nvSpPr>
          <p:spPr>
            <a:xfrm>
              <a:off x="1014749" y="973201"/>
              <a:ext cx="2043211" cy="345989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9D9D52-99B1-2D68-6E2C-7BD757191443}"/>
                </a:ext>
              </a:extLst>
            </p:cNvPr>
            <p:cNvSpPr txBox="1"/>
            <p:nvPr/>
          </p:nvSpPr>
          <p:spPr>
            <a:xfrm>
              <a:off x="-3999555" y="973201"/>
              <a:ext cx="1061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/>
                <a:t>Size = 120</a:t>
              </a:r>
            </a:p>
            <a:p>
              <a:r>
                <a:rPr lang="de-DE" sz="1400" b="1"/>
                <a:t>Step =  </a:t>
              </a:r>
              <a:r>
                <a:rPr lang="de-DE" sz="400" b="1"/>
                <a:t> </a:t>
              </a:r>
              <a:r>
                <a:rPr lang="de-DE" sz="100" b="1"/>
                <a:t>  </a:t>
              </a:r>
              <a:r>
                <a:rPr lang="de-DE" sz="1400" b="1"/>
                <a:t>10</a:t>
              </a:r>
              <a:endParaRPr lang="en-US" sz="1400" b="1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AC0D19E-DF02-C39D-4822-549039844E01}"/>
              </a:ext>
            </a:extLst>
          </p:cNvPr>
          <p:cNvSpPr txBox="1"/>
          <p:nvPr/>
        </p:nvSpPr>
        <p:spPr>
          <a:xfrm>
            <a:off x="824218" y="1099269"/>
            <a:ext cx="10567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DE" b="1"/>
              <a:t>Label: </a:t>
            </a:r>
            <a:r>
              <a:rPr lang="de-DE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4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Current triggers (Th, ToT) </a:t>
            </a:r>
          </a:p>
          <a:p>
            <a:endParaRPr lang="de-DE" sz="100" b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performance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193AF6-E44A-8B4E-B09B-A6212E75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8" y="2355680"/>
            <a:ext cx="6199001" cy="20035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83C96CF-17ED-FE9B-CEDB-055DF50DA8F2}"/>
              </a:ext>
            </a:extLst>
          </p:cNvPr>
          <p:cNvSpPr/>
          <p:nvPr/>
        </p:nvSpPr>
        <p:spPr>
          <a:xfrm>
            <a:off x="555068" y="2543176"/>
            <a:ext cx="6053924" cy="1641474"/>
          </a:xfrm>
          <a:prstGeom prst="rect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203622-6ABD-E186-AE72-3CFA303A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26" y="921526"/>
            <a:ext cx="2917141" cy="1594780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Current triggers (Th, ToT) </a:t>
            </a:r>
          </a:p>
          <a:p>
            <a:endParaRPr lang="de-DE" sz="100" b="1"/>
          </a:p>
          <a:p>
            <a:r>
              <a:rPr lang="de-DE" b="1"/>
              <a:t>One layer Conv2D, 92 parameters</a:t>
            </a:r>
          </a:p>
          <a:p>
            <a:pPr marL="0" indent="0">
              <a:buNone/>
            </a:pPr>
            <a:endParaRPr lang="de-DE" sz="100" b="1"/>
          </a:p>
          <a:p>
            <a:r>
              <a:rPr lang="de-DE" b="1"/>
              <a:t>Way higher accuracy, but also FPR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performance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193AF6-E44A-8B4E-B09B-A6212E75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8" y="2355680"/>
            <a:ext cx="6199001" cy="20035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83C96CF-17ED-FE9B-CEDB-055DF50DA8F2}"/>
              </a:ext>
            </a:extLst>
          </p:cNvPr>
          <p:cNvSpPr/>
          <p:nvPr/>
        </p:nvSpPr>
        <p:spPr>
          <a:xfrm>
            <a:off x="555068" y="2641600"/>
            <a:ext cx="6053924" cy="1543050"/>
          </a:xfrm>
          <a:prstGeom prst="rect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performance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6396F5D-E16F-7D4C-C408-6E519B2FB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7" y="1084364"/>
            <a:ext cx="7123785" cy="35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3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203622-6ABD-E186-AE72-3CFA303A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26" y="921526"/>
            <a:ext cx="2917141" cy="1594780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Current triggers (Th, ToT) </a:t>
            </a:r>
          </a:p>
          <a:p>
            <a:endParaRPr lang="de-DE" sz="100" b="1"/>
          </a:p>
          <a:p>
            <a:r>
              <a:rPr lang="de-DE" b="1"/>
              <a:t>One layer Conv2D, 92 parameters</a:t>
            </a:r>
          </a:p>
          <a:p>
            <a:pPr marL="0" indent="0">
              <a:buNone/>
            </a:pPr>
            <a:endParaRPr lang="de-DE" sz="100" b="1"/>
          </a:p>
          <a:p>
            <a:r>
              <a:rPr lang="de-DE" b="1"/>
              <a:t>Improve TPR by cutting on sum of signal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performance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193AF6-E44A-8B4E-B09B-A6212E75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8" y="2355680"/>
            <a:ext cx="6199001" cy="20035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83C96CF-17ED-FE9B-CEDB-055DF50DA8F2}"/>
              </a:ext>
            </a:extLst>
          </p:cNvPr>
          <p:cNvSpPr/>
          <p:nvPr/>
        </p:nvSpPr>
        <p:spPr>
          <a:xfrm>
            <a:off x="555068" y="3105150"/>
            <a:ext cx="6053924" cy="1079500"/>
          </a:xfrm>
          <a:prstGeom prst="rect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203622-6ABD-E186-AE72-3CFA303A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26" y="921526"/>
            <a:ext cx="2917141" cy="1594780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Current triggers (Th, ToT) </a:t>
            </a:r>
          </a:p>
          <a:p>
            <a:endParaRPr lang="de-DE" sz="100" b="1"/>
          </a:p>
          <a:p>
            <a:r>
              <a:rPr lang="de-DE" b="1"/>
              <a:t>One layer Conv2D, 92 parameters</a:t>
            </a:r>
          </a:p>
          <a:p>
            <a:pPr marL="0" indent="0">
              <a:buNone/>
            </a:pPr>
            <a:endParaRPr lang="de-DE" sz="100" b="1"/>
          </a:p>
          <a:p>
            <a:r>
              <a:rPr lang="de-DE" b="1"/>
              <a:t>Improve TPR by cutting on sum of signal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performance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193AF6-E44A-8B4E-B09B-A6212E75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8" y="2355680"/>
            <a:ext cx="6199001" cy="20035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83C96CF-17ED-FE9B-CEDB-055DF50DA8F2}"/>
              </a:ext>
            </a:extLst>
          </p:cNvPr>
          <p:cNvSpPr/>
          <p:nvPr/>
        </p:nvSpPr>
        <p:spPr>
          <a:xfrm>
            <a:off x="555068" y="3105150"/>
            <a:ext cx="6053924" cy="1079500"/>
          </a:xfrm>
          <a:prstGeom prst="rect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EC78D0-9DB8-AF0D-5863-8CE3A878DDC1}"/>
              </a:ext>
            </a:extLst>
          </p:cNvPr>
          <p:cNvSpPr txBox="1"/>
          <p:nvPr/>
        </p:nvSpPr>
        <p:spPr>
          <a:xfrm>
            <a:off x="6892439" y="2646060"/>
            <a:ext cx="19177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C00000"/>
                </a:solidFill>
              </a:rPr>
              <a:t>BUT!!!</a:t>
            </a:r>
          </a:p>
          <a:p>
            <a:endParaRPr lang="de-DE" sz="400" b="1">
              <a:solidFill>
                <a:srgbClr val="C00000"/>
              </a:solidFill>
            </a:endParaRPr>
          </a:p>
          <a:p>
            <a:r>
              <a:rPr lang="de-DE" b="1"/>
              <a:t>This is heavily dependant on the baseline parametrization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0400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203622-6ABD-E186-AE72-3CFA303A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26" y="921526"/>
            <a:ext cx="2917141" cy="1594780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Current triggers (Th, ToT) </a:t>
            </a:r>
          </a:p>
          <a:p>
            <a:endParaRPr lang="de-DE" sz="100" b="1"/>
          </a:p>
          <a:p>
            <a:r>
              <a:rPr lang="de-DE" b="1"/>
              <a:t>One layer Conv2D, 92 parameters</a:t>
            </a:r>
          </a:p>
          <a:p>
            <a:pPr marL="0" indent="0">
              <a:buNone/>
            </a:pPr>
            <a:endParaRPr lang="de-DE" sz="100" b="1"/>
          </a:p>
          <a:p>
            <a:r>
              <a:rPr lang="de-DE" b="1"/>
              <a:t>Improve TPR by cutting on sum of signal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performance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193AF6-E44A-8B4E-B09B-A6212E75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8" y="2355680"/>
            <a:ext cx="6199001" cy="20035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83C96CF-17ED-FE9B-CEDB-055DF50DA8F2}"/>
              </a:ext>
            </a:extLst>
          </p:cNvPr>
          <p:cNvSpPr/>
          <p:nvPr/>
        </p:nvSpPr>
        <p:spPr>
          <a:xfrm>
            <a:off x="555068" y="3105150"/>
            <a:ext cx="6053924" cy="190500"/>
          </a:xfrm>
          <a:prstGeom prst="rect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EC78D0-9DB8-AF0D-5863-8CE3A878DDC1}"/>
              </a:ext>
            </a:extLst>
          </p:cNvPr>
          <p:cNvSpPr txBox="1"/>
          <p:nvPr/>
        </p:nvSpPr>
        <p:spPr>
          <a:xfrm>
            <a:off x="6892439" y="2646060"/>
            <a:ext cx="19177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C00000"/>
                </a:solidFill>
              </a:rPr>
              <a:t>BUT!!!</a:t>
            </a:r>
          </a:p>
          <a:p>
            <a:endParaRPr lang="de-DE" sz="400" b="1">
              <a:solidFill>
                <a:srgbClr val="C00000"/>
              </a:solidFill>
            </a:endParaRPr>
          </a:p>
          <a:p>
            <a:r>
              <a:rPr lang="de-DE" b="1"/>
              <a:t>This is heavily dependant on the baseline parametrization</a:t>
            </a:r>
            <a:endParaRPr lang="en-US" b="1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26A1634-BC72-52ED-3498-977E92EB2836}"/>
              </a:ext>
            </a:extLst>
          </p:cNvPr>
          <p:cNvSpPr/>
          <p:nvPr/>
        </p:nvSpPr>
        <p:spPr>
          <a:xfrm>
            <a:off x="555068" y="4020361"/>
            <a:ext cx="6053924" cy="168258"/>
          </a:xfrm>
          <a:prstGeom prst="rect">
            <a:avLst/>
          </a:prstGeom>
          <a:solidFill>
            <a:srgbClr val="1C1C1C"/>
          </a:solidFill>
          <a:ln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>
              <a:xfrm>
                <a:off x="3830589" y="1138588"/>
                <a:ext cx="8343900" cy="3365893"/>
              </a:xfrm>
            </p:spPr>
            <p:txBody>
              <a:bodyPr>
                <a:normAutofit/>
              </a:bodyPr>
              <a:lstStyle/>
              <a:p>
                <a:r>
                  <a:rPr lang="de-DE" b="1"/>
                  <a:t>Model background:</a:t>
                </a:r>
              </a:p>
              <a:p>
                <a:pPr lvl="1"/>
                <a:r>
                  <a:rPr lang="de-DE" b="1"/>
                  <a:t>Gaussian, 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𝐀𝐃𝐂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𝛔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𝐀𝐃𝐂</m:t>
                    </m:r>
                  </m:oMath>
                </a14:m>
                <a:endParaRPr lang="de-DE" b="1"/>
              </a:p>
              <a:p>
                <a:pPr lvl="1"/>
                <a:r>
                  <a:rPr lang="de-DE" b="1"/>
                  <a:t>Flooring causes mean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𝐀𝐃𝐂</m:t>
                    </m:r>
                  </m:oMath>
                </a14:m>
                <a:endParaRPr lang="de-DE" b="1"/>
              </a:p>
              <a:p>
                <a:pPr lvl="1"/>
                <a:r>
                  <a:rPr lang="de-DE" b="1"/>
                  <a:t>I.e. baseline assumed to be substracted</a:t>
                </a:r>
              </a:p>
              <a:p>
                <a:endParaRPr lang="de-DE" sz="100" b="1"/>
              </a:p>
              <a:p>
                <a:pPr marL="0" indent="0">
                  <a:buNone/>
                </a:pPr>
                <a:endParaRPr lang="de-DE" sz="700" b="1"/>
              </a:p>
              <a:p>
                <a:r>
                  <a:rPr lang="de-DE" b="1"/>
                  <a:t>Random traces:</a:t>
                </a:r>
              </a:p>
              <a:p>
                <a:pPr lvl="1"/>
                <a:r>
                  <a:rPr lang="de-DE" b="1"/>
                  <a:t>Running estimate of baseline by FPGA</a:t>
                </a:r>
              </a:p>
              <a:p>
                <a:pPr lvl="1"/>
                <a:r>
                  <a:rPr lang="de-DE" b="1"/>
                  <a:t>Baseline estimate substracted from trace</a:t>
                </a:r>
              </a:p>
              <a:p>
                <a:pPr lvl="1"/>
                <a:r>
                  <a:rPr lang="de-DE" b="1"/>
                  <a:t>Different results from model background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 marL="0" indent="0">
                  <a:buNone/>
                </a:pPr>
                <a:endParaRPr lang="de-DE" sz="300" b="1"/>
              </a:p>
              <a:p>
                <a:r>
                  <a:rPr lang="de-DE" b="1"/>
                  <a:t>How to fix this?</a:t>
                </a:r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89" y="1138588"/>
                <a:ext cx="8343900" cy="3365893"/>
              </a:xfrm>
              <a:blipFill>
                <a:blip r:embed="rId2"/>
                <a:stretch>
                  <a:fillRect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Baseline model comparison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8772D27-017A-7E87-72CD-C2E63F5C66A4}"/>
              </a:ext>
            </a:extLst>
          </p:cNvPr>
          <p:cNvGrpSpPr/>
          <p:nvPr/>
        </p:nvGrpSpPr>
        <p:grpSpPr>
          <a:xfrm>
            <a:off x="216000" y="1072510"/>
            <a:ext cx="3378200" cy="3567162"/>
            <a:chOff x="1987550" y="1782696"/>
            <a:chExt cx="3378200" cy="3567162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CF670DB-54D2-943A-5BD6-0A6A904C4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1" t="3800" r="4619" b="1015"/>
            <a:stretch/>
          </p:blipFill>
          <p:spPr>
            <a:xfrm>
              <a:off x="1987550" y="1782696"/>
              <a:ext cx="3378200" cy="3000068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184617D-3A0A-B70A-D4C6-4A68E905E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412" y="3531720"/>
              <a:ext cx="1081241" cy="1818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61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>
              <a:xfrm>
                <a:off x="3830589" y="1138588"/>
                <a:ext cx="8343900" cy="3365893"/>
              </a:xfrm>
            </p:spPr>
            <p:txBody>
              <a:bodyPr>
                <a:normAutofit/>
              </a:bodyPr>
              <a:lstStyle/>
              <a:p>
                <a:r>
                  <a:rPr lang="de-DE" b="1"/>
                  <a:t>Model background:</a:t>
                </a:r>
              </a:p>
              <a:p>
                <a:pPr lvl="1"/>
                <a:r>
                  <a:rPr lang="de-DE" b="1"/>
                  <a:t>Gaussian, 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𝐀𝐃𝐂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𝛔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𝐀𝐃𝐂</m:t>
                    </m:r>
                  </m:oMath>
                </a14:m>
                <a:endParaRPr lang="de-DE" b="1"/>
              </a:p>
              <a:p>
                <a:pPr lvl="1"/>
                <a:r>
                  <a:rPr lang="de-DE" b="1"/>
                  <a:t>Flooring causes mean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𝐀𝐃𝐂</m:t>
                    </m:r>
                  </m:oMath>
                </a14:m>
                <a:endParaRPr lang="de-DE" b="1"/>
              </a:p>
              <a:p>
                <a:pPr lvl="1"/>
                <a:r>
                  <a:rPr lang="de-DE" b="1"/>
                  <a:t>I.e. baseline assumed to be substracted</a:t>
                </a:r>
              </a:p>
              <a:p>
                <a:endParaRPr lang="de-DE" sz="100" b="1"/>
              </a:p>
              <a:p>
                <a:pPr marL="0" indent="0">
                  <a:buNone/>
                </a:pPr>
                <a:endParaRPr lang="de-DE" sz="700" b="1"/>
              </a:p>
              <a:p>
                <a:r>
                  <a:rPr lang="de-DE" b="1"/>
                  <a:t>Random traces:</a:t>
                </a:r>
              </a:p>
              <a:p>
                <a:pPr lvl="1"/>
                <a:r>
                  <a:rPr lang="de-DE" b="1"/>
                  <a:t>Running estimate of baseline by FPGA</a:t>
                </a:r>
              </a:p>
              <a:p>
                <a:pPr lvl="1"/>
                <a:r>
                  <a:rPr lang="de-DE" b="1"/>
                  <a:t>Baseline estimate substracted from trace</a:t>
                </a:r>
              </a:p>
              <a:p>
                <a:pPr lvl="1"/>
                <a:r>
                  <a:rPr lang="de-DE" b="1"/>
                  <a:t>Different results from model background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 marL="0" indent="0">
                  <a:buNone/>
                </a:pPr>
                <a:endParaRPr lang="de-DE" sz="300" b="1"/>
              </a:p>
              <a:p>
                <a:r>
                  <a:rPr lang="de-DE" b="1"/>
                  <a:t>How to fix this?</a:t>
                </a:r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89" y="1138588"/>
                <a:ext cx="8343900" cy="3365893"/>
              </a:xfrm>
              <a:blipFill>
                <a:blip r:embed="rId2"/>
                <a:stretch>
                  <a:fillRect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Baseline model comparison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8772D27-017A-7E87-72CD-C2E63F5C66A4}"/>
              </a:ext>
            </a:extLst>
          </p:cNvPr>
          <p:cNvGrpSpPr/>
          <p:nvPr/>
        </p:nvGrpSpPr>
        <p:grpSpPr>
          <a:xfrm>
            <a:off x="216000" y="1072510"/>
            <a:ext cx="3378200" cy="3567162"/>
            <a:chOff x="1987550" y="1782696"/>
            <a:chExt cx="3378200" cy="3567162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CF670DB-54D2-943A-5BD6-0A6A904C4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1" t="3800" r="4619" b="1015"/>
            <a:stretch/>
          </p:blipFill>
          <p:spPr>
            <a:xfrm>
              <a:off x="1987550" y="1782696"/>
              <a:ext cx="3378200" cy="3000068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184617D-3A0A-B70A-D4C6-4A68E905E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412" y="3531720"/>
              <a:ext cx="1081241" cy="1818138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5F51796-2669-CBC6-A539-1E108E864356}"/>
              </a:ext>
            </a:extLst>
          </p:cNvPr>
          <p:cNvGrpSpPr/>
          <p:nvPr/>
        </p:nvGrpSpPr>
        <p:grpSpPr>
          <a:xfrm>
            <a:off x="6239267" y="3774197"/>
            <a:ext cx="1901433" cy="936527"/>
            <a:chOff x="1095767" y="872233"/>
            <a:chExt cx="5887784" cy="2572544"/>
          </a:xfrm>
        </p:grpSpPr>
        <p:pic>
          <p:nvPicPr>
            <p:cNvPr id="28" name="Grafik 27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E145BBD9-20DC-DDD5-AEF4-BE49F3513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4065252" y="872233"/>
              <a:ext cx="2918299" cy="2572544"/>
            </a:xfrm>
            <a:prstGeom prst="rect">
              <a:avLst/>
            </a:prstGeom>
          </p:spPr>
        </p:pic>
        <p:pic>
          <p:nvPicPr>
            <p:cNvPr id="30" name="Grafik 2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E8BAE090-7F70-B02B-6707-19B99C6C9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95767" y="872233"/>
              <a:ext cx="2918299" cy="2572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22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Other idea – Bayesian/Likelihood  classifier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885BE66-0894-3B71-32AA-59409B24A03D}"/>
                  </a:ext>
                </a:extLst>
              </p:cNvPr>
              <p:cNvSpPr txBox="1"/>
              <p:nvPr/>
            </p:nvSpPr>
            <p:spPr>
              <a:xfrm>
                <a:off x="487534" y="1193800"/>
                <a:ext cx="340901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endChr m:val="|"/>
                              <m:ctrlP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𝐬𝐢𝐠𝐧𝐚𝐥</m:t>
                              </m:r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𝐛𝐢𝐧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de-DE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𝐬𝐢𝐠𝐧𝐚𝐥</m:t>
                          </m:r>
                          <m:r>
                            <a:rPr lang="de-DE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endChr m:val="|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𝐛𝐢𝐧</m:t>
                              </m:r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𝐬𝐢𝐠𝐧𝐚𝐥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𝐛𝐢𝐧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885BE66-0894-3B71-32AA-59409B24A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4" y="1193800"/>
                <a:ext cx="3409010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2F8236B1-0279-4D39-7951-44B4D65B2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9" y="2276450"/>
            <a:ext cx="4144157" cy="217628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F667F7F-1BAC-B412-3CAB-F5537A05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74"/>
          <a:stretch/>
        </p:blipFill>
        <p:spPr>
          <a:xfrm>
            <a:off x="5331729" y="921185"/>
            <a:ext cx="3252282" cy="1718628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15FDF70-9F25-1515-2656-5B55A63D7A96}"/>
              </a:ext>
            </a:extLst>
          </p:cNvPr>
          <p:cNvSpPr/>
          <p:nvPr/>
        </p:nvSpPr>
        <p:spPr>
          <a:xfrm>
            <a:off x="4010993" y="1208961"/>
            <a:ext cx="1236465" cy="227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41F28441-D273-61BC-C042-2434BF85177A}"/>
              </a:ext>
            </a:extLst>
          </p:cNvPr>
          <p:cNvSpPr/>
          <p:nvPr/>
        </p:nvSpPr>
        <p:spPr>
          <a:xfrm rot="5400000">
            <a:off x="2928116" y="1908964"/>
            <a:ext cx="349872" cy="227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9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46"/>
    </mc:Choice>
    <mc:Fallback>
      <p:transition spd="slow" advTm="228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Outlook / Next steps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6B09FBBE-A7EF-40D0-8F83-C2BE441B1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88000"/>
                <a:ext cx="8132248" cy="3365893"/>
              </a:xfrm>
            </p:spPr>
            <p:txBody>
              <a:bodyPr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r>
                  <a:rPr lang="de-DE" b="1">
                    <a:solidFill>
                      <a:schemeClr val="tx1"/>
                    </a:solidFill>
                  </a:rPr>
                  <a:t> Build larger dataset of traces (espically for lower energies)</a:t>
                </a:r>
              </a:p>
              <a:p>
                <a:pPr>
                  <a:buBlip>
                    <a:blip r:embed="rId2"/>
                  </a:buBlip>
                </a:pPr>
                <a:endParaRPr lang="de-DE" b="1">
                  <a:solidFill>
                    <a:schemeClr val="tx1"/>
                  </a:solidFill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Test NNs on random traces provided by David Nitz…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… and improve background model accordingly</a:t>
                </a:r>
              </a:p>
              <a:p>
                <a:pPr>
                  <a:buBlip>
                    <a:blip r:embed="rId3"/>
                  </a:buBlip>
                </a:pPr>
                <a:endParaRPr lang="de-DE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Drastically reduce NN input size (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𝐛𝐢𝐧𝐬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/>
                  <a:t> currently)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Aim for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𝟏𝟐𝟎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𝐛𝐢𝐧</m:t>
                    </m:r>
                  </m:oMath>
                </a14:m>
                <a:r>
                  <a:rPr lang="de-DE" b="1"/>
                  <a:t> window as CNN input (same as ToT, etc.)</a:t>
                </a:r>
              </a:p>
              <a:p>
                <a:pPr>
                  <a:buBlip>
                    <a:blip r:embed="rId3"/>
                  </a:buBlip>
                </a:pPr>
                <a:endParaRPr lang="de-DE" b="1"/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6B09FBBE-A7EF-40D0-8F83-C2BE441B1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88000"/>
                <a:ext cx="8132248" cy="3365893"/>
              </a:xfrm>
              <a:blipFill>
                <a:blip r:embed="rId4"/>
                <a:stretch>
                  <a:fillRect l="-75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71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Other idea – Bayesian/Likelihood classifier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885BE66-0894-3B71-32AA-59409B24A03D}"/>
                  </a:ext>
                </a:extLst>
              </p:cNvPr>
              <p:cNvSpPr txBox="1"/>
              <p:nvPr/>
            </p:nvSpPr>
            <p:spPr>
              <a:xfrm>
                <a:off x="487534" y="1193800"/>
                <a:ext cx="340901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endChr m:val="|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𝐬𝐢𝐠𝐧𝐚𝐥</m:t>
                              </m:r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𝐛𝐢𝐧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de-DE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𝐬𝐢𝐠𝐧𝐚𝐥</m:t>
                          </m:r>
                          <m:r>
                            <a:rPr lang="de-DE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d>
                            <m:dPr>
                              <m:endChr m:val="|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𝐛𝐢𝐧</m:t>
                              </m:r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𝐬𝐢𝐠𝐧𝐚𝐥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𝐛𝐢𝐧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885BE66-0894-3B71-32AA-59409B24A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4" y="1193800"/>
                <a:ext cx="3409010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2F8236B1-0279-4D39-7951-44B4D65B2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9" y="2276450"/>
            <a:ext cx="4144157" cy="217628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F667F7F-1BAC-B412-3CAB-F5537A05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 r="274"/>
          <a:stretch/>
        </p:blipFill>
        <p:spPr>
          <a:xfrm>
            <a:off x="5331729" y="921185"/>
            <a:ext cx="3252282" cy="1718628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15FDF70-9F25-1515-2656-5B55A63D7A96}"/>
              </a:ext>
            </a:extLst>
          </p:cNvPr>
          <p:cNvSpPr/>
          <p:nvPr/>
        </p:nvSpPr>
        <p:spPr>
          <a:xfrm>
            <a:off x="4010993" y="1208961"/>
            <a:ext cx="1236465" cy="227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41F28441-D273-61BC-C042-2434BF85177A}"/>
              </a:ext>
            </a:extLst>
          </p:cNvPr>
          <p:cNvSpPr/>
          <p:nvPr/>
        </p:nvSpPr>
        <p:spPr>
          <a:xfrm rot="5400000">
            <a:off x="2928116" y="1908964"/>
            <a:ext cx="349872" cy="227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AA0AB55-F1CC-7078-2AC0-42B16D723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6" y="2704021"/>
            <a:ext cx="3640947" cy="1880186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337C5B1-DC04-89AE-5FCA-E8BF4E11E23B}"/>
              </a:ext>
            </a:extLst>
          </p:cNvPr>
          <p:cNvSpPr/>
          <p:nvPr/>
        </p:nvSpPr>
        <p:spPr>
          <a:xfrm rot="5400000">
            <a:off x="7852637" y="2474572"/>
            <a:ext cx="452549" cy="227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F31D3BBE-FD99-92C5-8051-85388073B335}"/>
              </a:ext>
            </a:extLst>
          </p:cNvPr>
          <p:cNvSpPr/>
          <p:nvPr/>
        </p:nvSpPr>
        <p:spPr>
          <a:xfrm>
            <a:off x="4394694" y="3594419"/>
            <a:ext cx="1236465" cy="227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46"/>
    </mc:Choice>
    <mc:Fallback>
      <p:transition spd="slow" advTm="228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203622-6ABD-E186-AE72-3CFA303A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26" y="921526"/>
            <a:ext cx="2917141" cy="1594780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Current triggers (Th, ToT) </a:t>
            </a:r>
          </a:p>
          <a:p>
            <a:endParaRPr lang="de-DE" sz="100" b="1"/>
          </a:p>
          <a:p>
            <a:r>
              <a:rPr lang="de-DE" b="1"/>
              <a:t>One layer Conv2D, 92 parameters</a:t>
            </a:r>
          </a:p>
          <a:p>
            <a:pPr marL="0" indent="0">
              <a:buNone/>
            </a:pPr>
            <a:endParaRPr lang="de-DE" sz="100" b="1"/>
          </a:p>
          <a:p>
            <a:r>
              <a:rPr lang="de-DE" b="1"/>
              <a:t>Improve TPR by cutting on sum of signal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performance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193AF6-E44A-8B4E-B09B-A6212E75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8" y="2355680"/>
            <a:ext cx="6199001" cy="20035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83C96CF-17ED-FE9B-CEDB-055DF50DA8F2}"/>
              </a:ext>
            </a:extLst>
          </p:cNvPr>
          <p:cNvSpPr/>
          <p:nvPr/>
        </p:nvSpPr>
        <p:spPr>
          <a:xfrm>
            <a:off x="555068" y="3086100"/>
            <a:ext cx="6053924" cy="214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576821-3CEB-2513-8F55-0904A0E4B0A2}"/>
              </a:ext>
            </a:extLst>
          </p:cNvPr>
          <p:cNvSpPr/>
          <p:nvPr/>
        </p:nvSpPr>
        <p:spPr>
          <a:xfrm>
            <a:off x="555062" y="3990988"/>
            <a:ext cx="6053924" cy="214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371966D7-56D9-D3AC-7FB6-34636F0F2F76}"/>
              </a:ext>
            </a:extLst>
          </p:cNvPr>
          <p:cNvSpPr txBox="1">
            <a:spLocks/>
          </p:cNvSpPr>
          <p:nvPr/>
        </p:nvSpPr>
        <p:spPr>
          <a:xfrm>
            <a:off x="6883687" y="2676328"/>
            <a:ext cx="2044313" cy="33658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Fast and easy to implement</a:t>
            </a:r>
          </a:p>
          <a:p>
            <a:endParaRPr lang="de-DE" sz="100" b="1"/>
          </a:p>
          <a:p>
            <a:r>
              <a:rPr lang="de-DE" b="1"/>
              <a:t>Check full potential by tweaking hyper-parameters</a:t>
            </a:r>
          </a:p>
        </p:txBody>
      </p:sp>
    </p:spTree>
    <p:extLst>
      <p:ext uri="{BB962C8B-B14F-4D97-AF65-F5344CB8AC3E}">
        <p14:creationId xmlns:p14="http://schemas.microsoft.com/office/powerpoint/2010/main" val="276327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783"/>
    </mc:Choice>
    <mc:Fallback>
      <p:transition spd="slow" advTm="8578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17.08.2022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Recap from last KA / BsAs meeting</a:t>
            </a:r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736BF2-3E88-5ACB-42D8-01D76F11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55" y="1262416"/>
            <a:ext cx="4879087" cy="2743019"/>
          </a:xfrm>
          <a:prstGeom prst="round2DiagRect">
            <a:avLst>
              <a:gd name="adj1" fmla="val 486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59D1D623-E4E6-FCBF-B78A-B9FD6DF2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8001"/>
            <a:ext cx="3364756" cy="3364950"/>
          </a:xfrm>
        </p:spPr>
        <p:txBody>
          <a:bodyPr>
            <a:normAutofit fontScale="92500" lnSpcReduction="10000"/>
          </a:bodyPr>
          <a:lstStyle/>
          <a:p>
            <a:r>
              <a:rPr lang="de-DE" b="1"/>
              <a:t>Random traces exist, </a:t>
            </a:r>
          </a:p>
          <a:p>
            <a:pPr marL="0" indent="0">
              <a:buNone/>
            </a:pPr>
            <a:r>
              <a:rPr lang="de-DE" b="1"/>
              <a:t>   but some issues in data</a:t>
            </a:r>
          </a:p>
          <a:p>
            <a:endParaRPr lang="de-DE" sz="600" b="1"/>
          </a:p>
          <a:p>
            <a:r>
              <a:rPr lang="de-DE" b="1"/>
              <a:t>Background model has</a:t>
            </a:r>
          </a:p>
          <a:p>
            <a:pPr marL="0" indent="0">
              <a:buNone/>
            </a:pPr>
            <a:r>
              <a:rPr lang="de-DE" b="1"/>
              <a:t>   stray muons, etc. </a:t>
            </a:r>
          </a:p>
          <a:p>
            <a:endParaRPr lang="de-DE" sz="600" b="1"/>
          </a:p>
          <a:p>
            <a:r>
              <a:rPr lang="de-DE" b="1"/>
              <a:t>Various testing on model background + randoms</a:t>
            </a:r>
          </a:p>
          <a:p>
            <a:pPr marL="0" indent="0">
              <a:buNone/>
            </a:pPr>
            <a:endParaRPr lang="de-DE" b="1"/>
          </a:p>
          <a:p>
            <a:r>
              <a:rPr lang="de-DE" b="1"/>
              <a:t>Standard input to NNs</a:t>
            </a:r>
          </a:p>
          <a:p>
            <a:pPr marL="0" indent="0">
              <a:buNone/>
            </a:pPr>
            <a:r>
              <a:rPr lang="de-DE" b="1"/>
              <a:t>   (</a:t>
            </a:r>
            <a:r>
              <a:rPr lang="de-DE" b="1">
                <a:solidFill>
                  <a:schemeClr val="tx2"/>
                </a:solidFill>
              </a:rPr>
              <a:t>3</a:t>
            </a:r>
            <a:r>
              <a:rPr lang="de-DE" b="1"/>
              <a:t> (PMTs), </a:t>
            </a:r>
            <a:r>
              <a:rPr lang="de-DE" b="1">
                <a:solidFill>
                  <a:schemeClr val="tx2"/>
                </a:solidFill>
              </a:rPr>
              <a:t>120</a:t>
            </a:r>
            <a:r>
              <a:rPr lang="de-DE" b="1"/>
              <a:t> (bins) )</a:t>
            </a:r>
          </a:p>
          <a:p>
            <a:endParaRPr lang="de-DE" sz="600" b="1"/>
          </a:p>
          <a:p>
            <a:r>
              <a:rPr lang="de-DE" b="1"/>
              <a:t>QoL code improvements, bug fixes, hyperparameters</a:t>
            </a:r>
          </a:p>
          <a:p>
            <a:pPr marL="0" indent="0">
              <a:buNone/>
            </a:pP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3"/>
    </mc:Choice>
    <mc:Fallback xmlns="">
      <p:transition spd="slow" advTm="857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E0CC71-F58E-2AB4-4BCD-EB6F301A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" y="826880"/>
            <a:ext cx="7802791" cy="402196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principle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39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81"/>
    </mc:Choice>
    <mc:Fallback xmlns="">
      <p:transition spd="slow" advTm="1138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E0CC71-F58E-2AB4-4BCD-EB6F301A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" y="826880"/>
            <a:ext cx="7802791" cy="402196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principle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35A8E-D8C4-7E43-6483-19F28D51224E}"/>
              </a:ext>
            </a:extLst>
          </p:cNvPr>
          <p:cNvGrpSpPr/>
          <p:nvPr/>
        </p:nvGrpSpPr>
        <p:grpSpPr>
          <a:xfrm>
            <a:off x="2671389" y="979552"/>
            <a:ext cx="1457809" cy="3442430"/>
            <a:chOff x="-3999555" y="973201"/>
            <a:chExt cx="7057515" cy="3459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91184B0-5DC5-AF9C-5183-7A16A9D4303A}"/>
                </a:ext>
              </a:extLst>
            </p:cNvPr>
            <p:cNvSpPr/>
            <p:nvPr/>
          </p:nvSpPr>
          <p:spPr>
            <a:xfrm>
              <a:off x="1014749" y="973201"/>
              <a:ext cx="2043211" cy="345989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9D9D52-99B1-2D68-6E2C-7BD757191443}"/>
                </a:ext>
              </a:extLst>
            </p:cNvPr>
            <p:cNvSpPr txBox="1"/>
            <p:nvPr/>
          </p:nvSpPr>
          <p:spPr>
            <a:xfrm>
              <a:off x="-3999555" y="973201"/>
              <a:ext cx="1061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/>
                <a:t>Size = 120</a:t>
              </a:r>
            </a:p>
            <a:p>
              <a:r>
                <a:rPr lang="de-DE" sz="1400" b="1"/>
                <a:t>Step =  </a:t>
              </a:r>
              <a:r>
                <a:rPr lang="de-DE" sz="400" b="1"/>
                <a:t> </a:t>
              </a:r>
              <a:r>
                <a:rPr lang="de-DE" sz="100" b="1"/>
                <a:t>  </a:t>
              </a:r>
              <a:r>
                <a:rPr lang="de-DE" sz="1400" b="1"/>
                <a:t>10</a:t>
              </a:r>
              <a:endParaRPr lang="en-US" sz="1400" b="1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49B05844-3925-D003-0785-3A98D8FFF7B5}"/>
              </a:ext>
            </a:extLst>
          </p:cNvPr>
          <p:cNvSpPr txBox="1"/>
          <p:nvPr/>
        </p:nvSpPr>
        <p:spPr>
          <a:xfrm>
            <a:off x="824218" y="1099269"/>
            <a:ext cx="10567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DE" b="1"/>
              <a:t>Label: </a:t>
            </a:r>
            <a:r>
              <a:rPr lang="de-DE" b="1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E0CC71-F58E-2AB4-4BCD-EB6F301A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" y="826880"/>
            <a:ext cx="7802791" cy="402196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principle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35A8E-D8C4-7E43-6483-19F28D51224E}"/>
              </a:ext>
            </a:extLst>
          </p:cNvPr>
          <p:cNvGrpSpPr/>
          <p:nvPr/>
        </p:nvGrpSpPr>
        <p:grpSpPr>
          <a:xfrm>
            <a:off x="3005607" y="979552"/>
            <a:ext cx="1457809" cy="3442430"/>
            <a:chOff x="-3999555" y="973201"/>
            <a:chExt cx="7057515" cy="3459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91184B0-5DC5-AF9C-5183-7A16A9D4303A}"/>
                </a:ext>
              </a:extLst>
            </p:cNvPr>
            <p:cNvSpPr/>
            <p:nvPr/>
          </p:nvSpPr>
          <p:spPr>
            <a:xfrm>
              <a:off x="1014749" y="973201"/>
              <a:ext cx="2043211" cy="345989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9D9D52-99B1-2D68-6E2C-7BD757191443}"/>
                </a:ext>
              </a:extLst>
            </p:cNvPr>
            <p:cNvSpPr txBox="1"/>
            <p:nvPr/>
          </p:nvSpPr>
          <p:spPr>
            <a:xfrm>
              <a:off x="-3999555" y="973201"/>
              <a:ext cx="1061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/>
                <a:t>Size = 120</a:t>
              </a:r>
            </a:p>
            <a:p>
              <a:r>
                <a:rPr lang="de-DE" sz="1400" b="1"/>
                <a:t>Step =  </a:t>
              </a:r>
              <a:r>
                <a:rPr lang="de-DE" sz="400" b="1"/>
                <a:t> </a:t>
              </a:r>
              <a:r>
                <a:rPr lang="de-DE" sz="100" b="1"/>
                <a:t>  </a:t>
              </a:r>
              <a:r>
                <a:rPr lang="de-DE" sz="1400" b="1"/>
                <a:t>10</a:t>
              </a:r>
              <a:endParaRPr lang="en-US" sz="1400" b="1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72068550-BA51-83EE-1A75-2D8B4CE8D821}"/>
              </a:ext>
            </a:extLst>
          </p:cNvPr>
          <p:cNvSpPr txBox="1"/>
          <p:nvPr/>
        </p:nvSpPr>
        <p:spPr>
          <a:xfrm>
            <a:off x="824218" y="1099269"/>
            <a:ext cx="10567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DE" b="1"/>
              <a:t>Label: </a:t>
            </a:r>
            <a:r>
              <a:rPr lang="de-DE" b="1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2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E0CC71-F58E-2AB4-4BCD-EB6F301A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" y="826880"/>
            <a:ext cx="7802791" cy="402196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principle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35A8E-D8C4-7E43-6483-19F28D51224E}"/>
              </a:ext>
            </a:extLst>
          </p:cNvPr>
          <p:cNvGrpSpPr/>
          <p:nvPr/>
        </p:nvGrpSpPr>
        <p:grpSpPr>
          <a:xfrm>
            <a:off x="3339825" y="979552"/>
            <a:ext cx="1457809" cy="3442430"/>
            <a:chOff x="-3999555" y="973201"/>
            <a:chExt cx="7057515" cy="3459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91184B0-5DC5-AF9C-5183-7A16A9D4303A}"/>
                </a:ext>
              </a:extLst>
            </p:cNvPr>
            <p:cNvSpPr/>
            <p:nvPr/>
          </p:nvSpPr>
          <p:spPr>
            <a:xfrm>
              <a:off x="1014749" y="973201"/>
              <a:ext cx="2043211" cy="345989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9D9D52-99B1-2D68-6E2C-7BD757191443}"/>
                </a:ext>
              </a:extLst>
            </p:cNvPr>
            <p:cNvSpPr txBox="1"/>
            <p:nvPr/>
          </p:nvSpPr>
          <p:spPr>
            <a:xfrm>
              <a:off x="-3999555" y="973201"/>
              <a:ext cx="1061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/>
                <a:t>Size = 120</a:t>
              </a:r>
            </a:p>
            <a:p>
              <a:r>
                <a:rPr lang="de-DE" sz="1400" b="1"/>
                <a:t>Step =  </a:t>
              </a:r>
              <a:r>
                <a:rPr lang="de-DE" sz="400" b="1"/>
                <a:t> </a:t>
              </a:r>
              <a:r>
                <a:rPr lang="de-DE" sz="100" b="1"/>
                <a:t>  </a:t>
              </a:r>
              <a:r>
                <a:rPr lang="de-DE" sz="1400" b="1"/>
                <a:t>10</a:t>
              </a:r>
              <a:endParaRPr lang="en-US" sz="1400" b="1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24AF105-01E3-82B7-0CE5-5B1DD28BD5B1}"/>
              </a:ext>
            </a:extLst>
          </p:cNvPr>
          <p:cNvSpPr txBox="1"/>
          <p:nvPr/>
        </p:nvSpPr>
        <p:spPr>
          <a:xfrm>
            <a:off x="824218" y="1099269"/>
            <a:ext cx="10567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DE" b="1"/>
              <a:t>Label: </a:t>
            </a:r>
            <a:r>
              <a:rPr lang="de-DE" b="1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2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E0CC71-F58E-2AB4-4BCD-EB6F301A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" y="826880"/>
            <a:ext cx="7802791" cy="402196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principle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35A8E-D8C4-7E43-6483-19F28D51224E}"/>
              </a:ext>
            </a:extLst>
          </p:cNvPr>
          <p:cNvGrpSpPr/>
          <p:nvPr/>
        </p:nvGrpSpPr>
        <p:grpSpPr>
          <a:xfrm>
            <a:off x="4777633" y="979552"/>
            <a:ext cx="1457809" cy="3442430"/>
            <a:chOff x="-3999555" y="973201"/>
            <a:chExt cx="7057515" cy="3459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91184B0-5DC5-AF9C-5183-7A16A9D4303A}"/>
                </a:ext>
              </a:extLst>
            </p:cNvPr>
            <p:cNvSpPr/>
            <p:nvPr/>
          </p:nvSpPr>
          <p:spPr>
            <a:xfrm>
              <a:off x="1014749" y="973201"/>
              <a:ext cx="2043211" cy="345989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9D9D52-99B1-2D68-6E2C-7BD757191443}"/>
                </a:ext>
              </a:extLst>
            </p:cNvPr>
            <p:cNvSpPr txBox="1"/>
            <p:nvPr/>
          </p:nvSpPr>
          <p:spPr>
            <a:xfrm>
              <a:off x="-3999555" y="973201"/>
              <a:ext cx="1061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/>
                <a:t>Size = 120</a:t>
              </a:r>
            </a:p>
            <a:p>
              <a:r>
                <a:rPr lang="de-DE" sz="1400" b="1"/>
                <a:t>Step =  </a:t>
              </a:r>
              <a:r>
                <a:rPr lang="de-DE" sz="400" b="1"/>
                <a:t> </a:t>
              </a:r>
              <a:r>
                <a:rPr lang="de-DE" sz="100" b="1"/>
                <a:t>  </a:t>
              </a:r>
              <a:r>
                <a:rPr lang="de-DE" sz="1400" b="1"/>
                <a:t>10</a:t>
              </a:r>
              <a:endParaRPr lang="en-US" sz="1400" b="1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AC0D19E-DF02-C39D-4822-549039844E01}"/>
              </a:ext>
            </a:extLst>
          </p:cNvPr>
          <p:cNvSpPr txBox="1"/>
          <p:nvPr/>
        </p:nvSpPr>
        <p:spPr>
          <a:xfrm>
            <a:off x="824218" y="1099269"/>
            <a:ext cx="10567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DE" b="1"/>
              <a:t>Label: </a:t>
            </a:r>
            <a:r>
              <a:rPr lang="de-DE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3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E0CC71-F58E-2AB4-4BCD-EB6F301A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" y="826880"/>
            <a:ext cx="7802791" cy="402196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17.08.2022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Sliding window analysis - principle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8435A8E-D8C4-7E43-6483-19F28D51224E}"/>
              </a:ext>
            </a:extLst>
          </p:cNvPr>
          <p:cNvGrpSpPr/>
          <p:nvPr/>
        </p:nvGrpSpPr>
        <p:grpSpPr>
          <a:xfrm>
            <a:off x="4550608" y="979552"/>
            <a:ext cx="1457809" cy="3442430"/>
            <a:chOff x="-3999555" y="973201"/>
            <a:chExt cx="7057515" cy="3459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91184B0-5DC5-AF9C-5183-7A16A9D4303A}"/>
                </a:ext>
              </a:extLst>
            </p:cNvPr>
            <p:cNvSpPr/>
            <p:nvPr/>
          </p:nvSpPr>
          <p:spPr>
            <a:xfrm>
              <a:off x="1014749" y="973201"/>
              <a:ext cx="2043211" cy="345989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9D9D52-99B1-2D68-6E2C-7BD757191443}"/>
                </a:ext>
              </a:extLst>
            </p:cNvPr>
            <p:cNvSpPr txBox="1"/>
            <p:nvPr/>
          </p:nvSpPr>
          <p:spPr>
            <a:xfrm>
              <a:off x="-3999555" y="973201"/>
              <a:ext cx="1061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/>
                <a:t>Size = 120</a:t>
              </a:r>
            </a:p>
            <a:p>
              <a:r>
                <a:rPr lang="de-DE" sz="1400" b="1"/>
                <a:t>Step =  </a:t>
              </a:r>
              <a:r>
                <a:rPr lang="de-DE" sz="400" b="1"/>
                <a:t> </a:t>
              </a:r>
              <a:r>
                <a:rPr lang="de-DE" sz="100" b="1"/>
                <a:t>  </a:t>
              </a:r>
              <a:r>
                <a:rPr lang="de-DE" sz="1400" b="1"/>
                <a:t>10</a:t>
              </a:r>
              <a:endParaRPr lang="en-US" sz="1400" b="1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AC0D19E-DF02-C39D-4822-549039844E01}"/>
              </a:ext>
            </a:extLst>
          </p:cNvPr>
          <p:cNvSpPr txBox="1"/>
          <p:nvPr/>
        </p:nvSpPr>
        <p:spPr>
          <a:xfrm>
            <a:off x="824218" y="1099269"/>
            <a:ext cx="10567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DE" b="1"/>
              <a:t>Label: </a:t>
            </a:r>
            <a:r>
              <a:rPr lang="de-DE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881"/>
    </mc:Choice>
    <mc:Fallback>
      <p:transition spd="slow" advTm="113881"/>
    </mc:Fallback>
  </mc:AlternateContent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Benutzerdefiniert</PresentationFormat>
  <Paragraphs>217</Paragraphs>
  <Slides>28</Slides>
  <Notes>0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Design1</vt:lpstr>
      <vt:lpstr>PowerPoint-Präsentation</vt:lpstr>
      <vt:lpstr>Outlook / Next steps</vt:lpstr>
      <vt:lpstr>Recap from last KA / BsAs meeting</vt:lpstr>
      <vt:lpstr>Sliding window analysis - principle</vt:lpstr>
      <vt:lpstr>Sliding window analysis - principle</vt:lpstr>
      <vt:lpstr>Sliding window analysis - principle</vt:lpstr>
      <vt:lpstr>Sliding window analysis - principle</vt:lpstr>
      <vt:lpstr>Sliding window analysis - principle</vt:lpstr>
      <vt:lpstr>Sliding window analysis - principle</vt:lpstr>
      <vt:lpstr>Sliding window analysis - principle</vt:lpstr>
      <vt:lpstr>Sliding window analysis - performance</vt:lpstr>
      <vt:lpstr>Sliding window analysis - performance</vt:lpstr>
      <vt:lpstr>Sliding window analysis - performance</vt:lpstr>
      <vt:lpstr>Sliding window analysis - performance</vt:lpstr>
      <vt:lpstr>Sliding window analysis - performance</vt:lpstr>
      <vt:lpstr>Sliding window analysis - performance</vt:lpstr>
      <vt:lpstr>Baseline model comparison</vt:lpstr>
      <vt:lpstr>Baseline model comparison</vt:lpstr>
      <vt:lpstr>Other idea – Bayesian/Likelihood  classifier</vt:lpstr>
      <vt:lpstr>Other idea – Bayesian/Likelihood classifier</vt:lpstr>
      <vt:lpstr>Sliding window analysis - performance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Filip, Paul</cp:lastModifiedBy>
  <cp:revision>342</cp:revision>
  <dcterms:created xsi:type="dcterms:W3CDTF">2021-01-22T09:25:34Z</dcterms:created>
  <dcterms:modified xsi:type="dcterms:W3CDTF">2022-08-17T17:15:44Z</dcterms:modified>
</cp:coreProperties>
</file>