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23"/>
  </p:notesMasterIdLst>
  <p:sldIdLst>
    <p:sldId id="260" r:id="rId2"/>
    <p:sldId id="262" r:id="rId3"/>
    <p:sldId id="361" r:id="rId4"/>
    <p:sldId id="362" r:id="rId5"/>
    <p:sldId id="363" r:id="rId6"/>
    <p:sldId id="364" r:id="rId7"/>
    <p:sldId id="365" r:id="rId8"/>
    <p:sldId id="366" r:id="rId9"/>
    <p:sldId id="367" r:id="rId10"/>
    <p:sldId id="368" r:id="rId11"/>
    <p:sldId id="351" r:id="rId12"/>
    <p:sldId id="369" r:id="rId13"/>
    <p:sldId id="370" r:id="rId14"/>
    <p:sldId id="371" r:id="rId15"/>
    <p:sldId id="299" r:id="rId16"/>
    <p:sldId id="295" r:id="rId17"/>
    <p:sldId id="285" r:id="rId18"/>
    <p:sldId id="263" r:id="rId19"/>
    <p:sldId id="277" r:id="rId20"/>
    <p:sldId id="265" r:id="rId21"/>
    <p:sldId id="266" r:id="rId22"/>
  </p:sldIdLst>
  <p:sldSz cx="9144000" cy="5145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6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 Paul" initials="PP" lastIdx="1" clrIdx="0">
    <p:extLst>
      <p:ext uri="{19B8F6BF-5375-455C-9EA6-DF929625EA0E}">
        <p15:presenceInfo xmlns:p15="http://schemas.microsoft.com/office/powerpoint/2012/main" userId="1831f2ae6200483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4F78"/>
    <a:srgbClr val="D8D9A9"/>
    <a:srgbClr val="C00000"/>
    <a:srgbClr val="FFFFFF"/>
    <a:srgbClr val="A52929"/>
    <a:srgbClr val="FFA000"/>
    <a:srgbClr val="007162"/>
    <a:srgbClr val="1C1C1C"/>
    <a:srgbClr val="287E10"/>
    <a:srgbClr val="3CC2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00" autoAdjust="0"/>
  </p:normalViewPr>
  <p:slideViewPr>
    <p:cSldViewPr snapToGrid="0">
      <p:cViewPr>
        <p:scale>
          <a:sx n="150" d="100"/>
          <a:sy n="150" d="100"/>
        </p:scale>
        <p:origin x="456" y="444"/>
      </p:cViewPr>
      <p:guideLst>
        <p:guide orient="horz" pos="1620"/>
        <p:guide pos="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F02CA-77CB-4E54-B712-21E588799EE8}" type="datetimeFigureOut">
              <a:rPr lang="de-DE" smtClean="0"/>
              <a:t>01.09.2022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F729A-0AF0-4995-B32B-9504BC6896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0794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4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68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52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36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20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04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9988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72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A69FA289-953F-455D-8A32-D9234FE1F6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940" b="2912"/>
          <a:stretch/>
        </p:blipFill>
        <p:spPr>
          <a:xfrm>
            <a:off x="160861" y="2689268"/>
            <a:ext cx="8822278" cy="1992310"/>
          </a:xfrm>
          <a:prstGeom prst="round2DiagRect">
            <a:avLst>
              <a:gd name="adj1" fmla="val 0"/>
              <a:gd name="adj2" fmla="val 19697"/>
            </a:avLst>
          </a:prstGeom>
          <a:ln w="88900" cap="sq">
            <a:solidFill>
              <a:srgbClr val="FFFFFF"/>
            </a:solidFill>
            <a:miter lim="800000"/>
          </a:ln>
          <a:effectLst/>
        </p:spPr>
      </p:pic>
      <p:sp>
        <p:nvSpPr>
          <p:cNvPr id="8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365443" y="1445896"/>
            <a:ext cx="8524557" cy="285114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600" b="1"/>
            </a:lvl1pPr>
            <a:lvl2pPr marL="355600" indent="0">
              <a:buFont typeface="Arial" panose="020B0604020202020204" pitchFamily="34" charset="0"/>
              <a:buNone/>
              <a:defRPr sz="2600" b="1"/>
            </a:lvl2pPr>
            <a:lvl3pPr marL="717550" indent="0">
              <a:buFont typeface="Arial" panose="020B0604020202020204" pitchFamily="34" charset="0"/>
              <a:buNone/>
              <a:defRPr sz="2600" b="1"/>
            </a:lvl3pPr>
            <a:lvl4pPr marL="1073150" indent="0">
              <a:buFont typeface="Arial" panose="020B0604020202020204" pitchFamily="34" charset="0"/>
              <a:buNone/>
              <a:defRPr sz="2600" b="1"/>
            </a:lvl4pPr>
            <a:lvl5pPr marL="1435100" indent="0">
              <a:buFont typeface="Arial" panose="020B0604020202020204" pitchFamily="34" charset="0"/>
              <a:buNone/>
              <a:defRPr sz="2600" b="1"/>
            </a:lvl5pPr>
          </a:lstStyle>
          <a:p>
            <a:pPr lvl="0"/>
            <a:r>
              <a:rPr lang="de-DE"/>
              <a:t>Update on trigger studies</a:t>
            </a:r>
            <a:endParaRPr lang="de-DE" dirty="0"/>
          </a:p>
        </p:txBody>
      </p:sp>
      <p:sp>
        <p:nvSpPr>
          <p:cNvPr id="9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380675" y="1979930"/>
            <a:ext cx="8515675" cy="509905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800" b="1" i="0" baseline="0"/>
            </a:lvl1pPr>
            <a:lvl2pPr marL="355600" indent="0">
              <a:buFont typeface="Arial" panose="020B0604020202020204" pitchFamily="34" charset="0"/>
              <a:buNone/>
              <a:defRPr sz="1800" b="1" i="0"/>
            </a:lvl2pPr>
            <a:lvl3pPr marL="717550" indent="0">
              <a:buFont typeface="Arial" panose="020B0604020202020204" pitchFamily="34" charset="0"/>
              <a:buNone/>
              <a:defRPr sz="1800" b="1" i="0"/>
            </a:lvl3pPr>
            <a:lvl4pPr marL="1073150" indent="0">
              <a:buFont typeface="Arial" panose="020B0604020202020204" pitchFamily="34" charset="0"/>
              <a:buNone/>
              <a:defRPr sz="1800" b="1" i="0"/>
            </a:lvl4pPr>
            <a:lvl5pPr marL="1435100" indent="0">
              <a:buFont typeface="Arial" panose="020B0604020202020204" pitchFamily="34" charset="0"/>
              <a:buNone/>
              <a:defRPr sz="1800" b="1" i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(</a:t>
            </a:r>
            <a:r>
              <a:rPr lang="en-US" dirty="0"/>
              <a:t>Also possible in two columns</a:t>
            </a:r>
            <a:r>
              <a:rPr lang="de-DE" dirty="0"/>
              <a:t>)</a:t>
            </a: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600" y="4895776"/>
            <a:ext cx="3606670" cy="126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825" noProof="0" dirty="0"/>
              <a:t>KIT – The Research University in the Helmholtz Association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318375" y="4826105"/>
            <a:ext cx="17272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1600" b="1" dirty="0">
                <a:solidFill>
                  <a:schemeClr val="tx1"/>
                </a:solidFill>
              </a:rPr>
              <a:t>www.kit.edu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170E65B-29E8-4B34-8C2D-4A01E1FD96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00" y="360000"/>
            <a:ext cx="1621550" cy="75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24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EF9F2463-8150-4DAA-877D-A146C8C8C60A}" type="datetime1">
              <a:rPr lang="de-DE" smtClean="0"/>
              <a:t>01.09.2022</a:t>
            </a:fld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0272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1640" y="1188000"/>
            <a:ext cx="4882310" cy="3209146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 marL="1076612" indent="0">
              <a:buNone/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00051" y="1188001"/>
            <a:ext cx="3178969" cy="3209146"/>
          </a:xfrm>
        </p:spPr>
        <p:txBody>
          <a:bodyPr/>
          <a:lstStyle>
            <a:lvl1pPr marL="0" indent="0">
              <a:buNone/>
              <a:defRPr sz="1200"/>
            </a:lvl1pPr>
            <a:lvl2pPr marL="342991" indent="0">
              <a:buNone/>
              <a:defRPr sz="1050"/>
            </a:lvl2pPr>
            <a:lvl3pPr marL="685983" indent="0">
              <a:buNone/>
              <a:defRPr sz="900"/>
            </a:lvl3pPr>
            <a:lvl4pPr marL="1028974" indent="0">
              <a:buNone/>
              <a:defRPr sz="750"/>
            </a:lvl4pPr>
            <a:lvl5pPr marL="1371966" indent="0">
              <a:buNone/>
              <a:defRPr sz="750"/>
            </a:lvl5pPr>
            <a:lvl6pPr marL="1714957" indent="0">
              <a:buNone/>
              <a:defRPr sz="750"/>
            </a:lvl6pPr>
            <a:lvl7pPr marL="2057949" indent="0">
              <a:buNone/>
              <a:defRPr sz="750"/>
            </a:lvl7pPr>
            <a:lvl8pPr marL="2400940" indent="0">
              <a:buNone/>
              <a:defRPr sz="750"/>
            </a:lvl8pPr>
            <a:lvl9pPr marL="2743932" indent="0">
              <a:buNone/>
              <a:defRPr sz="750"/>
            </a:lvl9pPr>
          </a:lstStyle>
          <a:p>
            <a:pPr lvl="0"/>
            <a:r>
              <a:rPr lang="en-US" altLang="de-DE" dirty="0"/>
              <a:t>Click to add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224C4683-D191-47F3-8302-BB2B36B1C86A}" type="datetime1">
              <a:rPr lang="de-DE" smtClean="0"/>
              <a:t>01.09.2022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F47D9EC-E3C8-4173-84B3-DB5A91069C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020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43915" y="468662"/>
            <a:ext cx="5471285" cy="3112861"/>
          </a:xfrm>
        </p:spPr>
        <p:txBody>
          <a:bodyPr anchor="t"/>
          <a:lstStyle>
            <a:lvl1pPr marL="0" indent="0">
              <a:buNone/>
              <a:defRPr sz="2401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5E89BE91-4B1C-4025-AE57-60317864A3F3}" type="datetime1">
              <a:rPr lang="de-DE" smtClean="0"/>
              <a:t>01.09.2022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4D6481-F98B-45EE-B6D0-BF8C42A11F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3914" y="3628492"/>
            <a:ext cx="5468677" cy="42521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5119134-5DDA-43C1-B0D4-2BD9056B0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46522" y="4099062"/>
            <a:ext cx="5468677" cy="577364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91" indent="0">
              <a:buNone/>
              <a:defRPr sz="1050"/>
            </a:lvl2pPr>
            <a:lvl3pPr marL="685983" indent="0">
              <a:buNone/>
              <a:defRPr sz="900"/>
            </a:lvl3pPr>
            <a:lvl4pPr marL="1028974" indent="0">
              <a:buNone/>
              <a:defRPr sz="750"/>
            </a:lvl4pPr>
            <a:lvl5pPr marL="1371966" indent="0">
              <a:buNone/>
              <a:defRPr sz="750"/>
            </a:lvl5pPr>
            <a:lvl6pPr marL="1714957" indent="0">
              <a:buNone/>
              <a:defRPr sz="750"/>
            </a:lvl6pPr>
            <a:lvl7pPr marL="2057949" indent="0">
              <a:buNone/>
              <a:defRPr sz="750"/>
            </a:lvl7pPr>
            <a:lvl8pPr marL="2400940" indent="0">
              <a:buNone/>
              <a:defRPr sz="750"/>
            </a:lvl8pPr>
            <a:lvl9pPr marL="2743932" indent="0">
              <a:buNone/>
              <a:defRPr sz="750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1436743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00050" y="1068308"/>
            <a:ext cx="8343900" cy="3512663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3AD15D93-083F-4B89-951E-D5F35A1BBEC8}" type="datetime1">
              <a:rPr lang="de-DE" smtClean="0"/>
              <a:t>01.09.2022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A0AF9471-6F4B-417A-9B82-1D3AC42AE9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66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770387" y="273928"/>
            <a:ext cx="1971675" cy="4360224"/>
          </a:xfrm>
          <a:prstGeom prst="rect">
            <a:avLst/>
          </a:prstGeom>
        </p:spPr>
        <p:txBody>
          <a:bodyPr vert="eaVert"/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01940" y="273928"/>
            <a:ext cx="6225572" cy="436022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90C3E158-F33A-4782-AFB5-03A3FD6F0AB2}" type="datetime1">
              <a:rPr lang="de-DE" smtClean="0"/>
              <a:t>01.09.2022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2369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0050" y="1188000"/>
            <a:ext cx="8343900" cy="336589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sz="1600"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0A9BFA6A-9A63-4E2D-92C0-C77BFA750EDB}" type="datetime1">
              <a:rPr lang="de-DE" noProof="0" smtClean="0"/>
              <a:t>01.09.2022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696EC4-B4CF-4701-AD06-A8439D6D8E12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340BE303-A4F2-4BCB-AF82-DC9DDFB7C7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395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0050" y="1188000"/>
            <a:ext cx="4114800" cy="344615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188000"/>
            <a:ext cx="4114799" cy="344615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43A9179C-E631-47AA-B9CB-ABFD8F596650}" type="datetime1">
              <a:rPr lang="de-DE" smtClean="0"/>
              <a:t>01.09.2022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386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4655819" y="1188720"/>
            <a:ext cx="4100831" cy="3459481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master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0050" y="1188000"/>
            <a:ext cx="4114800" cy="344615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43A9179C-E631-47AA-B9CB-ABFD8F596650}" type="datetime1">
              <a:rPr lang="de-DE" smtClean="0"/>
              <a:t>01.09.2022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11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0050" y="1188000"/>
            <a:ext cx="4098132" cy="618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0050" y="1937441"/>
            <a:ext cx="4098132" cy="270623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818" y="1188000"/>
            <a:ext cx="4098132" cy="618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818" y="1937441"/>
            <a:ext cx="4098132" cy="270624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88C61DB6-D53F-456D-8864-56CE29C6E6BA}" type="datetime1">
              <a:rPr lang="de-DE" smtClean="0"/>
              <a:t>01.09.2022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445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4655819" y="1943101"/>
            <a:ext cx="4100831" cy="2705099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master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0050" y="1188000"/>
            <a:ext cx="4098132" cy="618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0050" y="1937441"/>
            <a:ext cx="4098132" cy="270623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818" y="1188000"/>
            <a:ext cx="4098132" cy="618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88C61DB6-D53F-456D-8864-56CE29C6E6BA}" type="datetime1">
              <a:rPr lang="de-DE" smtClean="0"/>
              <a:t>01.09.2022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4747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0A1BF2A7-198D-4BCD-8375-CAC66677F609}" type="datetime1">
              <a:rPr lang="de-DE" smtClean="0"/>
              <a:t>01.09.2022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328420"/>
            <a:ext cx="9144000" cy="3304540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en-US" dirty="0"/>
              <a:t>Please insert a picture in the master slide</a:t>
            </a:r>
          </a:p>
        </p:txBody>
      </p:sp>
    </p:spTree>
    <p:extLst>
      <p:ext uri="{BB962C8B-B14F-4D97-AF65-F5344CB8AC3E}">
        <p14:creationId xmlns:p14="http://schemas.microsoft.com/office/powerpoint/2010/main" val="969953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0A1BF2A7-198D-4BCD-8375-CAC66677F609}" type="datetime1">
              <a:rPr lang="de-DE" smtClean="0"/>
              <a:t>01.09.2022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2" name="Rechteck 1"/>
          <p:cNvSpPr/>
          <p:nvPr userDrawn="1"/>
        </p:nvSpPr>
        <p:spPr>
          <a:xfrm>
            <a:off x="0" y="4652492"/>
            <a:ext cx="9144000" cy="182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328419"/>
            <a:ext cx="9144000" cy="3419793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en-US" dirty="0"/>
              <a:t>Please insert a picture in the master slide</a:t>
            </a:r>
          </a:p>
        </p:txBody>
      </p:sp>
    </p:spTree>
    <p:extLst>
      <p:ext uri="{BB962C8B-B14F-4D97-AF65-F5344CB8AC3E}">
        <p14:creationId xmlns:p14="http://schemas.microsoft.com/office/powerpoint/2010/main" val="3671066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0A1BF2A7-198D-4BCD-8375-CAC66677F609}" type="datetime1">
              <a:rPr lang="de-DE" smtClean="0"/>
              <a:t>01.09.2022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164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00" y="1187341"/>
            <a:ext cx="8351999" cy="339363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altLang="de-DE" dirty="0"/>
              <a:t>Karlsruher Institute </a:t>
            </a:r>
            <a:r>
              <a:rPr lang="de-DE" altLang="de-DE" dirty="0" err="1"/>
              <a:t>for</a:t>
            </a:r>
            <a:r>
              <a:rPr lang="de-DE" altLang="de-DE" dirty="0"/>
              <a:t> Technology (KIT).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           </a:t>
            </a:r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107947" y="4741374"/>
            <a:ext cx="8928107" cy="745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fik 13">
            <a:extLst>
              <a:ext uri="{FF2B5EF4-FFF2-40B4-BE49-F238E27FC236}">
                <a16:creationId xmlns:a16="http://schemas.microsoft.com/office/drawing/2014/main" id="{49C6492B-9F9B-4588-8AB6-62DBF42A6EA9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31200"/>
            <a:ext cx="1079999" cy="500374"/>
          </a:xfrm>
          <a:prstGeom prst="rect">
            <a:avLst/>
          </a:prstGeom>
        </p:spPr>
      </p:pic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D440409C-9897-4940-8DB3-931E759C1E19}" type="datetime3">
              <a:rPr lang="en-US" smtClean="0"/>
              <a:pPr/>
              <a:t>1 September 2022</a:t>
            </a:fld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fld id="{61696EC4-B4CF-4701-AD06-A8439D6D8E1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4D87B36-D57F-487F-9086-156B2F77E750}"/>
              </a:ext>
            </a:extLst>
          </p:cNvPr>
          <p:cNvSpPr txBox="1">
            <a:spLocks/>
          </p:cNvSpPr>
          <p:nvPr userDrawn="1"/>
        </p:nvSpPr>
        <p:spPr>
          <a:xfrm>
            <a:off x="1700330" y="4748824"/>
            <a:ext cx="3681295" cy="39626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/>
              <a:t>Paul Filip – Machine learning triggers: a feasibility study</a:t>
            </a:r>
          </a:p>
        </p:txBody>
      </p:sp>
      <p:sp>
        <p:nvSpPr>
          <p:cNvPr id="18" name="Fußzeilenplatzhalter 4">
            <a:extLst>
              <a:ext uri="{FF2B5EF4-FFF2-40B4-BE49-F238E27FC236}">
                <a16:creationId xmlns:a16="http://schemas.microsoft.com/office/drawing/2014/main" id="{AE6A56DB-B5EE-4225-952A-4A1FEE4F4716}"/>
              </a:ext>
            </a:extLst>
          </p:cNvPr>
          <p:cNvSpPr txBox="1">
            <a:spLocks/>
          </p:cNvSpPr>
          <p:nvPr userDrawn="1"/>
        </p:nvSpPr>
        <p:spPr>
          <a:xfrm>
            <a:off x="5505450" y="4748824"/>
            <a:ext cx="3245053" cy="39626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de-DE" sz="900"/>
              <a:t>IAP, KIT Faculty for Physics</a:t>
            </a:r>
            <a:endParaRPr lang="en-US" altLang="de-DE" sz="900" dirty="0"/>
          </a:p>
        </p:txBody>
      </p:sp>
    </p:spTree>
    <p:extLst>
      <p:ext uri="{BB962C8B-B14F-4D97-AF65-F5344CB8AC3E}">
        <p14:creationId xmlns:p14="http://schemas.microsoft.com/office/powerpoint/2010/main" val="3503340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7" r:id="rId3"/>
    <p:sldLayoutId id="2147483687" r:id="rId4"/>
    <p:sldLayoutId id="2147483678" r:id="rId5"/>
    <p:sldLayoutId id="2147483686" r:id="rId6"/>
    <p:sldLayoutId id="2147483688" r:id="rId7"/>
    <p:sldLayoutId id="2147483689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</p:sldLayoutIdLst>
  <p:hf hdr="0" ftr="0"/>
  <p:txStyles>
    <p:titleStyle>
      <a:lvl1pPr algn="l" defTabSz="685983" rtl="0" eaLnBrk="1" latinLnBrk="0" hangingPunct="1">
        <a:lnSpc>
          <a:spcPct val="90000"/>
        </a:lnSpc>
        <a:spcBef>
          <a:spcPct val="0"/>
        </a:spcBef>
        <a:buNone/>
        <a:defRPr lang="en-US" sz="2400" b="1" kern="1200" dirty="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03652" indent="-203652" algn="l" defTabSz="68598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17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70423" indent="-203652" algn="l" defTabSz="68598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17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7194" indent="-198888" algn="l" defTabSz="67407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17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8729" indent="-203652" algn="l" defTabSz="68598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17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75500" indent="-198888" algn="l" defTabSz="68598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17"/>
        </a:buBlip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453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44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436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427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00" userDrawn="1">
          <p15:clr>
            <a:srgbClr val="F26B43"/>
          </p15:clr>
        </p15:guide>
        <p15:guide id="3" orient="horz" pos="464" userDrawn="1">
          <p15:clr>
            <a:srgbClr val="F26B43"/>
          </p15:clr>
        </p15:guide>
        <p15:guide id="4" pos="4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>
          <a:xfrm>
            <a:off x="309721" y="1473998"/>
            <a:ext cx="8524557" cy="635634"/>
          </a:xfrm>
        </p:spPr>
        <p:txBody>
          <a:bodyPr>
            <a:normAutofit/>
          </a:bodyPr>
          <a:lstStyle/>
          <a:p>
            <a:r>
              <a:rPr lang="de-DE" sz="2800"/>
              <a:t>Machine learning triggers: feasibility study</a:t>
            </a:r>
            <a:endParaRPr lang="de-DE" sz="2800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395915" y="1952711"/>
            <a:ext cx="8515675" cy="420523"/>
          </a:xfrm>
        </p:spPr>
        <p:txBody>
          <a:bodyPr>
            <a:normAutofit/>
          </a:bodyPr>
          <a:lstStyle/>
          <a:p>
            <a:r>
              <a:rPr lang="de-DE"/>
              <a:t>status report, what did I do last week, </a:t>
            </a:r>
            <a:r>
              <a:rPr lang="de-DE">
                <a:solidFill>
                  <a:schemeClr val="tx2"/>
                </a:solidFill>
              </a:rPr>
              <a:t>01.09.22</a:t>
            </a:r>
          </a:p>
        </p:txBody>
      </p:sp>
      <p:pic>
        <p:nvPicPr>
          <p:cNvPr id="5" name="Grafik 4" descr="Ein Bild, das Küchengeräte enthält.&#10;&#10;Automatisch generierte Beschreibung">
            <a:extLst>
              <a:ext uri="{FF2B5EF4-FFF2-40B4-BE49-F238E27FC236}">
                <a16:creationId xmlns:a16="http://schemas.microsoft.com/office/drawing/2014/main" id="{CF713E32-D4D7-4574-BE57-609F0DA80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310" y="359776"/>
            <a:ext cx="850619" cy="170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058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264"/>
    </mc:Choice>
    <mc:Fallback xmlns="">
      <p:transition spd="slow" advTm="1726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01.09.2022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10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Downsampling of random traces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36AF15D-3BAC-6877-E256-C27BA7B05D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14"/>
          <a:stretch/>
        </p:blipFill>
        <p:spPr>
          <a:xfrm>
            <a:off x="216000" y="900720"/>
            <a:ext cx="7571453" cy="2411598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F9D0636C-EB1D-AE5E-085C-A12E56C193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94" r="7"/>
          <a:stretch/>
        </p:blipFill>
        <p:spPr>
          <a:xfrm>
            <a:off x="7787454" y="900720"/>
            <a:ext cx="1140546" cy="288283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28BAF449-FA65-100D-1BDC-B89AF604C3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218" b="82"/>
          <a:stretch/>
        </p:blipFill>
        <p:spPr>
          <a:xfrm>
            <a:off x="216000" y="3312318"/>
            <a:ext cx="8712000" cy="1273642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D907D242-9B5D-93C8-E635-5EAC6EF90E6D}"/>
              </a:ext>
            </a:extLst>
          </p:cNvPr>
          <p:cNvSpPr/>
          <p:nvPr/>
        </p:nvSpPr>
        <p:spPr>
          <a:xfrm>
            <a:off x="215999" y="1500879"/>
            <a:ext cx="7626251" cy="115239"/>
          </a:xfrm>
          <a:prstGeom prst="rect">
            <a:avLst/>
          </a:prstGeom>
          <a:solidFill>
            <a:srgbClr val="C00000">
              <a:alpha val="3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D4A9D38-2FA6-4A72-15E5-00D35789651D}"/>
              </a:ext>
            </a:extLst>
          </p:cNvPr>
          <p:cNvSpPr/>
          <p:nvPr/>
        </p:nvSpPr>
        <p:spPr>
          <a:xfrm>
            <a:off x="215998" y="1907547"/>
            <a:ext cx="7626251" cy="115239"/>
          </a:xfrm>
          <a:prstGeom prst="rect">
            <a:avLst/>
          </a:prstGeom>
          <a:solidFill>
            <a:srgbClr val="C00000">
              <a:alpha val="3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2BCD125-FEBF-0E3A-F211-A87517385884}"/>
              </a:ext>
            </a:extLst>
          </p:cNvPr>
          <p:cNvSpPr/>
          <p:nvPr/>
        </p:nvSpPr>
        <p:spPr>
          <a:xfrm>
            <a:off x="215998" y="2304210"/>
            <a:ext cx="7626251" cy="115239"/>
          </a:xfrm>
          <a:prstGeom prst="rect">
            <a:avLst/>
          </a:prstGeom>
          <a:solidFill>
            <a:srgbClr val="C00000">
              <a:alpha val="3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DA48B4B8-A891-C3CD-F394-F55DFAA0582E}"/>
              </a:ext>
            </a:extLst>
          </p:cNvPr>
          <p:cNvSpPr/>
          <p:nvPr/>
        </p:nvSpPr>
        <p:spPr>
          <a:xfrm>
            <a:off x="215997" y="2704940"/>
            <a:ext cx="7626251" cy="115239"/>
          </a:xfrm>
          <a:prstGeom prst="rect">
            <a:avLst/>
          </a:prstGeom>
          <a:solidFill>
            <a:srgbClr val="C00000">
              <a:alpha val="3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34FCE8A-0122-D06C-C50B-8245440A5AAA}"/>
              </a:ext>
            </a:extLst>
          </p:cNvPr>
          <p:cNvSpPr/>
          <p:nvPr/>
        </p:nvSpPr>
        <p:spPr>
          <a:xfrm>
            <a:off x="215997" y="3101347"/>
            <a:ext cx="7626251" cy="115239"/>
          </a:xfrm>
          <a:prstGeom prst="rect">
            <a:avLst/>
          </a:prstGeom>
          <a:solidFill>
            <a:srgbClr val="C00000">
              <a:alpha val="3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DB92C9BB-5268-15E0-C5D9-FA8B416D2858}"/>
              </a:ext>
            </a:extLst>
          </p:cNvPr>
          <p:cNvSpPr/>
          <p:nvPr/>
        </p:nvSpPr>
        <p:spPr>
          <a:xfrm>
            <a:off x="215999" y="1002506"/>
            <a:ext cx="7626251" cy="214313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nhaltsplatzhalter 6">
            <a:extLst>
              <a:ext uri="{FF2B5EF4-FFF2-40B4-BE49-F238E27FC236}">
                <a16:creationId xmlns:a16="http://schemas.microsoft.com/office/drawing/2014/main" id="{74F0B542-3AFF-04B1-BB70-C126BAD83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06" y="3391302"/>
            <a:ext cx="8712000" cy="914831"/>
          </a:xfrm>
        </p:spPr>
        <p:txBody>
          <a:bodyPr>
            <a:normAutofit/>
          </a:bodyPr>
          <a:lstStyle/>
          <a:p>
            <a:pPr lvl="1"/>
            <a:r>
              <a:rPr lang="de-DE" sz="1100" b="1">
                <a:solidFill>
                  <a:schemeClr val="bg1"/>
                </a:solidFill>
              </a:rPr>
              <a:t>Predicting on downsampled traces increases performance  (as expected) for hardware classifiers (Th, ToT, ToTd)</a:t>
            </a:r>
          </a:p>
          <a:p>
            <a:pPr lvl="1"/>
            <a:r>
              <a:rPr lang="de-DE" sz="1100" b="1">
                <a:solidFill>
                  <a:schemeClr val="bg1"/>
                </a:solidFill>
              </a:rPr>
              <a:t>Neural network classifiers less accurate when predicting on downsampled traces</a:t>
            </a:r>
          </a:p>
          <a:p>
            <a:pPr lvl="1"/>
            <a:r>
              <a:rPr lang="de-DE" sz="1100" b="1">
                <a:solidFill>
                  <a:schemeClr val="bg1"/>
                </a:solidFill>
              </a:rPr>
              <a:t>Fit doesn‘t converge (properly) when training on downsampled traces    	 why?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33459A5-9F8A-18BA-6088-B1804A29FC07}"/>
              </a:ext>
            </a:extLst>
          </p:cNvPr>
          <p:cNvCxnSpPr>
            <a:cxnSpLocks/>
          </p:cNvCxnSpPr>
          <p:nvPr/>
        </p:nvCxnSpPr>
        <p:spPr>
          <a:xfrm>
            <a:off x="5285385" y="3866898"/>
            <a:ext cx="3010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225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5783"/>
    </mc:Choice>
    <mc:Fallback>
      <p:transition spd="slow" advTm="85783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01.09.2022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11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/>
              <a:t>Add q_peak, q_charge info to random traces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99612FA-1B33-7769-B3FA-DACCD0261A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62" b="3097"/>
          <a:stretch/>
        </p:blipFill>
        <p:spPr>
          <a:xfrm>
            <a:off x="163464" y="975231"/>
            <a:ext cx="7334250" cy="3555179"/>
          </a:xfrm>
          <a:prstGeom prst="rect">
            <a:avLst/>
          </a:prstGeom>
        </p:spPr>
      </p:pic>
      <p:pic>
        <p:nvPicPr>
          <p:cNvPr id="12" name="Grafik 11" descr="Ein Bild, das Text enthält.&#10;&#10;Automatisch generierte Beschreibung">
            <a:extLst>
              <a:ext uri="{FF2B5EF4-FFF2-40B4-BE49-F238E27FC236}">
                <a16:creationId xmlns:a16="http://schemas.microsoft.com/office/drawing/2014/main" id="{3BDBE461-7143-21E7-6F8C-E455D92160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41" y="3370476"/>
            <a:ext cx="3226073" cy="799381"/>
          </a:xfrm>
          <a:prstGeom prst="rect">
            <a:avLst/>
          </a:prstGeom>
        </p:spPr>
      </p:pic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447233DB-D032-C785-829D-2DA99F7A35D4}"/>
              </a:ext>
            </a:extLst>
          </p:cNvPr>
          <p:cNvCxnSpPr>
            <a:cxnSpLocks/>
          </p:cNvCxnSpPr>
          <p:nvPr/>
        </p:nvCxnSpPr>
        <p:spPr>
          <a:xfrm flipH="1">
            <a:off x="1646286" y="1390650"/>
            <a:ext cx="529029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D1C0FD29-A040-9ADC-42C8-4524B52CCAAB}"/>
              </a:ext>
            </a:extLst>
          </p:cNvPr>
          <p:cNvCxnSpPr>
            <a:cxnSpLocks/>
          </p:cNvCxnSpPr>
          <p:nvPr/>
        </p:nvCxnSpPr>
        <p:spPr>
          <a:xfrm>
            <a:off x="6915150" y="1390650"/>
            <a:ext cx="0" cy="22542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59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783"/>
    </mc:Choice>
    <mc:Fallback xmlns="">
      <p:transition spd="slow" advTm="85783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01.09.2022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12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/>
              <a:t>Add q_peak, q_charge info to random traces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99612FA-1B33-7769-B3FA-DACCD0261A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62" b="3097"/>
          <a:stretch/>
        </p:blipFill>
        <p:spPr>
          <a:xfrm>
            <a:off x="163464" y="975231"/>
            <a:ext cx="7334250" cy="3555179"/>
          </a:xfrm>
          <a:prstGeom prst="rect">
            <a:avLst/>
          </a:prstGeom>
        </p:spPr>
      </p:pic>
      <p:pic>
        <p:nvPicPr>
          <p:cNvPr id="12" name="Grafik 11" descr="Ein Bild, das Text enthält.&#10;&#10;Automatisch generierte Beschreibung">
            <a:extLst>
              <a:ext uri="{FF2B5EF4-FFF2-40B4-BE49-F238E27FC236}">
                <a16:creationId xmlns:a16="http://schemas.microsoft.com/office/drawing/2014/main" id="{3BDBE461-7143-21E7-6F8C-E455D92160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41" y="3370476"/>
            <a:ext cx="3226073" cy="799381"/>
          </a:xfrm>
          <a:prstGeom prst="rect">
            <a:avLst/>
          </a:prstGeom>
        </p:spPr>
      </p:pic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447233DB-D032-C785-829D-2DA99F7A35D4}"/>
              </a:ext>
            </a:extLst>
          </p:cNvPr>
          <p:cNvCxnSpPr>
            <a:cxnSpLocks/>
          </p:cNvCxnSpPr>
          <p:nvPr/>
        </p:nvCxnSpPr>
        <p:spPr>
          <a:xfrm flipH="1">
            <a:off x="1646286" y="1390650"/>
            <a:ext cx="529029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D1C0FD29-A040-9ADC-42C8-4524B52CCAAB}"/>
              </a:ext>
            </a:extLst>
          </p:cNvPr>
          <p:cNvCxnSpPr>
            <a:cxnSpLocks/>
          </p:cNvCxnSpPr>
          <p:nvPr/>
        </p:nvCxnSpPr>
        <p:spPr>
          <a:xfrm>
            <a:off x="6915150" y="1390650"/>
            <a:ext cx="0" cy="22542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67D07865-495F-DC1F-E6E4-9B8A4DD979BB}"/>
              </a:ext>
            </a:extLst>
          </p:cNvPr>
          <p:cNvSpPr txBox="1"/>
          <p:nvPr/>
        </p:nvSpPr>
        <p:spPr>
          <a:xfrm>
            <a:off x="1222479" y="1671129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>
                <a:solidFill>
                  <a:schemeClr val="tx2"/>
                </a:solidFill>
              </a:rPr>
              <a:t>1st Jan 1970</a:t>
            </a:r>
            <a:endParaRPr lang="en-US" b="1">
              <a:solidFill>
                <a:schemeClr val="tx2"/>
              </a:solidFill>
            </a:endParaRPr>
          </a:p>
        </p:txBody>
      </p:sp>
      <p:pic>
        <p:nvPicPr>
          <p:cNvPr id="34" name="Grafik 33" descr="Ein Bild, das Text, Person enthält.&#10;&#10;Automatisch generierte Beschreibung">
            <a:extLst>
              <a:ext uri="{FF2B5EF4-FFF2-40B4-BE49-F238E27FC236}">
                <a16:creationId xmlns:a16="http://schemas.microsoft.com/office/drawing/2014/main" id="{A68C7B7B-40FD-348C-23B9-ABD1401064B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4" r="5802"/>
          <a:stretch/>
        </p:blipFill>
        <p:spPr>
          <a:xfrm>
            <a:off x="1181748" y="1996530"/>
            <a:ext cx="1638299" cy="1042489"/>
          </a:xfrm>
          <a:prstGeom prst="rect">
            <a:avLst/>
          </a:prstGeom>
        </p:spPr>
      </p:pic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B8C9E5AE-3310-DCAD-2D5D-229F0B5A7390}"/>
              </a:ext>
            </a:extLst>
          </p:cNvPr>
          <p:cNvCxnSpPr>
            <a:cxnSpLocks/>
          </p:cNvCxnSpPr>
          <p:nvPr/>
        </p:nvCxnSpPr>
        <p:spPr>
          <a:xfrm flipH="1">
            <a:off x="664861" y="3162300"/>
            <a:ext cx="732139" cy="10075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1A86F2B5-1D65-D5FB-05B5-6BB8D9433274}"/>
              </a:ext>
            </a:extLst>
          </p:cNvPr>
          <p:cNvCxnSpPr>
            <a:cxnSpLocks/>
          </p:cNvCxnSpPr>
          <p:nvPr/>
        </p:nvCxnSpPr>
        <p:spPr>
          <a:xfrm flipH="1">
            <a:off x="711200" y="3098278"/>
            <a:ext cx="425450" cy="4894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DFD29E58-B48B-58CC-88FE-2F89239FFD55}"/>
              </a:ext>
            </a:extLst>
          </p:cNvPr>
          <p:cNvCxnSpPr>
            <a:cxnSpLocks/>
          </p:cNvCxnSpPr>
          <p:nvPr/>
        </p:nvCxnSpPr>
        <p:spPr>
          <a:xfrm flipH="1">
            <a:off x="689770" y="2901950"/>
            <a:ext cx="363079" cy="1036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7F335502-4B01-C5A9-581B-6EBFD8E70001}"/>
              </a:ext>
            </a:extLst>
          </p:cNvPr>
          <p:cNvCxnSpPr>
            <a:cxnSpLocks/>
          </p:cNvCxnSpPr>
          <p:nvPr/>
        </p:nvCxnSpPr>
        <p:spPr>
          <a:xfrm flipH="1" flipV="1">
            <a:off x="689770" y="2414947"/>
            <a:ext cx="363079" cy="995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3C6BE827-B533-5168-8E24-D4E79F915ED3}"/>
              </a:ext>
            </a:extLst>
          </p:cNvPr>
          <p:cNvCxnSpPr>
            <a:cxnSpLocks/>
          </p:cNvCxnSpPr>
          <p:nvPr/>
        </p:nvCxnSpPr>
        <p:spPr>
          <a:xfrm flipH="1" flipV="1">
            <a:off x="682782" y="1832840"/>
            <a:ext cx="370067" cy="3754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12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5783"/>
    </mc:Choice>
    <mc:Fallback>
      <p:transition spd="slow" advTm="85783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01.09.2022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13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/>
              <a:t>Add q_peak, q_charge info to random traces</a:t>
            </a:r>
          </a:p>
        </p:txBody>
      </p:sp>
      <p:sp>
        <p:nvSpPr>
          <p:cNvPr id="4" name="Inhaltsplatzhalter 6">
            <a:extLst>
              <a:ext uri="{FF2B5EF4-FFF2-40B4-BE49-F238E27FC236}">
                <a16:creationId xmlns:a16="http://schemas.microsoft.com/office/drawing/2014/main" id="{4042FAB9-1E4D-893B-438B-1A49D310F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000" y="1143550"/>
            <a:ext cx="6595350" cy="3409400"/>
          </a:xfrm>
        </p:spPr>
        <p:txBody>
          <a:bodyPr>
            <a:normAutofit/>
          </a:bodyPr>
          <a:lstStyle/>
          <a:p>
            <a:r>
              <a:rPr lang="de-DE" b="1"/>
              <a:t>Waiting on response from</a:t>
            </a:r>
          </a:p>
          <a:p>
            <a:pPr lvl="1"/>
            <a:r>
              <a:rPr lang="de-DE" b="1"/>
              <a:t>Dave Nitz, to clear up timestamp confusion</a:t>
            </a:r>
          </a:p>
          <a:p>
            <a:pPr lvl="1"/>
            <a:r>
              <a:rPr lang="de-DE" b="1"/>
              <a:t>Fabio, for info on how to read monitoring data</a:t>
            </a:r>
          </a:p>
          <a:p>
            <a:pPr marL="266771" lvl="1" indent="0">
              <a:buNone/>
            </a:pPr>
            <a:r>
              <a:rPr lang="de-DE" sz="500" b="1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74467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5783"/>
    </mc:Choice>
    <mc:Fallback>
      <p:transition spd="slow" advTm="85783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6">
            <a:extLst>
              <a:ext uri="{FF2B5EF4-FFF2-40B4-BE49-F238E27FC236}">
                <a16:creationId xmlns:a16="http://schemas.microsoft.com/office/drawing/2014/main" id="{4042FAB9-1E4D-893B-438B-1A49D310F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000" y="1143550"/>
            <a:ext cx="6595350" cy="3409400"/>
          </a:xfrm>
        </p:spPr>
        <p:txBody>
          <a:bodyPr>
            <a:normAutofit/>
          </a:bodyPr>
          <a:lstStyle/>
          <a:p>
            <a:r>
              <a:rPr lang="de-DE" b="1"/>
              <a:t>Waiting on response from</a:t>
            </a:r>
            <a:endParaRPr lang="de-DE" sz="500" b="1"/>
          </a:p>
          <a:p>
            <a:endParaRPr lang="de-DE" sz="500" b="1"/>
          </a:p>
          <a:p>
            <a:endParaRPr lang="de-DE" sz="500" b="1"/>
          </a:p>
          <a:p>
            <a:endParaRPr lang="de-DE" sz="500" b="1"/>
          </a:p>
          <a:p>
            <a:endParaRPr lang="de-DE" sz="500" b="1"/>
          </a:p>
          <a:p>
            <a:endParaRPr lang="de-DE" sz="500" b="1"/>
          </a:p>
          <a:p>
            <a:endParaRPr lang="de-DE" sz="500" b="1"/>
          </a:p>
          <a:p>
            <a:endParaRPr lang="de-DE" sz="500" b="1"/>
          </a:p>
          <a:p>
            <a:endParaRPr lang="de-DE" sz="500" b="1"/>
          </a:p>
          <a:p>
            <a:endParaRPr lang="de-DE" sz="500" b="1"/>
          </a:p>
          <a:p>
            <a:endParaRPr lang="de-DE" sz="500" b="1"/>
          </a:p>
          <a:p>
            <a:endParaRPr lang="de-DE" sz="500" b="1"/>
          </a:p>
          <a:p>
            <a:r>
              <a:rPr lang="de-DE" b="1"/>
              <a:t>Next week….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01.09.2022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14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/>
              <a:t>Add q_peak, q_charge info to random traces</a:t>
            </a:r>
          </a:p>
        </p:txBody>
      </p:sp>
      <p:sp>
        <p:nvSpPr>
          <p:cNvPr id="5" name="Inhaltsplatzhalter 6">
            <a:extLst>
              <a:ext uri="{FF2B5EF4-FFF2-40B4-BE49-F238E27FC236}">
                <a16:creationId xmlns:a16="http://schemas.microsoft.com/office/drawing/2014/main" id="{B8474277-3CC7-D1F3-8339-1AE459BE86F1}"/>
              </a:ext>
            </a:extLst>
          </p:cNvPr>
          <p:cNvSpPr txBox="1">
            <a:spLocks/>
          </p:cNvSpPr>
          <p:nvPr/>
        </p:nvSpPr>
        <p:spPr>
          <a:xfrm>
            <a:off x="396000" y="1143550"/>
            <a:ext cx="6595350" cy="3409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03652" indent="-203652" algn="l" defTabSz="685983" rtl="0" eaLnBrk="1" latinLnBrk="0" hangingPunct="1">
              <a:lnSpc>
                <a:spcPct val="90000"/>
              </a:lnSpc>
              <a:spcBef>
                <a:spcPts val="360"/>
              </a:spcBef>
              <a:buSzPct val="88000"/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0423" indent="-203652" algn="l" defTabSz="685983" rtl="0" eaLnBrk="1" latinLnBrk="0" hangingPunct="1">
              <a:lnSpc>
                <a:spcPct val="90000"/>
              </a:lnSpc>
              <a:spcBef>
                <a:spcPts val="360"/>
              </a:spcBef>
              <a:buSzPct val="88000"/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7194" indent="-198888" algn="l" defTabSz="674073" rtl="0" eaLnBrk="1" latinLnBrk="0" hangingPunct="1">
              <a:lnSpc>
                <a:spcPct val="90000"/>
              </a:lnSpc>
              <a:spcBef>
                <a:spcPts val="360"/>
              </a:spcBef>
              <a:buSzPct val="88000"/>
              <a:buFontTx/>
              <a:buBlip>
                <a:blip r:embed="rId2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8729" indent="-203652" algn="l" defTabSz="685983" rtl="0" eaLnBrk="1" latinLnBrk="0" hangingPunct="1">
              <a:lnSpc>
                <a:spcPct val="90000"/>
              </a:lnSpc>
              <a:spcBef>
                <a:spcPts val="360"/>
              </a:spcBef>
              <a:buSzPct val="88000"/>
              <a:buFontTx/>
              <a:buBlip>
                <a:blip r:embed="rId2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75500" indent="-198888" algn="l" defTabSz="685983" rtl="0" eaLnBrk="1" latinLnBrk="0" hangingPunct="1">
              <a:lnSpc>
                <a:spcPct val="90000"/>
              </a:lnSpc>
              <a:spcBef>
                <a:spcPts val="360"/>
              </a:spcBef>
              <a:buSzPct val="88000"/>
              <a:buFontTx/>
              <a:buBlip>
                <a:blip r:embed="rId2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453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44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436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427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/>
              <a:t>Waiting on response from</a:t>
            </a:r>
          </a:p>
          <a:p>
            <a:pPr lvl="1"/>
            <a:r>
              <a:rPr lang="de-DE" b="1"/>
              <a:t>Dave Nitz, to clear up timestamp confusion</a:t>
            </a:r>
          </a:p>
          <a:p>
            <a:pPr lvl="1"/>
            <a:r>
              <a:rPr lang="de-DE" b="1"/>
              <a:t>Fabio, for info on how to read monitoring data</a:t>
            </a:r>
          </a:p>
          <a:p>
            <a:pPr marL="266771" lvl="1" indent="0">
              <a:buFontTx/>
              <a:buNone/>
            </a:pPr>
            <a:r>
              <a:rPr lang="de-DE" sz="500" b="1"/>
              <a:t>  </a:t>
            </a:r>
          </a:p>
        </p:txBody>
      </p:sp>
      <p:pic>
        <p:nvPicPr>
          <p:cNvPr id="8" name="Grafik 7" descr="Ein Bild, das Person enthält.&#10;&#10;Automatisch generierte Beschreibung">
            <a:extLst>
              <a:ext uri="{FF2B5EF4-FFF2-40B4-BE49-F238E27FC236}">
                <a16:creationId xmlns:a16="http://schemas.microsoft.com/office/drawing/2014/main" id="{AD132D7A-B2CD-F92D-BBAA-BCACAAC44A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98"/>
          <a:stretch/>
        </p:blipFill>
        <p:spPr>
          <a:xfrm>
            <a:off x="396000" y="3070578"/>
            <a:ext cx="3156230" cy="158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511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5783"/>
    </mc:Choice>
    <mc:Fallback>
      <p:transition spd="slow" advTm="85783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Subline</a:t>
            </a:r>
            <a:r>
              <a:rPr lang="de-DE" dirty="0"/>
              <a:t>: Arial 20pt </a:t>
            </a:r>
            <a:r>
              <a:rPr lang="de-DE" dirty="0" err="1"/>
              <a:t>bold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</a:p>
          <a:p>
            <a:r>
              <a:rPr lang="de-DE" dirty="0"/>
              <a:t>…</a:t>
            </a:r>
          </a:p>
          <a:p>
            <a:pPr lvl="1"/>
            <a:r>
              <a:rPr lang="de-DE" dirty="0"/>
              <a:t>…</a:t>
            </a:r>
          </a:p>
          <a:p>
            <a:pPr lvl="1"/>
            <a:r>
              <a:rPr lang="de-DE" dirty="0"/>
              <a:t>…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/>
              <a:t>Subline</a:t>
            </a:r>
            <a:r>
              <a:rPr lang="de-DE" dirty="0"/>
              <a:t>: Arial 20pt </a:t>
            </a:r>
            <a:r>
              <a:rPr lang="de-DE" dirty="0" err="1"/>
              <a:t>bold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01.09.2022</a:t>
            </a:fld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15</a:t>
            </a:fld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Sample </a:t>
            </a:r>
            <a:r>
              <a:rPr lang="de-DE" dirty="0" err="1"/>
              <a:t>headline</a:t>
            </a:r>
            <a:r>
              <a:rPr lang="de-DE" dirty="0"/>
              <a:t>: Arial 24pt </a:t>
            </a:r>
            <a:r>
              <a:rPr lang="de-DE" dirty="0" err="1"/>
              <a:t>bold</a:t>
            </a:r>
            <a:endParaRPr lang="de-DE" dirty="0"/>
          </a:p>
        </p:txBody>
      </p:sp>
      <p:pic>
        <p:nvPicPr>
          <p:cNvPr id="11" name="Bildplatzhalter 10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44" r="15090"/>
          <a:stretch/>
        </p:blipFill>
        <p:spPr/>
      </p:pic>
    </p:spTree>
    <p:extLst>
      <p:ext uri="{BB962C8B-B14F-4D97-AF65-F5344CB8AC3E}">
        <p14:creationId xmlns:p14="http://schemas.microsoft.com/office/powerpoint/2010/main" val="210045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Subline</a:t>
            </a:r>
            <a:r>
              <a:rPr lang="de-DE" dirty="0"/>
              <a:t>: Arial 20pt </a:t>
            </a:r>
            <a:r>
              <a:rPr lang="de-DE" dirty="0" err="1"/>
              <a:t>bold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</a:p>
          <a:p>
            <a:r>
              <a:rPr lang="de-DE" dirty="0"/>
              <a:t>…</a:t>
            </a:r>
          </a:p>
          <a:p>
            <a:pPr lvl="1"/>
            <a:r>
              <a:rPr lang="de-DE" dirty="0"/>
              <a:t>…</a:t>
            </a:r>
          </a:p>
          <a:p>
            <a:pPr lvl="1"/>
            <a:r>
              <a:rPr lang="de-DE" dirty="0"/>
              <a:t>…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/>
              <a:t>Subline</a:t>
            </a:r>
            <a:r>
              <a:rPr lang="de-DE" dirty="0"/>
              <a:t>: Arial 20pt </a:t>
            </a:r>
            <a:r>
              <a:rPr lang="de-DE" dirty="0" err="1"/>
              <a:t>bold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01.09.2022</a:t>
            </a:fld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16</a:t>
            </a:fld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Sample </a:t>
            </a:r>
            <a:r>
              <a:rPr lang="de-DE" dirty="0" err="1"/>
              <a:t>headline</a:t>
            </a:r>
            <a:r>
              <a:rPr lang="de-DE" dirty="0"/>
              <a:t>: Arial 24pt </a:t>
            </a:r>
            <a:r>
              <a:rPr lang="de-DE" dirty="0" err="1"/>
              <a:t>bold</a:t>
            </a:r>
            <a:endParaRPr lang="de-DE" dirty="0"/>
          </a:p>
        </p:txBody>
      </p:sp>
      <p:pic>
        <p:nvPicPr>
          <p:cNvPr id="11" name="Bildplatzhalter 10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44" r="15090"/>
          <a:stretch/>
        </p:blipFill>
        <p:spPr/>
      </p:pic>
    </p:spTree>
    <p:extLst>
      <p:ext uri="{BB962C8B-B14F-4D97-AF65-F5344CB8AC3E}">
        <p14:creationId xmlns:p14="http://schemas.microsoft.com/office/powerpoint/2010/main" val="3228771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endParaRPr lang="de-DE" dirty="0"/>
          </a:p>
          <a:p>
            <a:pPr lvl="1"/>
            <a:r>
              <a:rPr lang="de-DE" dirty="0"/>
              <a:t>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Stet </a:t>
            </a:r>
            <a:r>
              <a:rPr lang="de-DE" dirty="0" err="1"/>
              <a:t>clita</a:t>
            </a:r>
            <a:r>
              <a:rPr lang="de-DE" dirty="0"/>
              <a:t> </a:t>
            </a:r>
            <a:r>
              <a:rPr lang="de-DE" dirty="0" err="1"/>
              <a:t>kasd</a:t>
            </a:r>
            <a:r>
              <a:rPr lang="de-DE" dirty="0"/>
              <a:t> </a:t>
            </a:r>
            <a:r>
              <a:rPr lang="de-DE" dirty="0" err="1"/>
              <a:t>gubergren</a:t>
            </a:r>
            <a:r>
              <a:rPr lang="de-DE" dirty="0"/>
              <a:t> 	</a:t>
            </a:r>
          </a:p>
          <a:p>
            <a:pPr lvl="2"/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sea</a:t>
            </a:r>
            <a:r>
              <a:rPr lang="de-DE" dirty="0"/>
              <a:t> </a:t>
            </a:r>
            <a:r>
              <a:rPr lang="de-DE" dirty="0" err="1"/>
              <a:t>takimata</a:t>
            </a:r>
            <a:r>
              <a:rPr lang="de-DE" dirty="0"/>
              <a:t> sanctus </a:t>
            </a:r>
            <a:r>
              <a:rPr lang="de-DE" dirty="0" err="1"/>
              <a:t>est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. </a:t>
            </a:r>
          </a:p>
          <a:p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</a:p>
          <a:p>
            <a:r>
              <a:rPr lang="de-DE" dirty="0"/>
              <a:t>…</a:t>
            </a:r>
          </a:p>
          <a:p>
            <a:r>
              <a:rPr lang="de-DE" dirty="0"/>
              <a:t>…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01.09.2022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17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Sample headline: Arial 24pt bold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3698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Subline</a:t>
            </a:r>
            <a:r>
              <a:rPr lang="de-DE" dirty="0"/>
              <a:t>: Arial 20pt </a:t>
            </a:r>
            <a:r>
              <a:rPr lang="de-DE" dirty="0" err="1"/>
              <a:t>bold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</a:p>
          <a:p>
            <a:r>
              <a:rPr lang="de-DE" dirty="0"/>
              <a:t>…</a:t>
            </a:r>
          </a:p>
          <a:p>
            <a:pPr lvl="1"/>
            <a:r>
              <a:rPr lang="de-DE" dirty="0"/>
              <a:t>…</a:t>
            </a:r>
          </a:p>
          <a:p>
            <a:pPr lvl="1"/>
            <a:r>
              <a:rPr lang="de-DE" dirty="0"/>
              <a:t>…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/>
              <a:t>Subline</a:t>
            </a:r>
            <a:r>
              <a:rPr lang="de-DE" dirty="0"/>
              <a:t>: Arial 20pt </a:t>
            </a:r>
            <a:r>
              <a:rPr lang="de-DE" dirty="0" err="1"/>
              <a:t>bold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</a:t>
            </a:r>
          </a:p>
          <a:p>
            <a:pPr marL="0" indent="0">
              <a:buNone/>
            </a:pPr>
            <a:r>
              <a:rPr lang="de-DE" dirty="0"/>
              <a:t>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Stet </a:t>
            </a:r>
            <a:r>
              <a:rPr lang="de-DE" dirty="0" err="1"/>
              <a:t>clita</a:t>
            </a:r>
            <a:r>
              <a:rPr lang="de-DE" dirty="0"/>
              <a:t> </a:t>
            </a:r>
            <a:r>
              <a:rPr lang="de-DE" dirty="0" err="1"/>
              <a:t>kasd</a:t>
            </a:r>
            <a:r>
              <a:rPr lang="de-DE" dirty="0"/>
              <a:t> </a:t>
            </a:r>
            <a:r>
              <a:rPr lang="de-DE" dirty="0" err="1"/>
              <a:t>gubergren</a:t>
            </a:r>
            <a:r>
              <a:rPr lang="de-DE" dirty="0"/>
              <a:t>.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01.09.2022</a:t>
            </a:fld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18</a:t>
            </a:fld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Sample </a:t>
            </a:r>
            <a:r>
              <a:rPr lang="de-DE" dirty="0" err="1"/>
              <a:t>headline</a:t>
            </a:r>
            <a:r>
              <a:rPr lang="de-DE" dirty="0"/>
              <a:t>: Arial 24pt </a:t>
            </a:r>
            <a:r>
              <a:rPr lang="de-DE" dirty="0" err="1"/>
              <a:t>bold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0946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Subline</a:t>
            </a:r>
            <a:r>
              <a:rPr lang="de-DE" dirty="0"/>
              <a:t>: Arial 20pt </a:t>
            </a:r>
            <a:r>
              <a:rPr lang="de-DE" dirty="0" err="1"/>
              <a:t>bold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</a:p>
          <a:p>
            <a:r>
              <a:rPr lang="de-DE" dirty="0"/>
              <a:t>…</a:t>
            </a:r>
          </a:p>
          <a:p>
            <a:pPr lvl="1"/>
            <a:r>
              <a:rPr lang="de-DE" dirty="0"/>
              <a:t>…</a:t>
            </a:r>
          </a:p>
          <a:p>
            <a:pPr lvl="1"/>
            <a:r>
              <a:rPr lang="de-DE" dirty="0"/>
              <a:t>…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/>
              <a:t>Subline</a:t>
            </a:r>
            <a:r>
              <a:rPr lang="de-DE" dirty="0"/>
              <a:t>: Arial 20pt </a:t>
            </a:r>
            <a:r>
              <a:rPr lang="de-DE" dirty="0" err="1"/>
              <a:t>bold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01.09.2022</a:t>
            </a:fld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19</a:t>
            </a:fld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Sample </a:t>
            </a:r>
            <a:r>
              <a:rPr lang="de-DE" dirty="0" err="1"/>
              <a:t>headline</a:t>
            </a:r>
            <a:r>
              <a:rPr lang="de-DE" dirty="0"/>
              <a:t>: Arial 24pt </a:t>
            </a:r>
            <a:r>
              <a:rPr lang="de-DE" dirty="0" err="1"/>
              <a:t>bold</a:t>
            </a:r>
            <a:endParaRPr lang="de-DE" dirty="0"/>
          </a:p>
        </p:txBody>
      </p:sp>
      <p:pic>
        <p:nvPicPr>
          <p:cNvPr id="11" name="Bildplatzhalter 10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44" r="15090"/>
          <a:stretch/>
        </p:blipFill>
        <p:spPr/>
      </p:pic>
    </p:spTree>
    <p:extLst>
      <p:ext uri="{BB962C8B-B14F-4D97-AF65-F5344CB8AC3E}">
        <p14:creationId xmlns:p14="http://schemas.microsoft.com/office/powerpoint/2010/main" val="1816102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01.09.2022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2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Topics this week</a:t>
            </a:r>
            <a:endParaRPr lang="de-DE" dirty="0"/>
          </a:p>
        </p:txBody>
      </p:sp>
      <p:sp>
        <p:nvSpPr>
          <p:cNvPr id="10" name="Inhaltsplatzhalter 6">
            <a:extLst>
              <a:ext uri="{FF2B5EF4-FFF2-40B4-BE49-F238E27FC236}">
                <a16:creationId xmlns:a16="http://schemas.microsoft.com/office/drawing/2014/main" id="{59D1D623-E4E6-FCBF-B78A-B9FD6DF26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000" y="1143550"/>
            <a:ext cx="6595350" cy="3409400"/>
          </a:xfrm>
        </p:spPr>
        <p:txBody>
          <a:bodyPr>
            <a:normAutofit/>
          </a:bodyPr>
          <a:lstStyle/>
          <a:p>
            <a:r>
              <a:rPr lang="de-DE" b="1"/>
              <a:t>Implement downsampling of traces</a:t>
            </a:r>
          </a:p>
          <a:p>
            <a:pPr lvl="1"/>
            <a:r>
              <a:rPr lang="de-DE" b="1"/>
              <a:t>Hardware trigger parameters were set for UB traces</a:t>
            </a:r>
          </a:p>
          <a:p>
            <a:pPr lvl="1"/>
            <a:r>
              <a:rPr lang="de-DE" b="1"/>
              <a:t>Need to make UUB traces resemble UB ones</a:t>
            </a:r>
          </a:p>
          <a:p>
            <a:pPr marL="266771" lvl="1" indent="0">
              <a:buNone/>
            </a:pPr>
            <a:r>
              <a:rPr lang="de-DE" sz="500" b="1"/>
              <a:t>  </a:t>
            </a:r>
          </a:p>
          <a:p>
            <a:r>
              <a:rPr lang="de-DE" b="1"/>
              <a:t>Look at performance on downsampled data</a:t>
            </a:r>
          </a:p>
          <a:p>
            <a:pPr lvl="1"/>
            <a:r>
              <a:rPr lang="de-DE" b="1"/>
              <a:t>Increases performance of hardware classifier</a:t>
            </a:r>
          </a:p>
          <a:p>
            <a:pPr lvl="1"/>
            <a:r>
              <a:rPr lang="de-DE" b="1"/>
              <a:t>Decreases performance of NN classifiers</a:t>
            </a:r>
          </a:p>
          <a:p>
            <a:pPr marL="0" indent="0">
              <a:buNone/>
            </a:pPr>
            <a:r>
              <a:rPr lang="de-DE" sz="800" b="1"/>
              <a:t> </a:t>
            </a:r>
            <a:endParaRPr lang="de-DE" b="1"/>
          </a:p>
          <a:p>
            <a:r>
              <a:rPr lang="de-DE" b="1"/>
              <a:t>Add q_peak, q_charge info to random traces</a:t>
            </a:r>
          </a:p>
          <a:p>
            <a:pPr lvl="1"/>
            <a:r>
              <a:rPr lang="de-DE" b="1"/>
              <a:t>Need to find out what timestamp is</a:t>
            </a:r>
          </a:p>
          <a:p>
            <a:pPr lvl="1"/>
            <a:r>
              <a:rPr lang="de-DE" b="1"/>
              <a:t>Need to read out data from monitoring DB</a:t>
            </a:r>
          </a:p>
          <a:p>
            <a:pPr marL="0" indent="0">
              <a:buNone/>
            </a:pPr>
            <a:r>
              <a:rPr lang="de-DE" sz="800" b="1"/>
              <a:t> </a:t>
            </a:r>
            <a:endParaRPr lang="de-DE" b="1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DBC0174-AEC8-C0AB-EA3D-C44BB50183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48904">
            <a:off x="1545599" y="3619758"/>
            <a:ext cx="2452553" cy="63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27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783"/>
    </mc:Choice>
    <mc:Fallback xmlns="">
      <p:transition spd="slow" advTm="85783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01.09.2022</a:t>
            </a:fld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20</a:t>
            </a:fld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Sample </a:t>
            </a:r>
            <a:r>
              <a:rPr lang="de-DE" dirty="0" err="1"/>
              <a:t>headline</a:t>
            </a:r>
            <a:r>
              <a:rPr lang="de-DE" dirty="0"/>
              <a:t>: Arial 24pt </a:t>
            </a:r>
            <a:r>
              <a:rPr lang="de-DE" dirty="0" err="1"/>
              <a:t>bold</a:t>
            </a:r>
            <a:endParaRPr lang="de-DE" dirty="0"/>
          </a:p>
        </p:txBody>
      </p:sp>
      <p:pic>
        <p:nvPicPr>
          <p:cNvPr id="8" name="Bildplatzhalter 7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2" b="45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267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01.09.2022</a:t>
            </a:fld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21</a:t>
            </a:fld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Sample </a:t>
            </a:r>
            <a:r>
              <a:rPr lang="de-DE" dirty="0" err="1"/>
              <a:t>headline</a:t>
            </a:r>
            <a:r>
              <a:rPr lang="de-DE" dirty="0"/>
              <a:t>: Arial 24pt </a:t>
            </a:r>
            <a:r>
              <a:rPr lang="de-DE" dirty="0" err="1"/>
              <a:t>bold</a:t>
            </a:r>
            <a:endParaRPr lang="de-DE" dirty="0"/>
          </a:p>
        </p:txBody>
      </p:sp>
      <p:pic>
        <p:nvPicPr>
          <p:cNvPr id="8" name="Bildplatzhalter 7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" r="125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72928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85DDE1BF-021F-284F-F30C-F9AFDBDB57A4}"/>
              </a:ext>
            </a:extLst>
          </p:cNvPr>
          <p:cNvGrpSpPr/>
          <p:nvPr/>
        </p:nvGrpSpPr>
        <p:grpSpPr>
          <a:xfrm>
            <a:off x="216000" y="977221"/>
            <a:ext cx="8711999" cy="3629680"/>
            <a:chOff x="216000" y="977221"/>
            <a:chExt cx="8711999" cy="3629680"/>
          </a:xfrm>
        </p:grpSpPr>
        <p:pic>
          <p:nvPicPr>
            <p:cNvPr id="9" name="Grafik 8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EBE2AE91-D598-32E9-C233-171C1666DF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000" y="977221"/>
              <a:ext cx="4463799" cy="3629680"/>
            </a:xfrm>
            <a:prstGeom prst="rect">
              <a:avLst/>
            </a:prstGeom>
          </p:spPr>
        </p:pic>
        <p:pic>
          <p:nvPicPr>
            <p:cNvPr id="12" name="Grafik 11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ED4A1AEC-55D4-67C7-4424-B31F0ECEAF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586"/>
            <a:stretch/>
          </p:blipFill>
          <p:spPr>
            <a:xfrm>
              <a:off x="4679798" y="977221"/>
              <a:ext cx="4248201" cy="3629680"/>
            </a:xfrm>
            <a:prstGeom prst="rect">
              <a:avLst/>
            </a:prstGeom>
          </p:spPr>
        </p:pic>
      </p:grpSp>
      <p:pic>
        <p:nvPicPr>
          <p:cNvPr id="17" name="Grafik 16">
            <a:extLst>
              <a:ext uri="{FF2B5EF4-FFF2-40B4-BE49-F238E27FC236}">
                <a16:creationId xmlns:a16="http://schemas.microsoft.com/office/drawing/2014/main" id="{5052317E-643B-82FD-3F2C-5A1D851F447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1"/>
          <a:stretch/>
        </p:blipFill>
        <p:spPr>
          <a:xfrm>
            <a:off x="3915865" y="1982794"/>
            <a:ext cx="4910966" cy="2543452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01.09.2022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3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Downsampling of random traces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7799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783"/>
    </mc:Choice>
    <mc:Fallback xmlns="">
      <p:transition spd="slow" advTm="8578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01.09.2022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4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Downsampling of random traces</a:t>
            </a:r>
            <a:endParaRPr lang="de-DE" dirty="0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85DDE1BF-021F-284F-F30C-F9AFDBDB57A4}"/>
              </a:ext>
            </a:extLst>
          </p:cNvPr>
          <p:cNvGrpSpPr/>
          <p:nvPr/>
        </p:nvGrpSpPr>
        <p:grpSpPr>
          <a:xfrm>
            <a:off x="216000" y="977221"/>
            <a:ext cx="8711999" cy="3629680"/>
            <a:chOff x="216000" y="977221"/>
            <a:chExt cx="8711999" cy="3629680"/>
          </a:xfrm>
        </p:grpSpPr>
        <p:pic>
          <p:nvPicPr>
            <p:cNvPr id="9" name="Grafik 8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EBE2AE91-D598-32E9-C233-171C1666DF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000" y="977221"/>
              <a:ext cx="4463799" cy="3629680"/>
            </a:xfrm>
            <a:prstGeom prst="rect">
              <a:avLst/>
            </a:prstGeom>
          </p:spPr>
        </p:pic>
        <p:pic>
          <p:nvPicPr>
            <p:cNvPr id="12" name="Grafik 11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ED4A1AEC-55D4-67C7-4424-B31F0ECEAF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586"/>
            <a:stretch/>
          </p:blipFill>
          <p:spPr>
            <a:xfrm>
              <a:off x="4679798" y="977221"/>
              <a:ext cx="4248201" cy="3629680"/>
            </a:xfrm>
            <a:prstGeom prst="rect">
              <a:avLst/>
            </a:prstGeom>
          </p:spPr>
        </p:pic>
      </p:grpSp>
      <p:pic>
        <p:nvPicPr>
          <p:cNvPr id="15" name="Grafik 14">
            <a:extLst>
              <a:ext uri="{FF2B5EF4-FFF2-40B4-BE49-F238E27FC236}">
                <a16:creationId xmlns:a16="http://schemas.microsoft.com/office/drawing/2014/main" id="{B2E1F6D1-2E21-07B9-C46F-03D3888782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74"/>
          <a:stretch/>
        </p:blipFill>
        <p:spPr>
          <a:xfrm>
            <a:off x="3915866" y="1982794"/>
            <a:ext cx="4910966" cy="254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12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5783"/>
    </mc:Choice>
    <mc:Fallback>
      <p:transition spd="slow" advTm="85783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01.09.2022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5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Downsampling of random traces</a:t>
            </a:r>
            <a:endParaRPr lang="de-DE" dirty="0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85DDE1BF-021F-284F-F30C-F9AFDBDB57A4}"/>
              </a:ext>
            </a:extLst>
          </p:cNvPr>
          <p:cNvGrpSpPr/>
          <p:nvPr/>
        </p:nvGrpSpPr>
        <p:grpSpPr>
          <a:xfrm>
            <a:off x="216000" y="977221"/>
            <a:ext cx="8711999" cy="3629680"/>
            <a:chOff x="216000" y="977221"/>
            <a:chExt cx="8711999" cy="3629680"/>
          </a:xfrm>
        </p:grpSpPr>
        <p:pic>
          <p:nvPicPr>
            <p:cNvPr id="9" name="Grafik 8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EBE2AE91-D598-32E9-C233-171C1666DF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000" y="977221"/>
              <a:ext cx="4463799" cy="3629680"/>
            </a:xfrm>
            <a:prstGeom prst="rect">
              <a:avLst/>
            </a:prstGeom>
          </p:spPr>
        </p:pic>
        <p:pic>
          <p:nvPicPr>
            <p:cNvPr id="12" name="Grafik 11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ED4A1AEC-55D4-67C7-4424-B31F0ECEAF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586"/>
            <a:stretch/>
          </p:blipFill>
          <p:spPr>
            <a:xfrm>
              <a:off x="4679798" y="977221"/>
              <a:ext cx="4248201" cy="3629680"/>
            </a:xfrm>
            <a:prstGeom prst="rect">
              <a:avLst/>
            </a:prstGeom>
          </p:spPr>
        </p:pic>
      </p:grpSp>
      <p:pic>
        <p:nvPicPr>
          <p:cNvPr id="15" name="Grafik 14">
            <a:extLst>
              <a:ext uri="{FF2B5EF4-FFF2-40B4-BE49-F238E27FC236}">
                <a16:creationId xmlns:a16="http://schemas.microsoft.com/office/drawing/2014/main" id="{B2E1F6D1-2E21-07B9-C46F-03D3888782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74"/>
          <a:stretch/>
        </p:blipFill>
        <p:spPr>
          <a:xfrm>
            <a:off x="3915866" y="1982794"/>
            <a:ext cx="4910966" cy="254345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3D581E4A-5AD8-A2BB-9287-5D525C6DBF08}"/>
                  </a:ext>
                </a:extLst>
              </p:cNvPr>
              <p:cNvSpPr txBox="1"/>
              <p:nvPr/>
            </p:nvSpPr>
            <p:spPr>
              <a:xfrm>
                <a:off x="4298618" y="2615868"/>
                <a:ext cx="2351563" cy="1044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b="1">
                    <a:solidFill>
                      <a:srgbClr val="FF0000"/>
                    </a:solidFill>
                  </a:rPr>
                  <a:t>Maybe there‘s an issue with labeling here?!</a:t>
                </a:r>
              </a:p>
              <a:p>
                <a:r>
                  <a:rPr lang="de-DE" sz="1400"/>
                  <a:t> </a:t>
                </a:r>
              </a:p>
              <a:p>
                <a:r>
                  <a:rPr lang="de-DE" sz="1400"/>
                  <a:t>For now I do</a:t>
                </a:r>
                <a:r>
                  <a:rPr lang="en-US" sz="14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400" i="1">
                        <a:latin typeface="Cambria Math" panose="02040503050406030204" pitchFamily="18" charset="0"/>
                      </a:rPr>
                      <m:t>⎣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/ 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⎦</m:t>
                    </m:r>
                  </m:oMath>
                </a14:m>
                <a:endParaRPr lang="de-DE" sz="1400"/>
              </a:p>
            </p:txBody>
          </p:sp>
        </mc:Choice>
        <mc:Fallback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3D581E4A-5AD8-A2BB-9287-5D525C6DB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8618" y="2615868"/>
                <a:ext cx="2351563" cy="1044197"/>
              </a:xfrm>
              <a:prstGeom prst="rect">
                <a:avLst/>
              </a:prstGeom>
              <a:blipFill>
                <a:blip r:embed="rId4"/>
                <a:stretch>
                  <a:fillRect l="-777" t="-1170" r="-777" b="-4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7838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5783"/>
    </mc:Choice>
    <mc:Fallback>
      <p:transition spd="slow" advTm="85783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01.09.2022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6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Downsampling of random traces</a:t>
            </a:r>
            <a:endParaRPr lang="de-DE" dirty="0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85DDE1BF-021F-284F-F30C-F9AFDBDB57A4}"/>
              </a:ext>
            </a:extLst>
          </p:cNvPr>
          <p:cNvGrpSpPr/>
          <p:nvPr/>
        </p:nvGrpSpPr>
        <p:grpSpPr>
          <a:xfrm>
            <a:off x="216000" y="977221"/>
            <a:ext cx="8711999" cy="3629680"/>
            <a:chOff x="216000" y="977221"/>
            <a:chExt cx="8711999" cy="3629680"/>
          </a:xfrm>
        </p:grpSpPr>
        <p:pic>
          <p:nvPicPr>
            <p:cNvPr id="9" name="Grafik 8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EBE2AE91-D598-32E9-C233-171C1666DF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000" y="977221"/>
              <a:ext cx="4463799" cy="3629680"/>
            </a:xfrm>
            <a:prstGeom prst="rect">
              <a:avLst/>
            </a:prstGeom>
          </p:spPr>
        </p:pic>
        <p:pic>
          <p:nvPicPr>
            <p:cNvPr id="12" name="Grafik 11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ED4A1AEC-55D4-67C7-4424-B31F0ECEAF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586"/>
            <a:stretch/>
          </p:blipFill>
          <p:spPr>
            <a:xfrm>
              <a:off x="4679798" y="977221"/>
              <a:ext cx="4248201" cy="3629680"/>
            </a:xfrm>
            <a:prstGeom prst="rect">
              <a:avLst/>
            </a:prstGeom>
          </p:spPr>
        </p:pic>
      </p:grpSp>
      <p:pic>
        <p:nvPicPr>
          <p:cNvPr id="15" name="Grafik 14">
            <a:extLst>
              <a:ext uri="{FF2B5EF4-FFF2-40B4-BE49-F238E27FC236}">
                <a16:creationId xmlns:a16="http://schemas.microsoft.com/office/drawing/2014/main" id="{B2E1F6D1-2E21-07B9-C46F-03D3888782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74"/>
          <a:stretch/>
        </p:blipFill>
        <p:spPr>
          <a:xfrm>
            <a:off x="3915866" y="1982794"/>
            <a:ext cx="4910966" cy="254345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DF5DA7A1-B8A2-B0C8-C7A6-CD9D2D8A3883}"/>
                  </a:ext>
                </a:extLst>
              </p:cNvPr>
              <p:cNvSpPr txBox="1"/>
              <p:nvPr/>
            </p:nvSpPr>
            <p:spPr>
              <a:xfrm>
                <a:off x="4298619" y="2615868"/>
                <a:ext cx="1817174" cy="846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b="1">
                    <a:solidFill>
                      <a:srgbClr val="FF0000"/>
                    </a:solidFill>
                  </a:rPr>
                  <a:t>Random trace trigger frequency</a:t>
                </a:r>
              </a:p>
              <a:p>
                <a:r>
                  <a:rPr lang="de-DE" sz="700"/>
                  <a:t> </a:t>
                </a:r>
                <a:endParaRPr lang="de-DE" sz="140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de-DE" sz="1400" b="1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de-DE" sz="14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400" b="1" i="0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de-DE" sz="1400" b="1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sz="1400" b="1" i="0" smtClean="0">
                          <a:latin typeface="Cambria Math" panose="02040503050406030204" pitchFamily="18" charset="0"/>
                        </a:rPr>
                        <m:t>𝟐𝟎</m:t>
                      </m:r>
                      <m:r>
                        <a:rPr lang="de-DE" sz="14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400" b="1" i="0" smtClean="0">
                          <a:latin typeface="Cambria Math" panose="02040503050406030204" pitchFamily="18" charset="0"/>
                        </a:rPr>
                        <m:t>𝐇𝐳</m:t>
                      </m:r>
                    </m:oMath>
                  </m:oMathPara>
                </a14:m>
                <a:endParaRPr lang="de-DE" sz="1400" b="1"/>
              </a:p>
            </p:txBody>
          </p:sp>
        </mc:Choice>
        <mc:Fallback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DF5DA7A1-B8A2-B0C8-C7A6-CD9D2D8A3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8619" y="2615868"/>
                <a:ext cx="1817174" cy="846386"/>
              </a:xfrm>
              <a:prstGeom prst="rect">
                <a:avLst/>
              </a:prstGeom>
              <a:blipFill>
                <a:blip r:embed="rId4"/>
                <a:stretch>
                  <a:fillRect l="-1007" t="-1439" b="-2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0284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5783"/>
    </mc:Choice>
    <mc:Fallback>
      <p:transition spd="slow" advTm="8578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01.09.2022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7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Downsampling of random traces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36AF15D-3BAC-6877-E256-C27BA7B05D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14"/>
          <a:stretch/>
        </p:blipFill>
        <p:spPr>
          <a:xfrm>
            <a:off x="216000" y="900720"/>
            <a:ext cx="7571453" cy="2411598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F9D0636C-EB1D-AE5E-085C-A12E56C193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94" r="7"/>
          <a:stretch/>
        </p:blipFill>
        <p:spPr>
          <a:xfrm>
            <a:off x="7787454" y="900720"/>
            <a:ext cx="1140546" cy="288283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28BAF449-FA65-100D-1BDC-B89AF604C3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218" b="82"/>
          <a:stretch/>
        </p:blipFill>
        <p:spPr>
          <a:xfrm>
            <a:off x="216000" y="3312318"/>
            <a:ext cx="8712000" cy="1273642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E90CDE1D-57B6-6444-6715-9124F30AC497}"/>
              </a:ext>
            </a:extLst>
          </p:cNvPr>
          <p:cNvSpPr/>
          <p:nvPr/>
        </p:nvSpPr>
        <p:spPr>
          <a:xfrm>
            <a:off x="215999" y="1002506"/>
            <a:ext cx="7626251" cy="214313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nhaltsplatzhalter 6">
            <a:extLst>
              <a:ext uri="{FF2B5EF4-FFF2-40B4-BE49-F238E27FC236}">
                <a16:creationId xmlns:a16="http://schemas.microsoft.com/office/drawing/2014/main" id="{3C56C343-B3D9-6DE7-5DD9-F55817399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06" y="3391302"/>
            <a:ext cx="8712000" cy="914831"/>
          </a:xfrm>
        </p:spPr>
        <p:txBody>
          <a:bodyPr>
            <a:normAutofit/>
          </a:bodyPr>
          <a:lstStyle/>
          <a:p>
            <a:pPr lvl="1"/>
            <a:r>
              <a:rPr lang="de-DE" sz="1100" b="1">
                <a:solidFill>
                  <a:schemeClr val="bg1"/>
                </a:solidFill>
              </a:rPr>
              <a:t>Predicting on downsampled traces increases performance  (as expected) for hardware classifiers (Th, ToT, ToTd)</a:t>
            </a:r>
          </a:p>
        </p:txBody>
      </p:sp>
    </p:spTree>
    <p:extLst>
      <p:ext uri="{BB962C8B-B14F-4D97-AF65-F5344CB8AC3E}">
        <p14:creationId xmlns:p14="http://schemas.microsoft.com/office/powerpoint/2010/main" val="4286839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5783"/>
    </mc:Choice>
    <mc:Fallback>
      <p:transition spd="slow" advTm="85783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01.09.2022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8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Downsampling of random traces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36AF15D-3BAC-6877-E256-C27BA7B05D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14"/>
          <a:stretch/>
        </p:blipFill>
        <p:spPr>
          <a:xfrm>
            <a:off x="216000" y="900720"/>
            <a:ext cx="7571453" cy="2411598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F9D0636C-EB1D-AE5E-085C-A12E56C193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94" r="7"/>
          <a:stretch/>
        </p:blipFill>
        <p:spPr>
          <a:xfrm>
            <a:off x="7787454" y="900720"/>
            <a:ext cx="1140546" cy="288283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28BAF449-FA65-100D-1BDC-B89AF604C3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218" b="82"/>
          <a:stretch/>
        </p:blipFill>
        <p:spPr>
          <a:xfrm>
            <a:off x="216000" y="3312318"/>
            <a:ext cx="8712000" cy="1273642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D907D242-9B5D-93C8-E635-5EAC6EF90E6D}"/>
              </a:ext>
            </a:extLst>
          </p:cNvPr>
          <p:cNvSpPr/>
          <p:nvPr/>
        </p:nvSpPr>
        <p:spPr>
          <a:xfrm>
            <a:off x="215999" y="1304925"/>
            <a:ext cx="7626251" cy="115239"/>
          </a:xfrm>
          <a:prstGeom prst="rect">
            <a:avLst/>
          </a:prstGeom>
          <a:solidFill>
            <a:srgbClr val="264F78">
              <a:alpha val="30000"/>
            </a:srgbClr>
          </a:solidFill>
          <a:ln>
            <a:solidFill>
              <a:srgbClr val="264F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D4A9D38-2FA6-4A72-15E5-00D35789651D}"/>
              </a:ext>
            </a:extLst>
          </p:cNvPr>
          <p:cNvSpPr/>
          <p:nvPr/>
        </p:nvSpPr>
        <p:spPr>
          <a:xfrm>
            <a:off x="215998" y="1711593"/>
            <a:ext cx="7626251" cy="115239"/>
          </a:xfrm>
          <a:prstGeom prst="rect">
            <a:avLst/>
          </a:prstGeom>
          <a:solidFill>
            <a:srgbClr val="264F78">
              <a:alpha val="30000"/>
            </a:srgbClr>
          </a:solidFill>
          <a:ln>
            <a:solidFill>
              <a:srgbClr val="264F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2BCD125-FEBF-0E3A-F211-A87517385884}"/>
              </a:ext>
            </a:extLst>
          </p:cNvPr>
          <p:cNvSpPr/>
          <p:nvPr/>
        </p:nvSpPr>
        <p:spPr>
          <a:xfrm>
            <a:off x="215998" y="2108256"/>
            <a:ext cx="7626251" cy="115239"/>
          </a:xfrm>
          <a:prstGeom prst="rect">
            <a:avLst/>
          </a:prstGeom>
          <a:solidFill>
            <a:srgbClr val="264F78">
              <a:alpha val="30000"/>
            </a:srgbClr>
          </a:solidFill>
          <a:ln>
            <a:solidFill>
              <a:srgbClr val="264F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DA48B4B8-A891-C3CD-F394-F55DFAA0582E}"/>
              </a:ext>
            </a:extLst>
          </p:cNvPr>
          <p:cNvSpPr/>
          <p:nvPr/>
        </p:nvSpPr>
        <p:spPr>
          <a:xfrm>
            <a:off x="215997" y="2508986"/>
            <a:ext cx="7626251" cy="115239"/>
          </a:xfrm>
          <a:prstGeom prst="rect">
            <a:avLst/>
          </a:prstGeom>
          <a:solidFill>
            <a:srgbClr val="264F78">
              <a:alpha val="30000"/>
            </a:srgbClr>
          </a:solidFill>
          <a:ln>
            <a:solidFill>
              <a:srgbClr val="264F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34FCE8A-0122-D06C-C50B-8245440A5AAA}"/>
              </a:ext>
            </a:extLst>
          </p:cNvPr>
          <p:cNvSpPr/>
          <p:nvPr/>
        </p:nvSpPr>
        <p:spPr>
          <a:xfrm>
            <a:off x="215997" y="2905393"/>
            <a:ext cx="7626251" cy="115239"/>
          </a:xfrm>
          <a:prstGeom prst="rect">
            <a:avLst/>
          </a:prstGeom>
          <a:solidFill>
            <a:srgbClr val="264F78">
              <a:alpha val="30000"/>
            </a:srgbClr>
          </a:solidFill>
          <a:ln>
            <a:solidFill>
              <a:srgbClr val="264F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DB92C9BB-5268-15E0-C5D9-FA8B416D2858}"/>
              </a:ext>
            </a:extLst>
          </p:cNvPr>
          <p:cNvSpPr/>
          <p:nvPr/>
        </p:nvSpPr>
        <p:spPr>
          <a:xfrm>
            <a:off x="215999" y="1002506"/>
            <a:ext cx="7626251" cy="214313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nhaltsplatzhalter 6">
            <a:extLst>
              <a:ext uri="{FF2B5EF4-FFF2-40B4-BE49-F238E27FC236}">
                <a16:creationId xmlns:a16="http://schemas.microsoft.com/office/drawing/2014/main" id="{B3774AAB-C5F6-8D7B-BE2D-4006FAF2E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06" y="3391302"/>
            <a:ext cx="8712000" cy="914831"/>
          </a:xfrm>
        </p:spPr>
        <p:txBody>
          <a:bodyPr>
            <a:normAutofit/>
          </a:bodyPr>
          <a:lstStyle/>
          <a:p>
            <a:pPr lvl="1"/>
            <a:r>
              <a:rPr lang="de-DE" sz="1100" b="1">
                <a:solidFill>
                  <a:schemeClr val="bg1"/>
                </a:solidFill>
              </a:rPr>
              <a:t>Predicting on downsampled traces increases performance  (as expected) for hardware classifiers (Th, ToT, ToTd)</a:t>
            </a:r>
          </a:p>
        </p:txBody>
      </p:sp>
    </p:spTree>
    <p:extLst>
      <p:ext uri="{BB962C8B-B14F-4D97-AF65-F5344CB8AC3E}">
        <p14:creationId xmlns:p14="http://schemas.microsoft.com/office/powerpoint/2010/main" val="3645973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5783"/>
    </mc:Choice>
    <mc:Fallback>
      <p:transition spd="slow" advTm="85783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01.09.2022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9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Downsampling of random traces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36AF15D-3BAC-6877-E256-C27BA7B05D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14"/>
          <a:stretch/>
        </p:blipFill>
        <p:spPr>
          <a:xfrm>
            <a:off x="216000" y="900720"/>
            <a:ext cx="7571453" cy="2411598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F9D0636C-EB1D-AE5E-085C-A12E56C193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94" r="7"/>
          <a:stretch/>
        </p:blipFill>
        <p:spPr>
          <a:xfrm>
            <a:off x="7787454" y="900720"/>
            <a:ext cx="1140546" cy="288283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28BAF449-FA65-100D-1BDC-B89AF604C3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218" b="82"/>
          <a:stretch/>
        </p:blipFill>
        <p:spPr>
          <a:xfrm>
            <a:off x="216000" y="3312318"/>
            <a:ext cx="8712000" cy="1273642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D907D242-9B5D-93C8-E635-5EAC6EF90E6D}"/>
              </a:ext>
            </a:extLst>
          </p:cNvPr>
          <p:cNvSpPr/>
          <p:nvPr/>
        </p:nvSpPr>
        <p:spPr>
          <a:xfrm>
            <a:off x="215999" y="1399933"/>
            <a:ext cx="7626251" cy="115239"/>
          </a:xfrm>
          <a:prstGeom prst="rect">
            <a:avLst/>
          </a:prstGeom>
          <a:solidFill>
            <a:srgbClr val="264F78">
              <a:alpha val="30000"/>
            </a:srgbClr>
          </a:solidFill>
          <a:ln>
            <a:solidFill>
              <a:srgbClr val="264F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D4A9D38-2FA6-4A72-15E5-00D35789651D}"/>
              </a:ext>
            </a:extLst>
          </p:cNvPr>
          <p:cNvSpPr/>
          <p:nvPr/>
        </p:nvSpPr>
        <p:spPr>
          <a:xfrm>
            <a:off x="215998" y="1806601"/>
            <a:ext cx="7626251" cy="115239"/>
          </a:xfrm>
          <a:prstGeom prst="rect">
            <a:avLst/>
          </a:prstGeom>
          <a:solidFill>
            <a:srgbClr val="264F78">
              <a:alpha val="30000"/>
            </a:srgbClr>
          </a:solidFill>
          <a:ln>
            <a:solidFill>
              <a:srgbClr val="264F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2BCD125-FEBF-0E3A-F211-A87517385884}"/>
              </a:ext>
            </a:extLst>
          </p:cNvPr>
          <p:cNvSpPr/>
          <p:nvPr/>
        </p:nvSpPr>
        <p:spPr>
          <a:xfrm>
            <a:off x="215998" y="2203264"/>
            <a:ext cx="7626251" cy="115239"/>
          </a:xfrm>
          <a:prstGeom prst="rect">
            <a:avLst/>
          </a:prstGeom>
          <a:solidFill>
            <a:srgbClr val="264F78">
              <a:alpha val="30000"/>
            </a:srgbClr>
          </a:solidFill>
          <a:ln>
            <a:solidFill>
              <a:srgbClr val="264F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DA48B4B8-A891-C3CD-F394-F55DFAA0582E}"/>
              </a:ext>
            </a:extLst>
          </p:cNvPr>
          <p:cNvSpPr/>
          <p:nvPr/>
        </p:nvSpPr>
        <p:spPr>
          <a:xfrm>
            <a:off x="215997" y="2603994"/>
            <a:ext cx="7626251" cy="115239"/>
          </a:xfrm>
          <a:prstGeom prst="rect">
            <a:avLst/>
          </a:prstGeom>
          <a:solidFill>
            <a:srgbClr val="264F78">
              <a:alpha val="30000"/>
            </a:srgbClr>
          </a:solidFill>
          <a:ln>
            <a:solidFill>
              <a:srgbClr val="264F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34FCE8A-0122-D06C-C50B-8245440A5AAA}"/>
              </a:ext>
            </a:extLst>
          </p:cNvPr>
          <p:cNvSpPr/>
          <p:nvPr/>
        </p:nvSpPr>
        <p:spPr>
          <a:xfrm>
            <a:off x="215997" y="3000401"/>
            <a:ext cx="7626251" cy="115239"/>
          </a:xfrm>
          <a:prstGeom prst="rect">
            <a:avLst/>
          </a:prstGeom>
          <a:solidFill>
            <a:srgbClr val="264F78">
              <a:alpha val="30000"/>
            </a:srgbClr>
          </a:solidFill>
          <a:ln>
            <a:solidFill>
              <a:srgbClr val="264F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DB92C9BB-5268-15E0-C5D9-FA8B416D2858}"/>
              </a:ext>
            </a:extLst>
          </p:cNvPr>
          <p:cNvSpPr/>
          <p:nvPr/>
        </p:nvSpPr>
        <p:spPr>
          <a:xfrm>
            <a:off x="215999" y="1002506"/>
            <a:ext cx="7626251" cy="214313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nhaltsplatzhalter 6">
            <a:extLst>
              <a:ext uri="{FF2B5EF4-FFF2-40B4-BE49-F238E27FC236}">
                <a16:creationId xmlns:a16="http://schemas.microsoft.com/office/drawing/2014/main" id="{DD3AC005-C4B9-3ADE-A77A-DC3004D0C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06" y="3391302"/>
            <a:ext cx="8712000" cy="914831"/>
          </a:xfrm>
        </p:spPr>
        <p:txBody>
          <a:bodyPr>
            <a:normAutofit/>
          </a:bodyPr>
          <a:lstStyle/>
          <a:p>
            <a:pPr lvl="1"/>
            <a:r>
              <a:rPr lang="de-DE" sz="1100" b="1">
                <a:solidFill>
                  <a:schemeClr val="bg1"/>
                </a:solidFill>
              </a:rPr>
              <a:t>Predicting on downsampled traces increases performance  (as expected) for hardware classifiers (Th, ToT, ToTd)</a:t>
            </a:r>
          </a:p>
          <a:p>
            <a:pPr lvl="1"/>
            <a:r>
              <a:rPr lang="de-DE" sz="1100" b="1">
                <a:solidFill>
                  <a:schemeClr val="bg1"/>
                </a:solidFill>
              </a:rPr>
              <a:t>Neural network classifiers less accurate when predicting on downsampled traces</a:t>
            </a:r>
          </a:p>
        </p:txBody>
      </p:sp>
    </p:spTree>
    <p:extLst>
      <p:ext uri="{BB962C8B-B14F-4D97-AF65-F5344CB8AC3E}">
        <p14:creationId xmlns:p14="http://schemas.microsoft.com/office/powerpoint/2010/main" val="2490770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5783"/>
    </mc:Choice>
    <mc:Fallback>
      <p:transition spd="slow" advTm="85783"/>
    </mc:Fallback>
  </mc:AlternateContent>
</p:sld>
</file>

<file path=ppt/theme/theme1.xml><?xml version="1.0" encoding="utf-8"?>
<a:theme xmlns:a="http://schemas.openxmlformats.org/drawingml/2006/main" name="Design1">
  <a:themeElements>
    <a:clrScheme name="KIT">
      <a:dk1>
        <a:sysClr val="windowText" lastClr="000000"/>
      </a:dk1>
      <a:lt1>
        <a:sysClr val="window" lastClr="FFFFFF"/>
      </a:lt1>
      <a:dk2>
        <a:srgbClr val="009682"/>
      </a:dk2>
      <a:lt2>
        <a:srgbClr val="D9D9D9"/>
      </a:lt2>
      <a:accent1>
        <a:srgbClr val="009682"/>
      </a:accent1>
      <a:accent2>
        <a:srgbClr val="4664AA"/>
      </a:accent2>
      <a:accent3>
        <a:srgbClr val="D9D9D9"/>
      </a:accent3>
      <a:accent4>
        <a:srgbClr val="4CB5A7"/>
      </a:accent4>
      <a:accent5>
        <a:srgbClr val="7D92C3"/>
      </a:accent5>
      <a:accent6>
        <a:srgbClr val="7FCAC0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D385F135-4BB1-4144-883F-BD663B3FA4BF}" vid="{9BD07EEE-6672-4655-8F7E-3FE0E154673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645</Words>
  <Application>Microsoft Office PowerPoint</Application>
  <PresentationFormat>Benutzerdefiniert</PresentationFormat>
  <Paragraphs>141</Paragraphs>
  <Slides>21</Slides>
  <Notes>0</Notes>
  <HiddenSlides>7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5" baseType="lpstr">
      <vt:lpstr>Arial</vt:lpstr>
      <vt:lpstr>Calibri</vt:lpstr>
      <vt:lpstr>Cambria Math</vt:lpstr>
      <vt:lpstr>Design1</vt:lpstr>
      <vt:lpstr>PowerPoint-Präsentation</vt:lpstr>
      <vt:lpstr>Topics this week</vt:lpstr>
      <vt:lpstr>Downsampling of random traces</vt:lpstr>
      <vt:lpstr>Downsampling of random traces</vt:lpstr>
      <vt:lpstr>Downsampling of random traces</vt:lpstr>
      <vt:lpstr>Downsampling of random traces</vt:lpstr>
      <vt:lpstr>Downsampling of random traces</vt:lpstr>
      <vt:lpstr>Downsampling of random traces</vt:lpstr>
      <vt:lpstr>Downsampling of random traces</vt:lpstr>
      <vt:lpstr>Downsampling of random traces</vt:lpstr>
      <vt:lpstr>Add q_peak, q_charge info to random traces</vt:lpstr>
      <vt:lpstr>Add q_peak, q_charge info to random traces</vt:lpstr>
      <vt:lpstr>Add q_peak, q_charge info to random traces</vt:lpstr>
      <vt:lpstr>Add q_peak, q_charge info to random traces</vt:lpstr>
      <vt:lpstr>Sample headline: Arial 24pt bold</vt:lpstr>
      <vt:lpstr>Sample headline: Arial 24pt bold</vt:lpstr>
      <vt:lpstr>Sample headline: Arial 24pt bold</vt:lpstr>
      <vt:lpstr>Sample headline: Arial 24pt bold</vt:lpstr>
      <vt:lpstr>Sample headline: Arial 24pt bold</vt:lpstr>
      <vt:lpstr>Sample headline: Arial 24pt bold</vt:lpstr>
      <vt:lpstr>Sample headline: Arial 24pt bold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Paul Paul</dc:creator>
  <cp:lastModifiedBy>Filip, Paul</cp:lastModifiedBy>
  <cp:revision>412</cp:revision>
  <dcterms:created xsi:type="dcterms:W3CDTF">2021-01-22T09:25:34Z</dcterms:created>
  <dcterms:modified xsi:type="dcterms:W3CDTF">2022-09-01T10:10:18Z</dcterms:modified>
</cp:coreProperties>
</file>