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1"/>
  </p:notesMasterIdLst>
  <p:sldIdLst>
    <p:sldId id="260" r:id="rId2"/>
    <p:sldId id="262" r:id="rId3"/>
    <p:sldId id="361" r:id="rId4"/>
    <p:sldId id="376" r:id="rId5"/>
    <p:sldId id="372" r:id="rId6"/>
    <p:sldId id="375" r:id="rId7"/>
    <p:sldId id="377" r:id="rId8"/>
    <p:sldId id="380" r:id="rId9"/>
    <p:sldId id="379" r:id="rId10"/>
    <p:sldId id="378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299" r:id="rId24"/>
    <p:sldId id="295" r:id="rId25"/>
    <p:sldId id="285" r:id="rId26"/>
    <p:sldId id="263" r:id="rId27"/>
    <p:sldId id="277" r:id="rId28"/>
    <p:sldId id="265" r:id="rId29"/>
    <p:sldId id="266" r:id="rId3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264F78"/>
    <a:srgbClr val="287E10"/>
    <a:srgbClr val="D8D9A9"/>
    <a:srgbClr val="C00000"/>
    <a:srgbClr val="FFFFFF"/>
    <a:srgbClr val="A52929"/>
    <a:srgbClr val="FFA000"/>
    <a:srgbClr val="007162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61" d="100"/>
          <a:sy n="161" d="100"/>
        </p:scale>
        <p:origin x="156" y="270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08.10.2022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08.10.2022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08.10.2022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08.10.2022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08.10.2022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08.10.2022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08.10.2022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08.10.2022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08.10.2022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08.10.2022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08.10.2022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08.10.2022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8 October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i.org/10.1016/j.nima.2006.07.0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Machine learning triggers: feasibility study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status report, what did I do last month, </a:t>
            </a:r>
            <a:r>
              <a:rPr lang="de-DE">
                <a:solidFill>
                  <a:schemeClr val="tx2"/>
                </a:solidFill>
              </a:rPr>
              <a:t>09.22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34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r>
                  <a:rPr lang="de-DE" b="1"/>
                  <a:t>Flag single muon showers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700" b="1"/>
                  <a:t> </a:t>
                </a:r>
                <a:r>
                  <a:rPr lang="de-DE" b="1"/>
                  <a:t>as background somehow</a:t>
                </a:r>
              </a:p>
              <a:p>
                <a:pPr marL="805077" lvl="3" indent="0">
                  <a:buNone/>
                </a:pPr>
                <a:r>
                  <a:rPr lang="de-DE" sz="1400" b="1"/>
                  <a:t> Will have to redo simulations!</a:t>
                </a:r>
              </a:p>
              <a:p>
                <a:pPr lvl="2"/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37F6CCE-EB88-174A-389A-34AFC5E08E04}"/>
              </a:ext>
            </a:extLst>
          </p:cNvPr>
          <p:cNvCxnSpPr>
            <a:cxnSpLocks/>
          </p:cNvCxnSpPr>
          <p:nvPr/>
        </p:nvCxnSpPr>
        <p:spPr>
          <a:xfrm>
            <a:off x="876300" y="3930657"/>
            <a:ext cx="222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80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90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e-DE" b="1"/>
                  <a:t>Nuria,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0056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=0.5% | 2.2%</m:t>
                    </m:r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=1.2% | 6.9%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Peru,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1737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=3.1% | 15.3%</m:t>
                    </m:r>
                  </m:oMath>
                </a14:m>
                <a:endParaRPr lang="de-DE" b="1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=3.4% | 18.5%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(Le Qui Don)</a:t>
                </a:r>
              </a:p>
              <a:p>
                <a:pPr lvl="2"/>
                <a:r>
                  <a:rPr lang="de-DE" b="1"/>
                  <a:t>not analysed due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1000" b="1"/>
                  <a:t> </a:t>
                </a:r>
                <a:r>
                  <a:rPr lang="de-DE" b="1"/>
                  <a:t>to low statistics in</a:t>
                </a:r>
              </a:p>
              <a:p>
                <a:pPr marL="538306" lvl="2" indent="0">
                  <a:buNone/>
                </a:pPr>
                <a:r>
                  <a:rPr lang="de-DE" b="1"/>
                  <a:t>    random trace files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  <a:blipFill>
                <a:blip r:embed="rId6"/>
                <a:stretch>
                  <a:fillRect t="-3214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5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-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lvl="2"/>
                <a:endParaRPr lang="de-DE" b="1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6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-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91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-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Too few traces to fill histogram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0A0376-1FFF-B94F-F0C2-63A6562FD38C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06285509-41D0-9923-B0CC-B57A3D2A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3" y="1143550"/>
            <a:ext cx="8425337" cy="3409400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Random traces taken locally at 4 stations</a:t>
            </a:r>
          </a:p>
          <a:p>
            <a:pPr marL="266771" lvl="1" indent="0">
              <a:buNone/>
            </a:pPr>
            <a:endParaRPr lang="de-DE" sz="200" b="1"/>
          </a:p>
          <a:p>
            <a:pPr lvl="1"/>
            <a:r>
              <a:rPr lang="de-DE" b="1"/>
              <a:t>Fill buffer with data, then write it to USB</a:t>
            </a:r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marL="266771" lvl="1" indent="0">
              <a:buNone/>
            </a:pPr>
            <a:endParaRPr lang="de-DE" b="1"/>
          </a:p>
          <a:p>
            <a:pPr marL="266771" lvl="1" indent="0">
              <a:buNone/>
            </a:pPr>
            <a:endParaRPr lang="de-DE" sz="800" b="1"/>
          </a:p>
          <a:p>
            <a:pPr lvl="1"/>
            <a:r>
              <a:rPr lang="de-DE" b="1"/>
              <a:t>Increasing statistics by combining 3 files (~5 minutes) should be okay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AABABF-7009-8CDD-AAC8-95D8201E6520}"/>
              </a:ext>
            </a:extLst>
          </p:cNvPr>
          <p:cNvSpPr txBox="1"/>
          <p:nvPr/>
        </p:nvSpPr>
        <p:spPr>
          <a:xfrm>
            <a:off x="4652558" y="1924734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7E374A-2DBA-FE73-1DE5-4D38C6C635A0}"/>
              </a:ext>
            </a:extLst>
          </p:cNvPr>
          <p:cNvSpPr txBox="1"/>
          <p:nvPr/>
        </p:nvSpPr>
        <p:spPr>
          <a:xfrm>
            <a:off x="708941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BEC93C-E17D-79AE-38FF-898821F924D2}"/>
              </a:ext>
            </a:extLst>
          </p:cNvPr>
          <p:cNvCxnSpPr>
            <a:cxnSpLocks/>
          </p:cNvCxnSpPr>
          <p:nvPr/>
        </p:nvCxnSpPr>
        <p:spPr>
          <a:xfrm>
            <a:off x="1654989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CF5DD2-297D-E685-F674-FBE6AAB54487}"/>
              </a:ext>
            </a:extLst>
          </p:cNvPr>
          <p:cNvSpPr txBox="1"/>
          <p:nvPr/>
        </p:nvSpPr>
        <p:spPr>
          <a:xfrm>
            <a:off x="2044700" y="1925526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2AB7C5-5AD0-6994-399A-EA6164BFA255}"/>
              </a:ext>
            </a:extLst>
          </p:cNvPr>
          <p:cNvSpPr txBox="1"/>
          <p:nvPr/>
        </p:nvSpPr>
        <p:spPr>
          <a:xfrm>
            <a:off x="3308350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1A5EC42-1BEA-1076-6F7B-E593426FEC23}"/>
              </a:ext>
            </a:extLst>
          </p:cNvPr>
          <p:cNvCxnSpPr>
            <a:cxnSpLocks/>
          </p:cNvCxnSpPr>
          <p:nvPr/>
        </p:nvCxnSpPr>
        <p:spPr>
          <a:xfrm>
            <a:off x="4254398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F3D3EF-7C5F-C396-DE72-CF1E1BE60B52}"/>
              </a:ext>
            </a:extLst>
          </p:cNvPr>
          <p:cNvCxnSpPr>
            <a:cxnSpLocks/>
          </p:cNvCxnSpPr>
          <p:nvPr/>
        </p:nvCxnSpPr>
        <p:spPr>
          <a:xfrm>
            <a:off x="2800350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C34A2E0-0AF3-A3EE-1642-3928F36AF069}"/>
              </a:ext>
            </a:extLst>
          </p:cNvPr>
          <p:cNvCxnSpPr>
            <a:cxnSpLocks/>
          </p:cNvCxnSpPr>
          <p:nvPr/>
        </p:nvCxnSpPr>
        <p:spPr>
          <a:xfrm>
            <a:off x="4254398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3FB9616-1390-EB83-04B1-62F2D42E3D74}"/>
              </a:ext>
            </a:extLst>
          </p:cNvPr>
          <p:cNvSpPr txBox="1"/>
          <p:nvPr/>
        </p:nvSpPr>
        <p:spPr>
          <a:xfrm>
            <a:off x="5907759" y="1924734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AF09B1-86CC-02C5-664C-C8603DF08900}"/>
              </a:ext>
            </a:extLst>
          </p:cNvPr>
          <p:cNvCxnSpPr>
            <a:cxnSpLocks/>
          </p:cNvCxnSpPr>
          <p:nvPr/>
        </p:nvCxnSpPr>
        <p:spPr>
          <a:xfrm>
            <a:off x="53997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CC3E172-094B-D0ED-7450-46888D30587F}"/>
              </a:ext>
            </a:extLst>
          </p:cNvPr>
          <p:cNvCxnSpPr>
            <a:cxnSpLocks/>
          </p:cNvCxnSpPr>
          <p:nvPr/>
        </p:nvCxnSpPr>
        <p:spPr>
          <a:xfrm>
            <a:off x="68856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CD418CA-5153-91BE-9E4F-0929D1F1ACFA}"/>
              </a:ext>
            </a:extLst>
          </p:cNvPr>
          <p:cNvSpPr txBox="1"/>
          <p:nvPr/>
        </p:nvSpPr>
        <p:spPr>
          <a:xfrm>
            <a:off x="7389724" y="1924734"/>
            <a:ext cx="71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/>
              <a:t>…</a:t>
            </a:r>
            <a:endParaRPr lang="en-US" sz="4400" b="1"/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BFAF0304-33D3-6400-672B-BF871EE7AD3D}"/>
              </a:ext>
            </a:extLst>
          </p:cNvPr>
          <p:cNvSpPr/>
          <p:nvPr/>
        </p:nvSpPr>
        <p:spPr>
          <a:xfrm rot="5400000">
            <a:off x="4088479" y="-1035970"/>
            <a:ext cx="544209" cy="7636432"/>
          </a:xfrm>
          <a:prstGeom prst="rightBrace">
            <a:avLst>
              <a:gd name="adj1" fmla="val 954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B371188-A842-9BCE-8693-18C8D8BD35E8}"/>
              </a:ext>
            </a:extLst>
          </p:cNvPr>
          <p:cNvSpPr txBox="1"/>
          <p:nvPr/>
        </p:nvSpPr>
        <p:spPr>
          <a:xfrm>
            <a:off x="3556516" y="306202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800 files, ~22 hours</a:t>
            </a:r>
            <a:endParaRPr lang="en-US" sz="1200" b="1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5748E02-C267-089F-5157-9D99C1D65FDA}"/>
              </a:ext>
            </a:extLst>
          </p:cNvPr>
          <p:cNvSpPr txBox="1"/>
          <p:nvPr/>
        </p:nvSpPr>
        <p:spPr>
          <a:xfrm>
            <a:off x="3455898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1001E02-6321-E867-AF75-C656D0F0C78B}"/>
              </a:ext>
            </a:extLst>
          </p:cNvPr>
          <p:cNvSpPr txBox="1"/>
          <p:nvPr/>
        </p:nvSpPr>
        <p:spPr>
          <a:xfrm>
            <a:off x="85783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B98D56-7A46-6CFE-FAD2-990E51191DBA}"/>
              </a:ext>
            </a:extLst>
          </p:cNvPr>
          <p:cNvSpPr txBox="1"/>
          <p:nvPr/>
        </p:nvSpPr>
        <p:spPr>
          <a:xfrm>
            <a:off x="605396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-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 today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59D1D623-E4E6-FCBF-B78A-B9FD6DF26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000" y="1143550"/>
                <a:ext cx="6595350" cy="3409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b="1"/>
                  <a:t>Training with random traces</a:t>
                </a:r>
              </a:p>
              <a:p>
                <a:pPr lvl="1"/>
                <a:r>
                  <a:rPr lang="de-DE" b="1"/>
                  <a:t>Results seem promising so far but…</a:t>
                </a:r>
              </a:p>
              <a:p>
                <a:pPr lvl="1"/>
                <a:r>
                  <a:rPr lang="de-DE" b="1"/>
                  <a:t>need to effectively tell single muons apart</a:t>
                </a:r>
              </a:p>
              <a:p>
                <a:pPr lvl="1"/>
                <a:r>
                  <a:rPr lang="de-DE" b="1"/>
                  <a:t>lack (accurate)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endParaRPr lang="de-DE" b="1"/>
              </a:p>
              <a:p>
                <a:pPr marL="266771" lvl="1" indent="0">
                  <a:buNone/>
                </a:pPr>
                <a:r>
                  <a:rPr lang="de-DE" sz="500" b="1"/>
                  <a:t>  </a:t>
                </a:r>
              </a:p>
              <a:p>
                <a:r>
                  <a:rPr lang="de-DE" b="1"/>
                  <a:t>Extracting monitoring data from random traces</a:t>
                </a:r>
              </a:p>
              <a:p>
                <a:pPr lvl="1"/>
                <a:r>
                  <a:rPr lang="de-DE" b="1"/>
                  <a:t>Online estimate finally accesible</a:t>
                </a:r>
              </a:p>
              <a:p>
                <a:pPr lvl="1"/>
                <a:r>
                  <a:rPr lang="de-DE" b="1"/>
                  <a:t>Random traces aren‘t timestamped</a:t>
                </a:r>
              </a:p>
              <a:p>
                <a:pPr lvl="1"/>
                <a:r>
                  <a:rPr lang="de-DE" b="1"/>
                  <a:t>Daily average most likely not good enough</a:t>
                </a:r>
              </a:p>
              <a:p>
                <a:pPr marL="0" indent="0">
                  <a:buNone/>
                </a:pPr>
                <a:r>
                  <a:rPr lang="de-DE" sz="800" b="1"/>
                  <a:t> </a:t>
                </a:r>
                <a:endParaRPr lang="de-DE" b="1"/>
              </a:p>
              <a:p>
                <a:r>
                  <a:rPr lang="de-DE" b="1"/>
                  <a:t>Doing the online/offline estimate myself</a:t>
                </a:r>
              </a:p>
              <a:p>
                <a:pPr lvl="1"/>
                <a:r>
                  <a:rPr lang="de-DE" b="1"/>
                  <a:t>A bunch of problems</a:t>
                </a:r>
              </a:p>
              <a:p>
                <a:pPr lvl="1"/>
                <a:r>
                  <a:rPr lang="de-DE" b="1"/>
                  <a:t>A lot of work so far</a:t>
                </a:r>
              </a:p>
              <a:p>
                <a:pPr marL="0" indent="0">
                  <a:buNone/>
                </a:pPr>
                <a:r>
                  <a:rPr lang="de-DE" sz="800" b="1"/>
                  <a:t> </a:t>
                </a:r>
                <a:endParaRPr lang="de-DE" b="1"/>
              </a:p>
            </p:txBody>
          </p:sp>
        </mc:Choice>
        <mc:Fallback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59D1D623-E4E6-FCBF-B78A-B9FD6DF26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000" y="1143550"/>
                <a:ext cx="6595350" cy="3409400"/>
              </a:xfrm>
              <a:blipFill>
                <a:blip r:embed="rId2"/>
                <a:stretch>
                  <a:fillRect l="-92" t="-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BC0174-AEC8-C0AB-EA3D-C44BB501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541">
            <a:off x="5961666" y="3747334"/>
            <a:ext cx="2452553" cy="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9D05B-5511-5D11-D3F9-4964BEB6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"/>
          <a:stretch/>
        </p:blipFill>
        <p:spPr>
          <a:xfrm>
            <a:off x="5174237" y="2355619"/>
            <a:ext cx="3735607" cy="2246299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E7A8DE9-40EC-CF5A-A4CD-FC7D910DD753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-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Improves statistics, but not shape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4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8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3D44526-AC79-4907-5D7F-EA6EFEF81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1205" r="-47" b="-1205"/>
          <a:stretch/>
        </p:blipFill>
        <p:spPr>
          <a:xfrm>
            <a:off x="492075" y="1380025"/>
            <a:ext cx="3326607" cy="1738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C5EA90-05B7-B706-B01D-D825584C1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48" y="1380025"/>
            <a:ext cx="3251855" cy="16538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FEA375-72D8-C1F8-3DAE-D8C90FCFA1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r="1"/>
          <a:stretch/>
        </p:blipFill>
        <p:spPr>
          <a:xfrm>
            <a:off x="480170" y="3037499"/>
            <a:ext cx="3350419" cy="17113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ECF259-A81C-38E2-37AF-9B476C3112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27"/>
          <a:stretch/>
        </p:blipFill>
        <p:spPr>
          <a:xfrm>
            <a:off x="5152214" y="3093492"/>
            <a:ext cx="3280124" cy="163524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355B21-B324-434D-ABB6-684CB6180B39}" type="datetime1">
              <a:rPr lang="de-DE" smtClean="0"/>
              <a:pPr>
                <a:spcAft>
                  <a:spcPts val="600"/>
                </a:spcAft>
              </a:pPr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3F0AFAF-12DE-2A4D-84E3-339A627DABA5}"/>
              </a:ext>
            </a:extLst>
          </p:cNvPr>
          <p:cNvCxnSpPr/>
          <p:nvPr/>
        </p:nvCxnSpPr>
        <p:spPr>
          <a:xfrm>
            <a:off x="4572000" y="1056293"/>
            <a:ext cx="0" cy="35687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97FD7BF-1933-EC5F-AE20-B3AA796C5B87}"/>
              </a:ext>
            </a:extLst>
          </p:cNvPr>
          <p:cNvSpPr txBox="1"/>
          <p:nvPr/>
        </p:nvSpPr>
        <p:spPr>
          <a:xfrm>
            <a:off x="899230" y="98376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Pauls‘ offline estimate</a:t>
            </a:r>
            <a:endParaRPr lang="en-US" b="1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C45915-0347-24AB-AB18-51CAFC7B1CB5}"/>
              </a:ext>
            </a:extLst>
          </p:cNvPr>
          <p:cNvSpPr txBox="1"/>
          <p:nvPr/>
        </p:nvSpPr>
        <p:spPr>
          <a:xfrm>
            <a:off x="5775930" y="9808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Online monitoring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6416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Online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 </a:t>
                </a:r>
                <a:r>
                  <a:rPr lang="en-US" sz="1200">
                    <a:solidFill>
                      <a:srgbClr val="FF0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https://doi.org/10.1016/j.nima.2006.07.066</a:t>
                </a:r>
                <a:endParaRPr lang="en-US" sz="1200">
                  <a:solidFill>
                    <a:srgbClr val="FF0000"/>
                  </a:solidFill>
                </a:endParaRP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Calibration trigger with threshold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.75⋅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&amp;&amp; 2.5⋅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sub>
                    </m:sSub>
                  </m:oMath>
                </a14:m>
                <a:r>
                  <a:rPr lang="de-DE" b="1"/>
                  <a:t>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b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s.t. trigger rate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/>
              </a:p>
              <a:p>
                <a:pPr lvl="2"/>
                <a:endParaRPr lang="de-DE"/>
              </a:p>
              <a:p>
                <a:pPr lvl="1"/>
                <a:r>
                  <a:rPr lang="de-DE" b="1"/>
                  <a:t>Should result in Th2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800"/>
              </a:p>
              <a:p>
                <a:pPr lvl="1"/>
                <a:endParaRPr lang="de-DE" sz="200"/>
              </a:p>
              <a:p>
                <a:pPr lvl="1"/>
                <a:r>
                  <a:rPr lang="de-DE" b="1"/>
                  <a:t>Error in my implementation?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Why not set thresholds with Th?</a:t>
                </a:r>
              </a:p>
              <a:p>
                <a:pPr lvl="1"/>
                <a:endParaRPr lang="de-DE" b="1"/>
              </a:p>
              <a:p>
                <a:pPr lvl="1"/>
                <a:endParaRPr lang="de-DE" b="1"/>
              </a:p>
              <a:p>
                <a:pPr lvl="1"/>
                <a:r>
                  <a:rPr lang="de-DE" b="1"/>
                  <a:t>Is this reasonable what I‘m doing?</a:t>
                </a:r>
              </a:p>
            </p:txBody>
          </p:sp>
        </mc:Choice>
        <mc:Fallback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A832AD-DAB1-CDBF-146D-A04900145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04" y="2201579"/>
            <a:ext cx="3244812" cy="2351371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FC1B539-9F4C-60C7-6A5C-B57E5CF5D79C}"/>
              </a:ext>
            </a:extLst>
          </p:cNvPr>
          <p:cNvCxnSpPr>
            <a:cxnSpLocks/>
          </p:cNvCxnSpPr>
          <p:nvPr/>
        </p:nvCxnSpPr>
        <p:spPr>
          <a:xfrm>
            <a:off x="5618162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6D4E8D-5265-C82E-FC75-49448694ECEB}"/>
              </a:ext>
            </a:extLst>
          </p:cNvPr>
          <p:cNvCxnSpPr>
            <a:cxnSpLocks/>
          </p:cNvCxnSpPr>
          <p:nvPr/>
        </p:nvCxnSpPr>
        <p:spPr>
          <a:xfrm>
            <a:off x="7492494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C2788F70-BB9D-AB35-03FA-E5EE6B1B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81" y="2572544"/>
            <a:ext cx="1296927" cy="21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4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08.10.2022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7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4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3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accent2"/>
                    </a:solidFill>
                  </a:rPr>
                  <a:t>Hardware triggers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1000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</a:p>
              <a:p>
                <a:pPr lvl="1"/>
                <a:r>
                  <a:rPr lang="de-DE" b="1">
                    <a:solidFill>
                      <a:srgbClr val="287E10"/>
                    </a:solidFill>
                  </a:rPr>
                  <a:t>Neural networks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5000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  <a:r>
                  <a:rPr lang="de-DE" sz="800" b="1"/>
                  <a:t> </a:t>
                </a:r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r>
                  <a:rPr lang="de-DE" b="1"/>
                  <a:t>Triggers at a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…</a:t>
                </a:r>
                <a:endParaRPr lang="de-DE" b="1"/>
              </a:p>
              <a:p>
                <a:pPr lvl="1"/>
                <a:r>
                  <a:rPr lang="de-DE" b="1"/>
                  <a:t>Mostly noise, but also … Muons? </a:t>
                </a:r>
              </a:p>
              <a:p>
                <a:pPr lvl="1"/>
                <a:endParaRPr lang="de-DE"/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E7B42F34-019D-C866-D814-96C2952D8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45" y="3808308"/>
            <a:ext cx="363577" cy="611365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E77D882-E334-6D30-FE0E-D2CEC8D41B43}"/>
              </a:ext>
            </a:extLst>
          </p:cNvPr>
          <p:cNvGrpSpPr/>
          <p:nvPr/>
        </p:nvGrpSpPr>
        <p:grpSpPr>
          <a:xfrm>
            <a:off x="5675706" y="3463528"/>
            <a:ext cx="2686425" cy="1143160"/>
            <a:chOff x="5675706" y="3463528"/>
            <a:chExt cx="2686425" cy="1143160"/>
          </a:xfrm>
        </p:grpSpPr>
        <p:pic>
          <p:nvPicPr>
            <p:cNvPr id="36" name="Grafik 3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A363033-E94D-CDF3-C037-98D8514E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833" y="3471203"/>
              <a:ext cx="2679298" cy="1135485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4F243D-E695-1726-0075-4FC5F0BA662E}"/>
                </a:ext>
              </a:extLst>
            </p:cNvPr>
            <p:cNvSpPr/>
            <p:nvPr/>
          </p:nvSpPr>
          <p:spPr>
            <a:xfrm>
              <a:off x="5675706" y="3463528"/>
              <a:ext cx="2686425" cy="1143160"/>
            </a:xfrm>
            <a:prstGeom prst="rect">
              <a:avLst/>
            </a:prstGeom>
            <a:noFill/>
            <a:ln w="28575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7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1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79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85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07DF95AA-AD74-79EB-FF3F-2A803958E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95" y="2022557"/>
            <a:ext cx="4364290" cy="2202065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60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08.10.2022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12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Benutzerdefiniert</PresentationFormat>
  <Paragraphs>353</Paragraphs>
  <Slides>29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Design1</vt:lpstr>
      <vt:lpstr>PowerPoint-Präsentation</vt:lpstr>
      <vt:lpstr>Topics today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Extracting monitoring data from random traces</vt:lpstr>
      <vt:lpstr>Extracting monitoring data from random traces</vt:lpstr>
      <vt:lpstr>Extracting monitoring data from random traces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460</cp:revision>
  <dcterms:created xsi:type="dcterms:W3CDTF">2021-01-22T09:25:34Z</dcterms:created>
  <dcterms:modified xsi:type="dcterms:W3CDTF">2022-10-08T12:29:35Z</dcterms:modified>
</cp:coreProperties>
</file>