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90" r:id="rId2"/>
  </p:sldMasterIdLst>
  <p:notesMasterIdLst>
    <p:notesMasterId r:id="rId22"/>
  </p:notesMasterIdLst>
  <p:sldIdLst>
    <p:sldId id="260" r:id="rId3"/>
    <p:sldId id="299" r:id="rId4"/>
    <p:sldId id="301" r:id="rId5"/>
    <p:sldId id="306" r:id="rId6"/>
    <p:sldId id="305" r:id="rId7"/>
    <p:sldId id="308" r:id="rId8"/>
    <p:sldId id="309" r:id="rId9"/>
    <p:sldId id="310" r:id="rId10"/>
    <p:sldId id="311" r:id="rId11"/>
    <p:sldId id="302" r:id="rId12"/>
    <p:sldId id="303" r:id="rId13"/>
    <p:sldId id="304" r:id="rId14"/>
    <p:sldId id="300" r:id="rId15"/>
    <p:sldId id="295" r:id="rId16"/>
    <p:sldId id="285" r:id="rId17"/>
    <p:sldId id="263" r:id="rId18"/>
    <p:sldId id="277" r:id="rId19"/>
    <p:sldId id="265" r:id="rId20"/>
    <p:sldId id="266" r:id="rId21"/>
  </p:sldIdLst>
  <p:sldSz cx="9144000" cy="5145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68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ul Paul" initials="PP" lastIdx="1" clrIdx="0">
    <p:extLst>
      <p:ext uri="{19B8F6BF-5375-455C-9EA6-DF929625EA0E}">
        <p15:presenceInfo xmlns:p15="http://schemas.microsoft.com/office/powerpoint/2012/main" userId="1831f2ae620048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1C1C1C"/>
    <a:srgbClr val="264F78"/>
    <a:srgbClr val="287E10"/>
    <a:srgbClr val="D8D9A9"/>
    <a:srgbClr val="FFFFFF"/>
    <a:srgbClr val="A52929"/>
    <a:srgbClr val="FFA000"/>
    <a:srgbClr val="007162"/>
    <a:srgbClr val="3CC2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Helle Formatvorlage 2 - Akz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00" autoAdjust="0"/>
  </p:normalViewPr>
  <p:slideViewPr>
    <p:cSldViewPr snapToGrid="0">
      <p:cViewPr>
        <p:scale>
          <a:sx n="150" d="100"/>
          <a:sy n="150" d="100"/>
        </p:scale>
        <p:origin x="456" y="156"/>
      </p:cViewPr>
      <p:guideLst>
        <p:guide orient="horz" pos="1620"/>
        <p:guide pos="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F02CA-77CB-4E54-B712-21E588799EE8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F729A-0AF0-4995-B32B-9504BC6896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0794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8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6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5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36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20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04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39988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2720" algn="l" defTabSz="68568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A69FA289-953F-455D-8A32-D9234FE1F6E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940" b="2912"/>
          <a:stretch/>
        </p:blipFill>
        <p:spPr>
          <a:xfrm>
            <a:off x="160861" y="2689268"/>
            <a:ext cx="8822278" cy="1992310"/>
          </a:xfrm>
          <a:prstGeom prst="round2DiagRect">
            <a:avLst>
              <a:gd name="adj1" fmla="val 0"/>
              <a:gd name="adj2" fmla="val 19697"/>
            </a:avLst>
          </a:prstGeom>
          <a:ln w="88900" cap="sq">
            <a:solidFill>
              <a:srgbClr val="FFFFFF"/>
            </a:solidFill>
            <a:miter lim="800000"/>
          </a:ln>
          <a:effectLst/>
        </p:spPr>
      </p:pic>
      <p:sp>
        <p:nvSpPr>
          <p:cNvPr id="8" name="Textplatzhalt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365443" y="1445896"/>
            <a:ext cx="8524557" cy="285114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600" b="1"/>
            </a:lvl1pPr>
            <a:lvl2pPr marL="355600" indent="0">
              <a:buFont typeface="Arial" panose="020B0604020202020204" pitchFamily="34" charset="0"/>
              <a:buNone/>
              <a:defRPr sz="2600" b="1"/>
            </a:lvl2pPr>
            <a:lvl3pPr marL="717550" indent="0">
              <a:buFont typeface="Arial" panose="020B0604020202020204" pitchFamily="34" charset="0"/>
              <a:buNone/>
              <a:defRPr sz="2600" b="1"/>
            </a:lvl3pPr>
            <a:lvl4pPr marL="1073150" indent="0">
              <a:buFont typeface="Arial" panose="020B0604020202020204" pitchFamily="34" charset="0"/>
              <a:buNone/>
              <a:defRPr sz="2600" b="1"/>
            </a:lvl4pPr>
            <a:lvl5pPr marL="1435100" indent="0">
              <a:buFont typeface="Arial" panose="020B0604020202020204" pitchFamily="34" charset="0"/>
              <a:buNone/>
              <a:defRPr sz="2600" b="1"/>
            </a:lvl5pPr>
          </a:lstStyle>
          <a:p>
            <a:pPr lvl="0"/>
            <a:r>
              <a:rPr lang="de-DE"/>
              <a:t>Update on trigger studies</a:t>
            </a:r>
            <a:endParaRPr lang="de-DE" dirty="0"/>
          </a:p>
        </p:txBody>
      </p:sp>
      <p:sp>
        <p:nvSpPr>
          <p:cNvPr id="9" name="Textplatzhalter 25"/>
          <p:cNvSpPr>
            <a:spLocks noGrp="1"/>
          </p:cNvSpPr>
          <p:nvPr>
            <p:ph type="body" sz="quarter" idx="13" hasCustomPrompt="1"/>
          </p:nvPr>
        </p:nvSpPr>
        <p:spPr>
          <a:xfrm>
            <a:off x="380675" y="1979930"/>
            <a:ext cx="8515675" cy="50990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800" b="1" i="0" baseline="0"/>
            </a:lvl1pPr>
            <a:lvl2pPr marL="355600" indent="0">
              <a:buFont typeface="Arial" panose="020B0604020202020204" pitchFamily="34" charset="0"/>
              <a:buNone/>
              <a:defRPr sz="1800" b="1" i="0"/>
            </a:lvl2pPr>
            <a:lvl3pPr marL="717550" indent="0">
              <a:buFont typeface="Arial" panose="020B0604020202020204" pitchFamily="34" charset="0"/>
              <a:buNone/>
              <a:defRPr sz="1800" b="1" i="0"/>
            </a:lvl3pPr>
            <a:lvl4pPr marL="1073150" indent="0">
              <a:buFont typeface="Arial" panose="020B0604020202020204" pitchFamily="34" charset="0"/>
              <a:buNone/>
              <a:defRPr sz="1800" b="1" i="0"/>
            </a:lvl4pPr>
            <a:lvl5pPr marL="1435100" indent="0">
              <a:buFont typeface="Arial" panose="020B0604020202020204" pitchFamily="34" charset="0"/>
              <a:buNone/>
              <a:defRPr sz="1800" b="1" i="0"/>
            </a:lvl5pPr>
          </a:lstStyle>
          <a:p>
            <a:pPr lvl="0"/>
            <a:r>
              <a:rPr lang="de-DE" dirty="0"/>
              <a:t>Click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</a:t>
            </a:r>
            <a:r>
              <a:rPr lang="de-DE" dirty="0" err="1"/>
              <a:t>subline</a:t>
            </a:r>
            <a:br>
              <a:rPr lang="de-DE" dirty="0"/>
            </a:br>
            <a:r>
              <a:rPr lang="de-DE" dirty="0"/>
              <a:t>(</a:t>
            </a:r>
            <a:r>
              <a:rPr lang="en-US" dirty="0"/>
              <a:t>Also possible in two columns</a:t>
            </a:r>
            <a:r>
              <a:rPr lang="de-DE" dirty="0"/>
              <a:t>)</a:t>
            </a: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537A5579-09BA-4663-B67D-33B15420579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6600" y="4895776"/>
            <a:ext cx="3606670" cy="126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r>
              <a:rPr lang="en-US" sz="825" noProof="0" dirty="0"/>
              <a:t>KIT – The Research University in the Helmholtz Association</a:t>
            </a:r>
          </a:p>
        </p:txBody>
      </p:sp>
      <p:sp>
        <p:nvSpPr>
          <p:cNvPr id="11" name="Text Box 14">
            <a:extLst>
              <a:ext uri="{FF2B5EF4-FFF2-40B4-BE49-F238E27FC236}">
                <a16:creationId xmlns:a16="http://schemas.microsoft.com/office/drawing/2014/main" id="{6C188393-F356-4F5D-80C7-5DAA7302CAF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318375" y="4826105"/>
            <a:ext cx="172720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600" b="1" dirty="0">
                <a:solidFill>
                  <a:schemeClr val="tx1"/>
                </a:solidFill>
              </a:rPr>
              <a:t>www.kit.edu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170E65B-29E8-4B34-8C2D-4A01E1FD964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000" y="360000"/>
            <a:ext cx="1621550" cy="75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24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EF9F2463-8150-4DAA-877D-A146C8C8C60A}" type="datetime1">
              <a:rPr lang="de-DE" smtClean="0"/>
              <a:t>28.10.2023</a:t>
            </a:fld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72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61640" y="1188000"/>
            <a:ext cx="4882310" cy="320914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  <a:lvl5pPr marL="1076612" indent="0">
              <a:buNone/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0051" y="1188001"/>
            <a:ext cx="3178969" cy="3209146"/>
          </a:xfrm>
        </p:spPr>
        <p:txBody>
          <a:bodyPr/>
          <a:lstStyle>
            <a:lvl1pPr marL="0" indent="0">
              <a:buNone/>
              <a:defRPr sz="120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/>
              <a:t>Click to add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224C4683-D191-47F3-8302-BB2B36B1C86A}" type="datetime1">
              <a:rPr lang="de-DE" smtClean="0"/>
              <a:t>28.10.2023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5F47D9EC-E3C8-4173-84B3-DB5A91069C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020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43915" y="468662"/>
            <a:ext cx="5471285" cy="3112861"/>
          </a:xfrm>
        </p:spPr>
        <p:txBody>
          <a:bodyPr anchor="t"/>
          <a:lstStyle>
            <a:lvl1pPr marL="0" indent="0">
              <a:buNone/>
              <a:defRPr sz="2401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de-DE" dirty="0"/>
              <a:t>Bild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5E89BE91-4B1C-4025-AE57-60317864A3F3}" type="datetime1">
              <a:rPr lang="de-DE" smtClean="0"/>
              <a:t>28.10.2023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74D6481-F98B-45EE-B6D0-BF8C42A11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43914" y="3628492"/>
            <a:ext cx="5468677" cy="42521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5119134-5DDA-43C1-B0D4-2BD9056B0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46522" y="4099062"/>
            <a:ext cx="5468677" cy="577364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91" indent="0">
              <a:buNone/>
              <a:defRPr sz="1050"/>
            </a:lvl2pPr>
            <a:lvl3pPr marL="685983" indent="0">
              <a:buNone/>
              <a:defRPr sz="900"/>
            </a:lvl3pPr>
            <a:lvl4pPr marL="1028974" indent="0">
              <a:buNone/>
              <a:defRPr sz="750"/>
            </a:lvl4pPr>
            <a:lvl5pPr marL="1371966" indent="0">
              <a:buNone/>
              <a:defRPr sz="750"/>
            </a:lvl5pPr>
            <a:lvl6pPr marL="1714957" indent="0">
              <a:buNone/>
              <a:defRPr sz="750"/>
            </a:lvl6pPr>
            <a:lvl7pPr marL="2057949" indent="0">
              <a:buNone/>
              <a:defRPr sz="750"/>
            </a:lvl7pPr>
            <a:lvl8pPr marL="2400940" indent="0">
              <a:buNone/>
              <a:defRPr sz="750"/>
            </a:lvl8pPr>
            <a:lvl9pPr marL="2743932" indent="0">
              <a:buNone/>
              <a:defRPr sz="750"/>
            </a:lvl9pPr>
          </a:lstStyle>
          <a:p>
            <a:pPr lvl="0"/>
            <a:r>
              <a:rPr lang="en-US" altLang="de-DE" dirty="0" err="1"/>
              <a:t>Mastertextformat</a:t>
            </a:r>
            <a:r>
              <a:rPr lang="en-US" altLang="de-DE" dirty="0"/>
              <a:t> </a:t>
            </a:r>
            <a:r>
              <a:rPr lang="en-US" altLang="de-DE" dirty="0" err="1"/>
              <a:t>bearbeiten</a:t>
            </a:r>
            <a:endParaRPr lang="en-US" altLang="de-DE" dirty="0"/>
          </a:p>
        </p:txBody>
      </p:sp>
    </p:spTree>
    <p:extLst>
      <p:ext uri="{BB962C8B-B14F-4D97-AF65-F5344CB8AC3E}">
        <p14:creationId xmlns:p14="http://schemas.microsoft.com/office/powerpoint/2010/main" val="1436743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0050" y="1068308"/>
            <a:ext cx="8343900" cy="3512663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3AD15D93-083F-4B89-951E-D5F35A1BBEC8}" type="datetime1">
              <a:rPr lang="de-DE" smtClean="0"/>
              <a:t>28.10.2023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0AF9471-6F4B-417A-9B82-1D3AC42AE9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66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6770387" y="273928"/>
            <a:ext cx="1971675" cy="4360224"/>
          </a:xfrm>
          <a:prstGeom prst="rect">
            <a:avLst/>
          </a:prstGeom>
        </p:spPr>
        <p:txBody>
          <a:bodyPr vert="eaVert"/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01940" y="273928"/>
            <a:ext cx="6225572" cy="436022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90C3E158-F33A-4782-AFB5-03A3FD6F0AB2}" type="datetime1">
              <a:rPr lang="de-DE" smtClean="0"/>
              <a:t>28.10.2023</a:t>
            </a:fld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23698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5D9D9-0C61-3066-CEE9-91AF3C7F4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2288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6CEEF31-9A6B-360F-E712-666CF7B4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3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75EE65-B1E2-F229-92E7-A0F9929F2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271E05-16B5-CACF-AEEE-15A49DD20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A5574D2-8277-7BB4-BBAE-870FCA6AB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41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61E685-3C1A-C48D-FF5F-485419BB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97FF5C-F99B-A5C6-B71B-D86E32145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27B57E-290F-5772-64F9-8549D52C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C591E7-B279-7DBC-805F-DFB940B8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5EB9B3-752C-FC2F-36E1-4165118A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51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461F24-472B-8D29-7187-7C220B34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793057-6BDF-5718-880B-C9709EB65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3288"/>
            <a:ext cx="7886700" cy="1125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C964B-C5F7-D46D-DFA3-05E6EEF2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C0AC0C-D22F-9F57-5E84-78990AFEB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771275-DFF0-FF8F-57EA-A1A31ECE1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189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CE523-C23C-75FE-3392-995B35A32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38CA9E-3DA3-4A24-311D-2EED4F8BF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39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FB70715-4AB5-FD15-8F1D-33817F7AC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39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AEF9452-DFB1-CD2A-005F-23E23B66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772673-5649-9B4A-2C96-A9FC299B9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7F0C585-C24A-5CDA-0107-AE042CF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96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2DAD5D-4028-3BB9-5A09-AED3C27FA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DEFB994-DCF3-4E2A-703C-85222DC541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2DBB5D-49CB-22AA-1930-76619B476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31E0E4C-1D60-CD20-FD4C-CA3BAE903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533C765-9177-411D-5165-AD6877A66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38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26CC85-D8CF-AC74-B0E1-920788F0F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5BD11B-7418-E599-C14F-D2FBB3485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F0A10CB-B070-3622-F331-46285928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304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0050" y="1188000"/>
            <a:ext cx="8343900" cy="336589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 sz="1600"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1696EC4-B4CF-4701-AD06-A8439D6D8E12}" type="slidenum">
              <a:rPr lang="en-US" noProof="0" smtClean="0"/>
              <a:t>‹Nr.›</a:t>
            </a:fld>
            <a:endParaRPr lang="en-US" noProof="0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340BE303-A4F2-4BCB-AF82-DC9DDFB7C7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395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110638-0B87-229C-76AD-BB9FF7359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44F49BE-2B79-D3C6-619D-3DD7C73B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A46EC18-201A-F45D-85DB-234F9AAE8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4F3950-10F8-52DE-000C-A420EDAE3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526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E8147C5-1173-E274-C5F7-C30A3018C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565A11-CC5D-8EF4-2A51-60D0D73B1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1017EE3-301D-1CEE-B839-4F563FF6E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59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AD494D-9CB3-D501-C736-830BBDDA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0E574-A1FD-2CE1-4CE1-E3BFD3883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3D75C81-CC6C-60BB-56D2-F9E54188F9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11E8A5-1FDA-CA81-8FD1-282D43FB7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5226A6-BED6-CD85-619D-BF10A0243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1FA123D-8390-995C-3736-AE9893C28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599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49E4B1-A27A-473B-9FD0-39EA053F0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BA142EA-5C50-AF74-72E3-783D53833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60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DEC578-B21C-3FD1-C301-D95E1329D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6067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83FB2A-C7FF-BFDF-6700-D3BC50F9D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4AB9CE1-4402-7951-697D-3E35745F9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860F90-A05F-B8E1-D5C8-6279962D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090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F17B9D-ABD2-10B9-63BD-90B91D0A5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FF47A0-8CA9-C8E7-AAEC-DC35A7F25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819D5EF-7D92-BF54-38DC-5521CE022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4FF54E-57D4-5647-30F2-92F2DC53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BA2DA7-B172-89F9-CFE4-FCBEA2D5F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71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EFCF8C1-B5BC-29F5-3D38-98342A5F5F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927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F84BB11-A334-9455-7878-2F784BA56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92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67A8F31-6A6D-260C-3ECB-A11E2762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21E1A-6BCC-410F-B09E-4B322433CAB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180407-316E-C210-A75C-3CBB1367E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A69EC4-A7B5-C17F-D1E0-AF5F89386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7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0" y="1188000"/>
            <a:ext cx="4114799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28.10.2023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86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188720"/>
            <a:ext cx="4100831" cy="3459481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00050" y="1188000"/>
            <a:ext cx="4114800" cy="344615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43A9179C-E631-47AA-B9CB-ABFD8F596650}" type="datetime1">
              <a:rPr lang="de-DE" smtClean="0"/>
              <a:t>28.10.2023</a:t>
            </a:fld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6862948F-D5FC-499A-8B74-0B5A4CF727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113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818" y="1937441"/>
            <a:ext cx="4098132" cy="270624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28.10.2023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445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ildplatzhalter 4"/>
          <p:cNvSpPr>
            <a:spLocks noGrp="1"/>
          </p:cNvSpPr>
          <p:nvPr>
            <p:ph type="pic" sz="quarter" idx="13" hasCustomPrompt="1"/>
          </p:nvPr>
        </p:nvSpPr>
        <p:spPr>
          <a:xfrm>
            <a:off x="4655819" y="1943101"/>
            <a:ext cx="4100831" cy="2705099"/>
          </a:xfrm>
          <a:prstGeom prst="round2DiagRect">
            <a:avLst>
              <a:gd name="adj1" fmla="val 0"/>
              <a:gd name="adj2" fmla="val 8317"/>
            </a:avLst>
          </a:prstGeom>
          <a:solidFill>
            <a:srgbClr val="FF99FF"/>
          </a:solidFill>
          <a:ln w="12700">
            <a:solidFill>
              <a:schemeClr val="bg2"/>
            </a:solidFill>
          </a:ln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baseline="0"/>
            </a:lvl1pPr>
          </a:lstStyle>
          <a:p>
            <a:r>
              <a:rPr lang="en-US" dirty="0"/>
              <a:t>Please insert a picture in the master slide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00050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00050" y="1937441"/>
            <a:ext cx="4098132" cy="270623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de-DE" dirty="0"/>
              <a:t>Click to add text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</a:t>
            </a:r>
          </a:p>
          <a:p>
            <a:pPr lvl="4"/>
            <a:r>
              <a:rPr lang="en-US" altLang="de-DE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818" y="1188000"/>
            <a:ext cx="4098132" cy="618125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 altLang="de-DE" dirty="0"/>
              <a:t>Click to add subline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88C61DB6-D53F-456D-8864-56CE29C6E6BA}" type="datetime1">
              <a:rPr lang="de-DE" smtClean="0"/>
              <a:t>28.10.2023</a:t>
            </a:fld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7E438375-C357-462F-AB62-257249F8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47471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28.10.2023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20"/>
            <a:ext cx="9144000" cy="3304540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96995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28.10.2023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2" name="Rechteck 1"/>
          <p:cNvSpPr/>
          <p:nvPr userDrawn="1"/>
        </p:nvSpPr>
        <p:spPr>
          <a:xfrm>
            <a:off x="0" y="4652492"/>
            <a:ext cx="9144000" cy="182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Bildplatzhalter 3"/>
          <p:cNvSpPr>
            <a:spLocks noGrp="1"/>
          </p:cNvSpPr>
          <p:nvPr>
            <p:ph type="pic" sz="quarter" idx="14"/>
          </p:nvPr>
        </p:nvSpPr>
        <p:spPr>
          <a:xfrm>
            <a:off x="0" y="1328419"/>
            <a:ext cx="9144000" cy="3419793"/>
          </a:xfrm>
          <a:solidFill>
            <a:srgbClr val="FF99FF"/>
          </a:solidFill>
        </p:spPr>
        <p:txBody>
          <a:bodyPr anchor="t"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endParaRPr lang="de-DE" dirty="0"/>
          </a:p>
          <a:p>
            <a:r>
              <a:rPr lang="en-US" dirty="0"/>
              <a:t>Please insert a picture in the master slide</a:t>
            </a:r>
          </a:p>
        </p:txBody>
      </p:sp>
    </p:spTree>
    <p:extLst>
      <p:ext uri="{BB962C8B-B14F-4D97-AF65-F5344CB8AC3E}">
        <p14:creationId xmlns:p14="http://schemas.microsoft.com/office/powerpoint/2010/main" val="3671066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/>
          <a:lstStyle/>
          <a:p>
            <a:fld id="{0A1BF2A7-198D-4BCD-8375-CAC66677F609}" type="datetime1">
              <a:rPr lang="de-DE" smtClean="0"/>
              <a:t>28.10.2023</a:t>
            </a:fld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/>
          <a:lstStyle/>
          <a:p>
            <a:fld id="{61696EC4-B4CF-4701-AD06-A8439D6D8E12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10E8322-A2A9-45EC-9F17-A3F73D42D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>
            <a:lvl1pPr>
              <a:defRPr/>
            </a:lvl1pPr>
          </a:lstStyle>
          <a:p>
            <a:r>
              <a:rPr lang="en-US" altLang="de-DE" dirty="0"/>
              <a:t>Click to add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164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6000" y="296244"/>
            <a:ext cx="6869178" cy="575989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altLang="de-DE" dirty="0"/>
              <a:t>Click to add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000" y="1187341"/>
            <a:ext cx="8351999" cy="339363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altLang="de-DE" dirty="0"/>
              <a:t>Karlsruher Institute </a:t>
            </a:r>
            <a:r>
              <a:rPr lang="de-DE" altLang="de-DE" dirty="0" err="1"/>
              <a:t>for</a:t>
            </a:r>
            <a:r>
              <a:rPr lang="de-DE" altLang="de-DE" dirty="0"/>
              <a:t> Technology (KIT).</a:t>
            </a:r>
          </a:p>
          <a:p>
            <a:pPr lvl="1"/>
            <a:r>
              <a:rPr lang="en-US" altLang="de-DE" dirty="0"/>
              <a:t>Second level</a:t>
            </a:r>
          </a:p>
          <a:p>
            <a:pPr lvl="2"/>
            <a:r>
              <a:rPr lang="en-US" altLang="de-DE" dirty="0"/>
              <a:t>Third level</a:t>
            </a:r>
          </a:p>
          <a:p>
            <a:pPr lvl="3"/>
            <a:r>
              <a:rPr lang="en-US" altLang="de-DE" dirty="0"/>
              <a:t>Fourth level           </a:t>
            </a:r>
          </a:p>
        </p:txBody>
      </p:sp>
      <p:cxnSp>
        <p:nvCxnSpPr>
          <p:cNvPr id="12" name="Gerade Verbindung 11"/>
          <p:cNvCxnSpPr/>
          <p:nvPr userDrawn="1"/>
        </p:nvCxnSpPr>
        <p:spPr>
          <a:xfrm>
            <a:off x="107947" y="4741374"/>
            <a:ext cx="8928107" cy="745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fik 13">
            <a:extLst>
              <a:ext uri="{FF2B5EF4-FFF2-40B4-BE49-F238E27FC236}">
                <a16:creationId xmlns:a16="http://schemas.microsoft.com/office/drawing/2014/main" id="{49C6492B-9F9B-4588-8AB6-62DBF42A6EA9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31200"/>
            <a:ext cx="1079999" cy="500374"/>
          </a:xfrm>
          <a:prstGeom prst="rect">
            <a:avLst/>
          </a:prstGeom>
        </p:spPr>
      </p:pic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627234" y="4748824"/>
            <a:ext cx="102775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D440409C-9897-4940-8DB3-931E759C1E19}" type="datetime3">
              <a:rPr lang="en-US" smtClean="0"/>
              <a:pPr/>
              <a:t>28 October 2023</a:t>
            </a:fld>
            <a:endParaRPr lang="en-US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000" y="4748824"/>
            <a:ext cx="326368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tx1"/>
                </a:solidFill>
              </a:defRPr>
            </a:lvl1pPr>
          </a:lstStyle>
          <a:p>
            <a:fld id="{61696EC4-B4CF-4701-AD06-A8439D6D8E12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4D87B36-D57F-487F-9086-156B2F77E750}"/>
              </a:ext>
            </a:extLst>
          </p:cNvPr>
          <p:cNvSpPr txBox="1">
            <a:spLocks/>
          </p:cNvSpPr>
          <p:nvPr userDrawn="1"/>
        </p:nvSpPr>
        <p:spPr>
          <a:xfrm>
            <a:off x="1700330" y="4748824"/>
            <a:ext cx="3681295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900"/>
              <a:t>Paul Filip – SD Machine learning triggers</a:t>
            </a:r>
          </a:p>
        </p:txBody>
      </p:sp>
      <p:sp>
        <p:nvSpPr>
          <p:cNvPr id="18" name="Fußzeilenplatzhalter 4">
            <a:extLst>
              <a:ext uri="{FF2B5EF4-FFF2-40B4-BE49-F238E27FC236}">
                <a16:creationId xmlns:a16="http://schemas.microsoft.com/office/drawing/2014/main" id="{AE6A56DB-B5EE-4225-952A-4A1FEE4F4716}"/>
              </a:ext>
            </a:extLst>
          </p:cNvPr>
          <p:cNvSpPr txBox="1">
            <a:spLocks/>
          </p:cNvSpPr>
          <p:nvPr userDrawn="1"/>
        </p:nvSpPr>
        <p:spPr>
          <a:xfrm>
            <a:off x="5505450" y="4748824"/>
            <a:ext cx="3245053" cy="39626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de-DE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>
              <a:spcBef>
                <a:spcPct val="50000"/>
              </a:spcBef>
            </a:pPr>
            <a:r>
              <a:rPr lang="en-US" altLang="de-DE" sz="900"/>
              <a:t>IAP, KIT Faculty for Physics</a:t>
            </a:r>
            <a:endParaRPr lang="en-US" altLang="de-DE" sz="900" dirty="0"/>
          </a:p>
        </p:txBody>
      </p:sp>
    </p:spTree>
    <p:extLst>
      <p:ext uri="{BB962C8B-B14F-4D97-AF65-F5344CB8AC3E}">
        <p14:creationId xmlns:p14="http://schemas.microsoft.com/office/powerpoint/2010/main" val="350334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7" r:id="rId3"/>
    <p:sldLayoutId id="2147483687" r:id="rId4"/>
    <p:sldLayoutId id="2147483678" r:id="rId5"/>
    <p:sldLayoutId id="2147483686" r:id="rId6"/>
    <p:sldLayoutId id="2147483688" r:id="rId7"/>
    <p:sldLayoutId id="2147483689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</p:sldLayoutIdLst>
  <p:hf hdr="0" ftr="0"/>
  <p:txStyles>
    <p:titleStyle>
      <a:lvl1pPr algn="l" defTabSz="685983" rtl="0" eaLnBrk="1" latinLnBrk="0" hangingPunct="1">
        <a:lnSpc>
          <a:spcPct val="90000"/>
        </a:lnSpc>
        <a:spcBef>
          <a:spcPct val="0"/>
        </a:spcBef>
        <a:buNone/>
        <a:defRPr lang="en-US" sz="2400" b="1" kern="1200" dirty="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3652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70423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7194" indent="-198888" algn="l" defTabSz="67407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8729" indent="-203652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75500" indent="-198888" algn="l" defTabSz="685983" rtl="0" eaLnBrk="1" latinLnBrk="0" hangingPunct="1">
        <a:lnSpc>
          <a:spcPct val="90000"/>
        </a:lnSpc>
        <a:spcBef>
          <a:spcPts val="360"/>
        </a:spcBef>
        <a:buSzPct val="88000"/>
        <a:buFontTx/>
        <a:buBlip>
          <a:blip r:embed="rId17"/>
        </a:buBlip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6453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44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436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427" indent="-171496" algn="l" defTabSz="6859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00" userDrawn="1">
          <p15:clr>
            <a:srgbClr val="F26B43"/>
          </p15:clr>
        </p15:guide>
        <p15:guide id="3" orient="horz" pos="464" userDrawn="1">
          <p15:clr>
            <a:srgbClr val="F26B43"/>
          </p15:clr>
        </p15:guide>
        <p15:guide id="4" pos="45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1827B51-A1DB-75A4-A581-D1E7AA8D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A051948-3D36-70F4-A0CE-42754FD1E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3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E52212-D63C-7438-2ACF-B7B42720D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21E1A-6BCC-410F-B09E-4B322433CABE}" type="datetimeFigureOut">
              <a:rPr lang="en-US" smtClean="0"/>
              <a:t>10/28/2023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DF8C3E-C0D9-D902-3F80-950975C23D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8850"/>
            <a:ext cx="30861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D8E3D0-6A85-B1AF-04E8-4ACBD8724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8850"/>
            <a:ext cx="205740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46A92-C29A-4D7C-8E95-1BF0864E138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3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sz="quarter" idx="11"/>
          </p:nvPr>
        </p:nvSpPr>
        <p:spPr>
          <a:xfrm>
            <a:off x="380674" y="1357914"/>
            <a:ext cx="5767877" cy="635634"/>
          </a:xfrm>
        </p:spPr>
        <p:txBody>
          <a:bodyPr>
            <a:normAutofit/>
          </a:bodyPr>
          <a:lstStyle/>
          <a:p>
            <a:r>
              <a:rPr lang="en-US" sz="200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Proposal for an algorithm  for the online determination of the MIP peak in the UUB DAQ</a:t>
            </a:r>
            <a:endParaRPr lang="de-DE" sz="2800" dirty="0"/>
          </a:p>
        </p:txBody>
      </p:sp>
      <p:pic>
        <p:nvPicPr>
          <p:cNvPr id="5" name="Grafik 4" descr="Ein Bild, das Küchengeräte enthält.&#10;&#10;Automatisch generierte Beschreibung">
            <a:extLst>
              <a:ext uri="{FF2B5EF4-FFF2-40B4-BE49-F238E27FC236}">
                <a16:creationId xmlns:a16="http://schemas.microsoft.com/office/drawing/2014/main" id="{CF713E32-D4D7-4574-BE57-609F0DA80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310" y="359776"/>
            <a:ext cx="850619" cy="1701239"/>
          </a:xfrm>
          <a:prstGeom prst="rect">
            <a:avLst/>
          </a:prstGeom>
        </p:spPr>
      </p:pic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E43917-A95B-EB36-7920-54F038BA62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0674" y="2440282"/>
            <a:ext cx="8515675" cy="509905"/>
          </a:xfrm>
        </p:spPr>
        <p:txBody>
          <a:bodyPr/>
          <a:lstStyle/>
          <a:p>
            <a:r>
              <a:rPr lang="de-DE" sz="1400" b="0"/>
              <a:t>Paul Filip, David Schmidt</a:t>
            </a:r>
            <a:r>
              <a:rPr lang="de-DE" b="0"/>
              <a:t>	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A1E7C2C-17F8-8B63-FF86-73C38C6E713D}"/>
              </a:ext>
            </a:extLst>
          </p:cNvPr>
          <p:cNvSpPr txBox="1"/>
          <p:nvPr/>
        </p:nvSpPr>
        <p:spPr>
          <a:xfrm>
            <a:off x="314162" y="1866908"/>
            <a:ext cx="232183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900" b="1"/>
              <a:t>SD/UMD Calibration Call  </a:t>
            </a:r>
            <a:r>
              <a:rPr lang="de-DE" sz="900" b="1">
                <a:solidFill>
                  <a:schemeClr val="tx2"/>
                </a:solidFill>
              </a:rPr>
              <a:t>30.10.23</a:t>
            </a:r>
            <a:endParaRPr lang="en-US" sz="2000" b="1"/>
          </a:p>
        </p:txBody>
      </p:sp>
    </p:spTree>
    <p:extLst>
      <p:ext uri="{BB962C8B-B14F-4D97-AF65-F5344CB8AC3E}">
        <p14:creationId xmlns:p14="http://schemas.microsoft.com/office/powerpoint/2010/main" val="2952058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264"/>
    </mc:Choice>
    <mc:Fallback xmlns="">
      <p:transition spd="slow" advTm="1726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10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137411" y="1904473"/>
            <a:ext cx="6869178" cy="1118963"/>
          </a:xfrm>
        </p:spPr>
        <p:txBody>
          <a:bodyPr>
            <a:normAutofit/>
          </a:bodyPr>
          <a:lstStyle/>
          <a:p>
            <a:pPr algn="ctr"/>
            <a:r>
              <a:rPr lang="de-DE" sz="7200"/>
              <a:t>Backup</a:t>
            </a:r>
            <a:endParaRPr lang="de-DE" sz="7200" dirty="0"/>
          </a:p>
        </p:txBody>
      </p:sp>
    </p:spTree>
    <p:extLst>
      <p:ext uri="{BB962C8B-B14F-4D97-AF65-F5344CB8AC3E}">
        <p14:creationId xmlns:p14="http://schemas.microsoft.com/office/powerpoint/2010/main" val="2950948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Text, Reihe, Diagramm, Screenshot enthält.&#10;&#10;Automatisch generierte Beschreibung">
            <a:extLst>
              <a:ext uri="{FF2B5EF4-FFF2-40B4-BE49-F238E27FC236}">
                <a16:creationId xmlns:a16="http://schemas.microsoft.com/office/drawing/2014/main" id="{541AC798-51A9-DC3E-2974-FD975FE9A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82"/>
            <a:ext cx="9144000" cy="4569731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1707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779E764C-CF1B-6F9A-E3B8-3914088FF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782"/>
            <a:ext cx="9144000" cy="4569742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3817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13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177256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14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3228771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endParaRPr lang="de-DE" dirty="0"/>
          </a:p>
          <a:p>
            <a:pPr lvl="1"/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 	</a:t>
            </a:r>
          </a:p>
          <a:p>
            <a:pPr lvl="2"/>
            <a:r>
              <a:rPr lang="de-DE" dirty="0" err="1"/>
              <a:t>No</a:t>
            </a:r>
            <a:r>
              <a:rPr lang="de-DE" dirty="0"/>
              <a:t> </a:t>
            </a:r>
            <a:r>
              <a:rPr lang="de-DE" dirty="0" err="1"/>
              <a:t>sea</a:t>
            </a:r>
            <a:r>
              <a:rPr lang="de-DE" dirty="0"/>
              <a:t> </a:t>
            </a:r>
            <a:r>
              <a:rPr lang="de-DE" dirty="0" err="1"/>
              <a:t>takimata</a:t>
            </a:r>
            <a:r>
              <a:rPr lang="de-DE" dirty="0"/>
              <a:t> sanctus </a:t>
            </a:r>
            <a:r>
              <a:rPr lang="de-DE" dirty="0" err="1"/>
              <a:t>est</a:t>
            </a:r>
            <a:r>
              <a:rPr lang="de-DE" dirty="0"/>
              <a:t> 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. </a:t>
            </a:r>
          </a:p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5B21-B324-434D-ABB6-684CB6180B39}" type="datetime1">
              <a:rPr lang="de-DE" smtClean="0"/>
              <a:t>28.10.2023</a:t>
            </a:fld>
            <a:endParaRPr lang="de-DE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de-DE" smtClean="0"/>
              <a:t>15</a:t>
            </a:fld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Sample headline: Arial 24pt 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3698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10" name="Inhaltsplatzhalt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  <a:r>
              <a:rPr lang="de-DE" dirty="0" err="1"/>
              <a:t>elitr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nonumy</a:t>
            </a:r>
            <a:r>
              <a:rPr lang="de-DE" dirty="0"/>
              <a:t> </a:t>
            </a:r>
            <a:r>
              <a:rPr lang="de-DE" dirty="0" err="1"/>
              <a:t>eirmod</a:t>
            </a:r>
            <a:r>
              <a:rPr lang="de-DE" dirty="0"/>
              <a:t> </a:t>
            </a:r>
            <a:r>
              <a:rPr lang="de-DE" dirty="0" err="1"/>
              <a:t>tempor</a:t>
            </a:r>
            <a:r>
              <a:rPr lang="de-DE" dirty="0"/>
              <a:t> </a:t>
            </a:r>
            <a:r>
              <a:rPr lang="de-DE" dirty="0" err="1"/>
              <a:t>invidunt</a:t>
            </a:r>
            <a:r>
              <a:rPr lang="de-DE" dirty="0"/>
              <a:t> </a:t>
            </a:r>
            <a:r>
              <a:rPr lang="de-DE" dirty="0" err="1"/>
              <a:t>ut</a:t>
            </a:r>
            <a:r>
              <a:rPr lang="de-DE" dirty="0"/>
              <a:t> </a:t>
            </a:r>
            <a:r>
              <a:rPr lang="de-DE" dirty="0" err="1"/>
              <a:t>labore</a:t>
            </a:r>
            <a:r>
              <a:rPr lang="de-DE" dirty="0"/>
              <a:t> et </a:t>
            </a:r>
            <a:r>
              <a:rPr lang="de-DE" dirty="0" err="1"/>
              <a:t>dolore</a:t>
            </a:r>
            <a:r>
              <a:rPr lang="de-DE" dirty="0"/>
              <a:t> magna </a:t>
            </a:r>
            <a:r>
              <a:rPr lang="de-DE" dirty="0" err="1"/>
              <a:t>aliquyam</a:t>
            </a:r>
            <a:r>
              <a:rPr lang="de-DE" dirty="0"/>
              <a:t> </a:t>
            </a:r>
            <a:r>
              <a:rPr lang="de-DE" dirty="0" err="1"/>
              <a:t>erat</a:t>
            </a:r>
            <a:r>
              <a:rPr lang="de-DE" dirty="0"/>
              <a:t>, </a:t>
            </a:r>
            <a:r>
              <a:rPr lang="de-DE" dirty="0" err="1"/>
              <a:t>sed</a:t>
            </a:r>
            <a:r>
              <a:rPr lang="de-DE" dirty="0"/>
              <a:t> </a:t>
            </a:r>
            <a:r>
              <a:rPr lang="de-DE" dirty="0" err="1"/>
              <a:t>diam</a:t>
            </a:r>
            <a:r>
              <a:rPr lang="de-DE" dirty="0"/>
              <a:t> </a:t>
            </a:r>
            <a:r>
              <a:rPr lang="de-DE" dirty="0" err="1"/>
              <a:t>voluptua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At </a:t>
            </a:r>
            <a:r>
              <a:rPr lang="de-DE" dirty="0" err="1"/>
              <a:t>vero</a:t>
            </a:r>
            <a:r>
              <a:rPr lang="de-DE" dirty="0"/>
              <a:t> </a:t>
            </a:r>
            <a:r>
              <a:rPr lang="de-DE" dirty="0" err="1"/>
              <a:t>eos</a:t>
            </a:r>
            <a:r>
              <a:rPr lang="de-DE" dirty="0"/>
              <a:t> et </a:t>
            </a:r>
            <a:r>
              <a:rPr lang="de-DE" dirty="0" err="1"/>
              <a:t>accusam</a:t>
            </a:r>
            <a:r>
              <a:rPr lang="de-DE" dirty="0"/>
              <a:t> et </a:t>
            </a:r>
            <a:r>
              <a:rPr lang="de-DE" dirty="0" err="1"/>
              <a:t>justo</a:t>
            </a:r>
            <a:r>
              <a:rPr lang="de-DE" dirty="0"/>
              <a:t> </a:t>
            </a:r>
            <a:r>
              <a:rPr lang="de-DE" dirty="0" err="1"/>
              <a:t>duo</a:t>
            </a:r>
            <a:r>
              <a:rPr lang="de-DE" dirty="0"/>
              <a:t> </a:t>
            </a:r>
            <a:r>
              <a:rPr lang="de-DE" dirty="0" err="1"/>
              <a:t>dolores</a:t>
            </a:r>
            <a:r>
              <a:rPr lang="de-DE" dirty="0"/>
              <a:t> et </a:t>
            </a:r>
            <a:r>
              <a:rPr lang="de-DE" dirty="0" err="1"/>
              <a:t>ea</a:t>
            </a:r>
            <a:r>
              <a:rPr lang="de-DE" dirty="0"/>
              <a:t> </a:t>
            </a:r>
            <a:r>
              <a:rPr lang="de-DE" dirty="0" err="1"/>
              <a:t>rebum</a:t>
            </a:r>
            <a:r>
              <a:rPr lang="de-DE" dirty="0"/>
              <a:t>. Stet </a:t>
            </a:r>
            <a:r>
              <a:rPr lang="de-DE" dirty="0" err="1"/>
              <a:t>clita</a:t>
            </a:r>
            <a:r>
              <a:rPr lang="de-DE" dirty="0"/>
              <a:t> </a:t>
            </a:r>
            <a:r>
              <a:rPr lang="de-DE" dirty="0" err="1"/>
              <a:t>kasd</a:t>
            </a:r>
            <a:r>
              <a:rPr lang="de-DE" dirty="0"/>
              <a:t> </a:t>
            </a:r>
            <a:r>
              <a:rPr lang="de-DE" dirty="0" err="1"/>
              <a:t>gubergren</a:t>
            </a:r>
            <a:r>
              <a:rPr lang="de-DE" dirty="0"/>
              <a:t>.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16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30946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platzhalt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r>
              <a:rPr lang="de-DE" dirty="0" err="1"/>
              <a:t>consetetur</a:t>
            </a:r>
            <a:r>
              <a:rPr lang="de-DE" dirty="0"/>
              <a:t> </a:t>
            </a:r>
            <a:r>
              <a:rPr lang="de-DE" dirty="0" err="1"/>
              <a:t>sadipscing</a:t>
            </a:r>
            <a:r>
              <a:rPr lang="de-DE" dirty="0"/>
              <a:t> </a:t>
            </a:r>
          </a:p>
          <a:p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  <a:p>
            <a:pPr lvl="1"/>
            <a:r>
              <a:rPr lang="de-DE" dirty="0"/>
              <a:t>…</a:t>
            </a:r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err="1"/>
              <a:t>Subline</a:t>
            </a:r>
            <a:r>
              <a:rPr lang="de-DE" dirty="0"/>
              <a:t>: Arial 20pt </a:t>
            </a:r>
            <a:r>
              <a:rPr lang="de-DE" dirty="0" err="1"/>
              <a:t>bold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17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11" name="Bildplatzhalter 10"/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4" r="15090"/>
          <a:stretch/>
        </p:blipFill>
        <p:spPr/>
      </p:pic>
    </p:spTree>
    <p:extLst>
      <p:ext uri="{BB962C8B-B14F-4D97-AF65-F5344CB8AC3E}">
        <p14:creationId xmlns:p14="http://schemas.microsoft.com/office/powerpoint/2010/main" val="1816102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18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" b="45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67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19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Sample </a:t>
            </a:r>
            <a:r>
              <a:rPr lang="de-DE" dirty="0" err="1"/>
              <a:t>headline</a:t>
            </a:r>
            <a:r>
              <a:rPr lang="de-DE" dirty="0"/>
              <a:t>: Arial 24pt </a:t>
            </a:r>
            <a:r>
              <a:rPr lang="de-DE" dirty="0" err="1"/>
              <a:t>bold</a:t>
            </a:r>
            <a:endParaRPr lang="de-DE" dirty="0"/>
          </a:p>
        </p:txBody>
      </p:sp>
      <p:pic>
        <p:nvPicPr>
          <p:cNvPr id="8" name="Bildplatzhalter 7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" r="125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72928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16000" y="1421113"/>
                <a:ext cx="3977628" cy="3314849"/>
              </a:xfrm>
            </p:spPr>
            <p:txBody>
              <a:bodyPr>
                <a:normAutofit/>
              </a:bodyPr>
              <a:lstStyle/>
              <a:p>
                <a:r>
                  <a:rPr lang="de-DE" sz="1600" b="0"/>
                  <a:t>Estimate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MIP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est</m:t>
                        </m:r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</m:oMath>
                </a14:m>
                <a:r>
                  <a:rPr lang="de-DE" sz="1600"/>
                  <a:t> (SSD) similar to how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VEM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est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  <m:r>
                      <a:rPr lang="de-DE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/>
                  <a:t>(WCD) is already estimated</a:t>
                </a:r>
              </a:p>
              <a:p>
                <a:pPr marL="0" indent="0">
                  <a:buNone/>
                </a:pPr>
                <a:endParaRPr lang="de-DE" sz="200"/>
              </a:p>
              <a:p>
                <a:r>
                  <a:rPr lang="de-DE" sz="1600"/>
                  <a:t>WCD calibration trigger requires </a:t>
                </a:r>
                <a:endParaRPr lang="de-DE" sz="1600" dirty="0"/>
              </a:p>
              <a:p>
                <a:pPr lvl="1"/>
                <a:r>
                  <a:rPr lang="de-DE" sz="1400"/>
                  <a:t>Coincidence of 3 PMTs above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𝟕𝟓</m:t>
                        </m:r>
                        <m: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de-DE" sz="14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𝐕𝐄𝐌</m:t>
                        </m:r>
                      </m:sub>
                      <m:sup>
                        <m:r>
                          <a:rPr lang="de-DE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𝒆𝒔𝒕</m:t>
                        </m:r>
                        <m:r>
                          <a:rPr lang="de-DE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</m:oMath>
                </a14:m>
                <a:endParaRPr lang="de-DE" sz="1400" b="1" dirty="0"/>
              </a:p>
              <a:p>
                <a:pPr lvl="1"/>
                <a:r>
                  <a:rPr lang="de-DE" sz="1400"/>
                  <a:t>Given PMT above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de-DE" sz="1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de-DE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de-DE" sz="1400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𝐕𝐄𝐌</m:t>
                        </m:r>
                      </m:sub>
                      <m:sup>
                        <m:r>
                          <a:rPr lang="de-DE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𝒆𝒔𝒕</m:t>
                        </m:r>
                        <m:r>
                          <a:rPr lang="de-DE" sz="1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</m:oMath>
                </a14:m>
                <a:endParaRPr lang="de-DE" sz="1400" b="1" dirty="0"/>
              </a:p>
              <a:p>
                <a:pPr marL="0" indent="0">
                  <a:buNone/>
                </a:pPr>
                <a:endParaRPr lang="de-DE" sz="200" dirty="0"/>
              </a:p>
              <a:p>
                <a:r>
                  <a:rPr lang="de-DE" sz="1600"/>
                  <a:t>Online algorithm sets thresholds such that </a:t>
                </a:r>
                <a14:m>
                  <m:oMath xmlns:m="http://schemas.openxmlformats.org/officeDocument/2006/math">
                    <m:r>
                      <a:rPr lang="de-DE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𝟕𝟎</m:t>
                    </m:r>
                    <m:r>
                      <a:rPr lang="de-DE" sz="16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de-DE" sz="1600" b="1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𝐇𝐳</m:t>
                    </m:r>
                  </m:oMath>
                </a14:m>
                <a:r>
                  <a:rPr lang="de-DE" sz="1600" b="1">
                    <a:solidFill>
                      <a:schemeClr val="accent1"/>
                    </a:solidFill>
                  </a:rPr>
                  <a:t> </a:t>
                </a:r>
                <a:r>
                  <a:rPr lang="de-DE" sz="1600"/>
                  <a:t>rate is achieved in all PMTs</a:t>
                </a:r>
              </a:p>
              <a:p>
                <a:pPr marL="0" indent="0">
                  <a:buNone/>
                </a:pPr>
                <a:endParaRPr lang="de-DE" sz="200"/>
              </a:p>
              <a:p>
                <a:r>
                  <a:rPr lang="de-DE" sz="1600" b="1">
                    <a:solidFill>
                      <a:schemeClr val="accent1"/>
                    </a:solidFill>
                  </a:rPr>
                  <a:t>Params</a:t>
                </a:r>
                <a:r>
                  <a:rPr lang="de-DE" sz="1600"/>
                  <a:t> determined from reference tank</a:t>
                </a:r>
              </a:p>
              <a:p>
                <a:pPr lvl="1"/>
                <a:r>
                  <a:rPr lang="de-DE" sz="1400"/>
                  <a:t>Yields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100 </m:t>
                    </m:r>
                    <m:r>
                      <m:rPr>
                        <m:sty m:val="p"/>
                      </m:rPr>
                      <a:rPr lang="de-DE" sz="1400" b="0" i="0" smtClean="0">
                        <a:latin typeface="Cambria Math" panose="02040503050406030204" pitchFamily="18" charset="0"/>
                      </a:rPr>
                      <m:t>Hz</m:t>
                    </m:r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400"/>
                  <a:t>(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20 </m:t>
                    </m:r>
                    <m:r>
                      <m:rPr>
                        <m:sty m:val="p"/>
                      </m:rPr>
                      <a:rPr lang="de-DE" sz="1400" b="0" i="0" smtClean="0">
                        <a:latin typeface="Cambria Math" panose="02040503050406030204" pitchFamily="18" charset="0"/>
                      </a:rPr>
                      <m:t>Hz</m:t>
                    </m:r>
                  </m:oMath>
                </a14:m>
                <a:r>
                  <a:rPr lang="de-DE" sz="1400"/>
                  <a:t>) rate for T1 (T2) trigger</a:t>
                </a:r>
                <a:endParaRPr lang="de-DE" sz="1600"/>
              </a:p>
              <a:p>
                <a:endParaRPr lang="de-DE" sz="1600" dirty="0"/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16000" y="1421113"/>
                <a:ext cx="3977628" cy="3314849"/>
              </a:xfrm>
              <a:blipFill>
                <a:blip r:embed="rId2"/>
                <a:stretch>
                  <a:fillRect t="-2390" r="-12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platzhalter 8"/>
          <p:cNvSpPr>
            <a:spLocks noGrp="1"/>
          </p:cNvSpPr>
          <p:nvPr>
            <p:ph type="body" sz="quarter" idx="3"/>
          </p:nvPr>
        </p:nvSpPr>
        <p:spPr>
          <a:xfrm>
            <a:off x="4418796" y="1076550"/>
            <a:ext cx="4098132" cy="361203"/>
          </a:xfrm>
        </p:spPr>
        <p:txBody>
          <a:bodyPr>
            <a:normAutofit fontScale="92500"/>
          </a:bodyPr>
          <a:lstStyle/>
          <a:p>
            <a:r>
              <a:rPr lang="de-DE"/>
              <a:t>WCD Online Calibration Algorithm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2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Calibration method idea</a:t>
            </a:r>
            <a:endParaRPr lang="de-DE" dirty="0"/>
          </a:p>
        </p:txBody>
      </p:sp>
      <p:pic>
        <p:nvPicPr>
          <p:cNvPr id="5" name="Grafik 4" descr="Ein Bild, das Text, Schrift, Screenshot, Dokument enthält.&#10;&#10;Automatisch generierte Beschreibung">
            <a:extLst>
              <a:ext uri="{FF2B5EF4-FFF2-40B4-BE49-F238E27FC236}">
                <a16:creationId xmlns:a16="http://schemas.microsoft.com/office/drawing/2014/main" id="{D3CE046A-AB3A-4BA1-790F-61C84CF3A2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182" y="1612915"/>
            <a:ext cx="4154476" cy="2706239"/>
          </a:xfrm>
          <a:prstGeom prst="round2DiagRect">
            <a:avLst>
              <a:gd name="adj1" fmla="val 0"/>
              <a:gd name="adj2" fmla="val 1792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A358524B-0066-8B1F-70E8-5CD50C4B7AF6}"/>
              </a:ext>
            </a:extLst>
          </p:cNvPr>
          <p:cNvSpPr txBox="1"/>
          <p:nvPr/>
        </p:nvSpPr>
        <p:spPr>
          <a:xfrm>
            <a:off x="6983871" y="4211432"/>
            <a:ext cx="181959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bg2">
                    <a:lumMod val="90000"/>
                  </a:schemeClr>
                </a:solidFill>
              </a:rPr>
              <a:t>doi.org/10.1016/j.nima.2006.07.066</a:t>
            </a:r>
          </a:p>
        </p:txBody>
      </p:sp>
    </p:spTree>
    <p:extLst>
      <p:ext uri="{BB962C8B-B14F-4D97-AF65-F5344CB8AC3E}">
        <p14:creationId xmlns:p14="http://schemas.microsoft.com/office/powerpoint/2010/main" val="210045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Inhaltsplatzhalt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216000" y="1421113"/>
                <a:ext cx="8499178" cy="3314849"/>
              </a:xfrm>
            </p:spPr>
            <p:txBody>
              <a:bodyPr>
                <a:normAutofit/>
              </a:bodyPr>
              <a:lstStyle/>
              <a:p>
                <a:r>
                  <a:rPr lang="de-DE" sz="1600" b="0"/>
                  <a:t>Use UUBRandoms to compare rate based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MIP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est</m:t>
                        </m:r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  <m:r>
                      <a:rPr lang="de-DE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sz="1600" b="0"/>
                  <a:t>estimate to histogram based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MIP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p>
                    </m:sSubSup>
                  </m:oMath>
                </a14:m>
                <a:endParaRPr lang="de-DE" sz="1600" b="0"/>
              </a:p>
              <a:p>
                <a:pPr lvl="1"/>
                <a:r>
                  <a:rPr lang="de-DE" sz="1400"/>
                  <a:t>Two datasets with timing information: Nov. 2022 (6 stations), Mar. 2023 (6 stations)</a:t>
                </a:r>
              </a:p>
              <a:p>
                <a:pPr lvl="1"/>
                <a:r>
                  <a:rPr lang="de-DE" sz="1400"/>
                  <a:t>Reject stations with large fluctuations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</a:rPr>
                          <m:t>VEM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</a:rPr>
                          <m:t>est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</m:oMath>
                </a14:m>
                <a:r>
                  <a:rPr lang="de-DE" sz="1400"/>
                  <a:t>: 2 surviving stations        </a:t>
                </a:r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~10 </m:t>
                    </m:r>
                    <m:r>
                      <m:rPr>
                        <m:sty m:val="p"/>
                      </m:rPr>
                      <a:rPr lang="de-DE" sz="1400" b="0" i="0" smtClean="0">
                        <a:latin typeface="Cambria Math" panose="02040503050406030204" pitchFamily="18" charset="0"/>
                      </a:rPr>
                      <m:t>mil</m:t>
                    </m:r>
                    <m:r>
                      <a:rPr lang="de-DE" sz="1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de-DE" sz="1400"/>
                  <a:t> traces	</a:t>
                </a:r>
              </a:p>
              <a:p>
                <a:pPr marL="0" indent="0">
                  <a:buNone/>
                </a:pPr>
                <a:endParaRPr lang="de-DE" sz="200"/>
              </a:p>
              <a:p>
                <a:r>
                  <a:rPr lang="de-DE" sz="1600"/>
                  <a:t>Build histogram of maximum values for full bandwidth SSD traces</a:t>
                </a:r>
              </a:p>
              <a:p>
                <a:pPr lvl="1"/>
                <a:r>
                  <a:rPr lang="de-DE" sz="1400"/>
                  <a:t>Assert exponential background in tail-end of the spectrum</a:t>
                </a:r>
              </a:p>
              <a:p>
                <a:pPr lvl="1"/>
                <a:r>
                  <a:rPr lang="de-DE" sz="1400"/>
                  <a:t>Fit Landau distribution to residuals of histogram – exponential background</a:t>
                </a:r>
              </a:p>
              <a:p>
                <a:pPr lvl="1"/>
                <a:r>
                  <a:rPr lang="de-DE" sz="1400"/>
                  <a:t>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</a:rPr>
                          <m:t>MIP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</a:rPr>
                          <m:t>est</m:t>
                        </m:r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</m:oMath>
                </a14:m>
                <a:r>
                  <a:rPr lang="de-DE" sz="1400"/>
                  <a:t> as the (numerical) mean of Landau distribution</a:t>
                </a:r>
              </a:p>
            </p:txBody>
          </p:sp>
        </mc:Choice>
        <mc:Fallback xmlns=""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16000" y="1421113"/>
                <a:ext cx="8499178" cy="3314849"/>
              </a:xfrm>
              <a:blipFill>
                <a:blip r:embed="rId2"/>
                <a:stretch>
                  <a:fillRect t="-1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3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First check for stability</a:t>
            </a:r>
            <a:endParaRPr lang="de-DE" dirty="0"/>
          </a:p>
        </p:txBody>
      </p:sp>
      <p:sp>
        <p:nvSpPr>
          <p:cNvPr id="10" name="Pfeil: nach rechts 9">
            <a:extLst>
              <a:ext uri="{FF2B5EF4-FFF2-40B4-BE49-F238E27FC236}">
                <a16:creationId xmlns:a16="http://schemas.microsoft.com/office/drawing/2014/main" id="{80CD6FC8-D707-9857-B8FC-5AD74B55F22A}"/>
              </a:ext>
            </a:extLst>
          </p:cNvPr>
          <p:cNvSpPr/>
          <p:nvPr/>
        </p:nvSpPr>
        <p:spPr>
          <a:xfrm>
            <a:off x="5877384" y="2036655"/>
            <a:ext cx="239636" cy="819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66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Reihe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F75136F6-F3B7-C88C-ED5F-3AD56888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9" y="936259"/>
            <a:ext cx="7487368" cy="234296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4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First check for stability</a:t>
            </a:r>
            <a:endParaRPr lang="de-D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1B6E5B13-96A0-3E9F-8F53-6138C86397CE}"/>
              </a:ext>
            </a:extLst>
          </p:cNvPr>
          <p:cNvSpPr/>
          <p:nvPr/>
        </p:nvSpPr>
        <p:spPr>
          <a:xfrm rot="10800000">
            <a:off x="834931" y="3136954"/>
            <a:ext cx="50448" cy="113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958F7747-4AB1-777F-D2DF-DC9E3BCDCB92}"/>
              </a:ext>
            </a:extLst>
          </p:cNvPr>
          <p:cNvSpPr/>
          <p:nvPr/>
        </p:nvSpPr>
        <p:spPr>
          <a:xfrm rot="10800000">
            <a:off x="1213554" y="3136953"/>
            <a:ext cx="50448" cy="113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A4A208-3180-0860-7ACE-697392F70967}"/>
                  </a:ext>
                </a:extLst>
              </p:cNvPr>
              <p:cNvSpPr txBox="1"/>
              <p:nvPr/>
            </p:nvSpPr>
            <p:spPr>
              <a:xfrm>
                <a:off x="762307" y="3279227"/>
                <a:ext cx="195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A4A208-3180-0860-7ACE-697392F70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07" y="3279227"/>
                <a:ext cx="195695" cy="184666"/>
              </a:xfrm>
              <a:prstGeom prst="rect">
                <a:avLst/>
              </a:prstGeom>
              <a:blipFill>
                <a:blip r:embed="rId3"/>
                <a:stretch>
                  <a:fillRect l="-6250" r="-312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DBF938E-BF7D-0032-C57E-615936897B10}"/>
                  </a:ext>
                </a:extLst>
              </p:cNvPr>
              <p:cNvSpPr txBox="1"/>
              <p:nvPr/>
            </p:nvSpPr>
            <p:spPr>
              <a:xfrm>
                <a:off x="1143312" y="3279291"/>
                <a:ext cx="1921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DBF938E-BF7D-0032-C57E-615936897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12" y="3279291"/>
                <a:ext cx="192104" cy="184666"/>
              </a:xfrm>
              <a:prstGeom prst="rect">
                <a:avLst/>
              </a:prstGeom>
              <a:blipFill>
                <a:blip r:embed="rId4"/>
                <a:stretch>
                  <a:fillRect l="-9677" r="-32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7E9157E-C2F5-D1DD-1FDE-ED8D6F3B6561}"/>
                  </a:ext>
                </a:extLst>
              </p:cNvPr>
              <p:cNvSpPr txBox="1"/>
              <p:nvPr/>
            </p:nvSpPr>
            <p:spPr>
              <a:xfrm>
                <a:off x="293136" y="3521582"/>
                <a:ext cx="3639522" cy="1260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res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histo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1600">
                  <a:latin typeface="Cambria Math" panose="02040503050406030204" pitchFamily="18" charset="0"/>
                </a:endParaRPr>
              </a:p>
              <a:p>
                <a:endParaRPr lang="de-DE" sz="200" b="0" i="0">
                  <a:latin typeface="Cambria Math" panose="02040503050406030204" pitchFamily="18" charset="0"/>
                </a:endParaRPr>
              </a:p>
              <a:p>
                <a:r>
                  <a:rPr lang="de-DE" sz="1600"/>
                  <a:t> </a:t>
                </a:r>
                <a:r>
                  <a:rPr lang="en-US" sz="1600"/>
                  <a:t>and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h𝑖𝑠𝑡𝑜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h𝑖𝑠𝑡𝑜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de-DE" sz="1600" i="1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1600"/>
              </a:p>
              <a:p>
                <a:endParaRPr lang="de-DE" sz="200"/>
              </a:p>
              <a:p>
                <a:r>
                  <a:rPr lang="de-DE" sz="1600"/>
                  <a:t> w</a:t>
                </a:r>
                <a:r>
                  <a:rPr lang="de-DE" sz="1600" b="0"/>
                  <a:t>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histo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de-DE" sz="1600" b="0"/>
              </a:p>
              <a:p>
                <a:r>
                  <a:rPr lang="en-US" sz="1600"/>
                  <a:t>  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7E9157E-C2F5-D1DD-1FDE-ED8D6F3B6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" y="3521582"/>
                <a:ext cx="3639522" cy="1260153"/>
              </a:xfrm>
              <a:prstGeom prst="rect">
                <a:avLst/>
              </a:prstGeom>
              <a:blipFill>
                <a:blip r:embed="rId5"/>
                <a:stretch>
                  <a:fillRect l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fik 20" descr="Ein Bild, das Reihe, Diagramm, Steigung enthält.&#10;&#10;Automatisch generierte Beschreibung">
            <a:extLst>
              <a:ext uri="{FF2B5EF4-FFF2-40B4-BE49-F238E27FC236}">
                <a16:creationId xmlns:a16="http://schemas.microsoft.com/office/drawing/2014/main" id="{5ADF2E2B-5EEC-3C0B-E007-76086548A6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56" y="3260309"/>
            <a:ext cx="4767988" cy="1469597"/>
          </a:xfrm>
          <a:prstGeom prst="rect">
            <a:avLst/>
          </a:prstGeom>
        </p:spPr>
      </p:pic>
      <p:sp>
        <p:nvSpPr>
          <p:cNvPr id="7" name="Pfeil: nach rechts 6">
            <a:extLst>
              <a:ext uri="{FF2B5EF4-FFF2-40B4-BE49-F238E27FC236}">
                <a16:creationId xmlns:a16="http://schemas.microsoft.com/office/drawing/2014/main" id="{F45EF3FB-3EE6-D638-5B99-94C1621BE5E6}"/>
              </a:ext>
            </a:extLst>
          </p:cNvPr>
          <p:cNvSpPr/>
          <p:nvPr/>
        </p:nvSpPr>
        <p:spPr>
          <a:xfrm rot="10800000">
            <a:off x="1051403" y="1855252"/>
            <a:ext cx="212599" cy="86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AEC5B27-3432-2E00-C92B-A3EC54D3FD01}"/>
                  </a:ext>
                </a:extLst>
              </p:cNvPr>
              <p:cNvSpPr txBox="1"/>
              <p:nvPr/>
            </p:nvSpPr>
            <p:spPr>
              <a:xfrm>
                <a:off x="1181116" y="1736726"/>
                <a:ext cx="1996423" cy="304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MIP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peak</m:t>
                          </m:r>
                        </m:sup>
                      </m:sSubSup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42.80±0.498</m:t>
                          </m:r>
                        </m:e>
                      </m:d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100" b="0" i="0" smtClean="0">
                          <a:latin typeface="Cambria Math" panose="02040503050406030204" pitchFamily="18" charset="0"/>
                        </a:rPr>
                        <m:t>ADC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AAEC5B27-3432-2E00-C92B-A3EC54D3F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16" y="1736726"/>
                <a:ext cx="1996423" cy="3042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96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Reihe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F75136F6-F3B7-C88C-ED5F-3AD56888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9" y="936259"/>
            <a:ext cx="7487368" cy="234296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5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First check for stability</a:t>
            </a:r>
            <a:endParaRPr lang="de-DE" dirty="0"/>
          </a:p>
        </p:txBody>
      </p:sp>
      <p:sp>
        <p:nvSpPr>
          <p:cNvPr id="11" name="Pfeil: nach unten 10">
            <a:extLst>
              <a:ext uri="{FF2B5EF4-FFF2-40B4-BE49-F238E27FC236}">
                <a16:creationId xmlns:a16="http://schemas.microsoft.com/office/drawing/2014/main" id="{1B6E5B13-96A0-3E9F-8F53-6138C86397CE}"/>
              </a:ext>
            </a:extLst>
          </p:cNvPr>
          <p:cNvSpPr/>
          <p:nvPr/>
        </p:nvSpPr>
        <p:spPr>
          <a:xfrm rot="10800000">
            <a:off x="834931" y="3136954"/>
            <a:ext cx="50448" cy="113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feil: nach unten 11">
            <a:extLst>
              <a:ext uri="{FF2B5EF4-FFF2-40B4-BE49-F238E27FC236}">
                <a16:creationId xmlns:a16="http://schemas.microsoft.com/office/drawing/2014/main" id="{958F7747-4AB1-777F-D2DF-DC9E3BCDCB92}"/>
              </a:ext>
            </a:extLst>
          </p:cNvPr>
          <p:cNvSpPr/>
          <p:nvPr/>
        </p:nvSpPr>
        <p:spPr>
          <a:xfrm rot="10800000">
            <a:off x="1213554" y="3136953"/>
            <a:ext cx="50448" cy="11345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A4A208-3180-0860-7ACE-697392F70967}"/>
                  </a:ext>
                </a:extLst>
              </p:cNvPr>
              <p:cNvSpPr txBox="1"/>
              <p:nvPr/>
            </p:nvSpPr>
            <p:spPr>
              <a:xfrm>
                <a:off x="762307" y="3279227"/>
                <a:ext cx="1956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3" name="Textfeld 12">
                <a:extLst>
                  <a:ext uri="{FF2B5EF4-FFF2-40B4-BE49-F238E27FC236}">
                    <a16:creationId xmlns:a16="http://schemas.microsoft.com/office/drawing/2014/main" id="{08A4A208-3180-0860-7ACE-697392F70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07" y="3279227"/>
                <a:ext cx="195695" cy="184666"/>
              </a:xfrm>
              <a:prstGeom prst="rect">
                <a:avLst/>
              </a:prstGeom>
              <a:blipFill>
                <a:blip r:embed="rId3"/>
                <a:stretch>
                  <a:fillRect l="-6250" r="-312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DBF938E-BF7D-0032-C57E-615936897B10}"/>
                  </a:ext>
                </a:extLst>
              </p:cNvPr>
              <p:cNvSpPr txBox="1"/>
              <p:nvPr/>
            </p:nvSpPr>
            <p:spPr>
              <a:xfrm>
                <a:off x="1143312" y="3279291"/>
                <a:ext cx="19210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e-DE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8DBF938E-BF7D-0032-C57E-615936897B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312" y="3279291"/>
                <a:ext cx="192104" cy="184666"/>
              </a:xfrm>
              <a:prstGeom prst="rect">
                <a:avLst/>
              </a:prstGeom>
              <a:blipFill>
                <a:blip r:embed="rId4"/>
                <a:stretch>
                  <a:fillRect l="-9677" r="-322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7E9157E-C2F5-D1DD-1FDE-ED8D6F3B6561}"/>
                  </a:ext>
                </a:extLst>
              </p:cNvPr>
              <p:cNvSpPr txBox="1"/>
              <p:nvPr/>
            </p:nvSpPr>
            <p:spPr>
              <a:xfrm>
                <a:off x="293136" y="3521582"/>
                <a:ext cx="3639522" cy="12601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res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sz="1600" b="0" i="0" smtClean="0">
                          <a:latin typeface="Cambria Math" panose="02040503050406030204" pitchFamily="18" charset="0"/>
                        </a:rPr>
                        <m:t>histo</m:t>
                      </m:r>
                      <m:d>
                        <m:d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de-DE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sz="16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sz="1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de-DE" sz="16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de-DE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de-DE" sz="1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de-DE" sz="1600">
                  <a:latin typeface="Cambria Math" panose="02040503050406030204" pitchFamily="18" charset="0"/>
                </a:endParaRPr>
              </a:p>
              <a:p>
                <a:endParaRPr lang="de-DE" sz="200" b="0" i="0">
                  <a:latin typeface="Cambria Math" panose="02040503050406030204" pitchFamily="18" charset="0"/>
                </a:endParaRPr>
              </a:p>
              <a:p>
                <a:r>
                  <a:rPr lang="de-DE" sz="1600"/>
                  <a:t> </a:t>
                </a:r>
                <a:r>
                  <a:rPr lang="en-US" sz="1600"/>
                  <a:t>and </a:t>
                </a:r>
                <a14:m>
                  <m:oMath xmlns:m="http://schemas.openxmlformats.org/officeDocument/2006/math">
                    <m:r>
                      <a:rPr lang="de-DE" sz="16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de-DE" sz="1600" i="1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sz="16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de-DE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e-DE" sz="16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h𝑖𝑠𝑡𝑜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num>
                              <m:den>
                                <m:r>
                                  <a:rPr lang="de-DE" sz="1600" i="1">
                                    <a:latin typeface="Cambria Math" panose="02040503050406030204" pitchFamily="18" charset="0"/>
                                  </a:rPr>
                                  <m:t>h𝑖𝑠𝑡𝑜</m:t>
                                </m:r>
                                <m:d>
                                  <m:dPr>
                                    <m:ctrlPr>
                                      <a:rPr lang="de-DE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de-DE" sz="1600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</m:func>
                    <m:r>
                      <a:rPr lang="de-DE" sz="1600" i="1">
                        <a:latin typeface="Cambria Math" panose="02040503050406030204" pitchFamily="18" charset="0"/>
                      </a:rPr>
                      <m:t>/(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de-DE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sz="16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de-DE" sz="1600"/>
              </a:p>
              <a:p>
                <a:endParaRPr lang="de-DE" sz="200"/>
              </a:p>
              <a:p>
                <a:r>
                  <a:rPr lang="de-DE" sz="1600"/>
                  <a:t> w</a:t>
                </a:r>
                <a:r>
                  <a:rPr lang="de-DE" sz="1600" b="0"/>
                  <a:t>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1600">
                        <a:latin typeface="Cambria Math" panose="02040503050406030204" pitchFamily="18" charset="0"/>
                      </a:rPr>
                      <m:t>A</m:t>
                    </m:r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de-DE" sz="1600" b="0" i="0" smtClean="0">
                        <a:latin typeface="Cambria Math" panose="02040503050406030204" pitchFamily="18" charset="0"/>
                      </a:rPr>
                      <m:t>histo</m:t>
                    </m:r>
                    <m:d>
                      <m:d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de-DE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de-DE" sz="16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de-DE" sz="1600" b="0"/>
              </a:p>
              <a:p>
                <a:r>
                  <a:rPr lang="en-US" sz="1600"/>
                  <a:t>   </a:t>
                </a:r>
              </a:p>
            </p:txBody>
          </p:sp>
        </mc:Choice>
        <mc:Fallback xmlns=""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A7E9157E-C2F5-D1DD-1FDE-ED8D6F3B6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136" y="3521582"/>
                <a:ext cx="3639522" cy="1260153"/>
              </a:xfrm>
              <a:prstGeom prst="rect">
                <a:avLst/>
              </a:prstGeom>
              <a:blipFill>
                <a:blip r:embed="rId5"/>
                <a:stretch>
                  <a:fillRect l="-18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fik 20" descr="Ein Bild, das Reihe, Diagramm, Steigung enthält.&#10;&#10;Automatisch generierte Beschreibung">
            <a:extLst>
              <a:ext uri="{FF2B5EF4-FFF2-40B4-BE49-F238E27FC236}">
                <a16:creationId xmlns:a16="http://schemas.microsoft.com/office/drawing/2014/main" id="{5ADF2E2B-5EEC-3C0B-E007-76086548A6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5356" y="3260309"/>
            <a:ext cx="4767988" cy="1469597"/>
          </a:xfrm>
          <a:prstGeom prst="rect">
            <a:avLst/>
          </a:prstGeom>
        </p:spPr>
      </p:pic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1F20C58-B00B-72C4-FAFF-6B11338ACBA0}"/>
              </a:ext>
            </a:extLst>
          </p:cNvPr>
          <p:cNvCxnSpPr>
            <a:cxnSpLocks/>
          </p:cNvCxnSpPr>
          <p:nvPr/>
        </p:nvCxnSpPr>
        <p:spPr>
          <a:xfrm>
            <a:off x="383537" y="2809481"/>
            <a:ext cx="7234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hteck 24">
            <a:extLst>
              <a:ext uri="{FF2B5EF4-FFF2-40B4-BE49-F238E27FC236}">
                <a16:creationId xmlns:a16="http://schemas.microsoft.com/office/drawing/2014/main" id="{79AAB58C-EDF3-9E64-D2C5-2783909C6B6C}"/>
              </a:ext>
            </a:extLst>
          </p:cNvPr>
          <p:cNvSpPr/>
          <p:nvPr/>
        </p:nvSpPr>
        <p:spPr>
          <a:xfrm>
            <a:off x="141046" y="3301841"/>
            <a:ext cx="3943701" cy="138533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9B2C5FB-F67F-52DD-ED80-E508172EE640}"/>
              </a:ext>
            </a:extLst>
          </p:cNvPr>
          <p:cNvSpPr/>
          <p:nvPr/>
        </p:nvSpPr>
        <p:spPr>
          <a:xfrm>
            <a:off x="781050" y="3108136"/>
            <a:ext cx="554366" cy="193642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D69F72-C91A-5CD2-53C1-A5C8E70FE315}"/>
              </a:ext>
            </a:extLst>
          </p:cNvPr>
          <p:cNvCxnSpPr>
            <a:cxnSpLocks/>
          </p:cNvCxnSpPr>
          <p:nvPr/>
        </p:nvCxnSpPr>
        <p:spPr>
          <a:xfrm>
            <a:off x="1402556" y="2493169"/>
            <a:ext cx="0" cy="59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7000F26-1709-EA64-E267-59F9181A1B1F}"/>
                  </a:ext>
                </a:extLst>
              </p:cNvPr>
              <p:cNvSpPr txBox="1"/>
              <p:nvPr/>
            </p:nvSpPr>
            <p:spPr>
              <a:xfrm>
                <a:off x="1585930" y="2480838"/>
                <a:ext cx="1644948" cy="266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MIP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est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p>
                      </m:sSubSup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95±1</m:t>
                          </m:r>
                        </m:e>
                      </m:d>
                      <m:r>
                        <a:rPr lang="de-DE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100" b="0" i="0" smtClean="0">
                          <a:latin typeface="Cambria Math" panose="02040503050406030204" pitchFamily="18" charset="0"/>
                        </a:rPr>
                        <m:t>ADC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7000F26-1709-EA64-E267-59F9181A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30" y="2480838"/>
                <a:ext cx="1644948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D2951291-7994-38F0-34D4-1E0354AB9A53}"/>
              </a:ext>
            </a:extLst>
          </p:cNvPr>
          <p:cNvSpPr/>
          <p:nvPr/>
        </p:nvSpPr>
        <p:spPr>
          <a:xfrm rot="10800000">
            <a:off x="1456216" y="2591744"/>
            <a:ext cx="212599" cy="86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8E808EA-94E6-6BFF-1161-B7E3C0F4B5E6}"/>
                  </a:ext>
                </a:extLst>
              </p:cNvPr>
              <p:cNvSpPr txBox="1"/>
              <p:nvPr/>
            </p:nvSpPr>
            <p:spPr>
              <a:xfrm>
                <a:off x="1181116" y="1736726"/>
                <a:ext cx="1996423" cy="304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MIP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peak</m:t>
                          </m:r>
                        </m:sup>
                      </m:sSubSup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42.80±0.498</m:t>
                          </m:r>
                        </m:e>
                      </m:d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100" b="0" i="0" smtClean="0">
                          <a:latin typeface="Cambria Math" panose="02040503050406030204" pitchFamily="18" charset="0"/>
                        </a:rPr>
                        <m:t>ADC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8E808EA-94E6-6BFF-1161-B7E3C0F4B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16" y="1736726"/>
                <a:ext cx="1996423" cy="3042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C31BFE6-C98D-5D29-03B2-CF14B25C53D1}"/>
              </a:ext>
            </a:extLst>
          </p:cNvPr>
          <p:cNvSpPr/>
          <p:nvPr/>
        </p:nvSpPr>
        <p:spPr>
          <a:xfrm rot="10800000">
            <a:off x="1051403" y="1855252"/>
            <a:ext cx="212599" cy="86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916856E-11A4-1FE9-65CA-BC96A0686AB8}"/>
                  </a:ext>
                </a:extLst>
              </p:cNvPr>
              <p:cNvSpPr txBox="1"/>
              <p:nvPr/>
            </p:nvSpPr>
            <p:spPr>
              <a:xfrm>
                <a:off x="7023714" y="2612691"/>
                <a:ext cx="5081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916856E-11A4-1FE9-65CA-BC96A0686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14" y="2612691"/>
                <a:ext cx="508151" cy="184666"/>
              </a:xfrm>
              <a:prstGeom prst="rect">
                <a:avLst/>
              </a:prstGeom>
              <a:blipFill>
                <a:blip r:embed="rId9"/>
                <a:stretch>
                  <a:fillRect l="-5952" r="-595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hteck 34">
            <a:extLst>
              <a:ext uri="{FF2B5EF4-FFF2-40B4-BE49-F238E27FC236}">
                <a16:creationId xmlns:a16="http://schemas.microsoft.com/office/drawing/2014/main" id="{C05FCD7B-8249-BF8A-E52D-4561373EFDBA}"/>
              </a:ext>
            </a:extLst>
          </p:cNvPr>
          <p:cNvSpPr/>
          <p:nvPr/>
        </p:nvSpPr>
        <p:spPr>
          <a:xfrm>
            <a:off x="4056987" y="3260309"/>
            <a:ext cx="4881273" cy="1469597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989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 descr="Ein Bild, das Reihe, Screenshot, Diagramm, parallel enthält.&#10;&#10;Automatisch generierte Beschreibung">
            <a:extLst>
              <a:ext uri="{FF2B5EF4-FFF2-40B4-BE49-F238E27FC236}">
                <a16:creationId xmlns:a16="http://schemas.microsoft.com/office/drawing/2014/main" id="{F75136F6-F3B7-C88C-ED5F-3AD56888D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49" y="936259"/>
            <a:ext cx="7487368" cy="2342968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6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First check for stability</a:t>
            </a:r>
            <a:endParaRPr lang="de-DE" dirty="0"/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31F20C58-B00B-72C4-FAFF-6B11338ACBA0}"/>
              </a:ext>
            </a:extLst>
          </p:cNvPr>
          <p:cNvCxnSpPr>
            <a:cxnSpLocks/>
          </p:cNvCxnSpPr>
          <p:nvPr/>
        </p:nvCxnSpPr>
        <p:spPr>
          <a:xfrm>
            <a:off x="383537" y="2809481"/>
            <a:ext cx="7234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B8D69F72-C91A-5CD2-53C1-A5C8E70FE315}"/>
              </a:ext>
            </a:extLst>
          </p:cNvPr>
          <p:cNvCxnSpPr>
            <a:cxnSpLocks/>
          </p:cNvCxnSpPr>
          <p:nvPr/>
        </p:nvCxnSpPr>
        <p:spPr>
          <a:xfrm>
            <a:off x="1402556" y="2493169"/>
            <a:ext cx="0" cy="59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7000F26-1709-EA64-E267-59F9181A1B1F}"/>
                  </a:ext>
                </a:extLst>
              </p:cNvPr>
              <p:cNvSpPr txBox="1"/>
              <p:nvPr/>
            </p:nvSpPr>
            <p:spPr>
              <a:xfrm>
                <a:off x="1585930" y="2480838"/>
                <a:ext cx="1644948" cy="266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MIP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est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p>
                      </m:sSubSup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95±1</m:t>
                          </m:r>
                        </m:e>
                      </m:d>
                      <m:r>
                        <a:rPr lang="de-DE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100" b="0" i="0" smtClean="0">
                          <a:latin typeface="Cambria Math" panose="02040503050406030204" pitchFamily="18" charset="0"/>
                        </a:rPr>
                        <m:t>ADC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F7000F26-1709-EA64-E267-59F9181A1B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930" y="2480838"/>
                <a:ext cx="1644948" cy="2661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D2951291-7994-38F0-34D4-1E0354AB9A53}"/>
              </a:ext>
            </a:extLst>
          </p:cNvPr>
          <p:cNvSpPr/>
          <p:nvPr/>
        </p:nvSpPr>
        <p:spPr>
          <a:xfrm rot="10800000">
            <a:off x="1456216" y="2591744"/>
            <a:ext cx="212599" cy="86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8E808EA-94E6-6BFF-1161-B7E3C0F4B5E6}"/>
                  </a:ext>
                </a:extLst>
              </p:cNvPr>
              <p:cNvSpPr txBox="1"/>
              <p:nvPr/>
            </p:nvSpPr>
            <p:spPr>
              <a:xfrm>
                <a:off x="1181116" y="1736726"/>
                <a:ext cx="1996423" cy="3042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MIP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peak</m:t>
                          </m:r>
                        </m:sup>
                      </m:sSubSup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42.80±0.498</m:t>
                          </m:r>
                        </m:e>
                      </m:d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100" b="0" i="0" smtClean="0">
                          <a:latin typeface="Cambria Math" panose="02040503050406030204" pitchFamily="18" charset="0"/>
                        </a:rPr>
                        <m:t>ADC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E8E808EA-94E6-6BFF-1161-B7E3C0F4B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16" y="1736726"/>
                <a:ext cx="1996423" cy="3042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Pfeil: nach rechts 32">
            <a:extLst>
              <a:ext uri="{FF2B5EF4-FFF2-40B4-BE49-F238E27FC236}">
                <a16:creationId xmlns:a16="http://schemas.microsoft.com/office/drawing/2014/main" id="{DC31BFE6-C98D-5D29-03B2-CF14B25C53D1}"/>
              </a:ext>
            </a:extLst>
          </p:cNvPr>
          <p:cNvSpPr/>
          <p:nvPr/>
        </p:nvSpPr>
        <p:spPr>
          <a:xfrm rot="10800000">
            <a:off x="1051403" y="1855252"/>
            <a:ext cx="212599" cy="86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916856E-11A4-1FE9-65CA-BC96A0686AB8}"/>
                  </a:ext>
                </a:extLst>
              </p:cNvPr>
              <p:cNvSpPr txBox="1"/>
              <p:nvPr/>
            </p:nvSpPr>
            <p:spPr>
              <a:xfrm>
                <a:off x="7023714" y="2612691"/>
                <a:ext cx="5081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100 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 xmlns=""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E916856E-11A4-1FE9-65CA-BC96A0686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714" y="2612691"/>
                <a:ext cx="508151" cy="184666"/>
              </a:xfrm>
              <a:prstGeom prst="rect">
                <a:avLst/>
              </a:prstGeom>
              <a:blipFill>
                <a:blip r:embed="rId5"/>
                <a:stretch>
                  <a:fillRect l="-5952" r="-595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elle 1">
                <a:extLst>
                  <a:ext uri="{FF2B5EF4-FFF2-40B4-BE49-F238E27FC236}">
                    <a16:creationId xmlns:a16="http://schemas.microsoft.com/office/drawing/2014/main" id="{7FA76365-F233-93ED-48E1-D136348933A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6000" y="3192447"/>
              <a:ext cx="6096000" cy="1486046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92715729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6737020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27068034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720908693"/>
                        </a:ext>
                      </a:extLst>
                    </a:gridCol>
                  </a:tblGrid>
                  <a:tr h="373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MIP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peak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/>
                            <a:t> /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MIP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est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/>
                            <a:t> /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MIP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est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/>
                            <a:t> 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MIP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peak</m:t>
                                  </m:r>
                                </m:sup>
                              </m:sSubSup>
                            </m:oMath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18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NuriaJr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42.95±0.36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99±1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2.31±0.019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308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NadiaLate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42.80±0.498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95±1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2.22±0.035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703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NadiaEarly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40.79±1.11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88±1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2.16±0.064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2061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elle 1">
                <a:extLst>
                  <a:ext uri="{FF2B5EF4-FFF2-40B4-BE49-F238E27FC236}">
                    <a16:creationId xmlns:a16="http://schemas.microsoft.com/office/drawing/2014/main" id="{7FA76365-F233-93ED-48E1-D136348933A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6000" y="3192447"/>
              <a:ext cx="6096000" cy="1486046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92715729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6737020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4270680344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720908693"/>
                        </a:ext>
                      </a:extLst>
                    </a:gridCol>
                  </a:tblGrid>
                  <a:tr h="37352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9602" r="-200000" b="-2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400" r="-100800" b="-296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400" r="-800" b="-296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186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NuriaJr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9602" t="-101639" r="-2000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400" t="-101639" r="-100800" b="-2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400" t="-101639" r="-800" b="-2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086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NadiaLate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9602" t="-201639" r="-2000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400" t="-201639" r="-100800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400" t="-201639" r="-800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7038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NadiaEarly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99602" t="-301639" r="-2000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0400" t="-301639" r="-100800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00400" t="-301639" r="-800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0617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08EDD35C-E97A-7DE1-E31B-EB9B959C509A}"/>
              </a:ext>
            </a:extLst>
          </p:cNvPr>
          <p:cNvSpPr txBox="1"/>
          <p:nvPr/>
        </p:nvSpPr>
        <p:spPr>
          <a:xfrm>
            <a:off x="6576866" y="2886776"/>
            <a:ext cx="6767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500">
                <a:latin typeface="Abadi Extra Light" panose="020B0204020104020204" pitchFamily="34" charset="0"/>
              </a:rPr>
              <a:t>}</a:t>
            </a:r>
            <a:endParaRPr lang="en-US" sz="11500"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6DC5117-80AE-8131-B5E9-55889B09710C}"/>
                  </a:ext>
                </a:extLst>
              </p:cNvPr>
              <p:cNvSpPr txBox="1"/>
              <p:nvPr/>
            </p:nvSpPr>
            <p:spPr>
              <a:xfrm>
                <a:off x="7200314" y="3378695"/>
                <a:ext cx="182176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/>
                  <a:t>All stations within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≈5%</m:t>
                    </m:r>
                  </m:oMath>
                </a14:m>
                <a:r>
                  <a:rPr lang="en-US"/>
                  <a:t> of one another.</a:t>
                </a:r>
              </a:p>
              <a:p>
                <a:r>
                  <a:rPr lang="en-US"/>
                  <a:t>Good first sign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E6DC5117-80AE-8131-B5E9-55889B097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314" y="3378695"/>
                <a:ext cx="1821765" cy="1200329"/>
              </a:xfrm>
              <a:prstGeom prst="rect">
                <a:avLst/>
              </a:prstGeom>
              <a:blipFill>
                <a:blip r:embed="rId7"/>
                <a:stretch>
                  <a:fillRect l="-2676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hteck 7">
            <a:extLst>
              <a:ext uri="{FF2B5EF4-FFF2-40B4-BE49-F238E27FC236}">
                <a16:creationId xmlns:a16="http://schemas.microsoft.com/office/drawing/2014/main" id="{55CCBF41-8D46-9B57-FB18-D7C16FC9F02C}"/>
              </a:ext>
            </a:extLst>
          </p:cNvPr>
          <p:cNvSpPr/>
          <p:nvPr/>
        </p:nvSpPr>
        <p:spPr>
          <a:xfrm>
            <a:off x="4986130" y="3570326"/>
            <a:ext cx="1505870" cy="110816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16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7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First check for stability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Inhaltsplatzhalter 7">
                <a:extLst>
                  <a:ext uri="{FF2B5EF4-FFF2-40B4-BE49-F238E27FC236}">
                    <a16:creationId xmlns:a16="http://schemas.microsoft.com/office/drawing/2014/main" id="{16F649C4-D58A-F30B-E872-5C225D7E65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16000" y="1421113"/>
                <a:ext cx="8486040" cy="3314849"/>
              </a:xfrm>
            </p:spPr>
            <p:txBody>
              <a:bodyPr>
                <a:normAutofit/>
              </a:bodyPr>
              <a:lstStyle/>
              <a:p>
                <a:r>
                  <a:rPr lang="de-DE" sz="1600" b="0"/>
                  <a:t>Calibration procedure (software level) reliant on T1 formation (FPGA level)</a:t>
                </a:r>
                <a:endParaRPr lang="de-DE" sz="1600"/>
              </a:p>
              <a:p>
                <a:pPr lvl="1"/>
                <a:r>
                  <a:rPr lang="de-DE" sz="1400"/>
                  <a:t>T1 trigger = all WCD PMTs above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400" b="0" i="1" smtClean="0">
                            <a:latin typeface="Cambria Math" panose="02040503050406030204" pitchFamily="18" charset="0"/>
                          </a:rPr>
                          <m:t>1.75 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400" b="0" i="0" smtClean="0">
                            <a:latin typeface="Cambria Math" panose="02040503050406030204" pitchFamily="18" charset="0"/>
                          </a:rPr>
                          <m:t>VEM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400">
                            <a:latin typeface="Cambria Math" panose="02040503050406030204" pitchFamily="18" charset="0"/>
                          </a:rPr>
                          <m:t>est</m:t>
                        </m:r>
                        <m:r>
                          <a:rPr lang="de-DE" sz="1400" i="1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</m:oMath>
                </a14:m>
                <a:r>
                  <a:rPr lang="de-DE" sz="1400"/>
                  <a:t> in same bin</a:t>
                </a:r>
              </a:p>
              <a:p>
                <a:pPr lvl="1"/>
                <a:r>
                  <a:rPr lang="de-DE" sz="1400"/>
                  <a:t>Historical reasons</a:t>
                </a:r>
              </a:p>
              <a:p>
                <a:pPr marL="266771" lvl="1" indent="0">
                  <a:buNone/>
                </a:pPr>
                <a:endParaRPr lang="de-DE" sz="1400"/>
              </a:p>
              <a:p>
                <a:r>
                  <a:rPr lang="de-DE" sz="1600"/>
                  <a:t>Much easier to implement SSD online calibration algorithm with this in mind</a:t>
                </a:r>
              </a:p>
              <a:p>
                <a:pPr lvl="1"/>
                <a:r>
                  <a:rPr lang="de-DE" sz="1400"/>
                  <a:t>Rerun analysis with T1 preselected SSD traces</a:t>
                </a:r>
              </a:p>
              <a:p>
                <a:pPr lvl="1"/>
                <a:r>
                  <a:rPr lang="de-DE" sz="1400"/>
                  <a:t>Results agree, but rates are lower        worse statistics!</a:t>
                </a:r>
                <a:endParaRPr lang="de-DE" sz="1400" dirty="0"/>
              </a:p>
            </p:txBody>
          </p:sp>
        </mc:Choice>
        <mc:Fallback xmlns="">
          <p:sp>
            <p:nvSpPr>
              <p:cNvPr id="7" name="Inhaltsplatzhalter 7">
                <a:extLst>
                  <a:ext uri="{FF2B5EF4-FFF2-40B4-BE49-F238E27FC236}">
                    <a16:creationId xmlns:a16="http://schemas.microsoft.com/office/drawing/2014/main" id="{16F649C4-D58A-F30B-E872-5C225D7E6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16000" y="1421113"/>
                <a:ext cx="8486040" cy="3314849"/>
              </a:xfrm>
              <a:blipFill>
                <a:blip r:embed="rId2"/>
                <a:stretch>
                  <a:fillRect t="-25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16EDB6CB-260F-B3CC-3E66-A17F22E40771}"/>
              </a:ext>
            </a:extLst>
          </p:cNvPr>
          <p:cNvSpPr/>
          <p:nvPr/>
        </p:nvSpPr>
        <p:spPr>
          <a:xfrm>
            <a:off x="3423744" y="2988936"/>
            <a:ext cx="239636" cy="8198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08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 descr="Ein Bild, das Diagramm, Reihe, Screenshot enthält.&#10;&#10;Automatisch generierte Beschreibung">
            <a:extLst>
              <a:ext uri="{FF2B5EF4-FFF2-40B4-BE49-F238E27FC236}">
                <a16:creationId xmlns:a16="http://schemas.microsoft.com/office/drawing/2014/main" id="{D013240A-5900-2A6F-70F7-64CE2F272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376" y="3292716"/>
            <a:ext cx="4695744" cy="1447330"/>
          </a:xfrm>
          <a:prstGeom prst="rect">
            <a:avLst/>
          </a:prstGeom>
        </p:spPr>
      </p:pic>
      <p:pic>
        <p:nvPicPr>
          <p:cNvPr id="5" name="Grafik 4" descr="Ein Bild, das Reihe, Screenshot, parallel, Diagramm enthält.&#10;&#10;Automatisch generierte Beschreibung">
            <a:extLst>
              <a:ext uri="{FF2B5EF4-FFF2-40B4-BE49-F238E27FC236}">
                <a16:creationId xmlns:a16="http://schemas.microsoft.com/office/drawing/2014/main" id="{984ED1A8-605A-2884-5BA5-43DDB1C332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" y="913399"/>
            <a:ext cx="7638717" cy="2379317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8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First check for stability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elle 14">
                <a:extLst>
                  <a:ext uri="{FF2B5EF4-FFF2-40B4-BE49-F238E27FC236}">
                    <a16:creationId xmlns:a16="http://schemas.microsoft.com/office/drawing/2014/main" id="{DCD58FC5-BBA4-C1B9-D72E-FBA16983A3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281165"/>
                  </p:ext>
                </p:extLst>
              </p:nvPr>
            </p:nvGraphicFramePr>
            <p:xfrm>
              <a:off x="60960" y="3380318"/>
              <a:ext cx="4907280" cy="1645582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036320">
                      <a:extLst>
                        <a:ext uri="{9D8B030D-6E8A-4147-A177-3AD203B41FA5}">
                          <a16:colId xmlns:a16="http://schemas.microsoft.com/office/drawing/2014/main" val="3927157290"/>
                        </a:ext>
                      </a:extLst>
                    </a:gridCol>
                    <a:gridCol w="1417320">
                      <a:extLst>
                        <a:ext uri="{9D8B030D-6E8A-4147-A177-3AD203B41FA5}">
                          <a16:colId xmlns:a16="http://schemas.microsoft.com/office/drawing/2014/main" val="467370209"/>
                        </a:ext>
                      </a:extLst>
                    </a:gridCol>
                    <a:gridCol w="1226820">
                      <a:extLst>
                        <a:ext uri="{9D8B030D-6E8A-4147-A177-3AD203B41FA5}">
                          <a16:colId xmlns:a16="http://schemas.microsoft.com/office/drawing/2014/main" val="4270680344"/>
                        </a:ext>
                      </a:extLst>
                    </a:gridCol>
                    <a:gridCol w="1226820">
                      <a:extLst>
                        <a:ext uri="{9D8B030D-6E8A-4147-A177-3AD203B41FA5}">
                          <a16:colId xmlns:a16="http://schemas.microsoft.com/office/drawing/2014/main" val="3720908693"/>
                        </a:ext>
                      </a:extLst>
                    </a:gridCol>
                  </a:tblGrid>
                  <a:tr h="3216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MIP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peak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/>
                            <a:t> /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MIP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400" b="0" i="0" smtClean="0">
                                      <a:latin typeface="Cambria Math" panose="02040503050406030204" pitchFamily="18" charset="0"/>
                                    </a:rPr>
                                    <m:t>est</m:t>
                                  </m:r>
                                  <m:r>
                                    <a:rPr lang="de-DE" sz="1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/>
                            <a:t> / ADC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MIP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est</m:t>
                                  </m:r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/>
                            <a:t> / 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de-DE" sz="1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MIP</m:t>
                                  </m:r>
                                </m:sub>
                                <m:sup>
                                  <m:r>
                                    <m:rPr>
                                      <m:sty m:val="p"/>
                                    </m:rPr>
                                    <a:rPr lang="de-DE" sz="1200" b="0" i="0" smtClean="0">
                                      <a:latin typeface="Cambria Math" panose="02040503050406030204" pitchFamily="18" charset="0"/>
                                    </a:rPr>
                                    <m:t>peak</m:t>
                                  </m:r>
                                </m:sup>
                              </m:sSubSup>
                            </m:oMath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9618655"/>
                      </a:ext>
                    </a:extLst>
                  </a:tr>
                  <a:tr h="428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NuriaJr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46.92±0.347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0.37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±0.0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308623"/>
                      </a:ext>
                    </a:extLst>
                  </a:tr>
                  <a:tr h="428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NadiaLate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42.22±0.447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19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0.47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±0.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119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9703822"/>
                      </a:ext>
                    </a:extLst>
                  </a:tr>
                  <a:tr h="428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NadiaEarly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42.78±0.593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685983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0.35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±0.0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112061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elle 14">
                <a:extLst>
                  <a:ext uri="{FF2B5EF4-FFF2-40B4-BE49-F238E27FC236}">
                    <a16:creationId xmlns:a16="http://schemas.microsoft.com/office/drawing/2014/main" id="{DCD58FC5-BBA4-C1B9-D72E-FBA16983A3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65281165"/>
                  </p:ext>
                </p:extLst>
              </p:nvPr>
            </p:nvGraphicFramePr>
            <p:xfrm>
              <a:off x="60960" y="3380318"/>
              <a:ext cx="4907280" cy="1645582"/>
            </p:xfrm>
            <a:graphic>
              <a:graphicData uri="http://schemas.openxmlformats.org/drawingml/2006/table">
                <a:tbl>
                  <a:tblPr firstRow="1" bandRow="1">
                    <a:tableStyleId>{3C2FFA5D-87B4-456A-9821-1D502468CF0F}</a:tableStyleId>
                  </a:tblPr>
                  <a:tblGrid>
                    <a:gridCol w="1036320">
                      <a:extLst>
                        <a:ext uri="{9D8B030D-6E8A-4147-A177-3AD203B41FA5}">
                          <a16:colId xmlns:a16="http://schemas.microsoft.com/office/drawing/2014/main" val="3927157290"/>
                        </a:ext>
                      </a:extLst>
                    </a:gridCol>
                    <a:gridCol w="1417320">
                      <a:extLst>
                        <a:ext uri="{9D8B030D-6E8A-4147-A177-3AD203B41FA5}">
                          <a16:colId xmlns:a16="http://schemas.microsoft.com/office/drawing/2014/main" val="467370209"/>
                        </a:ext>
                      </a:extLst>
                    </a:gridCol>
                    <a:gridCol w="1226820">
                      <a:extLst>
                        <a:ext uri="{9D8B030D-6E8A-4147-A177-3AD203B41FA5}">
                          <a16:colId xmlns:a16="http://schemas.microsoft.com/office/drawing/2014/main" val="4270680344"/>
                        </a:ext>
                      </a:extLst>
                    </a:gridCol>
                    <a:gridCol w="1226820">
                      <a:extLst>
                        <a:ext uri="{9D8B030D-6E8A-4147-A177-3AD203B41FA5}">
                          <a16:colId xmlns:a16="http://schemas.microsoft.com/office/drawing/2014/main" val="3720908693"/>
                        </a:ext>
                      </a:extLst>
                    </a:gridCol>
                  </a:tblGrid>
                  <a:tr h="35864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391" t="-1695" r="-173391" b="-3610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95" t="-1695" r="-100995" b="-3610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95" t="-1695" r="-995" b="-3610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9618655"/>
                      </a:ext>
                    </a:extLst>
                  </a:tr>
                  <a:tr h="428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NuriaJr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391" t="-84507" r="-17339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95" t="-84507" r="-100995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95" t="-84507" r="-99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308623"/>
                      </a:ext>
                    </a:extLst>
                  </a:tr>
                  <a:tr h="428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NadiaLate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391" t="-187143" r="-173391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95" t="-187143" r="-100995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95" t="-187143" r="-995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69703822"/>
                      </a:ext>
                    </a:extLst>
                  </a:tr>
                  <a:tr h="4289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de-DE"/>
                            <a:t>NadiaEarly</a:t>
                          </a:r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73391" t="-283099" r="-173391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995" t="-283099" r="-100995" b="-14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995" t="-283099" r="-995" b="-1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1206177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882D78AF-4C4D-B5A5-C52A-83FA924BDB83}"/>
              </a:ext>
            </a:extLst>
          </p:cNvPr>
          <p:cNvCxnSpPr>
            <a:cxnSpLocks/>
          </p:cNvCxnSpPr>
          <p:nvPr/>
        </p:nvCxnSpPr>
        <p:spPr>
          <a:xfrm>
            <a:off x="307342" y="2809481"/>
            <a:ext cx="7363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E571B8C-728C-E207-5546-37D4728144DA}"/>
              </a:ext>
            </a:extLst>
          </p:cNvPr>
          <p:cNvCxnSpPr>
            <a:cxnSpLocks/>
          </p:cNvCxnSpPr>
          <p:nvPr/>
        </p:nvCxnSpPr>
        <p:spPr>
          <a:xfrm>
            <a:off x="792956" y="2499519"/>
            <a:ext cx="0" cy="592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230F4C1-2BE4-B437-C936-E979E753C196}"/>
                  </a:ext>
                </a:extLst>
              </p:cNvPr>
              <p:cNvSpPr txBox="1"/>
              <p:nvPr/>
            </p:nvSpPr>
            <p:spPr>
              <a:xfrm>
                <a:off x="1008080" y="2480838"/>
                <a:ext cx="1644948" cy="2661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MIP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de-DE" sz="1100" b="0" i="0" smtClean="0">
                              <a:latin typeface="Cambria Math" panose="02040503050406030204" pitchFamily="18" charset="0"/>
                            </a:rPr>
                            <m:t>est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</m:sup>
                      </m:sSubSup>
                      <m:r>
                        <a:rPr lang="de-DE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de-DE" sz="1100" b="0" i="1" smtClean="0">
                              <a:latin typeface="Cambria Math" panose="02040503050406030204" pitchFamily="18" charset="0"/>
                            </a:rPr>
                            <m:t>5±1</m:t>
                          </m:r>
                        </m:e>
                      </m:d>
                      <m:r>
                        <a:rPr lang="de-DE" sz="11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de-DE" sz="1100" b="0" i="0" smtClean="0">
                          <a:latin typeface="Cambria Math" panose="02040503050406030204" pitchFamily="18" charset="0"/>
                        </a:rPr>
                        <m:t>ADC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F230F4C1-2BE4-B437-C936-E979E753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80" y="2480838"/>
                <a:ext cx="1644948" cy="2661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Pfeil: nach rechts 8">
            <a:extLst>
              <a:ext uri="{FF2B5EF4-FFF2-40B4-BE49-F238E27FC236}">
                <a16:creationId xmlns:a16="http://schemas.microsoft.com/office/drawing/2014/main" id="{68881FBE-8F7E-B914-9905-EFB7B97D9E12}"/>
              </a:ext>
            </a:extLst>
          </p:cNvPr>
          <p:cNvSpPr/>
          <p:nvPr/>
        </p:nvSpPr>
        <p:spPr>
          <a:xfrm rot="10800000">
            <a:off x="878366" y="2591744"/>
            <a:ext cx="212599" cy="862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4FD0893A-BA7D-6147-7792-27D18C2F64F1}"/>
                  </a:ext>
                </a:extLst>
              </p:cNvPr>
              <p:cNvSpPr txBox="1"/>
              <p:nvPr/>
            </p:nvSpPr>
            <p:spPr>
              <a:xfrm>
                <a:off x="6496664" y="2612691"/>
                <a:ext cx="42319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20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de-DE" sz="1200" b="0" i="0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m:rPr>
                          <m:sty m:val="p"/>
                        </m:rPr>
                        <a:rPr lang="de-DE" sz="1200" b="0" i="0" smtClean="0">
                          <a:latin typeface="Cambria Math" panose="02040503050406030204" pitchFamily="18" charset="0"/>
                        </a:rPr>
                        <m:t>Hz</m:t>
                      </m:r>
                    </m:oMath>
                  </m:oMathPara>
                </a14:m>
                <a:endParaRPr lang="en-US" sz="1200"/>
              </a:p>
            </p:txBody>
          </p:sp>
        </mc:Choice>
        <mc:Fallback>
          <p:sp>
            <p:nvSpPr>
              <p:cNvPr id="12" name="Textfeld 11">
                <a:extLst>
                  <a:ext uri="{FF2B5EF4-FFF2-40B4-BE49-F238E27FC236}">
                    <a16:creationId xmlns:a16="http://schemas.microsoft.com/office/drawing/2014/main" id="{4FD0893A-BA7D-6147-7792-27D18C2F64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664" y="2612691"/>
                <a:ext cx="423193" cy="184666"/>
              </a:xfrm>
              <a:prstGeom prst="rect">
                <a:avLst/>
              </a:prstGeom>
              <a:blipFill>
                <a:blip r:embed="rId6"/>
                <a:stretch>
                  <a:fillRect l="-7246" r="-8696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hteck 12">
            <a:extLst>
              <a:ext uri="{FF2B5EF4-FFF2-40B4-BE49-F238E27FC236}">
                <a16:creationId xmlns:a16="http://schemas.microsoft.com/office/drawing/2014/main" id="{43C948EA-56B3-A3E1-6BAB-452C10243399}"/>
              </a:ext>
            </a:extLst>
          </p:cNvPr>
          <p:cNvSpPr/>
          <p:nvPr/>
        </p:nvSpPr>
        <p:spPr>
          <a:xfrm>
            <a:off x="3760580" y="3744646"/>
            <a:ext cx="1186070" cy="12844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096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BFA6A-9A63-4E2D-92C0-C77BFA750EDB}" type="datetime1">
              <a:rPr lang="de-DE" noProof="0" smtClean="0"/>
              <a:t>28.10.2023</a:t>
            </a:fld>
            <a:endParaRPr lang="en-US" noProof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696EC4-B4CF-4701-AD06-A8439D6D8E12}" type="slidenum">
              <a:rPr lang="en-US" noProof="0" smtClean="0"/>
              <a:t>9</a:t>
            </a:fld>
            <a:endParaRPr lang="en-US" noProof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Summary &amp; Next steps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Inhaltsplatzhalter 7">
                <a:extLst>
                  <a:ext uri="{FF2B5EF4-FFF2-40B4-BE49-F238E27FC236}">
                    <a16:creationId xmlns:a16="http://schemas.microsoft.com/office/drawing/2014/main" id="{16F649C4-D58A-F30B-E872-5C225D7E65C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216000" y="1421113"/>
                <a:ext cx="8486040" cy="3314849"/>
              </a:xfrm>
            </p:spPr>
            <p:txBody>
              <a:bodyPr>
                <a:normAutofit/>
              </a:bodyPr>
              <a:lstStyle/>
              <a:p>
                <a:r>
                  <a:rPr lang="de-DE" sz="1600" b="0"/>
                  <a:t>Rate based online estimate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MIP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est</m:t>
                        </m:r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</m:oMath>
                </a14:m>
                <a:r>
                  <a:rPr lang="de-DE" sz="1600" b="0"/>
                  <a:t> seems possible at first glance</a:t>
                </a:r>
              </a:p>
              <a:p>
                <a:pPr marL="0" indent="0">
                  <a:buNone/>
                </a:pPr>
                <a:endParaRPr lang="de-DE" sz="200" b="0"/>
              </a:p>
              <a:p>
                <a:r>
                  <a:rPr lang="de-DE" sz="1600"/>
                  <a:t>T1 preselection might complicate things, more data needed to say for sure</a:t>
                </a:r>
              </a:p>
              <a:p>
                <a:pPr marL="0" indent="0">
                  <a:buNone/>
                </a:pPr>
                <a:endParaRPr lang="de-DE" sz="1600" b="0"/>
              </a:p>
              <a:p>
                <a:pPr marL="0" indent="0">
                  <a:buNone/>
                </a:pPr>
                <a:endParaRPr lang="de-DE" sz="200"/>
              </a:p>
              <a:p>
                <a:r>
                  <a:rPr lang="de-DE" sz="1600"/>
                  <a:t>Check T3 data and compare UUBRandom histogram peak to offline reported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MIP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peak</m:t>
                        </m:r>
                      </m:sup>
                    </m:sSubSup>
                  </m:oMath>
                </a14:m>
                <a:endParaRPr lang="de-DE" sz="1600"/>
              </a:p>
              <a:p>
                <a:pPr marL="0" indent="0">
                  <a:buNone/>
                </a:pPr>
                <a:endParaRPr lang="de-DE" sz="200"/>
              </a:p>
              <a:p>
                <a:r>
                  <a:rPr lang="de-DE" sz="1600"/>
                  <a:t>Quantify bias, std and error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de-DE" sz="16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MIP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de-DE" sz="1600" b="0" i="0" smtClean="0">
                            <a:latin typeface="Cambria Math" panose="02040503050406030204" pitchFamily="18" charset="0"/>
                          </a:rPr>
                          <m:t>est</m:t>
                        </m:r>
                        <m:r>
                          <a:rPr lang="de-DE" sz="1600" b="0" i="0" smtClean="0">
                            <a:latin typeface="Cambria Math" panose="02040503050406030204" pitchFamily="18" charset="0"/>
                          </a:rPr>
                          <m:t>.</m:t>
                        </m:r>
                      </m:sup>
                    </m:sSubSup>
                  </m:oMath>
                </a14:m>
                <a:r>
                  <a:rPr lang="de-DE" sz="1600"/>
                  <a:t> for various target rates, ideally with special dataset</a:t>
                </a:r>
              </a:p>
              <a:p>
                <a:pPr marL="0" indent="0">
                  <a:buNone/>
                </a:pPr>
                <a:endParaRPr lang="de-DE" sz="200"/>
              </a:p>
              <a:p>
                <a:r>
                  <a:rPr lang="de-DE" sz="1600"/>
                  <a:t>Your ideas</a:t>
                </a:r>
                <a:endParaRPr lang="de-DE" sz="1400" dirty="0"/>
              </a:p>
            </p:txBody>
          </p:sp>
        </mc:Choice>
        <mc:Fallback>
          <p:sp>
            <p:nvSpPr>
              <p:cNvPr id="7" name="Inhaltsplatzhalter 7">
                <a:extLst>
                  <a:ext uri="{FF2B5EF4-FFF2-40B4-BE49-F238E27FC236}">
                    <a16:creationId xmlns:a16="http://schemas.microsoft.com/office/drawing/2014/main" id="{16F649C4-D58A-F30B-E872-5C225D7E6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216000" y="1421113"/>
                <a:ext cx="8486040" cy="3314849"/>
              </a:xfrm>
              <a:blipFill>
                <a:blip r:embed="rId2"/>
                <a:stretch>
                  <a:fillRect t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321715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1">
  <a:themeElements>
    <a:clrScheme name="KIT">
      <a:dk1>
        <a:sysClr val="windowText" lastClr="000000"/>
      </a:dk1>
      <a:lt1>
        <a:sysClr val="window" lastClr="FFFFFF"/>
      </a:lt1>
      <a:dk2>
        <a:srgbClr val="009682"/>
      </a:dk2>
      <a:lt2>
        <a:srgbClr val="D9D9D9"/>
      </a:lt2>
      <a:accent1>
        <a:srgbClr val="009682"/>
      </a:accent1>
      <a:accent2>
        <a:srgbClr val="4664AA"/>
      </a:accent2>
      <a:accent3>
        <a:srgbClr val="D9D9D9"/>
      </a:accent3>
      <a:accent4>
        <a:srgbClr val="4CB5A7"/>
      </a:accent4>
      <a:accent5>
        <a:srgbClr val="7D92C3"/>
      </a:accent5>
      <a:accent6>
        <a:srgbClr val="7FCAC0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ign1" id="{D385F135-4BB1-4144-883F-BD663B3FA4BF}" vid="{9BD07EEE-6672-4655-8F7E-3FE0E154673F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751</Words>
  <Application>Microsoft Office PowerPoint</Application>
  <PresentationFormat>Benutzerdefiniert</PresentationFormat>
  <Paragraphs>182</Paragraphs>
  <Slides>19</Slides>
  <Notes>0</Notes>
  <HiddenSlides>7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19</vt:i4>
      </vt:variant>
    </vt:vector>
  </HeadingPairs>
  <TitlesOfParts>
    <vt:vector size="26" baseType="lpstr">
      <vt:lpstr>Abadi Extra Light</vt:lpstr>
      <vt:lpstr>Arial</vt:lpstr>
      <vt:lpstr>Calibri</vt:lpstr>
      <vt:lpstr>Calibri Light</vt:lpstr>
      <vt:lpstr>Cambria Math</vt:lpstr>
      <vt:lpstr>Design1</vt:lpstr>
      <vt:lpstr>Benutzerdefiniertes Design</vt:lpstr>
      <vt:lpstr>PowerPoint-Präsentation</vt:lpstr>
      <vt:lpstr>Calibration method idea</vt:lpstr>
      <vt:lpstr>First check for stability</vt:lpstr>
      <vt:lpstr>First check for stability</vt:lpstr>
      <vt:lpstr>First check for stability</vt:lpstr>
      <vt:lpstr>First check for stability</vt:lpstr>
      <vt:lpstr>First check for stability</vt:lpstr>
      <vt:lpstr>First check for stability</vt:lpstr>
      <vt:lpstr>Summary &amp; Next steps</vt:lpstr>
      <vt:lpstr>Backup</vt:lpstr>
      <vt:lpstr>PowerPoint-Präsentation</vt:lpstr>
      <vt:lpstr>PowerPoint-Präsentation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  <vt:lpstr>Sample headline: Arial 24pt bold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Paul Paul</dc:creator>
  <cp:lastModifiedBy>Paul Paul</cp:lastModifiedBy>
  <cp:revision>553</cp:revision>
  <dcterms:created xsi:type="dcterms:W3CDTF">2021-01-22T09:25:34Z</dcterms:created>
  <dcterms:modified xsi:type="dcterms:W3CDTF">2023-10-28T11:37:02Z</dcterms:modified>
</cp:coreProperties>
</file>