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9" r:id="rId31"/>
    <p:sldId id="323" r:id="rId32"/>
    <p:sldId id="275" r:id="rId33"/>
    <p:sldId id="320" r:id="rId34"/>
    <p:sldId id="321" r:id="rId35"/>
    <p:sldId id="322" r:id="rId36"/>
    <p:sldId id="276" r:id="rId37"/>
    <p:sldId id="277" r:id="rId38"/>
    <p:sldId id="278" r:id="rId39"/>
    <p:sldId id="303" r:id="rId40"/>
    <p:sldId id="270" r:id="rId41"/>
    <p:sldId id="271" r:id="rId42"/>
    <p:sldId id="272"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2E60B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F96F03-4C32-40F1-B464-275229FA021F}">
  <a:tblStyle styleId="{94F96F03-4C32-40F1-B464-275229FA021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4B8F622-B63A-4A24-8506-1444F459E18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1" d="100"/>
          <a:sy n="211" d="100"/>
        </p:scale>
        <p:origin x="354"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solidFill>
                  <a:schemeClr val="dk1"/>
                </a:solidFill>
              </a:rPr>
              <a:t>新: 反思性引導機制融入虛擬實境教材對學生的歷史概念轉換與學習成效之影響</a:t>
            </a:r>
            <a:endParaRPr>
              <a:solidFill>
                <a:schemeClr val="dk1"/>
              </a:solidFill>
            </a:endParaRPr>
          </a:p>
          <a:p>
            <a:pPr marL="0" lvl="0" indent="0" algn="l" rtl="0">
              <a:spcBef>
                <a:spcPts val="0"/>
              </a:spcBef>
              <a:spcAft>
                <a:spcPts val="0"/>
              </a:spcAft>
              <a:buNone/>
            </a:pPr>
            <a:r>
              <a:rPr lang="zh-TW">
                <a:solidFill>
                  <a:schemeClr val="dk1"/>
                </a:solidFill>
              </a:rPr>
              <a:t>舊_V2:反思性引導機制融入歷史學習認知歷程對學生學習之影響</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廢棄_V1: 以生成式AI助手實施蘇格拉底質問的VR歷史教材</a:t>
            </a:r>
            <a:endParaRPr sz="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468c9c99d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468c9c99d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468c9c9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468c9c9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1ec7239b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1ec7239b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468c9c99d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e468c9c99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468c9c99d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468c9c99d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e468c9c99d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e468c9c99d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42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701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770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c1ec7239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c1ec7239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3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859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80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179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20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624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120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120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895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46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c1ec7239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1ec7239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sz="900">
                <a:solidFill>
                  <a:srgbClr val="595959"/>
                </a:solidFill>
              </a:rPr>
              <a:t>傳統歷史學習常常碰到的問題</a:t>
            </a:r>
            <a:endParaRPr sz="900">
              <a:solidFill>
                <a:srgbClr val="595959"/>
              </a:solidFill>
            </a:endParaRPr>
          </a:p>
          <a:p>
            <a:pPr marL="457200" lvl="0" indent="-285750" algn="l" rtl="0">
              <a:lnSpc>
                <a:spcPct val="115000"/>
              </a:lnSpc>
              <a:spcBef>
                <a:spcPts val="1200"/>
              </a:spcBef>
              <a:spcAft>
                <a:spcPts val="0"/>
              </a:spcAft>
              <a:buClr>
                <a:srgbClr val="595959"/>
              </a:buClr>
              <a:buSzPts val="900"/>
              <a:buAutoNum type="arabicPeriod"/>
            </a:pPr>
            <a:r>
              <a:rPr lang="zh-TW" sz="900">
                <a:solidFill>
                  <a:srgbClr val="595959"/>
                </a:solidFill>
              </a:rPr>
              <a:t>歷史能為人提供一個認知過程，讓人們認知到過去在當下生活的環境中發生過哪些事。透過學習歷史獲得的知識來做出更好的選擇(Lee et al., 2014)。</a:t>
            </a:r>
            <a:endParaRPr sz="900">
              <a:solidFill>
                <a:srgbClr val="595959"/>
              </a:solidFill>
            </a:endParaRPr>
          </a:p>
          <a:p>
            <a:pPr marL="457200" lvl="0" indent="-285750" algn="l" rtl="0">
              <a:lnSpc>
                <a:spcPct val="115000"/>
              </a:lnSpc>
              <a:spcBef>
                <a:spcPts val="0"/>
              </a:spcBef>
              <a:spcAft>
                <a:spcPts val="0"/>
              </a:spcAft>
              <a:buClr>
                <a:srgbClr val="595959"/>
              </a:buClr>
              <a:buSzPts val="900"/>
              <a:buAutoNum type="arabicPeriod"/>
            </a:pPr>
            <a:r>
              <a:rPr lang="zh-TW" sz="900">
                <a:solidFill>
                  <a:srgbClr val="595959"/>
                </a:solidFill>
              </a:rPr>
              <a:t>歷史被記載給新世代們學習，但新世代對歷史沒有感覺或是體會歷史性的時刻(Kusuma et al., 2021)。</a:t>
            </a:r>
            <a:endParaRPr sz="900">
              <a:solidFill>
                <a:srgbClr val="595959"/>
              </a:solidFill>
            </a:endParaRPr>
          </a:p>
          <a:p>
            <a:pPr marL="457200" lvl="0" indent="-285750" algn="l" rtl="0">
              <a:lnSpc>
                <a:spcPct val="115000"/>
              </a:lnSpc>
              <a:spcBef>
                <a:spcPts val="0"/>
              </a:spcBef>
              <a:spcAft>
                <a:spcPts val="0"/>
              </a:spcAft>
              <a:buClr>
                <a:srgbClr val="595959"/>
              </a:buClr>
              <a:buSzPts val="900"/>
              <a:buAutoNum type="arabicPeriod"/>
            </a:pPr>
            <a:r>
              <a:rPr lang="zh-TW" sz="900">
                <a:solidFill>
                  <a:srgbClr val="595959"/>
                </a:solidFill>
              </a:rPr>
              <a:t>而在歷史教學上，大多數教學者皆同意學習歷史目的並非學習所有歷史知識， 如背誦年代、人名、事件、地點、條約等 內容，而是應該理解歷史學科的概念。(賴婷鈴 &amp; 彭素貞, 2015)</a:t>
            </a:r>
            <a:endParaRPr sz="900">
              <a:solidFill>
                <a:srgbClr val="595959"/>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009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4685eb8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4685eb8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46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e468c9c99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e468c9c99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e468c9c99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e468c9c99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559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c57343327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c57343327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c4685eb81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c4685eb81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廢棄: 風格一樣的學習者可以再分不同能力: 高學習成就、低學習成就。</a:t>
            </a:r>
            <a:endParaRPr/>
          </a:p>
          <a:p>
            <a:pPr marL="0" lvl="0" indent="0" algn="l" rtl="0">
              <a:spcBef>
                <a:spcPts val="0"/>
              </a:spcBef>
              <a:spcAft>
                <a:spcPts val="0"/>
              </a:spcAft>
              <a:buClr>
                <a:schemeClr val="dk1"/>
              </a:buClr>
              <a:buSzPts val="1100"/>
              <a:buFont typeface="Arial"/>
              <a:buNone/>
            </a:pPr>
            <a:r>
              <a:rPr lang="zh-TW"/>
              <a:t>就會有2、3個因子來統計分析</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6d1007509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6d1007509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468c9c99d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468c9c99d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287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e468c9c99d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e468c9c99d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e468c9c99d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e468c9c99d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468c9c9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468c9c9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sz="900">
                <a:solidFill>
                  <a:srgbClr val="595959"/>
                </a:solidFill>
              </a:rPr>
              <a:t>利用VR來讓新世代的學生學習歷史</a:t>
            </a:r>
            <a:endParaRPr sz="900">
              <a:solidFill>
                <a:srgbClr val="595959"/>
              </a:solidFill>
            </a:endParaRPr>
          </a:p>
          <a:p>
            <a:pPr marL="457200" lvl="0" indent="-278885" algn="l" rtl="0">
              <a:lnSpc>
                <a:spcPct val="115000"/>
              </a:lnSpc>
              <a:spcBef>
                <a:spcPts val="1200"/>
              </a:spcBef>
              <a:spcAft>
                <a:spcPts val="0"/>
              </a:spcAft>
              <a:buClr>
                <a:srgbClr val="595959"/>
              </a:buClr>
              <a:buSzPts val="792"/>
              <a:buAutoNum type="arabicPeriod"/>
            </a:pPr>
            <a:r>
              <a:rPr lang="zh-TW" sz="891">
                <a:solidFill>
                  <a:srgbClr val="695D46"/>
                </a:solidFill>
                <a:latin typeface="Microsoft JhengHei"/>
                <a:ea typeface="Microsoft JhengHei"/>
                <a:cs typeface="Microsoft JhengHei"/>
                <a:sym typeface="Microsoft JhengHei"/>
              </a:rPr>
              <a:t>在醫療、教育、影音娛樂、遊戲等領域皆有虛擬實境的蹤影，且可帶給學習者不同於以往學習上的新體驗(Goldman, 2016)。</a:t>
            </a:r>
            <a:endParaRPr sz="891">
              <a:solidFill>
                <a:srgbClr val="695D46"/>
              </a:solidFill>
              <a:latin typeface="Microsoft JhengHei"/>
              <a:ea typeface="Microsoft JhengHei"/>
              <a:cs typeface="Microsoft JhengHei"/>
              <a:sym typeface="Microsoft JhengHei"/>
            </a:endParaRPr>
          </a:p>
          <a:p>
            <a:pPr marL="457200" lvl="0" indent="-285750" algn="l" rtl="0">
              <a:lnSpc>
                <a:spcPct val="115000"/>
              </a:lnSpc>
              <a:spcBef>
                <a:spcPts val="0"/>
              </a:spcBef>
              <a:spcAft>
                <a:spcPts val="0"/>
              </a:spcAft>
              <a:buClr>
                <a:srgbClr val="595959"/>
              </a:buClr>
              <a:buSzPts val="900"/>
              <a:buAutoNum type="arabicPeriod"/>
            </a:pPr>
            <a:r>
              <a:rPr lang="zh-TW" sz="900">
                <a:solidFill>
                  <a:srgbClr val="595959"/>
                </a:solidFill>
              </a:rPr>
              <a:t>VR可以模擬古代場景認識社會歷史(Ferdani et al., 2020)。</a:t>
            </a:r>
            <a:endParaRPr sz="900">
              <a:solidFill>
                <a:srgbClr val="595959"/>
              </a:solidFill>
            </a:endParaRPr>
          </a:p>
          <a:p>
            <a:pPr marL="457200" lvl="0" indent="-278885" algn="l" rtl="0">
              <a:lnSpc>
                <a:spcPct val="115000"/>
              </a:lnSpc>
              <a:spcBef>
                <a:spcPts val="0"/>
              </a:spcBef>
              <a:spcAft>
                <a:spcPts val="0"/>
              </a:spcAft>
              <a:buClr>
                <a:srgbClr val="595959"/>
              </a:buClr>
              <a:buSzPts val="792"/>
              <a:buAutoNum type="arabicPeriod"/>
            </a:pPr>
            <a:r>
              <a:rPr lang="zh-TW" sz="891">
                <a:solidFill>
                  <a:srgbClr val="695D46"/>
                </a:solidFill>
                <a:latin typeface="Microsoft JhengHei"/>
                <a:ea typeface="Microsoft JhengHei"/>
                <a:cs typeface="Microsoft JhengHei"/>
                <a:sym typeface="Microsoft JhengHei"/>
              </a:rPr>
              <a:t>ArkaeVision中表示，利用虛擬實境為使用者提供更具吸引力的體驗來享受文化遺跡是種新方式，可以從文化遺產中的各資源提供不同面向的輔助，</a:t>
            </a:r>
            <a:r>
              <a:rPr lang="zh-TW" sz="891">
                <a:solidFill>
                  <a:srgbClr val="695D46"/>
                </a:solidFill>
                <a:highlight>
                  <a:srgbClr val="F9CB9C"/>
                </a:highlight>
                <a:latin typeface="Microsoft JhengHei"/>
                <a:ea typeface="Microsoft JhengHei"/>
                <a:cs typeface="Microsoft JhengHei"/>
                <a:sym typeface="Microsoft JhengHei"/>
              </a:rPr>
              <a:t>包括紀念碑、歷史作品和物品以及與之相關的故事來著手</a:t>
            </a:r>
            <a:r>
              <a:rPr lang="zh-TW" sz="891">
                <a:solidFill>
                  <a:srgbClr val="695D46"/>
                </a:solidFill>
                <a:latin typeface="Microsoft JhengHei"/>
                <a:ea typeface="Microsoft JhengHei"/>
                <a:cs typeface="Microsoft JhengHei"/>
                <a:sym typeface="Microsoft JhengHei"/>
              </a:rPr>
              <a:t>，在虛擬實境中加入這些元素，可以提高使用者的參與度，且對理解內容更加有利(Bozzelli et al., 2019)。</a:t>
            </a:r>
            <a:endParaRPr sz="1300">
              <a:solidFill>
                <a:srgbClr val="595959"/>
              </a:solidFill>
            </a:endParaRPr>
          </a:p>
          <a:p>
            <a:pPr marL="0" lvl="0" indent="0" algn="l" rtl="0">
              <a:spcBef>
                <a:spcPts val="0"/>
              </a:spcBef>
              <a:spcAft>
                <a:spcPts val="0"/>
              </a:spcAft>
              <a:buNone/>
            </a:pPr>
            <a:endParaRPr sz="6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468c9c99d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468c9c99d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6d7ff80a3a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6d7ff80a3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6d7ff80a3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6d7ff80a3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c7c13280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c7c13280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c7c13280b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c7c13280b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6e93d06d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6e93d06d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6e93d06d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6e93d06d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6e93d06d8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6e93d06d8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6ee6c425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6ee6c425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cdd02e3e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cdd02e3e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35de2e0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35de2e0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sz="1050">
                <a:solidFill>
                  <a:schemeClr val="dk1"/>
                </a:solidFill>
                <a:latin typeface="Microsoft Yahei"/>
                <a:ea typeface="Microsoft Yahei"/>
                <a:cs typeface="Microsoft Yahei"/>
                <a:sym typeface="Microsoft Yahei"/>
              </a:rPr>
              <a:t>(</a:t>
            </a:r>
            <a:r>
              <a:rPr lang="zh-TW" sz="1200">
                <a:solidFill>
                  <a:schemeClr val="dk1"/>
                </a:solidFill>
              </a:rPr>
              <a:t>Chou et al., 2021)指出</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sz="1200">
                <a:solidFill>
                  <a:schemeClr val="dk1"/>
                </a:solidFill>
              </a:rPr>
              <a:t>傳統的歷史教學受到認知發展理論的影響（例如 Wineburg, 2001），這表明十七歲以下的兒童抽象思維能力有限，因此他們的歷史理解和思維技能較為欠缺。然而，近期的研究證明，即使是青少年也能理解抽象知識，包括歷史學習中的實質性和結構性概念（Brunner, 1990; Downey &amp; Levstik, 1988; Egan, 2012; Elkind, 1981; Lee, Ashby, &amp; Dickinson, 1996; Levstik, 1986; Levstik &amp; Barton, 2011）。</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實質性歷史概念也被稱為陳述性知識，指的是歷史主題的概念，包括人物、時期、事件、地點、物品、現象、技術術語等。這些主題作為歷史建構的基本元素和歷史文本的主要內容。如果不理解這些概念，就很難準確傳達思想（Ritter, 1986），例如社會主義或文藝復興。這些技術術語能夠簡潔明了地解釋複雜的概念。</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歷史結構性概念也被稱為建構性知識，指的是基於證據、記錄、原因等通過邏輯思維產生的知識（Lee et al., 1996）。這種通過整合和邏輯思維進行推理的能力不能僅從歷史文本中獲得。學生需要學習如何探索歷史並進一步構建自己的歷史框架。</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從實質性概念到結構性概念的過渡是一個認知過程，強調學習者的主動知識建構（Lee et al., 1996）。學習者的認知過程建構可以通過像GBL這樣的學習環境來幫助。</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VR遊戲教材能給學習歷史什麼幫助?</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(Chou et al., 2021)指出學習者的認知過程建構可以通過像GBL這樣的遊戲學習環境來幫助。</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將歷史文本的實質性概念轉換成結構性概念是一個認知過程(Lee et al., 1996) 。</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歷史學習有兩種概念(黃麗蓉 et al., 2011)</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實質性概念指的是_歷史的實質概念（substantive concepts），是學習歷史的基礎知識，例如政治概念(國家、政府、權利)、經濟概念(貿易、財富、稅收)。實質性歷史概念也被稱為陳述性知識，指的是歷史主題的概念，包括人物、時期、事件、地點、物品、現象、技術術語等(Chou et al., 2021)。這些主題作為歷史建構的基本元素和歷史文本的主要內容。如果不理解這些概念，就很難準確傳達思想（Ritter, 1986），例如社會主義或文藝復興。這些技術術語能夠簡潔明了地解釋複雜的概念。</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結構性概念指的是_歷史的概念(concepts of history)，包括時序（time）、變遷（change）、神入（empathy）、因果（cause）、證據（evidence）、記述（accounts）等結構性的概念。又稱建構知識，透過原因、敘述、證據等邏輯思維產生的知識。（Lee et al., 1996)</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例如其中一個結構性概念【神入】（empathy），就是許多教學的設計，幫助學生進入歷史情境的氣氛，在活動中建構出整體的歷史情境，在設身處地探究背景、立場，深入再去探討每個角色、每個場景。(黃琇苓 &amp; Huang, 2006)</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12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ce6dd90f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ce6dd90f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c1ec7239b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c1ec7239b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ded4c1a6bb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ded4c1a6bb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ded4c1a6bb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ded4c1a6bb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ded4c1a6bb_5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ded4c1a6bb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ded4c1a6bb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ded4c1a6bb_5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ded4c1a6bb_5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ded4c1a6bb_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ded4c1a6bb_5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ded4c1a6bb_5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c1ec7239b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c1ec7239b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ded4c1a6bb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ded4c1a6b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35de2e0c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35de2e0c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在使用VR進行歷史學習的認知過程建構，老師不容易判斷學生有沒有遇到問題，又或是老師沒辦法直接直接幫助。因此使用蘇格拉底對答法的生成式AI小助手來協助學生在VR教材內的學習。</a:t>
            </a:r>
            <a:endParaRPr/>
          </a:p>
          <a:p>
            <a:pPr marL="0" lvl="0" indent="0" algn="l" rtl="0">
              <a:spcBef>
                <a:spcPts val="0"/>
              </a:spcBef>
              <a:spcAft>
                <a:spcPts val="0"/>
              </a:spcAft>
              <a:buClr>
                <a:schemeClr val="dk1"/>
              </a:buClr>
              <a:buSzPts val="1100"/>
              <a:buFont typeface="Arial"/>
              <a:buNone/>
            </a:pPr>
            <a:r>
              <a:rPr lang="zh-TW"/>
              <a:t>當學習者在遊戲中有疑惑時，遊戲內可能無法引導學習者(Arias et al., 2021)</a:t>
            </a:r>
            <a:endParaRPr/>
          </a:p>
          <a:p>
            <a:pPr marL="0" lvl="0" indent="0" algn="l" rtl="0">
              <a:spcBef>
                <a:spcPts val="0"/>
              </a:spcBef>
              <a:spcAft>
                <a:spcPts val="0"/>
              </a:spcAft>
              <a:buClr>
                <a:schemeClr val="dk1"/>
              </a:buClr>
              <a:buSzPts val="1100"/>
              <a:buFont typeface="Arial"/>
              <a:buNone/>
            </a:pPr>
            <a:r>
              <a:rPr lang="zh-TW"/>
              <a:t>在VR串入生成式AI可以讓虛擬助手和學習者互動，並且回覆學習者的問題。 (Chheang, Marquez-Hernandez et al. 2023)</a:t>
            </a:r>
            <a:endParaRPr/>
          </a:p>
          <a:p>
            <a:pPr marL="0" lvl="0" indent="0" algn="l" rtl="0">
              <a:spcBef>
                <a:spcPts val="0"/>
              </a:spcBef>
              <a:spcAft>
                <a:spcPts val="0"/>
              </a:spcAft>
              <a:buClr>
                <a:schemeClr val="dk1"/>
              </a:buClr>
              <a:buSzPts val="1100"/>
              <a:buFont typeface="Arial"/>
              <a:buNone/>
            </a:pPr>
            <a:r>
              <a:rPr lang="zh-TW"/>
              <a:t>蘇格拉底對答法，透過問答過程引導學生深入理解概念。(Whiteley, 2006)。</a:t>
            </a:r>
            <a:endParaRPr/>
          </a:p>
          <a:p>
            <a:pPr marL="0" lvl="0" indent="0" algn="l" rtl="0">
              <a:spcBef>
                <a:spcPts val="0"/>
              </a:spcBef>
              <a:spcAft>
                <a:spcPts val="0"/>
              </a:spcAft>
              <a:buClr>
                <a:schemeClr val="dk1"/>
              </a:buClr>
              <a:buSzPts val="1100"/>
              <a:buFont typeface="Arial"/>
              <a:buNone/>
            </a:pPr>
            <a:r>
              <a:rPr lang="zh-TW"/>
              <a:t>蘇格拉底AI可以引導學生去思考，或是遇到困難能讓學生解決掉，但AI不告訴學生答案，而是讓學生探究，在活動中透過蘇格拉底的引導，協助學生將實質性概念轉換成結構性概念。</a:t>
            </a:r>
            <a:endParaRPr/>
          </a:p>
          <a:p>
            <a:pPr marL="0" lvl="0" indent="0" algn="l" rtl="0">
              <a:spcBef>
                <a:spcPts val="0"/>
              </a:spcBef>
              <a:spcAft>
                <a:spcPts val="0"/>
              </a:spcAft>
              <a:buClr>
                <a:schemeClr val="dk1"/>
              </a:buClr>
              <a:buSzPts val="1100"/>
              <a:buFont typeface="Arial"/>
              <a:buNone/>
            </a:pPr>
            <a:r>
              <a:rPr lang="zh-TW"/>
              <a:t>學生提出更進階的問題，也可得到個人化的解釋(Chheang, Marquez-Hernandez et al. 2023)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c4685eb8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c4685eb8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sz="1050">
                <a:solidFill>
                  <a:schemeClr val="dk1"/>
                </a:solidFill>
                <a:latin typeface="Microsoft Yahei"/>
                <a:ea typeface="Microsoft Yahei"/>
                <a:cs typeface="Microsoft Yahei"/>
                <a:sym typeface="Microsoft Yahei"/>
              </a:rPr>
              <a:t>(</a:t>
            </a:r>
            <a:r>
              <a:rPr lang="zh-TW" sz="1200">
                <a:solidFill>
                  <a:schemeClr val="dk1"/>
                </a:solidFill>
              </a:rPr>
              <a:t>Chou et al., 2021)指出</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sz="1200">
                <a:solidFill>
                  <a:schemeClr val="dk1"/>
                </a:solidFill>
              </a:rPr>
              <a:t>傳統的歷史教學受到認知發展理論的影響（例如 Wineburg, 2001），這表明十七歲以下的兒童抽象思維能力有限，因此他們的歷史理解和思維技能較為欠缺。然而，近期的研究證明，即使是青少年也能理解抽象知識，包括歷史學習中的實質性和結構性概念（Brunner, 1990; Downey &amp; Levstik, 1988; Egan, 2012; Elkind, 1981; Lee, Ashby, &amp; Dickinson, 1996; Levstik, 1986; Levstik &amp; Barton, 2011）。</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實質性歷史概念也被稱為陳述性知識，指的是歷史主題的概念，包括人物、時期、事件、地點、物品、現象、技術術語等。這些主題作為歷史建構的基本元素和歷史文本的主要內容。如果不理解這些概念，就很難準確傳達思想（Ritter, 1986），例如社會主義或文藝復興。這些技術術語能夠簡潔明了地解釋複雜的概念。</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歷史結構性概念也被稱為建構性知識，指的是基於證據、記錄、原因等通過邏輯思維產生的知識（Lee et al., 1996）。這種通過整合和邏輯思維進行推理的能力不能僅從歷史文本中獲得。學生需要學習如何探索歷史並進一步構建自己的歷史框架。</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從實質性概念到結構性概念的過渡是一個認知過程，強調學習者的主動知識建構（Lee et al., 1996）。學習者的認知過程建構可以通過像GBL這樣的學習環境來幫助。</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c4685eb81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c4685eb81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sz="1050">
                <a:solidFill>
                  <a:schemeClr val="dk1"/>
                </a:solidFill>
                <a:latin typeface="Microsoft Yahei"/>
                <a:ea typeface="Microsoft Yahei"/>
                <a:cs typeface="Microsoft Yahei"/>
                <a:sym typeface="Microsoft Yahei"/>
              </a:rPr>
              <a:t>(</a:t>
            </a:r>
            <a:r>
              <a:rPr lang="zh-TW" sz="1200">
                <a:solidFill>
                  <a:schemeClr val="dk1"/>
                </a:solidFill>
              </a:rPr>
              <a:t>Chou et al., 2021)指出</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sz="1200">
                <a:solidFill>
                  <a:schemeClr val="dk1"/>
                </a:solidFill>
              </a:rPr>
              <a:t>傳統的歷史教學受到認知發展理論的影響（例如 Wineburg, 2001），這表明十七歲以下的兒童抽象思維能力有限，因此他們的歷史理解和思維技能較為欠缺。然而，近期的研究證明，即使是青少年也能理解抽象知識，包括歷史學習中的實質性和結構性概念（Brunner, 1990; Downey &amp; Levstik, 1988; Egan, 2012; Elkind, 1981; Lee, Ashby, &amp; Dickinson, 1996; Levstik, 1986; Levstik &amp; Barton, 2011）。</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實質性歷史概念也被稱為陳述性知識，指的是歷史主題的概念，包括人物、時期、事件、地點、物品、現象、技術術語等。這些主題作為歷史建構的基本元素和歷史文本的主要內容。如果不理解這些概念，就很難準確傳達思想（Ritter, 1986），例如社會主義或文藝復興。這些技術術語能夠簡潔明了地解釋複雜的概念。</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歷史結構性概念也被稱為建構性知識，指的是基於證據、記錄、原因等通過邏輯思維產生的知識（Lee et al., 1996）。這種通過整合和邏輯思維進行推理的能力不能僅從歷史文本中獲得。學生需要學習如何探索歷史並進一步構建自己的歷史框架。</a:t>
            </a:r>
            <a:endParaRPr sz="12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zh-TW" sz="1200">
                <a:solidFill>
                  <a:schemeClr val="dk1"/>
                </a:solidFill>
              </a:rPr>
              <a:t>從實質性概念到結構性概念的過渡是一個認知過程，強調學習者的主動知識建構（Lee et al., 1996）。學習者的認知過程建構可以通過像GBL這樣的學習環境來幫助。</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c57343327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c57343327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c57343327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c57343327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c57343327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c57343327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a45ad1d1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a45ad1d1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a45ad1d1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a45ad1d1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468c9c99d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468c9c99d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onebox2.oneclass.com.tw/fileDownload"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3873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sz="2800">
                <a:latin typeface="DFKai-SB"/>
                <a:ea typeface="DFKai-SB"/>
                <a:cs typeface="DFKai-SB"/>
                <a:sym typeface="DFKai-SB"/>
              </a:rPr>
              <a:t>反思性引導機制融入虛擬實境教材對學生的歷史概念轉換與學習成效之影響</a:t>
            </a:r>
            <a:br>
              <a:rPr lang="zh-TW" sz="2800">
                <a:latin typeface="DFKai-SB"/>
                <a:ea typeface="DFKai-SB"/>
                <a:cs typeface="DFKai-SB"/>
                <a:sym typeface="DFKai-SB"/>
              </a:rPr>
            </a:br>
            <a:r>
              <a:rPr lang="zh-TW" sz="2000">
                <a:latin typeface="Times New Roman"/>
                <a:ea typeface="Times New Roman"/>
                <a:cs typeface="Times New Roman"/>
                <a:sym typeface="Times New Roman"/>
              </a:rPr>
              <a:t>The impact of the reflective guidance mechanism integrated into virtual reality teaching materials on students' historical concept transformation and learning effectiveness</a:t>
            </a:r>
            <a:endParaRPr sz="20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3506825"/>
            <a:ext cx="8520600" cy="1153500"/>
          </a:xfrm>
          <a:prstGeom prst="rect">
            <a:avLst/>
          </a:prstGeom>
        </p:spPr>
        <p:txBody>
          <a:bodyPr spcFirstLastPara="1" wrap="square" lIns="91425" tIns="91425" rIns="91425" bIns="91425" anchor="t" anchorCtr="0">
            <a:normAutofit fontScale="92500" lnSpcReduction="20000"/>
          </a:bodyPr>
          <a:lstStyle/>
          <a:p>
            <a:pPr marL="0" lvl="0" indent="0" algn="ctr" rtl="0">
              <a:lnSpc>
                <a:spcPct val="115000"/>
              </a:lnSpc>
              <a:spcBef>
                <a:spcPts val="0"/>
              </a:spcBef>
              <a:spcAft>
                <a:spcPts val="0"/>
              </a:spcAft>
              <a:buNone/>
            </a:pPr>
            <a:r>
              <a:rPr lang="zh-TW" sz="1900" dirty="0">
                <a:solidFill>
                  <a:schemeClr val="tx1"/>
                </a:solidFill>
                <a:latin typeface="DFKai-SB"/>
                <a:ea typeface="DFKai-SB"/>
                <a:cs typeface="DFKai-SB"/>
                <a:sym typeface="DFKai-SB"/>
              </a:rPr>
              <a:t>研究生 : 吳信霆</a:t>
            </a:r>
            <a:endParaRPr sz="1900" dirty="0">
              <a:solidFill>
                <a:schemeClr val="tx1"/>
              </a:solidFill>
              <a:latin typeface="DFKai-SB"/>
              <a:ea typeface="DFKai-SB"/>
              <a:cs typeface="DFKai-SB"/>
              <a:sym typeface="DFKai-SB"/>
            </a:endParaRPr>
          </a:p>
          <a:p>
            <a:pPr marL="0" lvl="0" indent="0" algn="ctr" rtl="0">
              <a:lnSpc>
                <a:spcPct val="115000"/>
              </a:lnSpc>
              <a:spcBef>
                <a:spcPts val="0"/>
              </a:spcBef>
              <a:spcAft>
                <a:spcPts val="0"/>
              </a:spcAft>
              <a:buNone/>
            </a:pPr>
            <a:r>
              <a:rPr lang="zh-TW" sz="1900" dirty="0">
                <a:solidFill>
                  <a:schemeClr val="tx1"/>
                </a:solidFill>
                <a:latin typeface="DFKai-SB"/>
                <a:ea typeface="DFKai-SB"/>
                <a:cs typeface="DFKai-SB"/>
                <a:sym typeface="DFKai-SB"/>
              </a:rPr>
              <a:t>指導教授 : 伍柏翰 教授</a:t>
            </a:r>
            <a:endParaRPr sz="1900" dirty="0">
              <a:solidFill>
                <a:schemeClr val="tx1"/>
              </a:solidFill>
              <a:latin typeface="DFKai-SB"/>
              <a:ea typeface="DFKai-SB"/>
              <a:cs typeface="DFKai-SB"/>
              <a:sym typeface="DFKai-SB"/>
            </a:endParaRPr>
          </a:p>
          <a:p>
            <a:pPr marL="0" lvl="0" indent="0" algn="ctr" rtl="0">
              <a:lnSpc>
                <a:spcPct val="115000"/>
              </a:lnSpc>
              <a:spcBef>
                <a:spcPts val="0"/>
              </a:spcBef>
              <a:spcAft>
                <a:spcPts val="0"/>
              </a:spcAft>
              <a:buNone/>
            </a:pPr>
            <a:r>
              <a:rPr lang="zh-TW" sz="1900" dirty="0">
                <a:solidFill>
                  <a:schemeClr val="tx1"/>
                </a:solidFill>
                <a:latin typeface="Times New Roman"/>
                <a:ea typeface="Times New Roman"/>
                <a:cs typeface="Times New Roman"/>
                <a:sym typeface="Times New Roman"/>
              </a:rPr>
              <a:t>1 1 3</a:t>
            </a:r>
            <a:r>
              <a:rPr lang="zh-TW" sz="1900" dirty="0">
                <a:solidFill>
                  <a:schemeClr val="tx1"/>
                </a:solidFill>
                <a:latin typeface="DFKai-SB"/>
                <a:ea typeface="DFKai-SB"/>
                <a:cs typeface="DFKai-SB"/>
                <a:sym typeface="DFKai-SB"/>
              </a:rPr>
              <a:t> 年 </a:t>
            </a:r>
            <a:r>
              <a:rPr lang="zh-TW" sz="1900" dirty="0">
                <a:solidFill>
                  <a:schemeClr val="tx1"/>
                </a:solidFill>
                <a:latin typeface="Times New Roman"/>
                <a:ea typeface="Times New Roman"/>
                <a:cs typeface="Times New Roman"/>
                <a:sym typeface="Times New Roman"/>
              </a:rPr>
              <a:t>0 6</a:t>
            </a:r>
            <a:r>
              <a:rPr lang="zh-TW" sz="1900" dirty="0">
                <a:solidFill>
                  <a:schemeClr val="tx1"/>
                </a:solidFill>
                <a:latin typeface="DFKai-SB"/>
                <a:ea typeface="DFKai-SB"/>
                <a:cs typeface="DFKai-SB"/>
                <a:sym typeface="DFKai-SB"/>
              </a:rPr>
              <a:t> 月 </a:t>
            </a:r>
            <a:r>
              <a:rPr lang="zh-TW" sz="1900" dirty="0">
                <a:solidFill>
                  <a:schemeClr val="tx1"/>
                </a:solidFill>
                <a:latin typeface="Times New Roman"/>
                <a:ea typeface="Times New Roman"/>
                <a:cs typeface="Times New Roman"/>
                <a:sym typeface="Times New Roman"/>
              </a:rPr>
              <a:t>1 4</a:t>
            </a:r>
            <a:r>
              <a:rPr lang="zh-TW" sz="1900" dirty="0">
                <a:solidFill>
                  <a:schemeClr val="tx1"/>
                </a:solidFill>
                <a:latin typeface="DFKai-SB"/>
                <a:ea typeface="DFKai-SB"/>
                <a:cs typeface="DFKai-SB"/>
                <a:sym typeface="DFKai-SB"/>
              </a:rPr>
              <a:t> 日</a:t>
            </a:r>
            <a:r>
              <a:rPr lang="zh-TW" dirty="0">
                <a:solidFill>
                  <a:schemeClr val="tx1"/>
                </a:solidFill>
                <a:latin typeface="DFKai-SB"/>
                <a:ea typeface="DFKai-SB"/>
                <a:cs typeface="DFKai-SB"/>
                <a:sym typeface="DFKai-SB"/>
              </a:rPr>
              <a:t> </a:t>
            </a:r>
            <a:endParaRPr dirty="0">
              <a:solidFill>
                <a:schemeClr val="tx1"/>
              </a:solidFill>
              <a:latin typeface="DFKai-SB"/>
              <a:ea typeface="DFKai-SB"/>
              <a:cs typeface="DFKai-SB"/>
              <a:sym typeface="DFKai-SB"/>
            </a:endParaRPr>
          </a:p>
        </p:txBody>
      </p:sp>
      <p:sp>
        <p:nvSpPr>
          <p:cNvPr id="56" name="Google Shape;56;p13"/>
          <p:cNvSpPr txBox="1">
            <a:spLocks noGrp="1"/>
          </p:cNvSpPr>
          <p:nvPr>
            <p:ph type="ctrTitle"/>
          </p:nvPr>
        </p:nvSpPr>
        <p:spPr>
          <a:xfrm>
            <a:off x="311700" y="440325"/>
            <a:ext cx="8520600" cy="67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sz="2800">
                <a:latin typeface="DFKai-SB"/>
                <a:ea typeface="DFKai-SB"/>
                <a:cs typeface="DFKai-SB"/>
                <a:sym typeface="DFKai-SB"/>
              </a:rPr>
              <a:t>國立臺南大學 數位學習科技學系碩士班 論文口試</a:t>
            </a:r>
            <a:endParaRPr sz="2800">
              <a:latin typeface="Times New Roman"/>
              <a:ea typeface="Times New Roman"/>
              <a:cs typeface="Times New Roman"/>
              <a:sym typeface="Times New Roman"/>
            </a:endParaRPr>
          </a:p>
        </p:txBody>
      </p:sp>
      <p:cxnSp>
        <p:nvCxnSpPr>
          <p:cNvPr id="57" name="Google Shape;57;p13"/>
          <p:cNvCxnSpPr/>
          <p:nvPr/>
        </p:nvCxnSpPr>
        <p:spPr>
          <a:xfrm rot="10800000" flipH="1">
            <a:off x="492450" y="1117725"/>
            <a:ext cx="8159100" cy="24300"/>
          </a:xfrm>
          <a:prstGeom prst="straightConnector1">
            <a:avLst/>
          </a:prstGeom>
          <a:noFill/>
          <a:ln w="9525" cap="flat" cmpd="sng">
            <a:solidFill>
              <a:schemeClr val="dk2"/>
            </a:solidFill>
            <a:prstDash val="solid"/>
            <a:round/>
            <a:headEnd type="none" w="med" len="med"/>
            <a:tailEnd type="none" w="med" len="med"/>
          </a:ln>
        </p:spPr>
      </p:cxnSp>
      <p:sp>
        <p:nvSpPr>
          <p:cNvPr id="58" name="Google Shape;5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文獻回顧</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t>反思性引導</a:t>
            </a:r>
            <a:endParaRPr/>
          </a:p>
        </p:txBody>
      </p:sp>
      <p:sp>
        <p:nvSpPr>
          <p:cNvPr id="121" name="Google Shape;12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研究工具_反思性引導機制AI助手虛擬實境教材</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dirty="0"/>
              <a:t>開發系統所用到的工具圖</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zh-TW" dirty="0"/>
              <a:t>學習成效、學習行為對應</a:t>
            </a:r>
            <a:r>
              <a:rPr lang="zh-TW" b="1" dirty="0"/>
              <a:t>反思性引導機制教材</a:t>
            </a:r>
            <a:endParaRPr b="1" dirty="0"/>
          </a:p>
          <a:p>
            <a:pPr marL="0" lvl="0" indent="0" algn="l" rtl="0">
              <a:spcBef>
                <a:spcPts val="1200"/>
              </a:spcBef>
              <a:spcAft>
                <a:spcPts val="0"/>
              </a:spcAft>
              <a:buNone/>
            </a:pPr>
            <a:r>
              <a:rPr lang="zh-TW" dirty="0"/>
              <a:t>數位素養對應</a:t>
            </a:r>
            <a:r>
              <a:rPr lang="zh-TW" b="1" dirty="0"/>
              <a:t>生成式AI</a:t>
            </a:r>
            <a:endParaRPr b="1" dirty="0"/>
          </a:p>
          <a:p>
            <a:pPr marL="0" lvl="0" indent="0" algn="l" rtl="0">
              <a:spcBef>
                <a:spcPts val="1200"/>
              </a:spcBef>
              <a:spcAft>
                <a:spcPts val="1200"/>
              </a:spcAft>
              <a:buNone/>
            </a:pPr>
            <a:r>
              <a:rPr lang="zh-TW" dirty="0"/>
              <a:t>認知負荷、心流經驗對應</a:t>
            </a:r>
            <a:r>
              <a:rPr lang="zh-TW" b="1" dirty="0"/>
              <a:t>虛擬實境</a:t>
            </a:r>
            <a:endParaRPr b="1" dirty="0"/>
          </a:p>
        </p:txBody>
      </p:sp>
      <p:sp>
        <p:nvSpPr>
          <p:cNvPr id="128" name="Google Shape;12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Times New Roman" panose="02020603050405020304" pitchFamily="18" charset="0"/>
                <a:ea typeface="標楷體" panose="03000509000000000000" pitchFamily="65" charset="-120"/>
                <a:cs typeface="Times New Roman" panose="02020603050405020304" pitchFamily="18" charset="0"/>
              </a:rPr>
              <a:t>研究方法_研究架構</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4" name="Google Shape;13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latin typeface="Times New Roman" panose="02020603050405020304" pitchFamily="18" charset="0"/>
                <a:ea typeface="標楷體" panose="03000509000000000000" pitchFamily="65" charset="-120"/>
                <a:cs typeface="Times New Roman" panose="02020603050405020304" pitchFamily="18" charset="0"/>
              </a:rPr>
              <a:t>12</a:t>
            </a:fld>
            <a:endParaRPr>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35" name="Google Shape;135;p24"/>
          <p:cNvGrpSpPr/>
          <p:nvPr/>
        </p:nvGrpSpPr>
        <p:grpSpPr>
          <a:xfrm>
            <a:off x="5682499" y="3046338"/>
            <a:ext cx="3127630" cy="1616875"/>
            <a:chOff x="5398725" y="1575025"/>
            <a:chExt cx="1933500" cy="1616875"/>
          </a:xfrm>
        </p:grpSpPr>
        <p:sp>
          <p:nvSpPr>
            <p:cNvPr id="136" name="Google Shape;136;p24"/>
            <p:cNvSpPr/>
            <p:nvPr/>
          </p:nvSpPr>
          <p:spPr>
            <a:xfrm>
              <a:off x="5398725" y="2097500"/>
              <a:ext cx="1933500" cy="1094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Times New Roman" panose="02020603050405020304" pitchFamily="18" charset="0"/>
                  <a:ea typeface="標楷體" panose="03000509000000000000" pitchFamily="65" charset="-120"/>
                  <a:cs typeface="Times New Roman" panose="02020603050405020304" pitchFamily="18" charset="0"/>
                </a:rPr>
                <a:t>社會奢歷史形成式測驗學習成效</a:t>
              </a:r>
              <a:endParaRPr>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a:latin typeface="Times New Roman" panose="02020603050405020304" pitchFamily="18" charset="0"/>
                  <a:ea typeface="標楷體" panose="03000509000000000000" pitchFamily="65" charset="-120"/>
                  <a:cs typeface="Times New Roman" panose="02020603050405020304" pitchFamily="18" charset="0"/>
                </a:rPr>
                <a:t>VR數位素養</a:t>
              </a:r>
              <a:endParaRPr>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a:latin typeface="Times New Roman" panose="02020603050405020304" pitchFamily="18" charset="0"/>
                  <a:ea typeface="標楷體" panose="03000509000000000000" pitchFamily="65" charset="-120"/>
                  <a:cs typeface="Times New Roman" panose="02020603050405020304" pitchFamily="18" charset="0"/>
                </a:rPr>
                <a:t>認知負荷</a:t>
              </a:r>
              <a:endParaRPr>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a:latin typeface="Times New Roman" panose="02020603050405020304" pitchFamily="18" charset="0"/>
                  <a:ea typeface="標楷體" panose="03000509000000000000" pitchFamily="65" charset="-120"/>
                  <a:cs typeface="Times New Roman" panose="02020603050405020304" pitchFamily="18" charset="0"/>
                </a:rPr>
                <a:t>心流經驗</a:t>
              </a:r>
              <a:endParaRPr>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a:latin typeface="Times New Roman" panose="02020603050405020304" pitchFamily="18" charset="0"/>
                  <a:ea typeface="標楷體" panose="03000509000000000000" pitchFamily="65" charset="-120"/>
                  <a:cs typeface="Times New Roman" panose="02020603050405020304" pitchFamily="18" charset="0"/>
                </a:rPr>
                <a:t>學習行為</a:t>
              </a: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7" name="Google Shape;137;p24"/>
            <p:cNvSpPr txBox="1"/>
            <p:nvPr/>
          </p:nvSpPr>
          <p:spPr>
            <a:xfrm>
              <a:off x="5702775" y="1575025"/>
              <a:ext cx="13254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a:solidFill>
                    <a:schemeClr val="dk2"/>
                  </a:solidFill>
                  <a:latin typeface="Times New Roman" panose="02020603050405020304" pitchFamily="18" charset="0"/>
                  <a:ea typeface="標楷體" panose="03000509000000000000" pitchFamily="65" charset="-120"/>
                  <a:cs typeface="Times New Roman" panose="02020603050405020304" pitchFamily="18" charset="0"/>
                </a:rPr>
                <a:t>依變項</a:t>
              </a:r>
              <a:endParaRPr sz="1800">
                <a:solidFill>
                  <a:schemeClr val="dk2"/>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grpSp>
        <p:nvGrpSpPr>
          <p:cNvPr id="138" name="Google Shape;138;p24"/>
          <p:cNvGrpSpPr/>
          <p:nvPr/>
        </p:nvGrpSpPr>
        <p:grpSpPr>
          <a:xfrm>
            <a:off x="549757" y="3046350"/>
            <a:ext cx="3127630" cy="1616875"/>
            <a:chOff x="5398725" y="1575025"/>
            <a:chExt cx="1933500" cy="1616875"/>
          </a:xfrm>
        </p:grpSpPr>
        <p:sp>
          <p:nvSpPr>
            <p:cNvPr id="139" name="Google Shape;139;p24"/>
            <p:cNvSpPr/>
            <p:nvPr/>
          </p:nvSpPr>
          <p:spPr>
            <a:xfrm>
              <a:off x="5398725" y="2097500"/>
              <a:ext cx="1933500" cy="1094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Times New Roman" panose="02020603050405020304" pitchFamily="18" charset="0"/>
                  <a:ea typeface="標楷體" panose="03000509000000000000" pitchFamily="65" charset="-120"/>
                  <a:cs typeface="Times New Roman" panose="02020603050405020304" pitchFamily="18" charset="0"/>
                </a:rPr>
                <a:t>反思性引導機制AI助手虛擬實境教材</a:t>
              </a:r>
              <a:endParaRPr>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a:latin typeface="Times New Roman" panose="02020603050405020304" pitchFamily="18" charset="0"/>
                  <a:ea typeface="標楷體" panose="03000509000000000000" pitchFamily="65" charset="-120"/>
                  <a:cs typeface="Times New Roman" panose="02020603050405020304" pitchFamily="18" charset="0"/>
                </a:rPr>
                <a:t>無AI助手之虛擬實境教材</a:t>
              </a: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0" name="Google Shape;140;p24"/>
            <p:cNvSpPr txBox="1"/>
            <p:nvPr/>
          </p:nvSpPr>
          <p:spPr>
            <a:xfrm>
              <a:off x="5702775" y="1575025"/>
              <a:ext cx="13254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a:solidFill>
                    <a:schemeClr val="dk2"/>
                  </a:solidFill>
                  <a:latin typeface="Times New Roman" panose="02020603050405020304" pitchFamily="18" charset="0"/>
                  <a:ea typeface="標楷體" panose="03000509000000000000" pitchFamily="65" charset="-120"/>
                  <a:cs typeface="Times New Roman" panose="02020603050405020304" pitchFamily="18" charset="0"/>
                </a:rPr>
                <a:t>自變項</a:t>
              </a:r>
              <a:endParaRPr sz="1800">
                <a:solidFill>
                  <a:schemeClr val="dk2"/>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grpSp>
        <p:nvGrpSpPr>
          <p:cNvPr id="141" name="Google Shape;141;p24"/>
          <p:cNvGrpSpPr/>
          <p:nvPr/>
        </p:nvGrpSpPr>
        <p:grpSpPr>
          <a:xfrm>
            <a:off x="3677573" y="1270775"/>
            <a:ext cx="2116796" cy="1616875"/>
            <a:chOff x="5398725" y="1575025"/>
            <a:chExt cx="1933500" cy="1616875"/>
          </a:xfrm>
        </p:grpSpPr>
        <p:sp>
          <p:nvSpPr>
            <p:cNvPr id="142" name="Google Shape;142;p24"/>
            <p:cNvSpPr/>
            <p:nvPr/>
          </p:nvSpPr>
          <p:spPr>
            <a:xfrm>
              <a:off x="5398725" y="2097500"/>
              <a:ext cx="1933500" cy="1094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dirty="0">
                  <a:latin typeface="Times New Roman" panose="02020603050405020304" pitchFamily="18" charset="0"/>
                  <a:ea typeface="標楷體" panose="03000509000000000000" pitchFamily="65" charset="-120"/>
                  <a:cs typeface="Times New Roman" panose="02020603050405020304" pitchFamily="18" charset="0"/>
                </a:rPr>
                <a:t>學生虛擬實境基礎能力</a:t>
              </a:r>
              <a:endParaRPr dirty="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dirty="0">
                  <a:latin typeface="Times New Roman" panose="02020603050405020304" pitchFamily="18" charset="0"/>
                  <a:ea typeface="標楷體" panose="03000509000000000000" pitchFamily="65" charset="-120"/>
                  <a:cs typeface="Times New Roman" panose="02020603050405020304" pitchFamily="18" charset="0"/>
                </a:rPr>
                <a:t>教學時間</a:t>
              </a:r>
              <a:endParaRPr dirty="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dirty="0">
                  <a:latin typeface="Times New Roman" panose="02020603050405020304" pitchFamily="18" charset="0"/>
                  <a:ea typeface="標楷體" panose="03000509000000000000" pitchFamily="65" charset="-120"/>
                  <a:cs typeface="Times New Roman" panose="02020603050405020304" pitchFamily="18" charset="0"/>
                </a:rPr>
                <a:t>教學者</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3" name="Google Shape;143;p24"/>
            <p:cNvSpPr txBox="1"/>
            <p:nvPr/>
          </p:nvSpPr>
          <p:spPr>
            <a:xfrm>
              <a:off x="5702775" y="1575025"/>
              <a:ext cx="13254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dirty="0">
                  <a:solidFill>
                    <a:schemeClr val="dk2"/>
                  </a:solidFill>
                  <a:latin typeface="Times New Roman" panose="02020603050405020304" pitchFamily="18" charset="0"/>
                  <a:ea typeface="標楷體" panose="03000509000000000000" pitchFamily="65" charset="-120"/>
                  <a:cs typeface="Times New Roman" panose="02020603050405020304" pitchFamily="18" charset="0"/>
                </a:rPr>
                <a:t>控制變項</a:t>
              </a:r>
              <a:endParaRPr sz="1800" dirty="0">
                <a:solidFill>
                  <a:schemeClr val="dk2"/>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cxnSp>
        <p:nvCxnSpPr>
          <p:cNvPr id="144" name="Google Shape;144;p24"/>
          <p:cNvCxnSpPr>
            <a:endCxn id="136" idx="1"/>
          </p:cNvCxnSpPr>
          <p:nvPr/>
        </p:nvCxnSpPr>
        <p:spPr>
          <a:xfrm rot="10800000" flipH="1">
            <a:off x="3674599" y="4116013"/>
            <a:ext cx="2007900" cy="1080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p24"/>
          <p:cNvCxnSpPr>
            <a:stCxn id="142" idx="2"/>
          </p:cNvCxnSpPr>
          <p:nvPr/>
        </p:nvCxnSpPr>
        <p:spPr>
          <a:xfrm flipH="1">
            <a:off x="4720371" y="2887650"/>
            <a:ext cx="15600" cy="1190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3302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panose="02020603050405020304" pitchFamily="18" charset="0"/>
                <a:ea typeface="標楷體" panose="03000509000000000000" pitchFamily="65" charset="-120"/>
                <a:cs typeface="Times New Roman" panose="02020603050405020304" pitchFamily="18" charset="0"/>
              </a:rPr>
              <a:t>研究方法_實驗流程圖</a:t>
            </a: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1" name="Google Shape;1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latin typeface="Times New Roman" panose="02020603050405020304" pitchFamily="18" charset="0"/>
                <a:ea typeface="標楷體" panose="03000509000000000000" pitchFamily="65" charset="-120"/>
                <a:cs typeface="Times New Roman" panose="02020603050405020304" pitchFamily="18" charset="0"/>
              </a:rPr>
              <a:t>13</a:t>
            </a:fld>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2" name="Google Shape;152;p25"/>
          <p:cNvSpPr/>
          <p:nvPr/>
        </p:nvSpPr>
        <p:spPr>
          <a:xfrm>
            <a:off x="5304000" y="381300"/>
            <a:ext cx="1982100" cy="632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VR數位素養問卷前測</a:t>
            </a:r>
            <a:endParaRPr sz="100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認知負荷前測</a:t>
            </a:r>
            <a:endParaRPr sz="100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共40分鐘</a:t>
            </a:r>
            <a:endParaRPr sz="10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3" name="Google Shape;153;p25"/>
          <p:cNvSpPr/>
          <p:nvPr/>
        </p:nvSpPr>
        <p:spPr>
          <a:xfrm>
            <a:off x="5121600" y="1257600"/>
            <a:ext cx="2346900" cy="632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虛擬實境控制器基本操作</a:t>
            </a:r>
            <a:endParaRPr sz="100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共10分鐘</a:t>
            </a:r>
            <a:endParaRPr sz="10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4" name="Google Shape;154;p25"/>
          <p:cNvSpPr/>
          <p:nvPr/>
        </p:nvSpPr>
        <p:spPr>
          <a:xfrm>
            <a:off x="3948600" y="2133900"/>
            <a:ext cx="1982100" cy="632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實驗組</a:t>
            </a:r>
            <a:endParaRPr sz="10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5" name="Google Shape;155;p25"/>
          <p:cNvSpPr/>
          <p:nvPr/>
        </p:nvSpPr>
        <p:spPr>
          <a:xfrm>
            <a:off x="6581525" y="2133900"/>
            <a:ext cx="1982100" cy="632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控制組</a:t>
            </a:r>
            <a:endParaRPr sz="10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6" name="Google Shape;156;p25"/>
          <p:cNvSpPr/>
          <p:nvPr/>
        </p:nvSpPr>
        <p:spPr>
          <a:xfrm>
            <a:off x="3699000" y="3010200"/>
            <a:ext cx="2231700" cy="632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進行反思性引導機制助手虛擬實境教材的第一單元共30分鐘</a:t>
            </a:r>
            <a:endParaRPr sz="10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7" name="Google Shape;157;p25"/>
          <p:cNvSpPr/>
          <p:nvPr/>
        </p:nvSpPr>
        <p:spPr>
          <a:xfrm>
            <a:off x="6630175" y="3010200"/>
            <a:ext cx="2231700" cy="6324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進行無助手虛擬實境教材的第一單元共30分鐘</a:t>
            </a:r>
            <a:endParaRPr sz="10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8" name="Google Shape;158;p25"/>
          <p:cNvSpPr/>
          <p:nvPr/>
        </p:nvSpPr>
        <p:spPr>
          <a:xfrm>
            <a:off x="4951350" y="3935150"/>
            <a:ext cx="2687400" cy="10551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社會科歷史形成式測驗後測</a:t>
            </a:r>
            <a:endParaRPr sz="100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VR數位素養問卷後測</a:t>
            </a:r>
            <a:endParaRPr sz="100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認知負荷後測</a:t>
            </a:r>
            <a:endParaRPr sz="100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心流經驗後測</a:t>
            </a:r>
            <a:endParaRPr sz="100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ctr" rtl="0">
              <a:spcBef>
                <a:spcPts val="0"/>
              </a:spcBef>
              <a:spcAft>
                <a:spcPts val="0"/>
              </a:spcAft>
              <a:buNone/>
            </a:pPr>
            <a:r>
              <a:rPr lang="zh-TW" sz="1000">
                <a:latin typeface="Times New Roman" panose="02020603050405020304" pitchFamily="18" charset="0"/>
                <a:ea typeface="標楷體" panose="03000509000000000000" pitchFamily="65" charset="-120"/>
                <a:cs typeface="Times New Roman" panose="02020603050405020304" pitchFamily="18" charset="0"/>
              </a:rPr>
              <a:t>共40分鐘</a:t>
            </a:r>
            <a:endParaRPr sz="10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9" name="Google Shape;159;p25"/>
          <p:cNvSpPr/>
          <p:nvPr/>
        </p:nvSpPr>
        <p:spPr>
          <a:xfrm>
            <a:off x="6061643" y="1056600"/>
            <a:ext cx="481932" cy="176675"/>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0" name="Google Shape;160;p25"/>
          <p:cNvSpPr/>
          <p:nvPr/>
        </p:nvSpPr>
        <p:spPr>
          <a:xfrm>
            <a:off x="6804168" y="3709825"/>
            <a:ext cx="481932" cy="176675"/>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1" name="Google Shape;161;p25"/>
          <p:cNvSpPr/>
          <p:nvPr/>
        </p:nvSpPr>
        <p:spPr>
          <a:xfrm>
            <a:off x="5246843" y="1932900"/>
            <a:ext cx="481932" cy="176675"/>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2" name="Google Shape;162;p25"/>
          <p:cNvSpPr/>
          <p:nvPr/>
        </p:nvSpPr>
        <p:spPr>
          <a:xfrm>
            <a:off x="6804168" y="1932900"/>
            <a:ext cx="481932" cy="176675"/>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3" name="Google Shape;163;p25"/>
          <p:cNvSpPr/>
          <p:nvPr/>
        </p:nvSpPr>
        <p:spPr>
          <a:xfrm>
            <a:off x="5246843" y="2809200"/>
            <a:ext cx="481932" cy="176675"/>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4" name="Google Shape;164;p25"/>
          <p:cNvSpPr/>
          <p:nvPr/>
        </p:nvSpPr>
        <p:spPr>
          <a:xfrm>
            <a:off x="6804168" y="2809200"/>
            <a:ext cx="481932" cy="176675"/>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5" name="Google Shape;165;p25"/>
          <p:cNvSpPr/>
          <p:nvPr/>
        </p:nvSpPr>
        <p:spPr>
          <a:xfrm>
            <a:off x="5246843" y="3709825"/>
            <a:ext cx="481932" cy="176675"/>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11700" y="445025"/>
            <a:ext cx="6548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研究方法</a:t>
            </a:r>
            <a:endParaRPr>
              <a:latin typeface="DFKai-SB"/>
              <a:ea typeface="DFKai-SB"/>
              <a:cs typeface="DFKai-SB"/>
              <a:sym typeface="DFKai-SB"/>
            </a:endParaRPr>
          </a:p>
        </p:txBody>
      </p:sp>
      <p:sp>
        <p:nvSpPr>
          <p:cNvPr id="171" name="Google Shape;17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14</a:t>
            </a:fld>
            <a:endParaRPr/>
          </a:p>
        </p:txBody>
      </p:sp>
      <p:sp>
        <p:nvSpPr>
          <p:cNvPr id="172" name="Google Shape;17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zh-TW" dirty="0" smtClean="0">
                <a:solidFill>
                  <a:schemeClr val="tx1"/>
                </a:solidFill>
                <a:latin typeface="DFKai-SB"/>
                <a:ea typeface="DFKai-SB"/>
                <a:cs typeface="DFKai-SB"/>
                <a:sym typeface="DFKai-SB"/>
              </a:rPr>
              <a:t>社會科歷史形成式測驗</a:t>
            </a:r>
            <a:endParaRPr dirty="0" smtClean="0">
              <a:solidFill>
                <a:schemeClr val="tx1"/>
              </a:solidFill>
              <a:latin typeface="DFKai-SB"/>
              <a:ea typeface="DFKai-SB"/>
              <a:cs typeface="DFKai-SB"/>
              <a:sym typeface="DFKai-SB"/>
            </a:endParaRPr>
          </a:p>
          <a:p>
            <a:pPr marL="425450" indent="-285750">
              <a:lnSpc>
                <a:spcPct val="100000"/>
              </a:lnSpc>
              <a:buSzPts val="1400"/>
            </a:pPr>
            <a:r>
              <a:rPr lang="zh-TW" sz="1400" dirty="0" smtClean="0">
                <a:solidFill>
                  <a:schemeClr val="tx1"/>
                </a:solidFill>
                <a:latin typeface="DFKai-SB"/>
                <a:ea typeface="DFKai-SB"/>
                <a:cs typeface="DFKai-SB"/>
                <a:sym typeface="DFKai-SB"/>
              </a:rPr>
              <a:t>本</a:t>
            </a:r>
            <a:r>
              <a:rPr lang="zh-TW" sz="1400" dirty="0">
                <a:solidFill>
                  <a:schemeClr val="tx1"/>
                </a:solidFill>
                <a:latin typeface="DFKai-SB"/>
                <a:ea typeface="DFKai-SB"/>
                <a:cs typeface="DFKai-SB"/>
                <a:sym typeface="DFKai-SB"/>
              </a:rPr>
              <a:t>測驗卷依據教育部審查之南一書局出版國小社會課本第</a:t>
            </a:r>
            <a:r>
              <a:rPr lang="zh-TW" sz="1400" dirty="0">
                <a:solidFill>
                  <a:schemeClr val="tx1"/>
                </a:solidFill>
                <a:latin typeface="Times New Roman"/>
                <a:ea typeface="Times New Roman"/>
                <a:cs typeface="Times New Roman"/>
                <a:sym typeface="Times New Roman"/>
              </a:rPr>
              <a:t>5</a:t>
            </a:r>
            <a:r>
              <a:rPr lang="zh-TW" sz="1400" dirty="0">
                <a:solidFill>
                  <a:schemeClr val="tx1"/>
                </a:solidFill>
                <a:latin typeface="DFKai-SB"/>
                <a:ea typeface="DFKai-SB"/>
                <a:cs typeface="DFKai-SB"/>
                <a:sym typeface="DFKai-SB"/>
              </a:rPr>
              <a:t>冊(適用於高年級)內容所編製，試題內容以國小社會科單元「大航海時代」的臺灣之漢人的抗荷行動為主題，以檢測學習成效</a:t>
            </a:r>
            <a:r>
              <a:rPr lang="zh-TW" sz="1400" dirty="0" smtClean="0">
                <a:solidFill>
                  <a:schemeClr val="tx1"/>
                </a:solidFill>
                <a:latin typeface="DFKai-SB"/>
                <a:ea typeface="DFKai-SB"/>
                <a:cs typeface="DFKai-SB"/>
                <a:sym typeface="DFKai-SB"/>
              </a:rPr>
              <a:t>。</a:t>
            </a:r>
            <a:endParaRPr lang="en-US" altLang="zh-TW" sz="1400" dirty="0" smtClean="0">
              <a:solidFill>
                <a:schemeClr val="tx1"/>
              </a:solidFill>
              <a:latin typeface="DFKai-SB"/>
              <a:ea typeface="DFKai-SB"/>
              <a:cs typeface="DFKai-SB"/>
              <a:sym typeface="DFKai-SB"/>
            </a:endParaRPr>
          </a:p>
          <a:p>
            <a:pPr marL="0" lvl="0" indent="0">
              <a:lnSpc>
                <a:spcPct val="100000"/>
              </a:lnSpc>
              <a:buSzPts val="1400"/>
              <a:buNone/>
            </a:pPr>
            <a:r>
              <a:rPr lang="en-US" altLang="zh-TW" dirty="0" smtClean="0">
                <a:solidFill>
                  <a:schemeClr val="tx1"/>
                </a:solidFill>
                <a:latin typeface="標楷體" panose="03000509000000000000" pitchFamily="65" charset="-120"/>
                <a:ea typeface="標楷體" panose="03000509000000000000" pitchFamily="65" charset="-120"/>
                <a:sym typeface="DFKai-SB"/>
              </a:rPr>
              <a:t>VR</a:t>
            </a:r>
            <a:r>
              <a:rPr lang="zh-TW" altLang="en-US" dirty="0" smtClean="0">
                <a:solidFill>
                  <a:schemeClr val="tx1"/>
                </a:solidFill>
                <a:latin typeface="標楷體" panose="03000509000000000000" pitchFamily="65" charset="-120"/>
                <a:ea typeface="標楷體" panose="03000509000000000000" pitchFamily="65" charset="-120"/>
                <a:sym typeface="DFKai-SB"/>
              </a:rPr>
              <a:t>數位素養問卷</a:t>
            </a:r>
            <a:endParaRPr lang="en-US" altLang="zh-TW" dirty="0" smtClean="0">
              <a:solidFill>
                <a:schemeClr val="tx1"/>
              </a:solidFill>
              <a:latin typeface="標楷體" panose="03000509000000000000" pitchFamily="65" charset="-120"/>
              <a:ea typeface="標楷體" panose="03000509000000000000" pitchFamily="65" charset="-120"/>
              <a:sym typeface="DFKai-SB"/>
            </a:endParaRPr>
          </a:p>
          <a:p>
            <a:pPr marL="425450" lvl="0" indent="-285750">
              <a:lnSpc>
                <a:spcPct val="100000"/>
              </a:lnSpc>
              <a:buClr>
                <a:srgbClr val="595959"/>
              </a:buClr>
              <a:buSzPts val="1400"/>
            </a:pPr>
            <a:r>
              <a:rPr lang="zh-TW" altLang="en-US" sz="1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DFKai-SB"/>
              </a:rPr>
              <a:t>本問卷依據國立成功大學郭旭展博士、以及國立成功大學張主揚研究員提出的數位素養問卷，以觀察學生在運用科技的能力</a:t>
            </a:r>
            <a:r>
              <a:rPr lang="zh-TW" altLang="en-US" sz="1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DFKai-SB"/>
              </a:rPr>
              <a:t>。</a:t>
            </a:r>
            <a:endParaRPr lang="en-US" altLang="zh-TW" dirty="0" smtClean="0">
              <a:solidFill>
                <a:schemeClr val="tx1"/>
              </a:solidFill>
              <a:latin typeface="標楷體" panose="03000509000000000000" pitchFamily="65" charset="-120"/>
              <a:ea typeface="標楷體" panose="03000509000000000000" pitchFamily="65" charset="-120"/>
              <a:sym typeface="DFKai-SB"/>
            </a:endParaRPr>
          </a:p>
          <a:p>
            <a:pPr marL="0" indent="0">
              <a:lnSpc>
                <a:spcPct val="100000"/>
              </a:lnSpc>
              <a:buSzPts val="1400"/>
              <a:buNone/>
            </a:pPr>
            <a:r>
              <a:rPr lang="zh-TW" altLang="en-US" dirty="0" smtClean="0">
                <a:solidFill>
                  <a:schemeClr val="tx1"/>
                </a:solidFill>
                <a:latin typeface="標楷體" panose="03000509000000000000" pitchFamily="65" charset="-120"/>
                <a:ea typeface="標楷體" panose="03000509000000000000" pitchFamily="65" charset="-120"/>
                <a:sym typeface="DFKai-SB"/>
              </a:rPr>
              <a:t>認知負荷問卷</a:t>
            </a:r>
            <a:endParaRPr lang="en-US" altLang="zh-TW" dirty="0" smtClean="0">
              <a:solidFill>
                <a:schemeClr val="tx1"/>
              </a:solidFill>
              <a:latin typeface="標楷體" panose="03000509000000000000" pitchFamily="65" charset="-120"/>
              <a:ea typeface="標楷體" panose="03000509000000000000" pitchFamily="65" charset="-120"/>
              <a:sym typeface="DFKai-SB"/>
            </a:endParaRPr>
          </a:p>
          <a:p>
            <a:pPr marL="425450" lvl="0" indent="-285750">
              <a:lnSpc>
                <a:spcPct val="100000"/>
              </a:lnSpc>
              <a:buClr>
                <a:srgbClr val="595959"/>
              </a:buClr>
              <a:buSzPts val="1400"/>
            </a:pPr>
            <a:r>
              <a:rPr lang="zh-TW" altLang="en-US" sz="1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DFKai-SB"/>
              </a:rPr>
              <a:t>本問卷採用</a:t>
            </a:r>
            <a:r>
              <a:rPr lang="en-US" altLang="zh-TW" sz="1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Hwang (Hwang et al., 2013)</a:t>
            </a:r>
            <a:r>
              <a:rPr lang="zh-TW" altLang="en-US" sz="1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DFKai-SB"/>
              </a:rPr>
              <a:t>提出的認知負荷問卷，以便瞭解學生在使用虛擬實境頭戴裝置進行歷史教材的認知負荷</a:t>
            </a:r>
            <a:r>
              <a:rPr lang="zh-TW" altLang="en-US" sz="1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DFKai-SB"/>
              </a:rPr>
              <a:t>。</a:t>
            </a:r>
            <a:endParaRPr lang="en-US" altLang="zh-TW" dirty="0" smtClean="0">
              <a:solidFill>
                <a:schemeClr val="tx1"/>
              </a:solidFill>
              <a:latin typeface="標楷體" panose="03000509000000000000" pitchFamily="65" charset="-120"/>
              <a:ea typeface="標楷體" panose="03000509000000000000" pitchFamily="65" charset="-120"/>
              <a:sym typeface="DFKai-SB"/>
            </a:endParaRPr>
          </a:p>
          <a:p>
            <a:pPr marL="0" indent="0">
              <a:lnSpc>
                <a:spcPct val="100000"/>
              </a:lnSpc>
              <a:buSzPts val="1400"/>
              <a:buNone/>
            </a:pPr>
            <a:r>
              <a:rPr lang="zh-TW" altLang="en-US" dirty="0">
                <a:solidFill>
                  <a:schemeClr val="tx1"/>
                </a:solidFill>
                <a:latin typeface="標楷體" panose="03000509000000000000" pitchFamily="65" charset="-120"/>
                <a:ea typeface="標楷體" panose="03000509000000000000" pitchFamily="65" charset="-120"/>
                <a:sym typeface="DFKai-SB"/>
              </a:rPr>
              <a:t>心流</a:t>
            </a:r>
            <a:r>
              <a:rPr lang="zh-TW" altLang="en-US" dirty="0" smtClean="0">
                <a:solidFill>
                  <a:schemeClr val="tx1"/>
                </a:solidFill>
                <a:latin typeface="標楷體" panose="03000509000000000000" pitchFamily="65" charset="-120"/>
                <a:ea typeface="標楷體" panose="03000509000000000000" pitchFamily="65" charset="-120"/>
                <a:sym typeface="DFKai-SB"/>
              </a:rPr>
              <a:t>經驗問卷</a:t>
            </a:r>
            <a:endParaRPr lang="en-US" altLang="zh-TW" dirty="0" smtClean="0">
              <a:solidFill>
                <a:schemeClr val="tx1"/>
              </a:solidFill>
              <a:latin typeface="標楷體" panose="03000509000000000000" pitchFamily="65" charset="-120"/>
              <a:ea typeface="標楷體" panose="03000509000000000000" pitchFamily="65" charset="-120"/>
              <a:sym typeface="DFKai-SB"/>
            </a:endParaRPr>
          </a:p>
          <a:p>
            <a:pPr marL="425450" lvl="0" indent="-285750">
              <a:lnSpc>
                <a:spcPct val="100000"/>
              </a:lnSpc>
              <a:buClr>
                <a:srgbClr val="595959"/>
              </a:buClr>
              <a:buSzPts val="1400"/>
            </a:pPr>
            <a:r>
              <a:rPr lang="zh-TW" altLang="en-US" sz="1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DFKai-SB"/>
              </a:rPr>
              <a:t>本問卷採用</a:t>
            </a:r>
            <a:r>
              <a:rPr lang="en-US" altLang="zh-TW" sz="1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Pearce (Pearce et al., 2005)</a:t>
            </a:r>
            <a:r>
              <a:rPr lang="zh-TW" altLang="en-US" sz="1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DFKai-SB"/>
              </a:rPr>
              <a:t>提出的心流經驗問卷，以瞭解學生在使用虛擬實境頭戴裝置進行歷史教材的心流經驗。</a:t>
            </a:r>
            <a:endParaRPr lang="en-US" altLang="zh-TW" sz="1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0" indent="0">
              <a:lnSpc>
                <a:spcPct val="100000"/>
              </a:lnSpc>
              <a:buSzPts val="1400"/>
              <a:buNone/>
            </a:pPr>
            <a:endParaRPr lang="en-US" altLang="zh-TW" dirty="0" smtClean="0">
              <a:solidFill>
                <a:schemeClr val="tx1"/>
              </a:solidFill>
              <a:latin typeface="標楷體" panose="03000509000000000000" pitchFamily="65" charset="-120"/>
              <a:ea typeface="標楷體" panose="03000509000000000000" pitchFamily="65" charset="-120"/>
              <a:sym typeface="DFKai-SB"/>
            </a:endParaRPr>
          </a:p>
          <a:p>
            <a:pPr marL="0" lvl="0" indent="0">
              <a:lnSpc>
                <a:spcPct val="100000"/>
              </a:lnSpc>
              <a:buSzPts val="1400"/>
              <a:buNone/>
            </a:pPr>
            <a:endParaRPr lang="en-US" altLang="zh-TW" sz="1400" dirty="0" smtClean="0">
              <a:solidFill>
                <a:schemeClr val="tx1"/>
              </a:solidFill>
              <a:latin typeface="標楷體" panose="03000509000000000000" pitchFamily="65" charset="-120"/>
              <a:ea typeface="標楷體" panose="03000509000000000000" pitchFamily="65" charset="-120"/>
              <a:cs typeface="DFKai-SB"/>
              <a:sym typeface="DFKai-SB"/>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445025"/>
            <a:ext cx="2596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標楷體" panose="03000509000000000000" pitchFamily="65" charset="-120"/>
                <a:ea typeface="標楷體" panose="03000509000000000000" pitchFamily="65" charset="-120"/>
              </a:rPr>
              <a:t>研究方法</a:t>
            </a:r>
            <a:endParaRPr dirty="0">
              <a:latin typeface="標楷體" panose="03000509000000000000" pitchFamily="65" charset="-120"/>
              <a:ea typeface="標楷體" panose="03000509000000000000" pitchFamily="65" charset="-120"/>
            </a:endParaRPr>
          </a:p>
        </p:txBody>
      </p:sp>
      <p:sp>
        <p:nvSpPr>
          <p:cNvPr id="204" name="Google Shape;20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15</a:t>
            </a:fld>
            <a:endParaRPr/>
          </a:p>
        </p:txBody>
      </p:sp>
      <p:sp>
        <p:nvSpPr>
          <p:cNvPr id="207" name="Google Shape;207;p30"/>
          <p:cNvSpPr txBox="1">
            <a:spLocks noGrp="1"/>
          </p:cNvSpPr>
          <p:nvPr>
            <p:ph type="title"/>
          </p:nvPr>
        </p:nvSpPr>
        <p:spPr>
          <a:xfrm>
            <a:off x="6184487" y="612211"/>
            <a:ext cx="2596800" cy="572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zh-TW" sz="1820" dirty="0">
                <a:latin typeface="DFKai-SB"/>
                <a:ea typeface="DFKai-SB"/>
                <a:cs typeface="DFKai-SB"/>
                <a:sym typeface="DFKai-SB"/>
              </a:rPr>
              <a:t>學習行為編碼表</a:t>
            </a:r>
            <a:endParaRPr sz="1820" dirty="0">
              <a:latin typeface="DFKai-SB"/>
              <a:ea typeface="DFKai-SB"/>
              <a:cs typeface="DFKai-SB"/>
              <a:sym typeface="DFKai-SB"/>
            </a:endParaRPr>
          </a:p>
        </p:txBody>
      </p:sp>
      <p:graphicFrame>
        <p:nvGraphicFramePr>
          <p:cNvPr id="2" name="表格 1"/>
          <p:cNvGraphicFramePr>
            <a:graphicFrameLocks noGrp="1"/>
          </p:cNvGraphicFramePr>
          <p:nvPr>
            <p:extLst>
              <p:ext uri="{D42A27DB-BD31-4B8C-83A1-F6EECF244321}">
                <p14:modId xmlns:p14="http://schemas.microsoft.com/office/powerpoint/2010/main" val="337801171"/>
              </p:ext>
            </p:extLst>
          </p:nvPr>
        </p:nvGraphicFramePr>
        <p:xfrm>
          <a:off x="6489900" y="1247664"/>
          <a:ext cx="1985974" cy="3352800"/>
        </p:xfrm>
        <a:graphic>
          <a:graphicData uri="http://schemas.openxmlformats.org/drawingml/2006/table">
            <a:tbl>
              <a:tblPr firstRow="1" bandRow="1">
                <a:tableStyleId>{94F96F03-4C32-40F1-B464-275229FA021F}</a:tableStyleId>
              </a:tblPr>
              <a:tblGrid>
                <a:gridCol w="691844">
                  <a:extLst>
                    <a:ext uri="{9D8B030D-6E8A-4147-A177-3AD203B41FA5}">
                      <a16:colId xmlns:a16="http://schemas.microsoft.com/office/drawing/2014/main" val="3337429049"/>
                    </a:ext>
                  </a:extLst>
                </a:gridCol>
                <a:gridCol w="1294130">
                  <a:extLst>
                    <a:ext uri="{9D8B030D-6E8A-4147-A177-3AD203B41FA5}">
                      <a16:colId xmlns:a16="http://schemas.microsoft.com/office/drawing/2014/main" val="1341459766"/>
                    </a:ext>
                  </a:extLst>
                </a:gridCol>
              </a:tblGrid>
              <a:tr h="135028">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編碼</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行為名稱</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3606207"/>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US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理解學習活動</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622847263"/>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SQ</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反思引導</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967576341"/>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評估證明</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775709905"/>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探索環境</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544120458"/>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接觸目標</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91458490"/>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MC</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完成任務</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019142138"/>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PO</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互動學習</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732308421"/>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LM</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複習內容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915279400"/>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O</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觀察</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783552470"/>
                  </a:ext>
                </a:extLst>
              </a:tr>
              <a:tr h="135028">
                <a:tc>
                  <a: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RC</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取得提示</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7650879"/>
                  </a:ext>
                </a:extLst>
              </a:tr>
            </a:tbl>
          </a:graphicData>
        </a:graphic>
      </p:graphicFrame>
      <p:sp>
        <p:nvSpPr>
          <p:cNvPr id="8" name="Google Shape;188;p28"/>
          <p:cNvSpPr txBox="1">
            <a:spLocks noGrp="1"/>
          </p:cNvSpPr>
          <p:nvPr>
            <p:ph type="body" idx="1"/>
          </p:nvPr>
        </p:nvSpPr>
        <p:spPr>
          <a:xfrm>
            <a:off x="311700" y="1152474"/>
            <a:ext cx="5872787" cy="2863713"/>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學習行為編碼表</a:t>
            </a:r>
            <a:endParaRPr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00000"/>
              </a:lnSpc>
              <a:buSzPts val="1400"/>
            </a:pPr>
            <a:r>
              <a:rPr lang="zh-TW"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本</a:t>
            </a:r>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學習行為編碼表內容根據學生在歷史教材關卡的行動進行</a:t>
            </a:r>
            <a:r>
              <a:rPr lang="zh-TW" altLang="en-US"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編碼</a:t>
            </a:r>
            <a:endParaRPr lang="en-US" altLang="zh-TW"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00000"/>
              </a:lnSpc>
              <a:buSzPts val="1400"/>
            </a:pPr>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透過教材軟體的學習行為紀錄</a:t>
            </a:r>
            <a:r>
              <a:rPr lang="zh-TW" altLang="en-US"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系統</a:t>
            </a:r>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紀錄</a:t>
            </a:r>
            <a:r>
              <a:rPr lang="zh-TW" altLang="en-US"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行為，</a:t>
            </a:r>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使用</a:t>
            </a:r>
            <a:r>
              <a:rPr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GSEQ5</a:t>
            </a:r>
            <a:r>
              <a:rPr lang="zh-TW" altLang="en-US"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進行學習行為</a:t>
            </a:r>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序列分析。</a:t>
            </a:r>
            <a:endParaRPr lang="en-US" altLang="zh-TW"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00000"/>
              </a:lnSpc>
              <a:buSzPts val="1400"/>
            </a:pP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700" y="1152475"/>
            <a:ext cx="1642606" cy="332987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dirty="0">
                <a:solidFill>
                  <a:schemeClr val="tx1"/>
                </a:solidFill>
                <a:latin typeface="標楷體" panose="03000509000000000000" pitchFamily="65" charset="-120"/>
                <a:ea typeface="標楷體" panose="03000509000000000000" pitchFamily="65" charset="-120"/>
              </a:rPr>
              <a:t>學習成效評估</a:t>
            </a:r>
            <a:endParaRPr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16</a:t>
            </a:fld>
            <a:endParaRPr/>
          </a:p>
        </p:txBody>
      </p:sp>
      <p:sp>
        <p:nvSpPr>
          <p:cNvPr id="3" name="Rectangle 1"/>
          <p:cNvSpPr>
            <a:spLocks noChangeArrowheads="1"/>
          </p:cNvSpPr>
          <p:nvPr/>
        </p:nvSpPr>
        <p:spPr bwMode="auto">
          <a:xfrm>
            <a:off x="3505806" y="2717807"/>
            <a:ext cx="49666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學習成效前測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70.04</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964208245"/>
              </p:ext>
            </p:extLst>
          </p:nvPr>
        </p:nvGraphicFramePr>
        <p:xfrm>
          <a:off x="2306592" y="1352146"/>
          <a:ext cx="6714566" cy="125984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學習成效後測</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總成績</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76.82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13.44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77.60</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1.29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5.21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.02*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72.69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13.57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72.29</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1.62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505806" y="998586"/>
            <a:ext cx="4673074"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實驗組與控制組社會科歷史學習成效後測共變數分析摘要</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649772947"/>
              </p:ext>
            </p:extLst>
          </p:nvPr>
        </p:nvGraphicFramePr>
        <p:xfrm>
          <a:off x="2306591" y="3809062"/>
          <a:ext cx="6714566" cy="741680"/>
        </p:xfrm>
        <a:graphic>
          <a:graphicData uri="http://schemas.openxmlformats.org/drawingml/2006/table">
            <a:tbl>
              <a:tblPr firstRow="1" bandRow="1">
                <a:tableStyleId>{94F96F03-4C32-40F1-B464-275229FA021F}</a:tableStyleId>
              </a:tblPr>
              <a:tblGrid>
                <a:gridCol w="2696819">
                  <a:extLst>
                    <a:ext uri="{9D8B030D-6E8A-4147-A177-3AD203B41FA5}">
                      <a16:colId xmlns:a16="http://schemas.microsoft.com/office/drawing/2014/main" val="1682901325"/>
                    </a:ext>
                  </a:extLst>
                </a:gridCol>
                <a:gridCol w="1339249">
                  <a:extLst>
                    <a:ext uri="{9D8B030D-6E8A-4147-A177-3AD203B41FA5}">
                      <a16:colId xmlns:a16="http://schemas.microsoft.com/office/drawing/2014/main" val="1368918997"/>
                    </a:ext>
                  </a:extLst>
                </a:gridCol>
                <a:gridCol w="1339249">
                  <a:extLst>
                    <a:ext uri="{9D8B030D-6E8A-4147-A177-3AD203B41FA5}">
                      <a16:colId xmlns:a16="http://schemas.microsoft.com/office/drawing/2014/main" val="2379780247"/>
                    </a:ext>
                  </a:extLst>
                </a:gridCol>
                <a:gridCol w="1339249">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Ｒ平方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學習成效之共變數分析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0.63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1.33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7" name="文字方塊 6"/>
          <p:cNvSpPr txBox="1"/>
          <p:nvPr/>
        </p:nvSpPr>
        <p:spPr>
          <a:xfrm>
            <a:off x="3652595" y="3483713"/>
            <a:ext cx="4673074"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實驗組與控制組社會科歷史學習成效後測效果量分析摘要</a:t>
            </a:r>
            <a:endParaRPr lang="zh-TW" altLang="en-US" dirty="0">
              <a:latin typeface="標楷體" panose="03000509000000000000" pitchFamily="65" charset="-120"/>
              <a:ea typeface="標楷體" panose="03000509000000000000" pitchFamily="65"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sz="1600" dirty="0">
                <a:solidFill>
                  <a:schemeClr val="tx1"/>
                </a:solidFill>
                <a:latin typeface="標楷體" panose="03000509000000000000" pitchFamily="65" charset="-120"/>
                <a:ea typeface="標楷體" panose="03000509000000000000" pitchFamily="65" charset="-120"/>
              </a:rPr>
              <a:t>數位素養</a:t>
            </a:r>
            <a:endParaRPr sz="16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17</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VR</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數位素養前測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203.63</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587512621"/>
              </p:ext>
            </p:extLst>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232.88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42.72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228.25</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5.18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6.03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.01*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200.74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40.91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207.75</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6.42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976401" y="1031047"/>
            <a:ext cx="4025461"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a:latin typeface="標楷體" panose="03000509000000000000" pitchFamily="65" charset="-120"/>
                <a:ea typeface="標楷體" panose="03000509000000000000" pitchFamily="65" charset="-120"/>
              </a:rPr>
              <a:t>數位素養後測共變數分析摘要</a:t>
            </a:r>
          </a:p>
        </p:txBody>
      </p:sp>
      <p:graphicFrame>
        <p:nvGraphicFramePr>
          <p:cNvPr id="6" name="表格 5"/>
          <p:cNvGraphicFramePr>
            <a:graphicFrameLocks noGrp="1"/>
          </p:cNvGraphicFramePr>
          <p:nvPr>
            <p:extLst>
              <p:ext uri="{D42A27DB-BD31-4B8C-83A1-F6EECF244321}">
                <p14:modId xmlns:p14="http://schemas.microsoft.com/office/powerpoint/2010/main" val="4244543978"/>
              </p:ext>
            </p:extLst>
          </p:nvPr>
        </p:nvGraphicFramePr>
        <p:xfrm>
          <a:off x="2306591" y="3809062"/>
          <a:ext cx="6714567" cy="741680"/>
        </p:xfrm>
        <a:graphic>
          <a:graphicData uri="http://schemas.openxmlformats.org/drawingml/2006/table">
            <a:tbl>
              <a:tblPr firstRow="1" bandRow="1">
                <a:tableStyleId>{94F96F03-4C32-40F1-B464-275229FA021F}</a:tableStyleId>
              </a:tblPr>
              <a:tblGrid>
                <a:gridCol w="2866044">
                  <a:extLst>
                    <a:ext uri="{9D8B030D-6E8A-4147-A177-3AD203B41FA5}">
                      <a16:colId xmlns:a16="http://schemas.microsoft.com/office/drawing/2014/main" val="1682901325"/>
                    </a:ext>
                  </a:extLst>
                </a:gridCol>
                <a:gridCol w="1282841">
                  <a:extLst>
                    <a:ext uri="{9D8B030D-6E8A-4147-A177-3AD203B41FA5}">
                      <a16:colId xmlns:a16="http://schemas.microsoft.com/office/drawing/2014/main" val="1368918997"/>
                    </a:ext>
                  </a:extLst>
                </a:gridCol>
                <a:gridCol w="1282841">
                  <a:extLst>
                    <a:ext uri="{9D8B030D-6E8A-4147-A177-3AD203B41FA5}">
                      <a16:colId xmlns:a16="http://schemas.microsoft.com/office/drawing/2014/main" val="2379780247"/>
                    </a:ext>
                  </a:extLst>
                </a:gridCol>
                <a:gridCol w="1282841">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Ｒ平方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整體「</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數位素養」共變數分析</a:t>
                      </a:r>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0.47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0.94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9" name="文字方塊 8"/>
          <p:cNvSpPr txBox="1"/>
          <p:nvPr/>
        </p:nvSpPr>
        <p:spPr>
          <a:xfrm>
            <a:off x="3895719" y="3501285"/>
            <a:ext cx="4025461"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a:t>
            </a:r>
            <a:r>
              <a:rPr lang="zh-TW" altLang="zh-TW" dirty="0" smtClean="0">
                <a:latin typeface="標楷體" panose="03000509000000000000" pitchFamily="65" charset="-120"/>
                <a:ea typeface="標楷體" panose="03000509000000000000" pitchFamily="65" charset="-120"/>
              </a:rPr>
              <a:t>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a:latin typeface="標楷體" panose="03000509000000000000" pitchFamily="65" charset="-120"/>
                <a:ea typeface="標楷體" panose="03000509000000000000" pitchFamily="65" charset="-120"/>
              </a:rPr>
              <a:t>數位素養</a:t>
            </a:r>
            <a:r>
              <a:rPr lang="zh-TW" altLang="zh-TW" dirty="0" smtClean="0">
                <a:latin typeface="標楷體" panose="03000509000000000000" pitchFamily="65" charset="-120"/>
                <a:ea typeface="標楷體" panose="03000509000000000000" pitchFamily="65" charset="-120"/>
              </a:rPr>
              <a:t>後</a:t>
            </a:r>
            <a:r>
              <a:rPr lang="zh-TW" altLang="zh-TW" dirty="0">
                <a:latin typeface="標楷體" panose="03000509000000000000" pitchFamily="65" charset="-120"/>
                <a:ea typeface="標楷體" panose="03000509000000000000" pitchFamily="65" charset="-120"/>
              </a:rPr>
              <a:t>測效果量分析摘要</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2639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dirty="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第一大項資訊獲取與理解</a:t>
            </a:r>
            <a:endParaRPr lang="en-US" altLang="zh-TW" sz="1400" dirty="0">
              <a:solidFill>
                <a:schemeClr val="tx1"/>
              </a:solidFill>
              <a:latin typeface="標楷體" panose="03000509000000000000" pitchFamily="65" charset="-120"/>
              <a:ea typeface="標楷體" panose="03000509000000000000" pitchFamily="65" charset="-120"/>
            </a:endParaRPr>
          </a:p>
          <a:p>
            <a:pPr marL="0" lvl="0" indent="0" algn="l" rtl="0">
              <a:spcBef>
                <a:spcPts val="0"/>
              </a:spcBef>
              <a:spcAft>
                <a:spcPts val="1200"/>
              </a:spcAft>
              <a:buNone/>
            </a:pPr>
            <a:endParaRPr lang="en-US" altLang="zh-TW" dirty="0" smtClean="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18</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200" dirty="0">
                <a:latin typeface="Times New Roman" panose="02020603050405020304" pitchFamily="18" charset="0"/>
                <a:ea typeface="標楷體" panose="03000509000000000000" pitchFamily="65" charset="-120"/>
                <a:cs typeface="Times New Roman" panose="02020603050405020304" pitchFamily="18" charset="0"/>
              </a:rPr>
              <a:t>資訊獲取與理解</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前測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19.49</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659409673"/>
              </p:ext>
            </p:extLst>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資訊獲取與理解</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21.39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4.21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20.86</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5.93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.01*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18.07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4.33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18.86</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392375" y="1031047"/>
            <a:ext cx="5032147"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第一大項資訊獲取與理解</a:t>
            </a:r>
            <a:r>
              <a:rPr lang="zh-TW" altLang="en-US" dirty="0" smtClean="0">
                <a:latin typeface="標楷體" panose="03000509000000000000" pitchFamily="65" charset="-120"/>
                <a:ea typeface="標楷體" panose="03000509000000000000" pitchFamily="65" charset="-120"/>
              </a:rPr>
              <a:t>後</a:t>
            </a:r>
            <a:r>
              <a:rPr lang="zh-TW" altLang="en-US" dirty="0">
                <a:latin typeface="標楷體" panose="03000509000000000000" pitchFamily="65" charset="-120"/>
                <a:ea typeface="標楷體" panose="03000509000000000000" pitchFamily="65" charset="-120"/>
              </a:rPr>
              <a:t>測共變數分析摘要</a:t>
            </a:r>
          </a:p>
        </p:txBody>
      </p:sp>
      <p:graphicFrame>
        <p:nvGraphicFramePr>
          <p:cNvPr id="6" name="表格 5"/>
          <p:cNvGraphicFramePr>
            <a:graphicFrameLocks noGrp="1"/>
          </p:cNvGraphicFramePr>
          <p:nvPr>
            <p:extLst>
              <p:ext uri="{D42A27DB-BD31-4B8C-83A1-F6EECF244321}">
                <p14:modId xmlns:p14="http://schemas.microsoft.com/office/powerpoint/2010/main" val="3781297532"/>
              </p:ext>
            </p:extLst>
          </p:nvPr>
        </p:nvGraphicFramePr>
        <p:xfrm>
          <a:off x="2306591" y="3809062"/>
          <a:ext cx="6714566" cy="741680"/>
        </p:xfrm>
        <a:graphic>
          <a:graphicData uri="http://schemas.openxmlformats.org/drawingml/2006/table">
            <a:tbl>
              <a:tblPr firstRow="1" bandRow="1">
                <a:tableStyleId>{94F96F03-4C32-40F1-B464-275229FA021F}</a:tableStyleId>
              </a:tblPr>
              <a:tblGrid>
                <a:gridCol w="3036374">
                  <a:extLst>
                    <a:ext uri="{9D8B030D-6E8A-4147-A177-3AD203B41FA5}">
                      <a16:colId xmlns:a16="http://schemas.microsoft.com/office/drawing/2014/main" val="1682901325"/>
                    </a:ext>
                  </a:extLst>
                </a:gridCol>
                <a:gridCol w="1226064">
                  <a:extLst>
                    <a:ext uri="{9D8B030D-6E8A-4147-A177-3AD203B41FA5}">
                      <a16:colId xmlns:a16="http://schemas.microsoft.com/office/drawing/2014/main" val="1368918997"/>
                    </a:ext>
                  </a:extLst>
                </a:gridCol>
                <a:gridCol w="1226064">
                  <a:extLst>
                    <a:ext uri="{9D8B030D-6E8A-4147-A177-3AD203B41FA5}">
                      <a16:colId xmlns:a16="http://schemas.microsoft.com/office/drawing/2014/main" val="2379780247"/>
                    </a:ext>
                  </a:extLst>
                </a:gridCol>
                <a:gridCol w="1226064">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Ｒ平方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第一大項資訊獲取與理解共變數分析</a:t>
                      </a:r>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0.51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9" name="文字方塊 8"/>
          <p:cNvSpPr txBox="1"/>
          <p:nvPr/>
        </p:nvSpPr>
        <p:spPr>
          <a:xfrm>
            <a:off x="3147800" y="3501285"/>
            <a:ext cx="5032147"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a:t>
            </a:r>
            <a:r>
              <a:rPr lang="zh-TW" altLang="zh-TW" dirty="0" smtClean="0">
                <a:latin typeface="標楷體" panose="03000509000000000000" pitchFamily="65" charset="-120"/>
                <a:ea typeface="標楷體" panose="03000509000000000000" pitchFamily="65" charset="-120"/>
              </a:rPr>
              <a:t>組</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第一大項</a:t>
            </a:r>
            <a:r>
              <a:rPr lang="zh-TW" altLang="zh-TW" dirty="0" smtClean="0">
                <a:latin typeface="Times New Roman" panose="02020603050405020304" pitchFamily="18" charset="0"/>
                <a:ea typeface="標楷體" panose="03000509000000000000" pitchFamily="65" charset="-120"/>
                <a:cs typeface="Times New Roman" panose="02020603050405020304" pitchFamily="18" charset="0"/>
              </a:rPr>
              <a:t>資訊</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獲取與理解</a:t>
            </a:r>
            <a:r>
              <a:rPr lang="zh-TW" altLang="zh-TW" dirty="0" smtClean="0">
                <a:latin typeface="標楷體" panose="03000509000000000000" pitchFamily="65" charset="-120"/>
                <a:ea typeface="標楷體" panose="03000509000000000000" pitchFamily="65" charset="-120"/>
              </a:rPr>
              <a:t>後</a:t>
            </a:r>
            <a:r>
              <a:rPr lang="zh-TW" altLang="zh-TW" dirty="0">
                <a:latin typeface="標楷體" panose="03000509000000000000" pitchFamily="65" charset="-120"/>
                <a:ea typeface="標楷體" panose="03000509000000000000" pitchFamily="65" charset="-120"/>
              </a:rPr>
              <a:t>測效果量分析摘要</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0497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smtClean="0">
                <a:solidFill>
                  <a:schemeClr val="tx1"/>
                </a:solidFill>
                <a:latin typeface="標楷體" panose="03000509000000000000" pitchFamily="65" charset="-120"/>
                <a:ea typeface="標楷體" panose="03000509000000000000" pitchFamily="65" charset="-120"/>
              </a:rPr>
              <a:t>第二大項評估</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19</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評估</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前測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25.74</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766939932"/>
              </p:ext>
            </p:extLst>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評估</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30.12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5.95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29.79</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10.09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.002</a:t>
                      </a:r>
                      <a:r>
                        <a:rPr lang="en-US" altLang="zh-TW" sz="1400" b="0" i="0" u="none" strike="noStrike" cap="none" dirty="0" smtClean="0">
                          <a:solidFill>
                            <a:srgbClr val="000000"/>
                          </a:solidFill>
                          <a:effectLst/>
                          <a:latin typeface="Arial"/>
                          <a:ea typeface="Arial"/>
                          <a:cs typeface="Arial"/>
                          <a:sym typeface="Arial"/>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25.44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6.29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25.93</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.94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841217" y="996187"/>
            <a:ext cx="4134465"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zh-TW" dirty="0" smtClean="0">
                <a:latin typeface="Times New Roman" panose="02020603050405020304" pitchFamily="18" charset="0"/>
                <a:ea typeface="標楷體" panose="03000509000000000000" pitchFamily="65" charset="-120"/>
                <a:cs typeface="Times New Roman" panose="02020603050405020304" pitchFamily="18" charset="0"/>
              </a:rPr>
              <a:t>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二</a:t>
            </a:r>
            <a:r>
              <a:rPr lang="zh-TW" altLang="zh-TW" dirty="0" smtClean="0">
                <a:latin typeface="Times New Roman" panose="02020603050405020304" pitchFamily="18" charset="0"/>
                <a:ea typeface="標楷體" panose="03000509000000000000" pitchFamily="65" charset="-120"/>
                <a:cs typeface="Times New Roman" panose="02020603050405020304" pitchFamily="18" charset="0"/>
              </a:rPr>
              <a:t>大項</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評估</a:t>
            </a:r>
            <a:r>
              <a:rPr lang="zh-TW" altLang="en-US" dirty="0" smtClean="0">
                <a:latin typeface="標楷體" panose="03000509000000000000" pitchFamily="65" charset="-120"/>
                <a:ea typeface="標楷體" panose="03000509000000000000" pitchFamily="65" charset="-120"/>
              </a:rPr>
              <a:t>後</a:t>
            </a:r>
            <a:r>
              <a:rPr lang="zh-TW" altLang="en-US" dirty="0">
                <a:latin typeface="標楷體" panose="03000509000000000000" pitchFamily="65" charset="-120"/>
                <a:ea typeface="標楷體" panose="03000509000000000000" pitchFamily="65" charset="-120"/>
              </a:rPr>
              <a:t>測共變數分析摘要</a:t>
            </a:r>
          </a:p>
        </p:txBody>
      </p:sp>
      <p:graphicFrame>
        <p:nvGraphicFramePr>
          <p:cNvPr id="6" name="表格 5"/>
          <p:cNvGraphicFramePr>
            <a:graphicFrameLocks noGrp="1"/>
          </p:cNvGraphicFramePr>
          <p:nvPr>
            <p:extLst>
              <p:ext uri="{D42A27DB-BD31-4B8C-83A1-F6EECF244321}">
                <p14:modId xmlns:p14="http://schemas.microsoft.com/office/powerpoint/2010/main" val="2446204174"/>
              </p:ext>
            </p:extLst>
          </p:nvPr>
        </p:nvGraphicFramePr>
        <p:xfrm>
          <a:off x="2306591" y="3809062"/>
          <a:ext cx="6714567" cy="741680"/>
        </p:xfrm>
        <a:graphic>
          <a:graphicData uri="http://schemas.openxmlformats.org/drawingml/2006/table">
            <a:tbl>
              <a:tblPr firstRow="1" bandRow="1">
                <a:tableStyleId>{94F96F03-4C32-40F1-B464-275229FA021F}</a:tableStyleId>
              </a:tblPr>
              <a:tblGrid>
                <a:gridCol w="2866044">
                  <a:extLst>
                    <a:ext uri="{9D8B030D-6E8A-4147-A177-3AD203B41FA5}">
                      <a16:colId xmlns:a16="http://schemas.microsoft.com/office/drawing/2014/main" val="1682901325"/>
                    </a:ext>
                  </a:extLst>
                </a:gridCol>
                <a:gridCol w="1282841">
                  <a:extLst>
                    <a:ext uri="{9D8B030D-6E8A-4147-A177-3AD203B41FA5}">
                      <a16:colId xmlns:a16="http://schemas.microsoft.com/office/drawing/2014/main" val="1368918997"/>
                    </a:ext>
                  </a:extLst>
                </a:gridCol>
                <a:gridCol w="1282841">
                  <a:extLst>
                    <a:ext uri="{9D8B030D-6E8A-4147-A177-3AD203B41FA5}">
                      <a16:colId xmlns:a16="http://schemas.microsoft.com/office/drawing/2014/main" val="2379780247"/>
                    </a:ext>
                  </a:extLst>
                </a:gridCol>
                <a:gridCol w="1282841">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Ｒ平方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第二大項評估共變數分析</a:t>
                      </a:r>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0.44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0.90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9" name="文字方塊 8"/>
          <p:cNvSpPr txBox="1"/>
          <p:nvPr/>
        </p:nvSpPr>
        <p:spPr>
          <a:xfrm>
            <a:off x="3895719" y="3501285"/>
            <a:ext cx="4134465"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a:t>
            </a:r>
            <a:r>
              <a:rPr lang="zh-TW" altLang="zh-TW" dirty="0" smtClean="0">
                <a:latin typeface="標楷體" panose="03000509000000000000" pitchFamily="65" charset="-120"/>
                <a:ea typeface="標楷體" panose="03000509000000000000" pitchFamily="65" charset="-120"/>
              </a:rPr>
              <a:t>組</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第</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二</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大項</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評估</a:t>
            </a:r>
            <a:r>
              <a:rPr lang="zh-TW" altLang="zh-TW" dirty="0" smtClean="0">
                <a:latin typeface="標楷體" panose="03000509000000000000" pitchFamily="65" charset="-120"/>
                <a:ea typeface="標楷體" panose="03000509000000000000" pitchFamily="65" charset="-120"/>
              </a:rPr>
              <a:t>後</a:t>
            </a:r>
            <a:r>
              <a:rPr lang="zh-TW" altLang="zh-TW" dirty="0">
                <a:latin typeface="標楷體" panose="03000509000000000000" pitchFamily="65" charset="-120"/>
                <a:ea typeface="標楷體" panose="03000509000000000000" pitchFamily="65" charset="-120"/>
              </a:rPr>
              <a:t>測效果量分析摘要</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0469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目錄</a:t>
            </a:r>
            <a:endParaRPr>
              <a:latin typeface="DFKai-SB"/>
              <a:ea typeface="DFKai-SB"/>
              <a:cs typeface="DFKai-SB"/>
              <a:sym typeface="DFKai-SB"/>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DFKai-SB"/>
              <a:buAutoNum type="arabicPeriod"/>
            </a:pPr>
            <a:r>
              <a:rPr lang="zh-TW" dirty="0">
                <a:solidFill>
                  <a:schemeClr val="tx1"/>
                </a:solidFill>
                <a:latin typeface="DFKai-SB"/>
                <a:ea typeface="DFKai-SB"/>
                <a:cs typeface="DFKai-SB"/>
                <a:sym typeface="DFKai-SB"/>
              </a:rPr>
              <a:t>緒論</a:t>
            </a:r>
            <a:endParaRPr dirty="0">
              <a:solidFill>
                <a:schemeClr val="tx1"/>
              </a:solidFill>
              <a:latin typeface="DFKai-SB"/>
              <a:ea typeface="DFKai-SB"/>
              <a:cs typeface="DFKai-SB"/>
              <a:sym typeface="DFKai-SB"/>
            </a:endParaRPr>
          </a:p>
          <a:p>
            <a:pPr marL="457200" lvl="0" indent="-342900" algn="l" rtl="0">
              <a:lnSpc>
                <a:spcPct val="150000"/>
              </a:lnSpc>
              <a:spcBef>
                <a:spcPts val="0"/>
              </a:spcBef>
              <a:spcAft>
                <a:spcPts val="0"/>
              </a:spcAft>
              <a:buSzPts val="1800"/>
              <a:buFont typeface="DFKai-SB"/>
              <a:buAutoNum type="arabicPeriod"/>
            </a:pPr>
            <a:r>
              <a:rPr lang="zh-TW" dirty="0">
                <a:solidFill>
                  <a:schemeClr val="tx1"/>
                </a:solidFill>
                <a:latin typeface="DFKai-SB"/>
                <a:ea typeface="DFKai-SB"/>
                <a:cs typeface="DFKai-SB"/>
                <a:sym typeface="DFKai-SB"/>
              </a:rPr>
              <a:t>文獻回顧</a:t>
            </a:r>
            <a:endParaRPr dirty="0">
              <a:solidFill>
                <a:schemeClr val="tx1"/>
              </a:solidFill>
              <a:latin typeface="DFKai-SB"/>
              <a:ea typeface="DFKai-SB"/>
              <a:cs typeface="DFKai-SB"/>
              <a:sym typeface="DFKai-SB"/>
            </a:endParaRPr>
          </a:p>
          <a:p>
            <a:pPr marL="457200" lvl="0" indent="-342900" algn="l" rtl="0">
              <a:lnSpc>
                <a:spcPct val="150000"/>
              </a:lnSpc>
              <a:spcBef>
                <a:spcPts val="0"/>
              </a:spcBef>
              <a:spcAft>
                <a:spcPts val="0"/>
              </a:spcAft>
              <a:buSzPts val="1800"/>
              <a:buFont typeface="DFKai-SB"/>
              <a:buAutoNum type="arabicPeriod"/>
            </a:pPr>
            <a:r>
              <a:rPr lang="zh-TW" dirty="0">
                <a:solidFill>
                  <a:schemeClr val="tx1"/>
                </a:solidFill>
                <a:latin typeface="DFKai-SB"/>
                <a:ea typeface="DFKai-SB"/>
                <a:cs typeface="DFKai-SB"/>
                <a:sym typeface="DFKai-SB"/>
              </a:rPr>
              <a:t>反思性引導機制</a:t>
            </a:r>
            <a:r>
              <a:rPr lang="zh-TW" dirty="0">
                <a:solidFill>
                  <a:schemeClr val="tx1"/>
                </a:solidFill>
                <a:latin typeface="Times New Roman"/>
                <a:ea typeface="Times New Roman"/>
                <a:cs typeface="Times New Roman"/>
                <a:sym typeface="Times New Roman"/>
              </a:rPr>
              <a:t>AI</a:t>
            </a:r>
            <a:r>
              <a:rPr lang="zh-TW" dirty="0">
                <a:solidFill>
                  <a:schemeClr val="tx1"/>
                </a:solidFill>
                <a:latin typeface="DFKai-SB"/>
                <a:ea typeface="DFKai-SB"/>
                <a:cs typeface="DFKai-SB"/>
                <a:sym typeface="DFKai-SB"/>
              </a:rPr>
              <a:t>助手虛擬實境教材</a:t>
            </a:r>
            <a:endParaRPr dirty="0">
              <a:solidFill>
                <a:schemeClr val="tx1"/>
              </a:solidFill>
              <a:latin typeface="DFKai-SB"/>
              <a:ea typeface="DFKai-SB"/>
              <a:cs typeface="DFKai-SB"/>
              <a:sym typeface="DFKai-SB"/>
            </a:endParaRPr>
          </a:p>
          <a:p>
            <a:pPr marL="457200" lvl="0" indent="-342900" algn="l" rtl="0">
              <a:lnSpc>
                <a:spcPct val="150000"/>
              </a:lnSpc>
              <a:spcBef>
                <a:spcPts val="0"/>
              </a:spcBef>
              <a:spcAft>
                <a:spcPts val="0"/>
              </a:spcAft>
              <a:buSzPts val="1800"/>
              <a:buFont typeface="DFKai-SB"/>
              <a:buAutoNum type="arabicPeriod"/>
            </a:pPr>
            <a:r>
              <a:rPr lang="zh-TW" dirty="0">
                <a:solidFill>
                  <a:schemeClr val="tx1"/>
                </a:solidFill>
                <a:latin typeface="DFKai-SB"/>
                <a:ea typeface="DFKai-SB"/>
                <a:cs typeface="DFKai-SB"/>
                <a:sym typeface="DFKai-SB"/>
              </a:rPr>
              <a:t>研究方法</a:t>
            </a:r>
            <a:endParaRPr dirty="0">
              <a:solidFill>
                <a:schemeClr val="tx1"/>
              </a:solidFill>
              <a:latin typeface="DFKai-SB"/>
              <a:ea typeface="DFKai-SB"/>
              <a:cs typeface="DFKai-SB"/>
              <a:sym typeface="DFKai-SB"/>
            </a:endParaRPr>
          </a:p>
          <a:p>
            <a:pPr marL="457200" lvl="0" indent="-342900" algn="l" rtl="0">
              <a:lnSpc>
                <a:spcPct val="150000"/>
              </a:lnSpc>
              <a:spcBef>
                <a:spcPts val="0"/>
              </a:spcBef>
              <a:spcAft>
                <a:spcPts val="0"/>
              </a:spcAft>
              <a:buSzPts val="1800"/>
              <a:buFont typeface="DFKai-SB"/>
              <a:buAutoNum type="arabicPeriod"/>
            </a:pPr>
            <a:r>
              <a:rPr lang="zh-TW" dirty="0">
                <a:solidFill>
                  <a:schemeClr val="tx1"/>
                </a:solidFill>
                <a:latin typeface="DFKai-SB"/>
                <a:ea typeface="DFKai-SB"/>
                <a:cs typeface="DFKai-SB"/>
                <a:sym typeface="DFKai-SB"/>
              </a:rPr>
              <a:t>研究結果與討論</a:t>
            </a:r>
            <a:endParaRPr dirty="0">
              <a:solidFill>
                <a:schemeClr val="tx1"/>
              </a:solidFill>
              <a:latin typeface="DFKai-SB"/>
              <a:ea typeface="DFKai-SB"/>
              <a:cs typeface="DFKai-SB"/>
              <a:sym typeface="DFKai-SB"/>
            </a:endParaRPr>
          </a:p>
          <a:p>
            <a:pPr marL="457200" lvl="0" indent="-342900" algn="l" rtl="0">
              <a:lnSpc>
                <a:spcPct val="150000"/>
              </a:lnSpc>
              <a:spcBef>
                <a:spcPts val="0"/>
              </a:spcBef>
              <a:spcAft>
                <a:spcPts val="0"/>
              </a:spcAft>
              <a:buSzPts val="1800"/>
              <a:buFont typeface="DFKai-SB"/>
              <a:buAutoNum type="arabicPeriod"/>
            </a:pPr>
            <a:r>
              <a:rPr lang="zh-TW" dirty="0">
                <a:solidFill>
                  <a:schemeClr val="tx1"/>
                </a:solidFill>
                <a:latin typeface="DFKai-SB"/>
                <a:ea typeface="DFKai-SB"/>
                <a:cs typeface="DFKai-SB"/>
                <a:sym typeface="DFKai-SB"/>
              </a:rPr>
              <a:t>結論與建議</a:t>
            </a:r>
            <a:endParaRPr dirty="0">
              <a:solidFill>
                <a:schemeClr val="tx1"/>
              </a:solidFill>
              <a:latin typeface="DFKai-SB"/>
              <a:ea typeface="DFKai-SB"/>
              <a:cs typeface="DFKai-SB"/>
              <a:sym typeface="DFKai-SB"/>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a:solidFill>
                  <a:schemeClr val="tx1"/>
                </a:solidFill>
                <a:latin typeface="標楷體" panose="03000509000000000000" pitchFamily="65" charset="-120"/>
                <a:ea typeface="標楷體" panose="03000509000000000000" pitchFamily="65" charset="-120"/>
              </a:rPr>
              <a:t>第三大項倫理與福祉</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20</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200" dirty="0">
                <a:latin typeface="Times New Roman" panose="02020603050405020304" pitchFamily="18" charset="0"/>
                <a:ea typeface="標楷體" panose="03000509000000000000" pitchFamily="65" charset="-120"/>
                <a:cs typeface="Times New Roman" panose="02020603050405020304" pitchFamily="18" charset="0"/>
              </a:rPr>
              <a:t>倫理與福祉</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前測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30.24</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726602263"/>
              </p:ext>
            </p:extLst>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倫理與福祉</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31.37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31.29</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.15</a:t>
                      </a:r>
                      <a:r>
                        <a:rPr lang="en-US" altLang="zh-TW" sz="1400" b="0" i="0" u="none" strike="noStrike" cap="none" dirty="0" smtClean="0">
                          <a:solidFill>
                            <a:srgbClr val="000000"/>
                          </a:solidFill>
                          <a:effectLst/>
                          <a:latin typeface="Arial"/>
                          <a:ea typeface="Arial"/>
                          <a:cs typeface="Arial"/>
                          <a:sym typeface="Arial"/>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29.48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6.60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29.59</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.90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841217" y="996187"/>
            <a:ext cx="4673074"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zh-TW" dirty="0" smtClean="0">
                <a:latin typeface="Times New Roman" panose="02020603050405020304" pitchFamily="18" charset="0"/>
                <a:ea typeface="標楷體" panose="03000509000000000000" pitchFamily="65" charset="-120"/>
                <a:cs typeface="Times New Roman" panose="02020603050405020304" pitchFamily="18" charset="0"/>
              </a:rPr>
              <a:t>第</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三</a:t>
            </a:r>
            <a:r>
              <a:rPr lang="zh-TW" altLang="zh-TW" dirty="0" smtClean="0">
                <a:latin typeface="Times New Roman" panose="02020603050405020304" pitchFamily="18" charset="0"/>
                <a:ea typeface="標楷體" panose="03000509000000000000" pitchFamily="65" charset="-120"/>
                <a:cs typeface="Times New Roman" panose="02020603050405020304" pitchFamily="18" charset="0"/>
              </a:rPr>
              <a:t>大項</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倫理與福祉</a:t>
            </a:r>
            <a:r>
              <a:rPr lang="zh-TW" altLang="en-US" dirty="0" smtClean="0">
                <a:latin typeface="標楷體" panose="03000509000000000000" pitchFamily="65" charset="-120"/>
                <a:ea typeface="標楷體" panose="03000509000000000000" pitchFamily="65" charset="-120"/>
              </a:rPr>
              <a:t>後</a:t>
            </a:r>
            <a:r>
              <a:rPr lang="zh-TW" altLang="en-US" dirty="0">
                <a:latin typeface="標楷體" panose="03000509000000000000" pitchFamily="65" charset="-120"/>
                <a:ea typeface="標楷體" panose="03000509000000000000" pitchFamily="65" charset="-120"/>
              </a:rPr>
              <a:t>測共變數分析摘要</a:t>
            </a:r>
          </a:p>
        </p:txBody>
      </p:sp>
    </p:spTree>
    <p:extLst>
      <p:ext uri="{BB962C8B-B14F-4D97-AF65-F5344CB8AC3E}">
        <p14:creationId xmlns:p14="http://schemas.microsoft.com/office/powerpoint/2010/main" val="35499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smtClean="0">
                <a:solidFill>
                  <a:schemeClr val="tx1"/>
                </a:solidFill>
                <a:latin typeface="標楷體" panose="03000509000000000000" pitchFamily="65" charset="-120"/>
                <a:ea typeface="標楷體" panose="03000509000000000000" pitchFamily="65" charset="-120"/>
              </a:rPr>
              <a:t>第四大項互動</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21</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互動</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前測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29.65</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506956856"/>
              </p:ext>
            </p:extLst>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互動</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34.10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6.98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33.92</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.98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7.09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29.59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6.77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29.86</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1.18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841217" y="996187"/>
            <a:ext cx="4134465"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第四大項</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互動</a:t>
            </a:r>
            <a:r>
              <a:rPr lang="zh-TW" altLang="en-US" dirty="0" smtClean="0">
                <a:latin typeface="標楷體" panose="03000509000000000000" pitchFamily="65" charset="-120"/>
                <a:ea typeface="標楷體" panose="03000509000000000000" pitchFamily="65" charset="-120"/>
              </a:rPr>
              <a:t>後</a:t>
            </a:r>
            <a:r>
              <a:rPr lang="zh-TW" altLang="en-US" dirty="0">
                <a:latin typeface="標楷體" panose="03000509000000000000" pitchFamily="65" charset="-120"/>
                <a:ea typeface="標楷體" panose="03000509000000000000" pitchFamily="65" charset="-120"/>
              </a:rPr>
              <a:t>測共變數分析摘要</a:t>
            </a:r>
          </a:p>
        </p:txBody>
      </p:sp>
      <p:graphicFrame>
        <p:nvGraphicFramePr>
          <p:cNvPr id="6" name="表格 5"/>
          <p:cNvGraphicFramePr>
            <a:graphicFrameLocks noGrp="1"/>
          </p:cNvGraphicFramePr>
          <p:nvPr>
            <p:extLst>
              <p:ext uri="{D42A27DB-BD31-4B8C-83A1-F6EECF244321}">
                <p14:modId xmlns:p14="http://schemas.microsoft.com/office/powerpoint/2010/main" val="2290951466"/>
              </p:ext>
            </p:extLst>
          </p:nvPr>
        </p:nvGraphicFramePr>
        <p:xfrm>
          <a:off x="2306591" y="3809062"/>
          <a:ext cx="6714567" cy="741680"/>
        </p:xfrm>
        <a:graphic>
          <a:graphicData uri="http://schemas.openxmlformats.org/drawingml/2006/table">
            <a:tbl>
              <a:tblPr firstRow="1" bandRow="1">
                <a:tableStyleId>{94F96F03-4C32-40F1-B464-275229FA021F}</a:tableStyleId>
              </a:tblPr>
              <a:tblGrid>
                <a:gridCol w="2866044">
                  <a:extLst>
                    <a:ext uri="{9D8B030D-6E8A-4147-A177-3AD203B41FA5}">
                      <a16:colId xmlns:a16="http://schemas.microsoft.com/office/drawing/2014/main" val="1682901325"/>
                    </a:ext>
                  </a:extLst>
                </a:gridCol>
                <a:gridCol w="1282841">
                  <a:extLst>
                    <a:ext uri="{9D8B030D-6E8A-4147-A177-3AD203B41FA5}">
                      <a16:colId xmlns:a16="http://schemas.microsoft.com/office/drawing/2014/main" val="1368918997"/>
                    </a:ext>
                  </a:extLst>
                </a:gridCol>
                <a:gridCol w="1282841">
                  <a:extLst>
                    <a:ext uri="{9D8B030D-6E8A-4147-A177-3AD203B41FA5}">
                      <a16:colId xmlns:a16="http://schemas.microsoft.com/office/drawing/2014/main" val="2379780247"/>
                    </a:ext>
                  </a:extLst>
                </a:gridCol>
                <a:gridCol w="1282841">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Ｒ平方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第四大項互動共變數分析</a:t>
                      </a:r>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0.29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0.64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9" name="文字方塊 8"/>
          <p:cNvSpPr txBox="1"/>
          <p:nvPr/>
        </p:nvSpPr>
        <p:spPr>
          <a:xfrm>
            <a:off x="3895719" y="3501285"/>
            <a:ext cx="4134465"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a:t>
            </a:r>
            <a:r>
              <a:rPr lang="zh-TW" altLang="zh-TW" dirty="0" smtClean="0">
                <a:latin typeface="標楷體" panose="03000509000000000000" pitchFamily="65" charset="-120"/>
                <a:ea typeface="標楷體" panose="03000509000000000000" pitchFamily="65" charset="-120"/>
              </a:rPr>
              <a:t>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第四大項互動</a:t>
            </a:r>
            <a:r>
              <a:rPr lang="zh-TW" altLang="zh-TW" dirty="0" smtClean="0">
                <a:latin typeface="標楷體" panose="03000509000000000000" pitchFamily="65" charset="-120"/>
                <a:ea typeface="標楷體" panose="03000509000000000000" pitchFamily="65" charset="-120"/>
              </a:rPr>
              <a:t>後</a:t>
            </a:r>
            <a:r>
              <a:rPr lang="zh-TW" altLang="zh-TW" dirty="0">
                <a:latin typeface="標楷體" panose="03000509000000000000" pitchFamily="65" charset="-120"/>
                <a:ea typeface="標楷體" panose="03000509000000000000" pitchFamily="65" charset="-120"/>
              </a:rPr>
              <a:t>測效果量分析摘要</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47461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smtClean="0">
                <a:solidFill>
                  <a:schemeClr val="tx1"/>
                </a:solidFill>
                <a:latin typeface="標楷體" panose="03000509000000000000" pitchFamily="65" charset="-120"/>
                <a:ea typeface="標楷體" panose="03000509000000000000" pitchFamily="65" charset="-120"/>
              </a:rPr>
              <a:t>第五大項合作</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22</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合作前測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26.50</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742754305"/>
              </p:ext>
            </p:extLst>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合作</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30.20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6.00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29.83</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4.77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.03</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26.59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6.16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27.14</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.95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841217" y="996187"/>
            <a:ext cx="4134465"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第五大項合作</a:t>
            </a:r>
            <a:r>
              <a:rPr lang="zh-TW" altLang="en-US" dirty="0" smtClean="0">
                <a:latin typeface="標楷體" panose="03000509000000000000" pitchFamily="65" charset="-120"/>
                <a:ea typeface="標楷體" panose="03000509000000000000" pitchFamily="65" charset="-120"/>
              </a:rPr>
              <a:t>後</a:t>
            </a:r>
            <a:r>
              <a:rPr lang="zh-TW" altLang="en-US" dirty="0">
                <a:latin typeface="標楷體" panose="03000509000000000000" pitchFamily="65" charset="-120"/>
                <a:ea typeface="標楷體" panose="03000509000000000000" pitchFamily="65" charset="-120"/>
              </a:rPr>
              <a:t>測共變數分析摘要</a:t>
            </a:r>
          </a:p>
        </p:txBody>
      </p:sp>
      <p:graphicFrame>
        <p:nvGraphicFramePr>
          <p:cNvPr id="6" name="表格 5"/>
          <p:cNvGraphicFramePr>
            <a:graphicFrameLocks noGrp="1"/>
          </p:cNvGraphicFramePr>
          <p:nvPr>
            <p:extLst>
              <p:ext uri="{D42A27DB-BD31-4B8C-83A1-F6EECF244321}">
                <p14:modId xmlns:p14="http://schemas.microsoft.com/office/powerpoint/2010/main" val="2746296808"/>
              </p:ext>
            </p:extLst>
          </p:nvPr>
        </p:nvGraphicFramePr>
        <p:xfrm>
          <a:off x="2306591" y="3809062"/>
          <a:ext cx="6714567" cy="741680"/>
        </p:xfrm>
        <a:graphic>
          <a:graphicData uri="http://schemas.openxmlformats.org/drawingml/2006/table">
            <a:tbl>
              <a:tblPr firstRow="1" bandRow="1">
                <a:tableStyleId>{94F96F03-4C32-40F1-B464-275229FA021F}</a:tableStyleId>
              </a:tblPr>
              <a:tblGrid>
                <a:gridCol w="2866044">
                  <a:extLst>
                    <a:ext uri="{9D8B030D-6E8A-4147-A177-3AD203B41FA5}">
                      <a16:colId xmlns:a16="http://schemas.microsoft.com/office/drawing/2014/main" val="1682901325"/>
                    </a:ext>
                  </a:extLst>
                </a:gridCol>
                <a:gridCol w="1282841">
                  <a:extLst>
                    <a:ext uri="{9D8B030D-6E8A-4147-A177-3AD203B41FA5}">
                      <a16:colId xmlns:a16="http://schemas.microsoft.com/office/drawing/2014/main" val="1368918997"/>
                    </a:ext>
                  </a:extLst>
                </a:gridCol>
                <a:gridCol w="1282841">
                  <a:extLst>
                    <a:ext uri="{9D8B030D-6E8A-4147-A177-3AD203B41FA5}">
                      <a16:colId xmlns:a16="http://schemas.microsoft.com/office/drawing/2014/main" val="2379780247"/>
                    </a:ext>
                  </a:extLst>
                </a:gridCol>
                <a:gridCol w="1282841">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Ｒ平方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第五大項合作共變數分析</a:t>
                      </a:r>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0.40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0.82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9" name="文字方塊 8"/>
          <p:cNvSpPr txBox="1"/>
          <p:nvPr/>
        </p:nvSpPr>
        <p:spPr>
          <a:xfrm>
            <a:off x="3895719" y="3501285"/>
            <a:ext cx="4134465"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a:t>
            </a:r>
            <a:r>
              <a:rPr lang="zh-TW" altLang="zh-TW"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第五大項合作</a:t>
            </a:r>
            <a:r>
              <a:rPr lang="zh-TW" altLang="zh-TW" dirty="0" smtClean="0">
                <a:latin typeface="標楷體" panose="03000509000000000000" pitchFamily="65" charset="-120"/>
                <a:ea typeface="標楷體" panose="03000509000000000000" pitchFamily="65" charset="-120"/>
              </a:rPr>
              <a:t>後</a:t>
            </a:r>
            <a:r>
              <a:rPr lang="zh-TW" altLang="zh-TW" dirty="0">
                <a:latin typeface="標楷體" panose="03000509000000000000" pitchFamily="65" charset="-120"/>
                <a:ea typeface="標楷體" panose="03000509000000000000" pitchFamily="65" charset="-120"/>
              </a:rPr>
              <a:t>測效果量分析摘要</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01895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smtClean="0">
                <a:solidFill>
                  <a:schemeClr val="tx1"/>
                </a:solidFill>
                <a:latin typeface="標楷體" panose="03000509000000000000" pitchFamily="65" charset="-120"/>
                <a:ea typeface="標楷體" panose="03000509000000000000" pitchFamily="65" charset="-120"/>
              </a:rPr>
              <a:t>第六大項創造</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23</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創造</a:t>
            </a:r>
            <a:r>
              <a:rPr lang="zh-TW" altLang="en-US" sz="12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前</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32.10</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674660586"/>
              </p:ext>
            </p:extLst>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創造</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38.07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8.37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37.23</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1.15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5.63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31.48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7.14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32.75</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1.43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841217" y="996187"/>
            <a:ext cx="4134465"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第六大項創造</a:t>
            </a:r>
            <a:r>
              <a:rPr lang="zh-TW" altLang="en-US" dirty="0" smtClean="0">
                <a:latin typeface="標楷體" panose="03000509000000000000" pitchFamily="65" charset="-120"/>
                <a:ea typeface="標楷體" panose="03000509000000000000" pitchFamily="65" charset="-120"/>
              </a:rPr>
              <a:t>後測共</a:t>
            </a:r>
            <a:r>
              <a:rPr lang="zh-TW" altLang="en-US" dirty="0">
                <a:latin typeface="標楷體" panose="03000509000000000000" pitchFamily="65" charset="-120"/>
                <a:ea typeface="標楷體" panose="03000509000000000000" pitchFamily="65" charset="-120"/>
              </a:rPr>
              <a:t>變數分析摘要</a:t>
            </a:r>
          </a:p>
        </p:txBody>
      </p:sp>
      <p:graphicFrame>
        <p:nvGraphicFramePr>
          <p:cNvPr id="6" name="表格 5"/>
          <p:cNvGraphicFramePr>
            <a:graphicFrameLocks noGrp="1"/>
          </p:cNvGraphicFramePr>
          <p:nvPr>
            <p:extLst>
              <p:ext uri="{D42A27DB-BD31-4B8C-83A1-F6EECF244321}">
                <p14:modId xmlns:p14="http://schemas.microsoft.com/office/powerpoint/2010/main" val="1593852437"/>
              </p:ext>
            </p:extLst>
          </p:nvPr>
        </p:nvGraphicFramePr>
        <p:xfrm>
          <a:off x="2306591" y="3809062"/>
          <a:ext cx="6714567" cy="741680"/>
        </p:xfrm>
        <a:graphic>
          <a:graphicData uri="http://schemas.openxmlformats.org/drawingml/2006/table">
            <a:tbl>
              <a:tblPr firstRow="1" bandRow="1">
                <a:tableStyleId>{94F96F03-4C32-40F1-B464-275229FA021F}</a:tableStyleId>
              </a:tblPr>
              <a:tblGrid>
                <a:gridCol w="2866044">
                  <a:extLst>
                    <a:ext uri="{9D8B030D-6E8A-4147-A177-3AD203B41FA5}">
                      <a16:colId xmlns:a16="http://schemas.microsoft.com/office/drawing/2014/main" val="1682901325"/>
                    </a:ext>
                  </a:extLst>
                </a:gridCol>
                <a:gridCol w="1282841">
                  <a:extLst>
                    <a:ext uri="{9D8B030D-6E8A-4147-A177-3AD203B41FA5}">
                      <a16:colId xmlns:a16="http://schemas.microsoft.com/office/drawing/2014/main" val="1368918997"/>
                    </a:ext>
                  </a:extLst>
                </a:gridCol>
                <a:gridCol w="1282841">
                  <a:extLst>
                    <a:ext uri="{9D8B030D-6E8A-4147-A177-3AD203B41FA5}">
                      <a16:colId xmlns:a16="http://schemas.microsoft.com/office/drawing/2014/main" val="2379780247"/>
                    </a:ext>
                  </a:extLst>
                </a:gridCol>
                <a:gridCol w="1282841">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Ｒ平方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第六大項創造共變數分析</a:t>
                      </a:r>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0.29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0.64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9" name="文字方塊 8"/>
          <p:cNvSpPr txBox="1"/>
          <p:nvPr/>
        </p:nvSpPr>
        <p:spPr>
          <a:xfrm>
            <a:off x="3895719" y="3501285"/>
            <a:ext cx="4134465"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a:t>
            </a:r>
            <a:r>
              <a:rPr lang="zh-TW" altLang="zh-TW"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第六大項創造</a:t>
            </a:r>
            <a:r>
              <a:rPr lang="zh-TW" altLang="zh-TW" dirty="0" smtClean="0">
                <a:latin typeface="標楷體" panose="03000509000000000000" pitchFamily="65" charset="-120"/>
                <a:ea typeface="標楷體" panose="03000509000000000000" pitchFamily="65" charset="-120"/>
              </a:rPr>
              <a:t>後</a:t>
            </a:r>
            <a:r>
              <a:rPr lang="zh-TW" altLang="zh-TW" dirty="0">
                <a:latin typeface="標楷體" panose="03000509000000000000" pitchFamily="65" charset="-120"/>
                <a:ea typeface="標楷體" panose="03000509000000000000" pitchFamily="65" charset="-120"/>
              </a:rPr>
              <a:t>測效果量分析摘要</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9934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研究結果與討論</a:t>
            </a:r>
            <a:endParaRPr>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smtClean="0">
                <a:solidFill>
                  <a:schemeClr val="tx1"/>
                </a:solidFill>
                <a:latin typeface="標楷體" panose="03000509000000000000" pitchFamily="65" charset="-120"/>
                <a:ea typeface="標楷體" panose="03000509000000000000" pitchFamily="65" charset="-120"/>
              </a:rPr>
              <a:t>第七大項問題解決</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24</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問題解決</a:t>
            </a:r>
            <a:r>
              <a:rPr lang="zh-TW" altLang="en-US" sz="12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前</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19.56</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問題解決</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21.95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4.00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21.43</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19.89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4.85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20.67</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841217" y="996187"/>
            <a:ext cx="4493538"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第七大項問題解決</a:t>
            </a:r>
            <a:r>
              <a:rPr lang="zh-TW" altLang="en-US" dirty="0" smtClean="0">
                <a:latin typeface="標楷體" panose="03000509000000000000" pitchFamily="65" charset="-120"/>
                <a:ea typeface="標楷體" panose="03000509000000000000" pitchFamily="65" charset="-120"/>
              </a:rPr>
              <a:t>後測共</a:t>
            </a:r>
            <a:r>
              <a:rPr lang="zh-TW" altLang="en-US" dirty="0">
                <a:latin typeface="標楷體" panose="03000509000000000000" pitchFamily="65" charset="-120"/>
                <a:ea typeface="標楷體" panose="03000509000000000000" pitchFamily="65" charset="-120"/>
              </a:rPr>
              <a:t>變數分析摘要</a:t>
            </a:r>
          </a:p>
        </p:txBody>
      </p:sp>
    </p:spTree>
    <p:extLst>
      <p:ext uri="{BB962C8B-B14F-4D97-AF65-F5344CB8AC3E}">
        <p14:creationId xmlns:p14="http://schemas.microsoft.com/office/powerpoint/2010/main" val="2486074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DFKai-SB"/>
                <a:ea typeface="DFKai-SB"/>
                <a:cs typeface="DFKai-SB"/>
                <a:sym typeface="DFKai-SB"/>
              </a:rPr>
              <a:t>研究結果與討論</a:t>
            </a:r>
            <a:endParaRPr dirty="0">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solidFill>
                  <a:schemeClr val="tx1"/>
                </a:solidFill>
                <a:latin typeface="標楷體" panose="03000509000000000000" pitchFamily="65" charset="-120"/>
                <a:ea typeface="標楷體" panose="03000509000000000000" pitchFamily="65" charset="-120"/>
              </a:rPr>
              <a:t>數位素養評估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smtClean="0">
                <a:solidFill>
                  <a:schemeClr val="tx1"/>
                </a:solidFill>
                <a:latin typeface="標楷體" panose="03000509000000000000" pitchFamily="65" charset="-120"/>
                <a:ea typeface="標楷體" panose="03000509000000000000" pitchFamily="65" charset="-120"/>
              </a:rPr>
              <a:t>第八大項責任與公民參與</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25</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責任與公民參與</a:t>
            </a:r>
            <a:r>
              <a:rPr lang="zh-TW" altLang="en-US" sz="12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前</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20.37</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967537841"/>
              </p:ext>
            </p:extLst>
          </p:nvPr>
        </p:nvGraphicFramePr>
        <p:xfrm>
          <a:off x="2306592" y="1352146"/>
          <a:ext cx="6714566" cy="147320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數位素養大項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責任與公民參與</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25.68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5.24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25.41</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.86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12.05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.001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20.19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6.30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20.58</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147800" y="1031047"/>
            <a:ext cx="5032147"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第八大項責任與公民參與</a:t>
            </a:r>
            <a:r>
              <a:rPr lang="zh-TW" altLang="en-US" dirty="0" smtClean="0">
                <a:latin typeface="標楷體" panose="03000509000000000000" pitchFamily="65" charset="-120"/>
                <a:ea typeface="標楷體" panose="03000509000000000000" pitchFamily="65" charset="-120"/>
              </a:rPr>
              <a:t>後測共</a:t>
            </a:r>
            <a:r>
              <a:rPr lang="zh-TW" altLang="en-US" dirty="0">
                <a:latin typeface="標楷體" panose="03000509000000000000" pitchFamily="65" charset="-120"/>
                <a:ea typeface="標楷體" panose="03000509000000000000" pitchFamily="65" charset="-120"/>
              </a:rPr>
              <a:t>變數分析摘要</a:t>
            </a:r>
          </a:p>
        </p:txBody>
      </p:sp>
      <p:graphicFrame>
        <p:nvGraphicFramePr>
          <p:cNvPr id="6" name="表格 5"/>
          <p:cNvGraphicFramePr>
            <a:graphicFrameLocks noGrp="1"/>
          </p:cNvGraphicFramePr>
          <p:nvPr>
            <p:extLst>
              <p:ext uri="{D42A27DB-BD31-4B8C-83A1-F6EECF244321}">
                <p14:modId xmlns:p14="http://schemas.microsoft.com/office/powerpoint/2010/main" val="3203164766"/>
              </p:ext>
            </p:extLst>
          </p:nvPr>
        </p:nvGraphicFramePr>
        <p:xfrm>
          <a:off x="2306591" y="3809062"/>
          <a:ext cx="6714566" cy="741680"/>
        </p:xfrm>
        <a:graphic>
          <a:graphicData uri="http://schemas.openxmlformats.org/drawingml/2006/table">
            <a:tbl>
              <a:tblPr firstRow="1" bandRow="1">
                <a:tableStyleId>{94F96F03-4C32-40F1-B464-275229FA021F}</a:tableStyleId>
              </a:tblPr>
              <a:tblGrid>
                <a:gridCol w="3036374">
                  <a:extLst>
                    <a:ext uri="{9D8B030D-6E8A-4147-A177-3AD203B41FA5}">
                      <a16:colId xmlns:a16="http://schemas.microsoft.com/office/drawing/2014/main" val="1682901325"/>
                    </a:ext>
                  </a:extLst>
                </a:gridCol>
                <a:gridCol w="1226064">
                  <a:extLst>
                    <a:ext uri="{9D8B030D-6E8A-4147-A177-3AD203B41FA5}">
                      <a16:colId xmlns:a16="http://schemas.microsoft.com/office/drawing/2014/main" val="1368918997"/>
                    </a:ext>
                  </a:extLst>
                </a:gridCol>
                <a:gridCol w="1226064">
                  <a:extLst>
                    <a:ext uri="{9D8B030D-6E8A-4147-A177-3AD203B41FA5}">
                      <a16:colId xmlns:a16="http://schemas.microsoft.com/office/drawing/2014/main" val="2379780247"/>
                    </a:ext>
                  </a:extLst>
                </a:gridCol>
                <a:gridCol w="1226064">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Ｒ平方</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第八大項責任與公民參與共變數分析</a:t>
                      </a:r>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0.25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0.58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9" name="文字方塊 8"/>
          <p:cNvSpPr txBox="1"/>
          <p:nvPr/>
        </p:nvSpPr>
        <p:spPr>
          <a:xfrm>
            <a:off x="3058031" y="3501285"/>
            <a:ext cx="5211683"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a:t>
            </a:r>
            <a:r>
              <a:rPr lang="zh-TW" altLang="zh-TW"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第八大項</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責任與公民參與</a:t>
            </a:r>
            <a:r>
              <a:rPr lang="zh-TW" altLang="zh-TW" dirty="0" smtClean="0">
                <a:latin typeface="標楷體" panose="03000509000000000000" pitchFamily="65" charset="-120"/>
                <a:ea typeface="標楷體" panose="03000509000000000000" pitchFamily="65" charset="-120"/>
              </a:rPr>
              <a:t>後</a:t>
            </a:r>
            <a:r>
              <a:rPr lang="zh-TW" altLang="zh-TW" dirty="0">
                <a:latin typeface="標楷體" panose="03000509000000000000" pitchFamily="65" charset="-120"/>
                <a:ea typeface="標楷體" panose="03000509000000000000" pitchFamily="65" charset="-120"/>
              </a:rPr>
              <a:t>測效果量分析摘要</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30425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DFKai-SB"/>
                <a:ea typeface="DFKai-SB"/>
                <a:cs typeface="DFKai-SB"/>
                <a:sym typeface="DFKai-SB"/>
              </a:rPr>
              <a:t>研究結果與討論</a:t>
            </a:r>
            <a:endParaRPr dirty="0">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認知負荷</a:t>
            </a:r>
            <a:r>
              <a:rPr lang="zh-TW" altLang="en-US" dirty="0" smtClean="0">
                <a:solidFill>
                  <a:schemeClr val="tx1"/>
                </a:solidFill>
                <a:latin typeface="標楷體" panose="03000509000000000000" pitchFamily="65" charset="-120"/>
                <a:ea typeface="標楷體" panose="03000509000000000000" pitchFamily="65" charset="-120"/>
              </a:rPr>
              <a:t>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smtClean="0">
                <a:solidFill>
                  <a:schemeClr val="tx1"/>
                </a:solidFill>
                <a:latin typeface="標楷體" panose="03000509000000000000" pitchFamily="65" charset="-120"/>
                <a:ea typeface="標楷體" panose="03000509000000000000" pitchFamily="65" charset="-120"/>
              </a:rPr>
              <a:t>認知負荷</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26</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認知負荷前</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25.69</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453595884"/>
              </p:ext>
            </p:extLst>
          </p:nvPr>
        </p:nvGraphicFramePr>
        <p:xfrm>
          <a:off x="2306592" y="1352146"/>
          <a:ext cx="6714566" cy="125984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認知負荷大項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認知負荷</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21.02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14.36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21.47</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1.56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24.26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11.73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23.58</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1.93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776178" y="1017725"/>
            <a:ext cx="3775393"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認知負荷</a:t>
            </a:r>
            <a:r>
              <a:rPr lang="zh-TW" altLang="en-US" dirty="0" smtClean="0">
                <a:latin typeface="標楷體" panose="03000509000000000000" pitchFamily="65" charset="-120"/>
                <a:ea typeface="標楷體" panose="03000509000000000000" pitchFamily="65" charset="-120"/>
              </a:rPr>
              <a:t>後測共</a:t>
            </a:r>
            <a:r>
              <a:rPr lang="zh-TW" altLang="en-US" dirty="0">
                <a:latin typeface="標楷體" panose="03000509000000000000" pitchFamily="65" charset="-120"/>
                <a:ea typeface="標楷體" panose="03000509000000000000" pitchFamily="65" charset="-120"/>
              </a:rPr>
              <a:t>變數分析摘要</a:t>
            </a:r>
          </a:p>
        </p:txBody>
      </p:sp>
    </p:spTree>
    <p:extLst>
      <p:ext uri="{BB962C8B-B14F-4D97-AF65-F5344CB8AC3E}">
        <p14:creationId xmlns:p14="http://schemas.microsoft.com/office/powerpoint/2010/main" val="2956353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DFKai-SB"/>
                <a:ea typeface="DFKai-SB"/>
                <a:cs typeface="DFKai-SB"/>
                <a:sym typeface="DFKai-SB"/>
              </a:rPr>
              <a:t>研究結果與討論</a:t>
            </a:r>
            <a:endParaRPr dirty="0">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認知負荷</a:t>
            </a:r>
            <a:r>
              <a:rPr lang="zh-TW" altLang="en-US" dirty="0" smtClean="0">
                <a:solidFill>
                  <a:schemeClr val="tx1"/>
                </a:solidFill>
                <a:latin typeface="標楷體" panose="03000509000000000000" pitchFamily="65" charset="-120"/>
                <a:ea typeface="標楷體" panose="03000509000000000000" pitchFamily="65" charset="-120"/>
              </a:rPr>
              <a:t>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a:solidFill>
                  <a:schemeClr val="tx1"/>
                </a:solidFill>
                <a:latin typeface="標楷體" panose="03000509000000000000" pitchFamily="65" charset="-120"/>
                <a:ea typeface="標楷體" panose="03000509000000000000" pitchFamily="65" charset="-120"/>
              </a:rPr>
              <a:t>心智</a:t>
            </a:r>
            <a:r>
              <a:rPr lang="zh-TW" altLang="en-US" sz="1400" dirty="0" smtClean="0">
                <a:solidFill>
                  <a:schemeClr val="tx1"/>
                </a:solidFill>
                <a:latin typeface="標楷體" panose="03000509000000000000" pitchFamily="65" charset="-120"/>
                <a:ea typeface="標楷體" panose="03000509000000000000" pitchFamily="65" charset="-120"/>
              </a:rPr>
              <a:t>負荷</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27</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心智</a:t>
            </a:r>
            <a:r>
              <a:rPr lang="zh-TW" altLang="en-US" sz="12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負荷前</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16.15</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522696619"/>
              </p:ext>
            </p:extLst>
          </p:nvPr>
        </p:nvGraphicFramePr>
        <p:xfrm>
          <a:off x="2306592" y="1352146"/>
          <a:ext cx="6714566" cy="125984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認知負荷大項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心智負荷</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13.32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9.18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13.60</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.99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.57</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14.93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7.35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14.49</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776178" y="1017725"/>
            <a:ext cx="3775393"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組心智</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負荷</a:t>
            </a:r>
            <a:r>
              <a:rPr lang="zh-TW" altLang="en-US" dirty="0" smtClean="0">
                <a:latin typeface="標楷體" panose="03000509000000000000" pitchFamily="65" charset="-120"/>
                <a:ea typeface="標楷體" panose="03000509000000000000" pitchFamily="65" charset="-120"/>
              </a:rPr>
              <a:t>後測共</a:t>
            </a:r>
            <a:r>
              <a:rPr lang="zh-TW" altLang="en-US" dirty="0">
                <a:latin typeface="標楷體" panose="03000509000000000000" pitchFamily="65" charset="-120"/>
                <a:ea typeface="標楷體" panose="03000509000000000000" pitchFamily="65" charset="-120"/>
              </a:rPr>
              <a:t>變數分析摘要</a:t>
            </a:r>
          </a:p>
        </p:txBody>
      </p:sp>
    </p:spTree>
    <p:extLst>
      <p:ext uri="{BB962C8B-B14F-4D97-AF65-F5344CB8AC3E}">
        <p14:creationId xmlns:p14="http://schemas.microsoft.com/office/powerpoint/2010/main" val="2071121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DFKai-SB"/>
                <a:ea typeface="DFKai-SB"/>
                <a:cs typeface="DFKai-SB"/>
                <a:sym typeface="DFKai-SB"/>
              </a:rPr>
              <a:t>研究結果與討論</a:t>
            </a:r>
            <a:endParaRPr dirty="0">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認知負荷</a:t>
            </a:r>
            <a:r>
              <a:rPr lang="zh-TW" altLang="en-US" dirty="0" smtClean="0">
                <a:solidFill>
                  <a:schemeClr val="tx1"/>
                </a:solidFill>
                <a:latin typeface="標楷體" panose="03000509000000000000" pitchFamily="65" charset="-120"/>
                <a:ea typeface="標楷體" panose="03000509000000000000" pitchFamily="65" charset="-120"/>
              </a:rPr>
              <a:t>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smtClean="0">
                <a:solidFill>
                  <a:schemeClr val="tx1"/>
                </a:solidFill>
                <a:latin typeface="標楷體" panose="03000509000000000000" pitchFamily="65" charset="-120"/>
                <a:ea typeface="標楷體" panose="03000509000000000000" pitchFamily="65" charset="-120"/>
              </a:rPr>
              <a:t>心智努力</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28</a:t>
            </a:fld>
            <a:endParaRPr/>
          </a:p>
        </p:txBody>
      </p:sp>
      <p:sp>
        <p:nvSpPr>
          <p:cNvPr id="3" name="Rectangle 1"/>
          <p:cNvSpPr>
            <a:spLocks noChangeArrowheads="1"/>
          </p:cNvSpPr>
          <p:nvPr/>
        </p:nvSpPr>
        <p:spPr bwMode="auto">
          <a:xfrm>
            <a:off x="3425124" y="2857772"/>
            <a:ext cx="4966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buFontTx/>
              <a:buChar char="•"/>
            </a:pPr>
            <a:r>
              <a:rPr kumimoji="0" lang="zh-TW"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模型中出現的共變數根據下列值估計</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心智</a:t>
            </a:r>
            <a:r>
              <a:rPr lang="zh-TW" altLang="en-US" sz="12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努力</a:t>
            </a:r>
            <a:r>
              <a:rPr lang="zh-TW" altLang="en-US" sz="12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前</a:t>
            </a:r>
            <a:r>
              <a:rPr kumimoji="0" lang="zh-TW" altLang="en-US"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 </a:t>
            </a: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9.54</a:t>
            </a:r>
            <a:endParaRPr kumimoji="0" lang="en-US" altLang="zh-TW"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194068381"/>
              </p:ext>
            </p:extLst>
          </p:nvPr>
        </p:nvGraphicFramePr>
        <p:xfrm>
          <a:off x="2306592" y="1352146"/>
          <a:ext cx="6714566" cy="125984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841935">
                  <a:extLst>
                    <a:ext uri="{9D8B030D-6E8A-4147-A177-3AD203B41FA5}">
                      <a16:colId xmlns:a16="http://schemas.microsoft.com/office/drawing/2014/main" val="1115212511"/>
                    </a:ext>
                  </a:extLst>
                </a:gridCol>
                <a:gridCol w="650190">
                  <a:extLst>
                    <a:ext uri="{9D8B030D-6E8A-4147-A177-3AD203B41FA5}">
                      <a16:colId xmlns:a16="http://schemas.microsoft.com/office/drawing/2014/main" val="4128919142"/>
                    </a:ext>
                  </a:extLst>
                </a:gridCol>
                <a:gridCol w="746063">
                  <a:extLst>
                    <a:ext uri="{9D8B030D-6E8A-4147-A177-3AD203B41FA5}">
                      <a16:colId xmlns:a16="http://schemas.microsoft.com/office/drawing/2014/main" val="2364741061"/>
                    </a:ext>
                  </a:extLst>
                </a:gridCol>
                <a:gridCol w="746063">
                  <a:extLst>
                    <a:ext uri="{9D8B030D-6E8A-4147-A177-3AD203B41FA5}">
                      <a16:colId xmlns:a16="http://schemas.microsoft.com/office/drawing/2014/main" val="1431396281"/>
                    </a:ext>
                  </a:extLst>
                </a:gridCol>
              </a:tblGrid>
              <a:tr h="370840">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認知負荷大項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調整後平均數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標準誤差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370840">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心智努力</a:t>
                      </a: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7.71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5.36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7.85</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1.62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9.33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4.52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i="0" u="none" strike="noStrike" cap="none"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9.10</a:t>
                      </a:r>
                      <a:r>
                        <a:rPr lang="en-US" altLang="zh-TW" sz="1400" b="0" i="0" u="none" strike="noStrike" cap="none" baseline="30000" dirty="0" smtClean="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sym typeface="Arial"/>
                        </a:rPr>
                        <a:t>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776178" y="1017725"/>
            <a:ext cx="3775393"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a:t>
            </a:r>
            <a:r>
              <a:rPr lang="zh-TW" altLang="en-US" dirty="0" smtClean="0">
                <a:latin typeface="標楷體" panose="03000509000000000000" pitchFamily="65" charset="-120"/>
                <a:ea typeface="標楷體" panose="03000509000000000000" pitchFamily="65" charset="-120"/>
              </a:rPr>
              <a:t>組心智努力後測共</a:t>
            </a:r>
            <a:r>
              <a:rPr lang="zh-TW" altLang="en-US" dirty="0">
                <a:latin typeface="標楷體" panose="03000509000000000000" pitchFamily="65" charset="-120"/>
                <a:ea typeface="標楷體" panose="03000509000000000000" pitchFamily="65" charset="-120"/>
              </a:rPr>
              <a:t>變數分析摘要</a:t>
            </a:r>
          </a:p>
        </p:txBody>
      </p:sp>
    </p:spTree>
    <p:extLst>
      <p:ext uri="{BB962C8B-B14F-4D97-AF65-F5344CB8AC3E}">
        <p14:creationId xmlns:p14="http://schemas.microsoft.com/office/powerpoint/2010/main" val="2621712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DFKai-SB"/>
                <a:ea typeface="DFKai-SB"/>
                <a:cs typeface="DFKai-SB"/>
                <a:sym typeface="DFKai-SB"/>
              </a:rPr>
              <a:t>研究結果與討論</a:t>
            </a:r>
            <a:endParaRPr dirty="0">
              <a:latin typeface="DFKai-SB"/>
              <a:ea typeface="DFKai-SB"/>
              <a:cs typeface="DFKai-SB"/>
              <a:sym typeface="DFKai-SB"/>
            </a:endParaRPr>
          </a:p>
        </p:txBody>
      </p:sp>
      <p:sp>
        <p:nvSpPr>
          <p:cNvPr id="213" name="Google Shape;213;p31"/>
          <p:cNvSpPr txBox="1">
            <a:spLocks noGrp="1"/>
          </p:cNvSpPr>
          <p:nvPr>
            <p:ph type="body" idx="1"/>
          </p:nvPr>
        </p:nvSpPr>
        <p:spPr>
          <a:xfrm>
            <a:off x="311699" y="1152475"/>
            <a:ext cx="1994891" cy="3329878"/>
          </a:xfrm>
          <a:prstGeom prst="rect">
            <a:avLst/>
          </a:prstGeom>
        </p:spPr>
        <p:txBody>
          <a:bodyPr spcFirstLastPara="1" wrap="square" lIns="91425" tIns="91425" rIns="91425" bIns="91425" anchor="t" anchorCtr="0">
            <a:normAutofit/>
          </a:bodyPr>
          <a:lstStyle/>
          <a:p>
            <a:pPr marL="0" lvl="0" indent="0">
              <a:spcAft>
                <a:spcPts val="1200"/>
              </a:spcAft>
              <a:buNone/>
            </a:pPr>
            <a:r>
              <a:rPr lang="zh-TW" altLang="en-US" dirty="0" smtClean="0">
                <a:solidFill>
                  <a:schemeClr val="tx1"/>
                </a:solidFill>
                <a:latin typeface="標楷體" panose="03000509000000000000" pitchFamily="65" charset="-120"/>
                <a:ea typeface="標楷體" panose="03000509000000000000" pitchFamily="65" charset="-120"/>
              </a:rPr>
              <a:t>心流經驗評估</a:t>
            </a:r>
            <a:endParaRPr lang="en-US" altLang="zh-TW" sz="1400" dirty="0" smtClean="0">
              <a:solidFill>
                <a:schemeClr val="tx1"/>
              </a:solidFill>
              <a:latin typeface="標楷體" panose="03000509000000000000" pitchFamily="65" charset="-120"/>
              <a:ea typeface="標楷體" panose="03000509000000000000" pitchFamily="65" charset="-120"/>
            </a:endParaRPr>
          </a:p>
          <a:p>
            <a:pPr marL="285750" indent="-285750">
              <a:spcAft>
                <a:spcPts val="1200"/>
              </a:spcAft>
            </a:pPr>
            <a:r>
              <a:rPr lang="zh-TW" altLang="en-US" sz="1400" dirty="0">
                <a:solidFill>
                  <a:schemeClr val="tx1"/>
                </a:solidFill>
                <a:latin typeface="標楷體" panose="03000509000000000000" pitchFamily="65" charset="-120"/>
                <a:ea typeface="標楷體" panose="03000509000000000000" pitchFamily="65" charset="-120"/>
              </a:rPr>
              <a:t>心</a:t>
            </a:r>
            <a:r>
              <a:rPr lang="zh-TW" altLang="en-US" sz="1400" dirty="0" smtClean="0">
                <a:solidFill>
                  <a:schemeClr val="tx1"/>
                </a:solidFill>
                <a:latin typeface="標楷體" panose="03000509000000000000" pitchFamily="65" charset="-120"/>
                <a:ea typeface="標楷體" panose="03000509000000000000" pitchFamily="65" charset="-120"/>
              </a:rPr>
              <a:t>流經驗</a:t>
            </a:r>
            <a:endParaRPr sz="1400" dirty="0">
              <a:solidFill>
                <a:schemeClr val="tx1"/>
              </a:solidFill>
              <a:latin typeface="標楷體" panose="03000509000000000000" pitchFamily="65" charset="-120"/>
              <a:ea typeface="標楷體" panose="03000509000000000000" pitchFamily="65" charset="-120"/>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29</a:t>
            </a:fld>
            <a:endParaRPr/>
          </a:p>
        </p:txBody>
      </p:sp>
      <p:sp>
        <p:nvSpPr>
          <p:cNvPr id="3" name="Rectangle 1"/>
          <p:cNvSpPr>
            <a:spLocks noChangeArrowheads="1"/>
          </p:cNvSpPr>
          <p:nvPr/>
        </p:nvSpPr>
        <p:spPr bwMode="auto">
          <a:xfrm>
            <a:off x="3425124" y="2950104"/>
            <a:ext cx="49666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2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p&lt;.05</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331182254"/>
              </p:ext>
            </p:extLst>
          </p:nvPr>
        </p:nvGraphicFramePr>
        <p:xfrm>
          <a:off x="2306592" y="1352146"/>
          <a:ext cx="6714566" cy="1351280"/>
        </p:xfrm>
        <a:graphic>
          <a:graphicData uri="http://schemas.openxmlformats.org/drawingml/2006/table">
            <a:tbl>
              <a:tblPr firstRow="1" bandRow="1">
                <a:tableStyleId>{94F96F03-4C32-40F1-B464-275229FA021F}</a:tableStyleId>
              </a:tblPr>
              <a:tblGrid>
                <a:gridCol w="746063">
                  <a:extLst>
                    <a:ext uri="{9D8B030D-6E8A-4147-A177-3AD203B41FA5}">
                      <a16:colId xmlns:a16="http://schemas.microsoft.com/office/drawing/2014/main" val="184746272"/>
                    </a:ext>
                  </a:extLst>
                </a:gridCol>
                <a:gridCol w="746063">
                  <a:extLst>
                    <a:ext uri="{9D8B030D-6E8A-4147-A177-3AD203B41FA5}">
                      <a16:colId xmlns:a16="http://schemas.microsoft.com/office/drawing/2014/main" val="3938405888"/>
                    </a:ext>
                  </a:extLst>
                </a:gridCol>
                <a:gridCol w="746063">
                  <a:extLst>
                    <a:ext uri="{9D8B030D-6E8A-4147-A177-3AD203B41FA5}">
                      <a16:colId xmlns:a16="http://schemas.microsoft.com/office/drawing/2014/main" val="3915649496"/>
                    </a:ext>
                  </a:extLst>
                </a:gridCol>
                <a:gridCol w="746063">
                  <a:extLst>
                    <a:ext uri="{9D8B030D-6E8A-4147-A177-3AD203B41FA5}">
                      <a16:colId xmlns:a16="http://schemas.microsoft.com/office/drawing/2014/main" val="1554486037"/>
                    </a:ext>
                  </a:extLst>
                </a:gridCol>
                <a:gridCol w="746063">
                  <a:extLst>
                    <a:ext uri="{9D8B030D-6E8A-4147-A177-3AD203B41FA5}">
                      <a16:colId xmlns:a16="http://schemas.microsoft.com/office/drawing/2014/main" val="2084561324"/>
                    </a:ext>
                  </a:extLst>
                </a:gridCol>
                <a:gridCol w="1492125">
                  <a:extLst>
                    <a:ext uri="{9D8B030D-6E8A-4147-A177-3AD203B41FA5}">
                      <a16:colId xmlns:a16="http://schemas.microsoft.com/office/drawing/2014/main" val="1115212511"/>
                    </a:ext>
                  </a:extLst>
                </a:gridCol>
                <a:gridCol w="1492126">
                  <a:extLst>
                    <a:ext uri="{9D8B030D-6E8A-4147-A177-3AD203B41FA5}">
                      <a16:colId xmlns:a16="http://schemas.microsoft.com/office/drawing/2014/main" val="2364741061"/>
                    </a:ext>
                  </a:extLst>
                </a:gridCol>
              </a:tblGrid>
              <a:tr h="259080">
                <a:tc rowSpan="2">
                  <a:txBody>
                    <a:bodyPr/>
                    <a:lstStyle/>
                    <a:p>
                      <a:pPr algn="ctr"/>
                      <a:r>
                        <a:rPr lang="zh-TW" altLang="en-US" dirty="0" smtClean="0">
                          <a:latin typeface="標楷體" panose="03000509000000000000" pitchFamily="65" charset="-120"/>
                          <a:ea typeface="標楷體" panose="03000509000000000000" pitchFamily="65" charset="-120"/>
                        </a:rPr>
                        <a:t>心流經驗</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大項</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grid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檢定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hMerge="1">
                  <a:txBody>
                    <a:bodyPr/>
                    <a:lstStyle/>
                    <a:p>
                      <a:pPr algn="ct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780725522"/>
                  </a:ext>
                </a:extLst>
              </a:tr>
              <a:tr h="25908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顯著性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760080164"/>
                  </a:ext>
                </a:extLst>
              </a:tr>
              <a:tr h="370840">
                <a:tc rowSpan="2">
                  <a:txBody>
                    <a:bodyPr/>
                    <a:lstStyle/>
                    <a:p>
                      <a:pPr algn="ctr"/>
                      <a:r>
                        <a:rPr lang="zh-TW" altLang="en-US" dirty="0" smtClean="0">
                          <a:latin typeface="標楷體" panose="03000509000000000000" pitchFamily="65" charset="-120"/>
                          <a:ea typeface="標楷體" panose="03000509000000000000" pitchFamily="65" charset="-120"/>
                        </a:rPr>
                        <a:t>心流經驗</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7.71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5.36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.04</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645486525"/>
                  </a:ext>
                </a:extLst>
              </a:tr>
              <a:tr h="370840">
                <a:tc vMerge="1">
                  <a:txBody>
                    <a:bodyPr/>
                    <a:lstStyle/>
                    <a:p>
                      <a:endParaRPr lang="zh-TW" altLang="en-US" dirty="0"/>
                    </a:p>
                  </a:txBody>
                  <a:tcP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9.33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4.52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pPr algn="ct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p>
                  </a:txBody>
                  <a:tcPr/>
                </a:tc>
                <a:extLst>
                  <a:ext uri="{0D108BD9-81ED-4DB2-BD59-A6C34878D82A}">
                    <a16:rowId xmlns:a16="http://schemas.microsoft.com/office/drawing/2014/main" val="3791254672"/>
                  </a:ext>
                </a:extLst>
              </a:tr>
            </a:tbl>
          </a:graphicData>
        </a:graphic>
      </p:graphicFrame>
      <p:sp>
        <p:nvSpPr>
          <p:cNvPr id="5" name="文字方塊 4"/>
          <p:cNvSpPr txBox="1"/>
          <p:nvPr/>
        </p:nvSpPr>
        <p:spPr>
          <a:xfrm>
            <a:off x="3706565" y="1013223"/>
            <a:ext cx="4403770" cy="307777"/>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實驗組與控制組心流</a:t>
            </a:r>
            <a:r>
              <a:rPr lang="zh-TW" altLang="en-US" dirty="0" smtClean="0">
                <a:latin typeface="標楷體" panose="03000509000000000000" pitchFamily="65" charset="-120"/>
                <a:ea typeface="標楷體" panose="03000509000000000000" pitchFamily="65" charset="-120"/>
              </a:rPr>
              <a:t>經驗後測獨立樣本</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a:t>
            </a:r>
            <a:r>
              <a:rPr lang="zh-TW" altLang="en-US" dirty="0" smtClean="0">
                <a:latin typeface="標楷體" panose="03000509000000000000" pitchFamily="65" charset="-120"/>
                <a:ea typeface="標楷體" panose="03000509000000000000" pitchFamily="65" charset="-120"/>
              </a:rPr>
              <a:t>檢定分析</a:t>
            </a:r>
            <a:r>
              <a:rPr lang="zh-TW" altLang="en-US" dirty="0">
                <a:latin typeface="標楷體" panose="03000509000000000000" pitchFamily="65" charset="-120"/>
                <a:ea typeface="標楷體" panose="03000509000000000000" pitchFamily="65" charset="-120"/>
              </a:rPr>
              <a:t>摘要</a:t>
            </a:r>
          </a:p>
        </p:txBody>
      </p:sp>
      <p:graphicFrame>
        <p:nvGraphicFramePr>
          <p:cNvPr id="8" name="表格 7"/>
          <p:cNvGraphicFramePr>
            <a:graphicFrameLocks noGrp="1"/>
          </p:cNvGraphicFramePr>
          <p:nvPr>
            <p:extLst>
              <p:ext uri="{D42A27DB-BD31-4B8C-83A1-F6EECF244321}">
                <p14:modId xmlns:p14="http://schemas.microsoft.com/office/powerpoint/2010/main" val="2019886009"/>
              </p:ext>
            </p:extLst>
          </p:nvPr>
        </p:nvGraphicFramePr>
        <p:xfrm>
          <a:off x="2306591" y="3809062"/>
          <a:ext cx="6714567" cy="889000"/>
        </p:xfrm>
        <a:graphic>
          <a:graphicData uri="http://schemas.openxmlformats.org/drawingml/2006/table">
            <a:tbl>
              <a:tblPr firstRow="1" bandRow="1">
                <a:tableStyleId>{94F96F03-4C32-40F1-B464-275229FA021F}</a:tableStyleId>
              </a:tblPr>
              <a:tblGrid>
                <a:gridCol w="2489527">
                  <a:extLst>
                    <a:ext uri="{9D8B030D-6E8A-4147-A177-3AD203B41FA5}">
                      <a16:colId xmlns:a16="http://schemas.microsoft.com/office/drawing/2014/main" val="1682901325"/>
                    </a:ext>
                  </a:extLst>
                </a:gridCol>
                <a:gridCol w="845008">
                  <a:extLst>
                    <a:ext uri="{9D8B030D-6E8A-4147-A177-3AD203B41FA5}">
                      <a16:colId xmlns:a16="http://schemas.microsoft.com/office/drawing/2014/main" val="1368918997"/>
                    </a:ext>
                  </a:extLst>
                </a:gridCol>
                <a:gridCol w="845008">
                  <a:extLst>
                    <a:ext uri="{9D8B030D-6E8A-4147-A177-3AD203B41FA5}">
                      <a16:colId xmlns:a16="http://schemas.microsoft.com/office/drawing/2014/main" val="792409482"/>
                    </a:ext>
                  </a:extLst>
                </a:gridCol>
                <a:gridCol w="845008">
                  <a:extLst>
                    <a:ext uri="{9D8B030D-6E8A-4147-A177-3AD203B41FA5}">
                      <a16:colId xmlns:a16="http://schemas.microsoft.com/office/drawing/2014/main" val="2379780247"/>
                    </a:ext>
                  </a:extLst>
                </a:gridCol>
                <a:gridCol w="845008">
                  <a:extLst>
                    <a:ext uri="{9D8B030D-6E8A-4147-A177-3AD203B41FA5}">
                      <a16:colId xmlns:a16="http://schemas.microsoft.com/office/drawing/2014/main" val="195913037"/>
                    </a:ext>
                  </a:extLst>
                </a:gridCol>
                <a:gridCol w="845008">
                  <a:extLst>
                    <a:ext uri="{9D8B030D-6E8A-4147-A177-3AD203B41FA5}">
                      <a16:colId xmlns:a16="http://schemas.microsoft.com/office/drawing/2014/main" val="1881944770"/>
                    </a:ext>
                  </a:extLst>
                </a:gridCol>
              </a:tblGrid>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實驗分析工具</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實驗組平均數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控制組平均數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合併標準差</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Cohen’s</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d</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效果量等級</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759006903"/>
                  </a:ext>
                </a:extLst>
              </a:tr>
              <a:tr h="370840">
                <a:tc>
                  <a: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心流經驗獨立樣本</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檢定分析</a:t>
                      </a: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33.09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28.70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8.55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0.64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zh-TW" altLang="en-US" baseline="0" dirty="0" smtClean="0">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303906255"/>
                  </a:ext>
                </a:extLst>
              </a:tr>
            </a:tbl>
          </a:graphicData>
        </a:graphic>
      </p:graphicFrame>
      <p:sp>
        <p:nvSpPr>
          <p:cNvPr id="9" name="文字方塊 8"/>
          <p:cNvSpPr txBox="1"/>
          <p:nvPr/>
        </p:nvSpPr>
        <p:spPr>
          <a:xfrm>
            <a:off x="3895719" y="3501285"/>
            <a:ext cx="3775393" cy="307777"/>
          </a:xfrm>
          <a:prstGeom prst="rect">
            <a:avLst/>
          </a:prstGeom>
          <a:noFill/>
        </p:spPr>
        <p:txBody>
          <a:bodyPr wrap="none" rtlCol="0">
            <a:spAutoFit/>
          </a:bodyPr>
          <a:lstStyle/>
          <a:p>
            <a:r>
              <a:rPr lang="zh-TW" altLang="zh-TW" dirty="0">
                <a:latin typeface="標楷體" panose="03000509000000000000" pitchFamily="65" charset="-120"/>
                <a:ea typeface="標楷體" panose="03000509000000000000" pitchFamily="65" charset="-120"/>
              </a:rPr>
              <a:t>實驗組與控制</a:t>
            </a:r>
            <a:r>
              <a:rPr lang="zh-TW" altLang="zh-TW" dirty="0" smtClean="0">
                <a:latin typeface="標楷體" panose="03000509000000000000" pitchFamily="65" charset="-120"/>
                <a:ea typeface="標楷體" panose="03000509000000000000" pitchFamily="65" charset="-12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心流經驗</a:t>
            </a:r>
            <a:r>
              <a:rPr lang="zh-TW" altLang="zh-TW" dirty="0" smtClean="0">
                <a:latin typeface="標楷體" panose="03000509000000000000" pitchFamily="65" charset="-120"/>
                <a:ea typeface="標楷體" panose="03000509000000000000" pitchFamily="65" charset="-120"/>
              </a:rPr>
              <a:t>後</a:t>
            </a:r>
            <a:r>
              <a:rPr lang="zh-TW" altLang="zh-TW" dirty="0">
                <a:latin typeface="標楷體" panose="03000509000000000000" pitchFamily="65" charset="-120"/>
                <a:ea typeface="標楷體" panose="03000509000000000000" pitchFamily="65" charset="-120"/>
              </a:rPr>
              <a:t>測效果量分析摘要</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1308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DFKai-SB"/>
                <a:ea typeface="DFKai-SB"/>
                <a:cs typeface="DFKai-SB"/>
                <a:sym typeface="DFKai-SB"/>
              </a:rPr>
              <a:t>緒論_傳統歷史學習常常碰到的問題</a:t>
            </a:r>
            <a:endParaRPr dirty="0">
              <a:latin typeface="DFKai-SB"/>
              <a:ea typeface="DFKai-SB"/>
              <a:cs typeface="DFKai-SB"/>
              <a:sym typeface="DFKai-SB"/>
            </a:endParaRPr>
          </a:p>
        </p:txBody>
      </p:sp>
      <p:sp>
        <p:nvSpPr>
          <p:cNvPr id="71" name="Google Shape;71;p15"/>
          <p:cNvSpPr txBox="1">
            <a:spLocks noGrp="1"/>
          </p:cNvSpPr>
          <p:nvPr>
            <p:ph type="body" idx="1"/>
          </p:nvPr>
        </p:nvSpPr>
        <p:spPr>
          <a:xfrm>
            <a:off x="271125" y="1017725"/>
            <a:ext cx="8520600" cy="370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dirty="0">
              <a:solidFill>
                <a:schemeClr val="tx1"/>
              </a:solidFill>
              <a:latin typeface="DFKai-SB"/>
              <a:ea typeface="DFKai-SB"/>
              <a:cs typeface="DFKai-SB"/>
              <a:sym typeface="DFKai-SB"/>
            </a:endParaRPr>
          </a:p>
          <a:p>
            <a:pPr marL="457200" lvl="0" indent="-317500" algn="l" rtl="0">
              <a:spcBef>
                <a:spcPts val="1200"/>
              </a:spcBef>
              <a:spcAft>
                <a:spcPts val="0"/>
              </a:spcAft>
              <a:buSzPts val="1400"/>
              <a:buFont typeface="DFKai-SB"/>
              <a:buChar char="●"/>
            </a:pPr>
            <a:r>
              <a:rPr lang="zh-TW" sz="1400" dirty="0">
                <a:solidFill>
                  <a:schemeClr val="tx1"/>
                </a:solidFill>
                <a:latin typeface="DFKai-SB"/>
                <a:ea typeface="DFKai-SB"/>
                <a:cs typeface="DFKai-SB"/>
                <a:sym typeface="DFKai-SB"/>
              </a:rPr>
              <a:t>歷史能為人提供一個認知過程，讓人們認知到過去在當下生活的環境中發生過哪些事，透過學習歷史獲得的知識來做出更好的選擇</a:t>
            </a:r>
            <a:r>
              <a:rPr lang="zh-TW" sz="1000" dirty="0">
                <a:solidFill>
                  <a:schemeClr val="tx1"/>
                </a:solidFill>
                <a:latin typeface="Times New Roman"/>
                <a:ea typeface="Times New Roman"/>
                <a:cs typeface="Times New Roman"/>
                <a:sym typeface="Times New Roman"/>
              </a:rPr>
              <a:t>(Lee et al., 2014)</a:t>
            </a:r>
            <a:endParaRPr sz="1000" dirty="0">
              <a:solidFill>
                <a:schemeClr val="tx1"/>
              </a:solidFill>
              <a:latin typeface="Times New Roman"/>
              <a:ea typeface="Times New Roman"/>
              <a:cs typeface="Times New Roman"/>
              <a:sym typeface="Times New Roman"/>
            </a:endParaRPr>
          </a:p>
          <a:p>
            <a:pPr marL="457200" lvl="0" indent="0" algn="l" rtl="0">
              <a:spcBef>
                <a:spcPts val="1200"/>
              </a:spcBef>
              <a:spcAft>
                <a:spcPts val="0"/>
              </a:spcAft>
              <a:buNone/>
            </a:pPr>
            <a:endParaRPr sz="1400" dirty="0">
              <a:solidFill>
                <a:schemeClr val="tx1"/>
              </a:solidFill>
              <a:latin typeface="DFKai-SB"/>
              <a:ea typeface="DFKai-SB"/>
              <a:cs typeface="DFKai-SB"/>
              <a:sym typeface="DFKai-SB"/>
            </a:endParaRPr>
          </a:p>
          <a:p>
            <a:pPr marL="457200" lvl="0" indent="-317500" algn="l" rtl="0">
              <a:spcBef>
                <a:spcPts val="1200"/>
              </a:spcBef>
              <a:spcAft>
                <a:spcPts val="0"/>
              </a:spcAft>
              <a:buSzPts val="1400"/>
              <a:buFont typeface="DFKai-SB"/>
              <a:buChar char="●"/>
            </a:pPr>
            <a:r>
              <a:rPr lang="zh-TW" sz="1400" dirty="0">
                <a:solidFill>
                  <a:schemeClr val="tx1"/>
                </a:solidFill>
                <a:latin typeface="DFKai-SB"/>
                <a:ea typeface="DFKai-SB"/>
                <a:cs typeface="DFKai-SB"/>
                <a:sym typeface="DFKai-SB"/>
              </a:rPr>
              <a:t>歷史被記載給新世代們學習，但新世代對歷史沒有感覺或是體會歷史性的時刻</a:t>
            </a:r>
            <a:r>
              <a:rPr lang="zh-TW" sz="1000" dirty="0">
                <a:solidFill>
                  <a:schemeClr val="tx1"/>
                </a:solidFill>
                <a:latin typeface="Times New Roman"/>
                <a:ea typeface="Times New Roman"/>
                <a:cs typeface="Times New Roman"/>
                <a:sym typeface="Times New Roman"/>
              </a:rPr>
              <a:t>(Kusuma et al., 2021)</a:t>
            </a:r>
            <a:endParaRPr sz="1000" dirty="0">
              <a:solidFill>
                <a:schemeClr val="tx1"/>
              </a:solidFill>
              <a:latin typeface="Times New Roman"/>
              <a:ea typeface="Times New Roman"/>
              <a:cs typeface="Times New Roman"/>
              <a:sym typeface="Times New Roman"/>
            </a:endParaRPr>
          </a:p>
          <a:p>
            <a:pPr marL="457200" lvl="0" indent="0" algn="l" rtl="0">
              <a:spcBef>
                <a:spcPts val="1200"/>
              </a:spcBef>
              <a:spcAft>
                <a:spcPts val="0"/>
              </a:spcAft>
              <a:buNone/>
            </a:pPr>
            <a:endParaRPr sz="1400" dirty="0">
              <a:solidFill>
                <a:schemeClr val="tx1"/>
              </a:solidFill>
              <a:latin typeface="DFKai-SB"/>
              <a:ea typeface="DFKai-SB"/>
              <a:cs typeface="DFKai-SB"/>
              <a:sym typeface="DFKai-SB"/>
            </a:endParaRPr>
          </a:p>
          <a:p>
            <a:pPr marL="457200" lvl="0" indent="-317500" algn="l" rtl="0">
              <a:spcBef>
                <a:spcPts val="1200"/>
              </a:spcBef>
              <a:spcAft>
                <a:spcPts val="0"/>
              </a:spcAft>
              <a:buSzPts val="1400"/>
              <a:buFont typeface="DFKai-SB"/>
              <a:buChar char="●"/>
            </a:pPr>
            <a:r>
              <a:rPr lang="zh-TW" sz="1400" dirty="0">
                <a:solidFill>
                  <a:schemeClr val="tx1"/>
                </a:solidFill>
                <a:latin typeface="DFKai-SB"/>
                <a:ea typeface="DFKai-SB"/>
                <a:cs typeface="DFKai-SB"/>
                <a:sym typeface="DFKai-SB"/>
              </a:rPr>
              <a:t>而在歷史教學上，大多數教學者皆同意學習歷史目的並非學習所有歷史知識， 如背誦年代、人名、事件、地點、條約等 內容，而是應該理解歷史學科的概念</a:t>
            </a:r>
            <a:r>
              <a:rPr lang="zh-TW" sz="1000" dirty="0">
                <a:solidFill>
                  <a:schemeClr val="tx1"/>
                </a:solidFill>
                <a:latin typeface="Times New Roman"/>
                <a:ea typeface="Times New Roman"/>
                <a:cs typeface="Times New Roman"/>
                <a:sym typeface="Times New Roman"/>
              </a:rPr>
              <a:t>(賴婷鈴 &amp; 彭素貞, 2015)</a:t>
            </a:r>
            <a:endParaRPr sz="891" dirty="0">
              <a:solidFill>
                <a:schemeClr val="tx1"/>
              </a:solidFill>
              <a:latin typeface="Times New Roman"/>
              <a:ea typeface="Times New Roman"/>
              <a:cs typeface="Times New Roman"/>
              <a:sym typeface="Times New Roman"/>
            </a:endParaRPr>
          </a:p>
        </p:txBody>
      </p:sp>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256597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DFKai-SB"/>
                <a:ea typeface="DFKai-SB"/>
                <a:cs typeface="DFKai-SB"/>
                <a:sym typeface="DFKai-SB"/>
              </a:rPr>
              <a:t>研究結果與討論</a:t>
            </a:r>
            <a:endParaRPr dirty="0">
              <a:latin typeface="DFKai-SB"/>
              <a:ea typeface="DFKai-SB"/>
              <a:cs typeface="DFKai-SB"/>
              <a:sym typeface="DFKai-SB"/>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30</a:t>
            </a:fld>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435" y="1566249"/>
            <a:ext cx="4954694" cy="2384612"/>
          </a:xfrm>
          <a:prstGeom prst="rect">
            <a:avLst/>
          </a:prstGeom>
        </p:spPr>
      </p:pic>
      <p:sp>
        <p:nvSpPr>
          <p:cNvPr id="6" name="手繪多邊形 5"/>
          <p:cNvSpPr/>
          <p:nvPr/>
        </p:nvSpPr>
        <p:spPr>
          <a:xfrm>
            <a:off x="5219323" y="2412748"/>
            <a:ext cx="303291" cy="294238"/>
          </a:xfrm>
          <a:custGeom>
            <a:avLst/>
            <a:gdLst>
              <a:gd name="connsiteX0" fmla="*/ 90534 w 303291"/>
              <a:gd name="connsiteY0" fmla="*/ 294238 h 294238"/>
              <a:gd name="connsiteX1" fmla="*/ 67901 w 303291"/>
              <a:gd name="connsiteY1" fmla="*/ 285185 h 294238"/>
              <a:gd name="connsiteX2" fmla="*/ 58847 w 303291"/>
              <a:gd name="connsiteY2" fmla="*/ 276131 h 294238"/>
              <a:gd name="connsiteX3" fmla="*/ 45267 w 303291"/>
              <a:gd name="connsiteY3" fmla="*/ 267078 h 294238"/>
              <a:gd name="connsiteX4" fmla="*/ 36214 w 303291"/>
              <a:gd name="connsiteY4" fmla="*/ 253497 h 294238"/>
              <a:gd name="connsiteX5" fmla="*/ 27160 w 303291"/>
              <a:gd name="connsiteY5" fmla="*/ 244444 h 294238"/>
              <a:gd name="connsiteX6" fmla="*/ 18107 w 303291"/>
              <a:gd name="connsiteY6" fmla="*/ 217284 h 294238"/>
              <a:gd name="connsiteX7" fmla="*/ 13580 w 303291"/>
              <a:gd name="connsiteY7" fmla="*/ 203703 h 294238"/>
              <a:gd name="connsiteX8" fmla="*/ 4527 w 303291"/>
              <a:gd name="connsiteY8" fmla="*/ 176543 h 294238"/>
              <a:gd name="connsiteX9" fmla="*/ 0 w 303291"/>
              <a:gd name="connsiteY9" fmla="*/ 162963 h 294238"/>
              <a:gd name="connsiteX10" fmla="*/ 4527 w 303291"/>
              <a:gd name="connsiteY10" fmla="*/ 126749 h 294238"/>
              <a:gd name="connsiteX11" fmla="*/ 13580 w 303291"/>
              <a:gd name="connsiteY11" fmla="*/ 117695 h 294238"/>
              <a:gd name="connsiteX12" fmla="*/ 18107 w 303291"/>
              <a:gd name="connsiteY12" fmla="*/ 104115 h 294238"/>
              <a:gd name="connsiteX13" fmla="*/ 45267 w 303291"/>
              <a:gd name="connsiteY13" fmla="*/ 72428 h 294238"/>
              <a:gd name="connsiteX14" fmla="*/ 72428 w 303291"/>
              <a:gd name="connsiteY14" fmla="*/ 45268 h 294238"/>
              <a:gd name="connsiteX15" fmla="*/ 95061 w 303291"/>
              <a:gd name="connsiteY15" fmla="*/ 27161 h 294238"/>
              <a:gd name="connsiteX16" fmla="*/ 113168 w 303291"/>
              <a:gd name="connsiteY16" fmla="*/ 22634 h 294238"/>
              <a:gd name="connsiteX17" fmla="*/ 153909 w 303291"/>
              <a:gd name="connsiteY17" fmla="*/ 9054 h 294238"/>
              <a:gd name="connsiteX18" fmla="*/ 167489 w 303291"/>
              <a:gd name="connsiteY18" fmla="*/ 4527 h 294238"/>
              <a:gd name="connsiteX19" fmla="*/ 194649 w 303291"/>
              <a:gd name="connsiteY19" fmla="*/ 0 h 294238"/>
              <a:gd name="connsiteX20" fmla="*/ 248970 w 303291"/>
              <a:gd name="connsiteY20" fmla="*/ 4527 h 294238"/>
              <a:gd name="connsiteX21" fmla="*/ 262550 w 303291"/>
              <a:gd name="connsiteY21" fmla="*/ 9054 h 294238"/>
              <a:gd name="connsiteX22" fmla="*/ 280657 w 303291"/>
              <a:gd name="connsiteY22" fmla="*/ 27161 h 294238"/>
              <a:gd name="connsiteX23" fmla="*/ 303291 w 303291"/>
              <a:gd name="connsiteY23" fmla="*/ 58848 h 294238"/>
              <a:gd name="connsiteX24" fmla="*/ 298764 w 303291"/>
              <a:gd name="connsiteY24" fmla="*/ 76955 h 29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291" h="294238">
                <a:moveTo>
                  <a:pt x="90534" y="294238"/>
                </a:moveTo>
                <a:cubicBezTo>
                  <a:pt x="82990" y="291220"/>
                  <a:pt x="74956" y="289216"/>
                  <a:pt x="67901" y="285185"/>
                </a:cubicBezTo>
                <a:cubicBezTo>
                  <a:pt x="64195" y="283067"/>
                  <a:pt x="62180" y="278797"/>
                  <a:pt x="58847" y="276131"/>
                </a:cubicBezTo>
                <a:cubicBezTo>
                  <a:pt x="54599" y="272732"/>
                  <a:pt x="49794" y="270096"/>
                  <a:pt x="45267" y="267078"/>
                </a:cubicBezTo>
                <a:cubicBezTo>
                  <a:pt x="42249" y="262551"/>
                  <a:pt x="39613" y="257745"/>
                  <a:pt x="36214" y="253497"/>
                </a:cubicBezTo>
                <a:cubicBezTo>
                  <a:pt x="33548" y="250164"/>
                  <a:pt x="29069" y="248261"/>
                  <a:pt x="27160" y="244444"/>
                </a:cubicBezTo>
                <a:cubicBezTo>
                  <a:pt x="22892" y="235909"/>
                  <a:pt x="21125" y="226337"/>
                  <a:pt x="18107" y="217284"/>
                </a:cubicBezTo>
                <a:lnTo>
                  <a:pt x="13580" y="203703"/>
                </a:lnTo>
                <a:lnTo>
                  <a:pt x="4527" y="176543"/>
                </a:lnTo>
                <a:lnTo>
                  <a:pt x="0" y="162963"/>
                </a:lnTo>
                <a:cubicBezTo>
                  <a:pt x="1509" y="150892"/>
                  <a:pt x="1031" y="138401"/>
                  <a:pt x="4527" y="126749"/>
                </a:cubicBezTo>
                <a:cubicBezTo>
                  <a:pt x="5753" y="122661"/>
                  <a:pt x="11384" y="121355"/>
                  <a:pt x="13580" y="117695"/>
                </a:cubicBezTo>
                <a:cubicBezTo>
                  <a:pt x="16035" y="113603"/>
                  <a:pt x="15973" y="108383"/>
                  <a:pt x="18107" y="104115"/>
                </a:cubicBezTo>
                <a:cubicBezTo>
                  <a:pt x="25001" y="90326"/>
                  <a:pt x="34129" y="83566"/>
                  <a:pt x="45267" y="72428"/>
                </a:cubicBezTo>
                <a:lnTo>
                  <a:pt x="72428" y="45268"/>
                </a:lnTo>
                <a:cubicBezTo>
                  <a:pt x="79731" y="37965"/>
                  <a:pt x="85064" y="31445"/>
                  <a:pt x="95061" y="27161"/>
                </a:cubicBezTo>
                <a:cubicBezTo>
                  <a:pt x="100779" y="24710"/>
                  <a:pt x="107209" y="24422"/>
                  <a:pt x="113168" y="22634"/>
                </a:cubicBezTo>
                <a:cubicBezTo>
                  <a:pt x="113215" y="22620"/>
                  <a:pt x="147096" y="11325"/>
                  <a:pt x="153909" y="9054"/>
                </a:cubicBezTo>
                <a:cubicBezTo>
                  <a:pt x="158436" y="7545"/>
                  <a:pt x="162782" y="5311"/>
                  <a:pt x="167489" y="4527"/>
                </a:cubicBezTo>
                <a:lnTo>
                  <a:pt x="194649" y="0"/>
                </a:lnTo>
                <a:cubicBezTo>
                  <a:pt x="212756" y="1509"/>
                  <a:pt x="230960" y="2125"/>
                  <a:pt x="248970" y="4527"/>
                </a:cubicBezTo>
                <a:cubicBezTo>
                  <a:pt x="253700" y="5158"/>
                  <a:pt x="258667" y="6281"/>
                  <a:pt x="262550" y="9054"/>
                </a:cubicBezTo>
                <a:cubicBezTo>
                  <a:pt x="269496" y="14015"/>
                  <a:pt x="280657" y="27161"/>
                  <a:pt x="280657" y="27161"/>
                </a:cubicBezTo>
                <a:cubicBezTo>
                  <a:pt x="291220" y="58848"/>
                  <a:pt x="280658" y="51303"/>
                  <a:pt x="303291" y="58848"/>
                </a:cubicBezTo>
                <a:cubicBezTo>
                  <a:pt x="298287" y="73860"/>
                  <a:pt x="298764" y="67656"/>
                  <a:pt x="298764" y="76955"/>
                </a:cubicBezTo>
              </a:path>
            </a:pathLst>
          </a:custGeom>
          <a:noFill/>
          <a:ln>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a:spLocks/>
          </p:cNvSpPr>
          <p:nvPr/>
        </p:nvSpPr>
        <p:spPr>
          <a:xfrm>
            <a:off x="420987" y="1253904"/>
            <a:ext cx="3716448" cy="3505975"/>
          </a:xfrm>
          <a:prstGeom prst="rect">
            <a:avLst/>
          </a:prstGeom>
          <a:noFill/>
        </p:spPr>
        <p:txBody>
          <a:bodyPr wrap="square" rtlCol="0">
            <a:no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學習行為轉換</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228600" indent="-228600">
              <a:buFont typeface="+mj-lt"/>
              <a:buAutoNum type="arabicPeriod"/>
            </a:pPr>
            <a:r>
              <a:rPr lang="zh-TW" altLang="en-US" sz="1050" dirty="0" smtClean="0">
                <a:latin typeface="Times New Roman" panose="02020603050405020304" pitchFamily="18" charset="0"/>
                <a:ea typeface="標楷體" panose="03000509000000000000" pitchFamily="65" charset="-120"/>
                <a:cs typeface="Times New Roman" panose="02020603050405020304" pitchFamily="18" charset="0"/>
              </a:rPr>
              <a:t>反</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思與學習交織</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學生頻繁與反思性引導型</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AI</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助手互動</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SQ</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SQ</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，在理解學習活動</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US</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SQ</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和任務完成</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MC</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SQ</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後都會進行反思引導，顯示反思引導在學習過程中的</a:t>
            </a:r>
            <a:r>
              <a:rPr lang="zh-TW" altLang="en-US" sz="1050" dirty="0" smtClean="0">
                <a:latin typeface="Times New Roman" panose="02020603050405020304" pitchFamily="18" charset="0"/>
                <a:ea typeface="標楷體" panose="03000509000000000000" pitchFamily="65" charset="-120"/>
                <a:cs typeface="Times New Roman" panose="02020603050405020304" pitchFamily="18" charset="0"/>
              </a:rPr>
              <a:t>重要性</a:t>
            </a:r>
            <a:endPar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28600" indent="-228600">
              <a:buFont typeface="+mj-lt"/>
              <a:buAutoNum type="arabicPeriod"/>
            </a:pPr>
            <a:r>
              <a:rPr lang="zh-TW" altLang="en-US" sz="1050" dirty="0" smtClean="0">
                <a:latin typeface="Times New Roman" panose="02020603050405020304" pitchFamily="18" charset="0"/>
                <a:ea typeface="標楷體" panose="03000509000000000000" pitchFamily="65" charset="-120"/>
                <a:cs typeface="Times New Roman" panose="02020603050405020304" pitchFamily="18" charset="0"/>
              </a:rPr>
              <a:t>多樣</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的學習路徑</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學生在探索環境</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(EE)</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、接觸目標</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(CT)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、與物件互動學習</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(PO)</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之間有多種轉換路徑，顯示學習策略的靈活</a:t>
            </a:r>
            <a:r>
              <a:rPr lang="zh-TW" altLang="en-US" sz="1050" dirty="0" smtClean="0">
                <a:latin typeface="Times New Roman" panose="02020603050405020304" pitchFamily="18" charset="0"/>
                <a:ea typeface="標楷體" panose="03000509000000000000" pitchFamily="65" charset="-120"/>
                <a:cs typeface="Times New Roman" panose="02020603050405020304" pitchFamily="18" charset="0"/>
              </a:rPr>
              <a:t>運用</a:t>
            </a:r>
            <a:endPar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28600" indent="-228600">
              <a:buFont typeface="+mj-lt"/>
              <a:buAutoNum type="arabicPeriod"/>
            </a:pPr>
            <a:r>
              <a:rPr lang="zh-TW" altLang="en-US" sz="1050" dirty="0" smtClean="0">
                <a:latin typeface="Times New Roman" panose="02020603050405020304" pitchFamily="18" charset="0"/>
                <a:ea typeface="標楷體" panose="03000509000000000000" pitchFamily="65" charset="-120"/>
                <a:cs typeface="Times New Roman" panose="02020603050405020304" pitchFamily="18" charset="0"/>
              </a:rPr>
              <a:t>主動</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複習</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學生會主動打開背包將物件放入背包欄複習內容，並重複複習</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LM</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LM</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，顯示自主學習的</a:t>
            </a:r>
            <a:r>
              <a:rPr lang="zh-TW" altLang="en-US" sz="1050" dirty="0" smtClean="0">
                <a:latin typeface="Times New Roman" panose="02020603050405020304" pitchFamily="18" charset="0"/>
                <a:ea typeface="標楷體" panose="03000509000000000000" pitchFamily="65" charset="-120"/>
                <a:cs typeface="Times New Roman" panose="02020603050405020304" pitchFamily="18" charset="0"/>
              </a:rPr>
              <a:t>傾向</a:t>
            </a:r>
            <a:endPar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28600" indent="-228600">
              <a:buFont typeface="+mj-lt"/>
              <a:buAutoNum type="arabicPeriod"/>
            </a:pPr>
            <a:r>
              <a:rPr lang="zh-TW" altLang="en-US" sz="1050" dirty="0" smtClean="0">
                <a:latin typeface="Times New Roman" panose="02020603050405020304" pitchFamily="18" charset="0"/>
                <a:ea typeface="標楷體" panose="03000509000000000000" pitchFamily="65" charset="-120"/>
                <a:cs typeface="Times New Roman" panose="02020603050405020304" pitchFamily="18" charset="0"/>
              </a:rPr>
              <a:t>從</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觀察中獲取提示</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學生在觀察</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(O)</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時會從非學習任務相關</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NPC(RC)</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取得提示，並可能因此返回與反思性引導型</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AI</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助手歷史學習反思</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O</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SQ</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或直接探索環境</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RC</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50" dirty="0" smtClean="0">
                <a:latin typeface="Times New Roman" panose="02020603050405020304" pitchFamily="18" charset="0"/>
                <a:ea typeface="標楷體" panose="03000509000000000000" pitchFamily="65" charset="-120"/>
                <a:cs typeface="Times New Roman" panose="02020603050405020304" pitchFamily="18" charset="0"/>
              </a:rPr>
              <a:t>EE)</a:t>
            </a:r>
          </a:p>
          <a:p>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手繪多邊形 9"/>
          <p:cNvSpPr/>
          <p:nvPr/>
        </p:nvSpPr>
        <p:spPr>
          <a:xfrm>
            <a:off x="6731251" y="2706986"/>
            <a:ext cx="90535" cy="194650"/>
          </a:xfrm>
          <a:custGeom>
            <a:avLst/>
            <a:gdLst>
              <a:gd name="connsiteX0" fmla="*/ 0 w 95062"/>
              <a:gd name="connsiteY0" fmla="*/ 99588 h 99588"/>
              <a:gd name="connsiteX1" fmla="*/ 22634 w 95062"/>
              <a:gd name="connsiteY1" fmla="*/ 86007 h 99588"/>
              <a:gd name="connsiteX2" fmla="*/ 31688 w 95062"/>
              <a:gd name="connsiteY2" fmla="*/ 76954 h 99588"/>
              <a:gd name="connsiteX3" fmla="*/ 58848 w 95062"/>
              <a:gd name="connsiteY3" fmla="*/ 58847 h 99588"/>
              <a:gd name="connsiteX4" fmla="*/ 72428 w 95062"/>
              <a:gd name="connsiteY4" fmla="*/ 49794 h 99588"/>
              <a:gd name="connsiteX5" fmla="*/ 81482 w 95062"/>
              <a:gd name="connsiteY5" fmla="*/ 40740 h 99588"/>
              <a:gd name="connsiteX6" fmla="*/ 90535 w 95062"/>
              <a:gd name="connsiteY6" fmla="*/ 13580 h 99588"/>
              <a:gd name="connsiteX7" fmla="*/ 95062 w 95062"/>
              <a:gd name="connsiteY7" fmla="*/ 0 h 9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62" h="99588">
                <a:moveTo>
                  <a:pt x="0" y="99588"/>
                </a:moveTo>
                <a:cubicBezTo>
                  <a:pt x="7545" y="95061"/>
                  <a:pt x="15474" y="91121"/>
                  <a:pt x="22634" y="86007"/>
                </a:cubicBezTo>
                <a:cubicBezTo>
                  <a:pt x="26107" y="83526"/>
                  <a:pt x="28274" y="79515"/>
                  <a:pt x="31688" y="76954"/>
                </a:cubicBezTo>
                <a:cubicBezTo>
                  <a:pt x="40393" y="70426"/>
                  <a:pt x="49795" y="64883"/>
                  <a:pt x="58848" y="58847"/>
                </a:cubicBezTo>
                <a:cubicBezTo>
                  <a:pt x="63375" y="55829"/>
                  <a:pt x="68581" y="53641"/>
                  <a:pt x="72428" y="49794"/>
                </a:cubicBezTo>
                <a:lnTo>
                  <a:pt x="81482" y="40740"/>
                </a:lnTo>
                <a:lnTo>
                  <a:pt x="90535" y="13580"/>
                </a:lnTo>
                <a:lnTo>
                  <a:pt x="95062" y="0"/>
                </a:lnTo>
              </a:path>
            </a:pathLst>
          </a:custGeom>
          <a:noFill/>
          <a:ln>
            <a:solidFill>
              <a:srgbClr val="2E60B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手繪多邊形 13"/>
          <p:cNvSpPr/>
          <p:nvPr/>
        </p:nvSpPr>
        <p:spPr>
          <a:xfrm rot="4544558">
            <a:off x="6975792" y="2329757"/>
            <a:ext cx="303291" cy="294238"/>
          </a:xfrm>
          <a:custGeom>
            <a:avLst/>
            <a:gdLst>
              <a:gd name="connsiteX0" fmla="*/ 90534 w 303291"/>
              <a:gd name="connsiteY0" fmla="*/ 294238 h 294238"/>
              <a:gd name="connsiteX1" fmla="*/ 67901 w 303291"/>
              <a:gd name="connsiteY1" fmla="*/ 285185 h 294238"/>
              <a:gd name="connsiteX2" fmla="*/ 58847 w 303291"/>
              <a:gd name="connsiteY2" fmla="*/ 276131 h 294238"/>
              <a:gd name="connsiteX3" fmla="*/ 45267 w 303291"/>
              <a:gd name="connsiteY3" fmla="*/ 267078 h 294238"/>
              <a:gd name="connsiteX4" fmla="*/ 36214 w 303291"/>
              <a:gd name="connsiteY4" fmla="*/ 253497 h 294238"/>
              <a:gd name="connsiteX5" fmla="*/ 27160 w 303291"/>
              <a:gd name="connsiteY5" fmla="*/ 244444 h 294238"/>
              <a:gd name="connsiteX6" fmla="*/ 18107 w 303291"/>
              <a:gd name="connsiteY6" fmla="*/ 217284 h 294238"/>
              <a:gd name="connsiteX7" fmla="*/ 13580 w 303291"/>
              <a:gd name="connsiteY7" fmla="*/ 203703 h 294238"/>
              <a:gd name="connsiteX8" fmla="*/ 4527 w 303291"/>
              <a:gd name="connsiteY8" fmla="*/ 176543 h 294238"/>
              <a:gd name="connsiteX9" fmla="*/ 0 w 303291"/>
              <a:gd name="connsiteY9" fmla="*/ 162963 h 294238"/>
              <a:gd name="connsiteX10" fmla="*/ 4527 w 303291"/>
              <a:gd name="connsiteY10" fmla="*/ 126749 h 294238"/>
              <a:gd name="connsiteX11" fmla="*/ 13580 w 303291"/>
              <a:gd name="connsiteY11" fmla="*/ 117695 h 294238"/>
              <a:gd name="connsiteX12" fmla="*/ 18107 w 303291"/>
              <a:gd name="connsiteY12" fmla="*/ 104115 h 294238"/>
              <a:gd name="connsiteX13" fmla="*/ 45267 w 303291"/>
              <a:gd name="connsiteY13" fmla="*/ 72428 h 294238"/>
              <a:gd name="connsiteX14" fmla="*/ 72428 w 303291"/>
              <a:gd name="connsiteY14" fmla="*/ 45268 h 294238"/>
              <a:gd name="connsiteX15" fmla="*/ 95061 w 303291"/>
              <a:gd name="connsiteY15" fmla="*/ 27161 h 294238"/>
              <a:gd name="connsiteX16" fmla="*/ 113168 w 303291"/>
              <a:gd name="connsiteY16" fmla="*/ 22634 h 294238"/>
              <a:gd name="connsiteX17" fmla="*/ 153909 w 303291"/>
              <a:gd name="connsiteY17" fmla="*/ 9054 h 294238"/>
              <a:gd name="connsiteX18" fmla="*/ 167489 w 303291"/>
              <a:gd name="connsiteY18" fmla="*/ 4527 h 294238"/>
              <a:gd name="connsiteX19" fmla="*/ 194649 w 303291"/>
              <a:gd name="connsiteY19" fmla="*/ 0 h 294238"/>
              <a:gd name="connsiteX20" fmla="*/ 248970 w 303291"/>
              <a:gd name="connsiteY20" fmla="*/ 4527 h 294238"/>
              <a:gd name="connsiteX21" fmla="*/ 262550 w 303291"/>
              <a:gd name="connsiteY21" fmla="*/ 9054 h 294238"/>
              <a:gd name="connsiteX22" fmla="*/ 280657 w 303291"/>
              <a:gd name="connsiteY22" fmla="*/ 27161 h 294238"/>
              <a:gd name="connsiteX23" fmla="*/ 303291 w 303291"/>
              <a:gd name="connsiteY23" fmla="*/ 58848 h 294238"/>
              <a:gd name="connsiteX24" fmla="*/ 298764 w 303291"/>
              <a:gd name="connsiteY24" fmla="*/ 76955 h 29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291" h="294238">
                <a:moveTo>
                  <a:pt x="90534" y="294238"/>
                </a:moveTo>
                <a:cubicBezTo>
                  <a:pt x="82990" y="291220"/>
                  <a:pt x="74956" y="289216"/>
                  <a:pt x="67901" y="285185"/>
                </a:cubicBezTo>
                <a:cubicBezTo>
                  <a:pt x="64195" y="283067"/>
                  <a:pt x="62180" y="278797"/>
                  <a:pt x="58847" y="276131"/>
                </a:cubicBezTo>
                <a:cubicBezTo>
                  <a:pt x="54599" y="272732"/>
                  <a:pt x="49794" y="270096"/>
                  <a:pt x="45267" y="267078"/>
                </a:cubicBezTo>
                <a:cubicBezTo>
                  <a:pt x="42249" y="262551"/>
                  <a:pt x="39613" y="257745"/>
                  <a:pt x="36214" y="253497"/>
                </a:cubicBezTo>
                <a:cubicBezTo>
                  <a:pt x="33548" y="250164"/>
                  <a:pt x="29069" y="248261"/>
                  <a:pt x="27160" y="244444"/>
                </a:cubicBezTo>
                <a:cubicBezTo>
                  <a:pt x="22892" y="235909"/>
                  <a:pt x="21125" y="226337"/>
                  <a:pt x="18107" y="217284"/>
                </a:cubicBezTo>
                <a:lnTo>
                  <a:pt x="13580" y="203703"/>
                </a:lnTo>
                <a:lnTo>
                  <a:pt x="4527" y="176543"/>
                </a:lnTo>
                <a:lnTo>
                  <a:pt x="0" y="162963"/>
                </a:lnTo>
                <a:cubicBezTo>
                  <a:pt x="1509" y="150892"/>
                  <a:pt x="1031" y="138401"/>
                  <a:pt x="4527" y="126749"/>
                </a:cubicBezTo>
                <a:cubicBezTo>
                  <a:pt x="5753" y="122661"/>
                  <a:pt x="11384" y="121355"/>
                  <a:pt x="13580" y="117695"/>
                </a:cubicBezTo>
                <a:cubicBezTo>
                  <a:pt x="16035" y="113603"/>
                  <a:pt x="15973" y="108383"/>
                  <a:pt x="18107" y="104115"/>
                </a:cubicBezTo>
                <a:cubicBezTo>
                  <a:pt x="25001" y="90326"/>
                  <a:pt x="34129" y="83566"/>
                  <a:pt x="45267" y="72428"/>
                </a:cubicBezTo>
                <a:lnTo>
                  <a:pt x="72428" y="45268"/>
                </a:lnTo>
                <a:cubicBezTo>
                  <a:pt x="79731" y="37965"/>
                  <a:pt x="85064" y="31445"/>
                  <a:pt x="95061" y="27161"/>
                </a:cubicBezTo>
                <a:cubicBezTo>
                  <a:pt x="100779" y="24710"/>
                  <a:pt x="107209" y="24422"/>
                  <a:pt x="113168" y="22634"/>
                </a:cubicBezTo>
                <a:cubicBezTo>
                  <a:pt x="113215" y="22620"/>
                  <a:pt x="147096" y="11325"/>
                  <a:pt x="153909" y="9054"/>
                </a:cubicBezTo>
                <a:cubicBezTo>
                  <a:pt x="158436" y="7545"/>
                  <a:pt x="162782" y="5311"/>
                  <a:pt x="167489" y="4527"/>
                </a:cubicBezTo>
                <a:lnTo>
                  <a:pt x="194649" y="0"/>
                </a:lnTo>
                <a:cubicBezTo>
                  <a:pt x="212756" y="1509"/>
                  <a:pt x="230960" y="2125"/>
                  <a:pt x="248970" y="4527"/>
                </a:cubicBezTo>
                <a:cubicBezTo>
                  <a:pt x="253700" y="5158"/>
                  <a:pt x="258667" y="6281"/>
                  <a:pt x="262550" y="9054"/>
                </a:cubicBezTo>
                <a:cubicBezTo>
                  <a:pt x="269496" y="14015"/>
                  <a:pt x="280657" y="27161"/>
                  <a:pt x="280657" y="27161"/>
                </a:cubicBezTo>
                <a:cubicBezTo>
                  <a:pt x="291220" y="58848"/>
                  <a:pt x="280658" y="51303"/>
                  <a:pt x="303291" y="58848"/>
                </a:cubicBezTo>
                <a:cubicBezTo>
                  <a:pt x="298287" y="73860"/>
                  <a:pt x="298764" y="67656"/>
                  <a:pt x="298764" y="76955"/>
                </a:cubicBezTo>
              </a:path>
            </a:pathLst>
          </a:custGeom>
          <a:noFill/>
          <a:ln>
            <a:solidFill>
              <a:srgbClr val="2E60B3">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手繪多邊形 14"/>
          <p:cNvSpPr/>
          <p:nvPr/>
        </p:nvSpPr>
        <p:spPr>
          <a:xfrm rot="16689490">
            <a:off x="4192434" y="3102318"/>
            <a:ext cx="303291" cy="294238"/>
          </a:xfrm>
          <a:custGeom>
            <a:avLst/>
            <a:gdLst>
              <a:gd name="connsiteX0" fmla="*/ 90534 w 303291"/>
              <a:gd name="connsiteY0" fmla="*/ 294238 h 294238"/>
              <a:gd name="connsiteX1" fmla="*/ 67901 w 303291"/>
              <a:gd name="connsiteY1" fmla="*/ 285185 h 294238"/>
              <a:gd name="connsiteX2" fmla="*/ 58847 w 303291"/>
              <a:gd name="connsiteY2" fmla="*/ 276131 h 294238"/>
              <a:gd name="connsiteX3" fmla="*/ 45267 w 303291"/>
              <a:gd name="connsiteY3" fmla="*/ 267078 h 294238"/>
              <a:gd name="connsiteX4" fmla="*/ 36214 w 303291"/>
              <a:gd name="connsiteY4" fmla="*/ 253497 h 294238"/>
              <a:gd name="connsiteX5" fmla="*/ 27160 w 303291"/>
              <a:gd name="connsiteY5" fmla="*/ 244444 h 294238"/>
              <a:gd name="connsiteX6" fmla="*/ 18107 w 303291"/>
              <a:gd name="connsiteY6" fmla="*/ 217284 h 294238"/>
              <a:gd name="connsiteX7" fmla="*/ 13580 w 303291"/>
              <a:gd name="connsiteY7" fmla="*/ 203703 h 294238"/>
              <a:gd name="connsiteX8" fmla="*/ 4527 w 303291"/>
              <a:gd name="connsiteY8" fmla="*/ 176543 h 294238"/>
              <a:gd name="connsiteX9" fmla="*/ 0 w 303291"/>
              <a:gd name="connsiteY9" fmla="*/ 162963 h 294238"/>
              <a:gd name="connsiteX10" fmla="*/ 4527 w 303291"/>
              <a:gd name="connsiteY10" fmla="*/ 126749 h 294238"/>
              <a:gd name="connsiteX11" fmla="*/ 13580 w 303291"/>
              <a:gd name="connsiteY11" fmla="*/ 117695 h 294238"/>
              <a:gd name="connsiteX12" fmla="*/ 18107 w 303291"/>
              <a:gd name="connsiteY12" fmla="*/ 104115 h 294238"/>
              <a:gd name="connsiteX13" fmla="*/ 45267 w 303291"/>
              <a:gd name="connsiteY13" fmla="*/ 72428 h 294238"/>
              <a:gd name="connsiteX14" fmla="*/ 72428 w 303291"/>
              <a:gd name="connsiteY14" fmla="*/ 45268 h 294238"/>
              <a:gd name="connsiteX15" fmla="*/ 95061 w 303291"/>
              <a:gd name="connsiteY15" fmla="*/ 27161 h 294238"/>
              <a:gd name="connsiteX16" fmla="*/ 113168 w 303291"/>
              <a:gd name="connsiteY16" fmla="*/ 22634 h 294238"/>
              <a:gd name="connsiteX17" fmla="*/ 153909 w 303291"/>
              <a:gd name="connsiteY17" fmla="*/ 9054 h 294238"/>
              <a:gd name="connsiteX18" fmla="*/ 167489 w 303291"/>
              <a:gd name="connsiteY18" fmla="*/ 4527 h 294238"/>
              <a:gd name="connsiteX19" fmla="*/ 194649 w 303291"/>
              <a:gd name="connsiteY19" fmla="*/ 0 h 294238"/>
              <a:gd name="connsiteX20" fmla="*/ 248970 w 303291"/>
              <a:gd name="connsiteY20" fmla="*/ 4527 h 294238"/>
              <a:gd name="connsiteX21" fmla="*/ 262550 w 303291"/>
              <a:gd name="connsiteY21" fmla="*/ 9054 h 294238"/>
              <a:gd name="connsiteX22" fmla="*/ 280657 w 303291"/>
              <a:gd name="connsiteY22" fmla="*/ 27161 h 294238"/>
              <a:gd name="connsiteX23" fmla="*/ 303291 w 303291"/>
              <a:gd name="connsiteY23" fmla="*/ 58848 h 294238"/>
              <a:gd name="connsiteX24" fmla="*/ 298764 w 303291"/>
              <a:gd name="connsiteY24" fmla="*/ 76955 h 29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291" h="294238">
                <a:moveTo>
                  <a:pt x="90534" y="294238"/>
                </a:moveTo>
                <a:cubicBezTo>
                  <a:pt x="82990" y="291220"/>
                  <a:pt x="74956" y="289216"/>
                  <a:pt x="67901" y="285185"/>
                </a:cubicBezTo>
                <a:cubicBezTo>
                  <a:pt x="64195" y="283067"/>
                  <a:pt x="62180" y="278797"/>
                  <a:pt x="58847" y="276131"/>
                </a:cubicBezTo>
                <a:cubicBezTo>
                  <a:pt x="54599" y="272732"/>
                  <a:pt x="49794" y="270096"/>
                  <a:pt x="45267" y="267078"/>
                </a:cubicBezTo>
                <a:cubicBezTo>
                  <a:pt x="42249" y="262551"/>
                  <a:pt x="39613" y="257745"/>
                  <a:pt x="36214" y="253497"/>
                </a:cubicBezTo>
                <a:cubicBezTo>
                  <a:pt x="33548" y="250164"/>
                  <a:pt x="29069" y="248261"/>
                  <a:pt x="27160" y="244444"/>
                </a:cubicBezTo>
                <a:cubicBezTo>
                  <a:pt x="22892" y="235909"/>
                  <a:pt x="21125" y="226337"/>
                  <a:pt x="18107" y="217284"/>
                </a:cubicBezTo>
                <a:lnTo>
                  <a:pt x="13580" y="203703"/>
                </a:lnTo>
                <a:lnTo>
                  <a:pt x="4527" y="176543"/>
                </a:lnTo>
                <a:lnTo>
                  <a:pt x="0" y="162963"/>
                </a:lnTo>
                <a:cubicBezTo>
                  <a:pt x="1509" y="150892"/>
                  <a:pt x="1031" y="138401"/>
                  <a:pt x="4527" y="126749"/>
                </a:cubicBezTo>
                <a:cubicBezTo>
                  <a:pt x="5753" y="122661"/>
                  <a:pt x="11384" y="121355"/>
                  <a:pt x="13580" y="117695"/>
                </a:cubicBezTo>
                <a:cubicBezTo>
                  <a:pt x="16035" y="113603"/>
                  <a:pt x="15973" y="108383"/>
                  <a:pt x="18107" y="104115"/>
                </a:cubicBezTo>
                <a:cubicBezTo>
                  <a:pt x="25001" y="90326"/>
                  <a:pt x="34129" y="83566"/>
                  <a:pt x="45267" y="72428"/>
                </a:cubicBezTo>
                <a:lnTo>
                  <a:pt x="72428" y="45268"/>
                </a:lnTo>
                <a:cubicBezTo>
                  <a:pt x="79731" y="37965"/>
                  <a:pt x="85064" y="31445"/>
                  <a:pt x="95061" y="27161"/>
                </a:cubicBezTo>
                <a:cubicBezTo>
                  <a:pt x="100779" y="24710"/>
                  <a:pt x="107209" y="24422"/>
                  <a:pt x="113168" y="22634"/>
                </a:cubicBezTo>
                <a:cubicBezTo>
                  <a:pt x="113215" y="22620"/>
                  <a:pt x="147096" y="11325"/>
                  <a:pt x="153909" y="9054"/>
                </a:cubicBezTo>
                <a:cubicBezTo>
                  <a:pt x="158436" y="7545"/>
                  <a:pt x="162782" y="5311"/>
                  <a:pt x="167489" y="4527"/>
                </a:cubicBezTo>
                <a:lnTo>
                  <a:pt x="194649" y="0"/>
                </a:lnTo>
                <a:cubicBezTo>
                  <a:pt x="212756" y="1509"/>
                  <a:pt x="230960" y="2125"/>
                  <a:pt x="248970" y="4527"/>
                </a:cubicBezTo>
                <a:cubicBezTo>
                  <a:pt x="253700" y="5158"/>
                  <a:pt x="258667" y="6281"/>
                  <a:pt x="262550" y="9054"/>
                </a:cubicBezTo>
                <a:cubicBezTo>
                  <a:pt x="269496" y="14015"/>
                  <a:pt x="280657" y="27161"/>
                  <a:pt x="280657" y="27161"/>
                </a:cubicBezTo>
                <a:cubicBezTo>
                  <a:pt x="291220" y="58848"/>
                  <a:pt x="280658" y="51303"/>
                  <a:pt x="303291" y="58848"/>
                </a:cubicBezTo>
                <a:cubicBezTo>
                  <a:pt x="298287" y="73860"/>
                  <a:pt x="298764" y="67656"/>
                  <a:pt x="298764" y="76955"/>
                </a:cubicBezTo>
              </a:path>
            </a:pathLst>
          </a:custGeom>
          <a:noFill/>
          <a:ln>
            <a:solidFill>
              <a:srgbClr val="00B05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手繪多邊形 10"/>
          <p:cNvSpPr/>
          <p:nvPr/>
        </p:nvSpPr>
        <p:spPr>
          <a:xfrm>
            <a:off x="4350190" y="2204519"/>
            <a:ext cx="63374" cy="746110"/>
          </a:xfrm>
          <a:custGeom>
            <a:avLst/>
            <a:gdLst>
              <a:gd name="connsiteX0" fmla="*/ 27160 w 63374"/>
              <a:gd name="connsiteY0" fmla="*/ 0 h 746110"/>
              <a:gd name="connsiteX1" fmla="*/ 18107 w 63374"/>
              <a:gd name="connsiteY1" fmla="*/ 76954 h 746110"/>
              <a:gd name="connsiteX2" fmla="*/ 13580 w 63374"/>
              <a:gd name="connsiteY2" fmla="*/ 104115 h 746110"/>
              <a:gd name="connsiteX3" fmla="*/ 9054 w 63374"/>
              <a:gd name="connsiteY3" fmla="*/ 140329 h 746110"/>
              <a:gd name="connsiteX4" fmla="*/ 0 w 63374"/>
              <a:gd name="connsiteY4" fmla="*/ 203703 h 746110"/>
              <a:gd name="connsiteX5" fmla="*/ 4527 w 63374"/>
              <a:gd name="connsiteY5" fmla="*/ 384772 h 746110"/>
              <a:gd name="connsiteX6" fmla="*/ 13580 w 63374"/>
              <a:gd name="connsiteY6" fmla="*/ 411932 h 746110"/>
              <a:gd name="connsiteX7" fmla="*/ 22634 w 63374"/>
              <a:gd name="connsiteY7" fmla="*/ 425513 h 746110"/>
              <a:gd name="connsiteX8" fmla="*/ 27160 w 63374"/>
              <a:gd name="connsiteY8" fmla="*/ 448146 h 746110"/>
              <a:gd name="connsiteX9" fmla="*/ 31687 w 63374"/>
              <a:gd name="connsiteY9" fmla="*/ 461727 h 746110"/>
              <a:gd name="connsiteX10" fmla="*/ 36214 w 63374"/>
              <a:gd name="connsiteY10" fmla="*/ 484360 h 746110"/>
              <a:gd name="connsiteX11" fmla="*/ 49794 w 63374"/>
              <a:gd name="connsiteY11" fmla="*/ 525101 h 746110"/>
              <a:gd name="connsiteX12" fmla="*/ 58848 w 63374"/>
              <a:gd name="connsiteY12" fmla="*/ 552261 h 746110"/>
              <a:gd name="connsiteX13" fmla="*/ 63374 w 63374"/>
              <a:gd name="connsiteY13" fmla="*/ 565841 h 746110"/>
              <a:gd name="connsiteX14" fmla="*/ 58848 w 63374"/>
              <a:gd name="connsiteY14" fmla="*/ 615635 h 746110"/>
              <a:gd name="connsiteX15" fmla="*/ 54321 w 63374"/>
              <a:gd name="connsiteY15" fmla="*/ 638269 h 746110"/>
              <a:gd name="connsiteX16" fmla="*/ 49794 w 63374"/>
              <a:gd name="connsiteY16" fmla="*/ 710697 h 746110"/>
              <a:gd name="connsiteX17" fmla="*/ 40741 w 63374"/>
              <a:gd name="connsiteY17" fmla="*/ 742384 h 74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374" h="746110">
                <a:moveTo>
                  <a:pt x="27160" y="0"/>
                </a:moveTo>
                <a:cubicBezTo>
                  <a:pt x="12614" y="101838"/>
                  <a:pt x="34889" y="-57297"/>
                  <a:pt x="18107" y="76954"/>
                </a:cubicBezTo>
                <a:cubicBezTo>
                  <a:pt x="16968" y="86062"/>
                  <a:pt x="14878" y="95029"/>
                  <a:pt x="13580" y="104115"/>
                </a:cubicBezTo>
                <a:cubicBezTo>
                  <a:pt x="11860" y="116158"/>
                  <a:pt x="10774" y="128286"/>
                  <a:pt x="9054" y="140329"/>
                </a:cubicBezTo>
                <a:cubicBezTo>
                  <a:pt x="-4010" y="231783"/>
                  <a:pt x="14330" y="89068"/>
                  <a:pt x="0" y="203703"/>
                </a:cubicBezTo>
                <a:cubicBezTo>
                  <a:pt x="1509" y="264059"/>
                  <a:pt x="598" y="324525"/>
                  <a:pt x="4527" y="384772"/>
                </a:cubicBezTo>
                <a:cubicBezTo>
                  <a:pt x="5148" y="394295"/>
                  <a:pt x="8286" y="403992"/>
                  <a:pt x="13580" y="411932"/>
                </a:cubicBezTo>
                <a:lnTo>
                  <a:pt x="22634" y="425513"/>
                </a:lnTo>
                <a:cubicBezTo>
                  <a:pt x="24143" y="433057"/>
                  <a:pt x="25294" y="440682"/>
                  <a:pt x="27160" y="448146"/>
                </a:cubicBezTo>
                <a:cubicBezTo>
                  <a:pt x="28317" y="452775"/>
                  <a:pt x="30530" y="457098"/>
                  <a:pt x="31687" y="461727"/>
                </a:cubicBezTo>
                <a:cubicBezTo>
                  <a:pt x="33553" y="469191"/>
                  <a:pt x="34190" y="476937"/>
                  <a:pt x="36214" y="484360"/>
                </a:cubicBezTo>
                <a:cubicBezTo>
                  <a:pt x="36221" y="484386"/>
                  <a:pt x="47526" y="518298"/>
                  <a:pt x="49794" y="525101"/>
                </a:cubicBezTo>
                <a:lnTo>
                  <a:pt x="58848" y="552261"/>
                </a:lnTo>
                <a:lnTo>
                  <a:pt x="63374" y="565841"/>
                </a:lnTo>
                <a:cubicBezTo>
                  <a:pt x="61865" y="582439"/>
                  <a:pt x="60915" y="599097"/>
                  <a:pt x="58848" y="615635"/>
                </a:cubicBezTo>
                <a:cubicBezTo>
                  <a:pt x="57894" y="623270"/>
                  <a:pt x="55051" y="630610"/>
                  <a:pt x="54321" y="638269"/>
                </a:cubicBezTo>
                <a:cubicBezTo>
                  <a:pt x="52027" y="662350"/>
                  <a:pt x="53062" y="686729"/>
                  <a:pt x="49794" y="710697"/>
                </a:cubicBezTo>
                <a:cubicBezTo>
                  <a:pt x="40264" y="780586"/>
                  <a:pt x="40741" y="721784"/>
                  <a:pt x="40741" y="742384"/>
                </a:cubicBezTo>
              </a:path>
            </a:pathLst>
          </a:custGeom>
          <a:noFill/>
          <a:ln>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4594632" y="2155526"/>
            <a:ext cx="63374" cy="746110"/>
          </a:xfrm>
          <a:custGeom>
            <a:avLst/>
            <a:gdLst>
              <a:gd name="connsiteX0" fmla="*/ 27160 w 63374"/>
              <a:gd name="connsiteY0" fmla="*/ 0 h 746110"/>
              <a:gd name="connsiteX1" fmla="*/ 18107 w 63374"/>
              <a:gd name="connsiteY1" fmla="*/ 76954 h 746110"/>
              <a:gd name="connsiteX2" fmla="*/ 13580 w 63374"/>
              <a:gd name="connsiteY2" fmla="*/ 104115 h 746110"/>
              <a:gd name="connsiteX3" fmla="*/ 9054 w 63374"/>
              <a:gd name="connsiteY3" fmla="*/ 140329 h 746110"/>
              <a:gd name="connsiteX4" fmla="*/ 0 w 63374"/>
              <a:gd name="connsiteY4" fmla="*/ 203703 h 746110"/>
              <a:gd name="connsiteX5" fmla="*/ 4527 w 63374"/>
              <a:gd name="connsiteY5" fmla="*/ 384772 h 746110"/>
              <a:gd name="connsiteX6" fmla="*/ 13580 w 63374"/>
              <a:gd name="connsiteY6" fmla="*/ 411932 h 746110"/>
              <a:gd name="connsiteX7" fmla="*/ 22634 w 63374"/>
              <a:gd name="connsiteY7" fmla="*/ 425513 h 746110"/>
              <a:gd name="connsiteX8" fmla="*/ 27160 w 63374"/>
              <a:gd name="connsiteY8" fmla="*/ 448146 h 746110"/>
              <a:gd name="connsiteX9" fmla="*/ 31687 w 63374"/>
              <a:gd name="connsiteY9" fmla="*/ 461727 h 746110"/>
              <a:gd name="connsiteX10" fmla="*/ 36214 w 63374"/>
              <a:gd name="connsiteY10" fmla="*/ 484360 h 746110"/>
              <a:gd name="connsiteX11" fmla="*/ 49794 w 63374"/>
              <a:gd name="connsiteY11" fmla="*/ 525101 h 746110"/>
              <a:gd name="connsiteX12" fmla="*/ 58848 w 63374"/>
              <a:gd name="connsiteY12" fmla="*/ 552261 h 746110"/>
              <a:gd name="connsiteX13" fmla="*/ 63374 w 63374"/>
              <a:gd name="connsiteY13" fmla="*/ 565841 h 746110"/>
              <a:gd name="connsiteX14" fmla="*/ 58848 w 63374"/>
              <a:gd name="connsiteY14" fmla="*/ 615635 h 746110"/>
              <a:gd name="connsiteX15" fmla="*/ 54321 w 63374"/>
              <a:gd name="connsiteY15" fmla="*/ 638269 h 746110"/>
              <a:gd name="connsiteX16" fmla="*/ 49794 w 63374"/>
              <a:gd name="connsiteY16" fmla="*/ 710697 h 746110"/>
              <a:gd name="connsiteX17" fmla="*/ 40741 w 63374"/>
              <a:gd name="connsiteY17" fmla="*/ 742384 h 74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374" h="746110">
                <a:moveTo>
                  <a:pt x="27160" y="0"/>
                </a:moveTo>
                <a:cubicBezTo>
                  <a:pt x="12614" y="101838"/>
                  <a:pt x="34889" y="-57297"/>
                  <a:pt x="18107" y="76954"/>
                </a:cubicBezTo>
                <a:cubicBezTo>
                  <a:pt x="16968" y="86062"/>
                  <a:pt x="14878" y="95029"/>
                  <a:pt x="13580" y="104115"/>
                </a:cubicBezTo>
                <a:cubicBezTo>
                  <a:pt x="11860" y="116158"/>
                  <a:pt x="10774" y="128286"/>
                  <a:pt x="9054" y="140329"/>
                </a:cubicBezTo>
                <a:cubicBezTo>
                  <a:pt x="-4010" y="231783"/>
                  <a:pt x="14330" y="89068"/>
                  <a:pt x="0" y="203703"/>
                </a:cubicBezTo>
                <a:cubicBezTo>
                  <a:pt x="1509" y="264059"/>
                  <a:pt x="598" y="324525"/>
                  <a:pt x="4527" y="384772"/>
                </a:cubicBezTo>
                <a:cubicBezTo>
                  <a:pt x="5148" y="394295"/>
                  <a:pt x="8286" y="403992"/>
                  <a:pt x="13580" y="411932"/>
                </a:cubicBezTo>
                <a:lnTo>
                  <a:pt x="22634" y="425513"/>
                </a:lnTo>
                <a:cubicBezTo>
                  <a:pt x="24143" y="433057"/>
                  <a:pt x="25294" y="440682"/>
                  <a:pt x="27160" y="448146"/>
                </a:cubicBezTo>
                <a:cubicBezTo>
                  <a:pt x="28317" y="452775"/>
                  <a:pt x="30530" y="457098"/>
                  <a:pt x="31687" y="461727"/>
                </a:cubicBezTo>
                <a:cubicBezTo>
                  <a:pt x="33553" y="469191"/>
                  <a:pt x="34190" y="476937"/>
                  <a:pt x="36214" y="484360"/>
                </a:cubicBezTo>
                <a:cubicBezTo>
                  <a:pt x="36221" y="484386"/>
                  <a:pt x="47526" y="518298"/>
                  <a:pt x="49794" y="525101"/>
                </a:cubicBezTo>
                <a:lnTo>
                  <a:pt x="58848" y="552261"/>
                </a:lnTo>
                <a:lnTo>
                  <a:pt x="63374" y="565841"/>
                </a:lnTo>
                <a:cubicBezTo>
                  <a:pt x="61865" y="582439"/>
                  <a:pt x="60915" y="599097"/>
                  <a:pt x="58848" y="615635"/>
                </a:cubicBezTo>
                <a:cubicBezTo>
                  <a:pt x="57894" y="623270"/>
                  <a:pt x="55051" y="630610"/>
                  <a:pt x="54321" y="638269"/>
                </a:cubicBezTo>
                <a:cubicBezTo>
                  <a:pt x="52027" y="662350"/>
                  <a:pt x="53062" y="686729"/>
                  <a:pt x="49794" y="710697"/>
                </a:cubicBezTo>
                <a:cubicBezTo>
                  <a:pt x="40264" y="780586"/>
                  <a:pt x="40741" y="721784"/>
                  <a:pt x="40741" y="742384"/>
                </a:cubicBezTo>
              </a:path>
            </a:pathLst>
          </a:custGeom>
          <a:noFill/>
          <a:ln>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rot="4200892">
            <a:off x="5017521" y="2602771"/>
            <a:ext cx="45719" cy="746110"/>
          </a:xfrm>
          <a:custGeom>
            <a:avLst/>
            <a:gdLst>
              <a:gd name="connsiteX0" fmla="*/ 27160 w 63374"/>
              <a:gd name="connsiteY0" fmla="*/ 0 h 746110"/>
              <a:gd name="connsiteX1" fmla="*/ 18107 w 63374"/>
              <a:gd name="connsiteY1" fmla="*/ 76954 h 746110"/>
              <a:gd name="connsiteX2" fmla="*/ 13580 w 63374"/>
              <a:gd name="connsiteY2" fmla="*/ 104115 h 746110"/>
              <a:gd name="connsiteX3" fmla="*/ 9054 w 63374"/>
              <a:gd name="connsiteY3" fmla="*/ 140329 h 746110"/>
              <a:gd name="connsiteX4" fmla="*/ 0 w 63374"/>
              <a:gd name="connsiteY4" fmla="*/ 203703 h 746110"/>
              <a:gd name="connsiteX5" fmla="*/ 4527 w 63374"/>
              <a:gd name="connsiteY5" fmla="*/ 384772 h 746110"/>
              <a:gd name="connsiteX6" fmla="*/ 13580 w 63374"/>
              <a:gd name="connsiteY6" fmla="*/ 411932 h 746110"/>
              <a:gd name="connsiteX7" fmla="*/ 22634 w 63374"/>
              <a:gd name="connsiteY7" fmla="*/ 425513 h 746110"/>
              <a:gd name="connsiteX8" fmla="*/ 27160 w 63374"/>
              <a:gd name="connsiteY8" fmla="*/ 448146 h 746110"/>
              <a:gd name="connsiteX9" fmla="*/ 31687 w 63374"/>
              <a:gd name="connsiteY9" fmla="*/ 461727 h 746110"/>
              <a:gd name="connsiteX10" fmla="*/ 36214 w 63374"/>
              <a:gd name="connsiteY10" fmla="*/ 484360 h 746110"/>
              <a:gd name="connsiteX11" fmla="*/ 49794 w 63374"/>
              <a:gd name="connsiteY11" fmla="*/ 525101 h 746110"/>
              <a:gd name="connsiteX12" fmla="*/ 58848 w 63374"/>
              <a:gd name="connsiteY12" fmla="*/ 552261 h 746110"/>
              <a:gd name="connsiteX13" fmla="*/ 63374 w 63374"/>
              <a:gd name="connsiteY13" fmla="*/ 565841 h 746110"/>
              <a:gd name="connsiteX14" fmla="*/ 58848 w 63374"/>
              <a:gd name="connsiteY14" fmla="*/ 615635 h 746110"/>
              <a:gd name="connsiteX15" fmla="*/ 54321 w 63374"/>
              <a:gd name="connsiteY15" fmla="*/ 638269 h 746110"/>
              <a:gd name="connsiteX16" fmla="*/ 49794 w 63374"/>
              <a:gd name="connsiteY16" fmla="*/ 710697 h 746110"/>
              <a:gd name="connsiteX17" fmla="*/ 40741 w 63374"/>
              <a:gd name="connsiteY17" fmla="*/ 742384 h 74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374" h="746110">
                <a:moveTo>
                  <a:pt x="27160" y="0"/>
                </a:moveTo>
                <a:cubicBezTo>
                  <a:pt x="12614" y="101838"/>
                  <a:pt x="34889" y="-57297"/>
                  <a:pt x="18107" y="76954"/>
                </a:cubicBezTo>
                <a:cubicBezTo>
                  <a:pt x="16968" y="86062"/>
                  <a:pt x="14878" y="95029"/>
                  <a:pt x="13580" y="104115"/>
                </a:cubicBezTo>
                <a:cubicBezTo>
                  <a:pt x="11860" y="116158"/>
                  <a:pt x="10774" y="128286"/>
                  <a:pt x="9054" y="140329"/>
                </a:cubicBezTo>
                <a:cubicBezTo>
                  <a:pt x="-4010" y="231783"/>
                  <a:pt x="14330" y="89068"/>
                  <a:pt x="0" y="203703"/>
                </a:cubicBezTo>
                <a:cubicBezTo>
                  <a:pt x="1509" y="264059"/>
                  <a:pt x="598" y="324525"/>
                  <a:pt x="4527" y="384772"/>
                </a:cubicBezTo>
                <a:cubicBezTo>
                  <a:pt x="5148" y="394295"/>
                  <a:pt x="8286" y="403992"/>
                  <a:pt x="13580" y="411932"/>
                </a:cubicBezTo>
                <a:lnTo>
                  <a:pt x="22634" y="425513"/>
                </a:lnTo>
                <a:cubicBezTo>
                  <a:pt x="24143" y="433057"/>
                  <a:pt x="25294" y="440682"/>
                  <a:pt x="27160" y="448146"/>
                </a:cubicBezTo>
                <a:cubicBezTo>
                  <a:pt x="28317" y="452775"/>
                  <a:pt x="30530" y="457098"/>
                  <a:pt x="31687" y="461727"/>
                </a:cubicBezTo>
                <a:cubicBezTo>
                  <a:pt x="33553" y="469191"/>
                  <a:pt x="34190" y="476937"/>
                  <a:pt x="36214" y="484360"/>
                </a:cubicBezTo>
                <a:cubicBezTo>
                  <a:pt x="36221" y="484386"/>
                  <a:pt x="47526" y="518298"/>
                  <a:pt x="49794" y="525101"/>
                </a:cubicBezTo>
                <a:lnTo>
                  <a:pt x="58848" y="552261"/>
                </a:lnTo>
                <a:lnTo>
                  <a:pt x="63374" y="565841"/>
                </a:lnTo>
                <a:cubicBezTo>
                  <a:pt x="61865" y="582439"/>
                  <a:pt x="60915" y="599097"/>
                  <a:pt x="58848" y="615635"/>
                </a:cubicBezTo>
                <a:cubicBezTo>
                  <a:pt x="57894" y="623270"/>
                  <a:pt x="55051" y="630610"/>
                  <a:pt x="54321" y="638269"/>
                </a:cubicBezTo>
                <a:cubicBezTo>
                  <a:pt x="52027" y="662350"/>
                  <a:pt x="53062" y="686729"/>
                  <a:pt x="49794" y="710697"/>
                </a:cubicBezTo>
                <a:cubicBezTo>
                  <a:pt x="40264" y="780586"/>
                  <a:pt x="40741" y="721784"/>
                  <a:pt x="40741" y="742384"/>
                </a:cubicBezTo>
              </a:path>
            </a:pathLst>
          </a:custGeom>
          <a:noFill/>
          <a:ln>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手繪多邊形 19"/>
          <p:cNvSpPr/>
          <p:nvPr/>
        </p:nvSpPr>
        <p:spPr>
          <a:xfrm rot="5400000">
            <a:off x="5522514" y="1154426"/>
            <a:ext cx="45719" cy="1726794"/>
          </a:xfrm>
          <a:custGeom>
            <a:avLst/>
            <a:gdLst>
              <a:gd name="connsiteX0" fmla="*/ 27160 w 63374"/>
              <a:gd name="connsiteY0" fmla="*/ 0 h 746110"/>
              <a:gd name="connsiteX1" fmla="*/ 18107 w 63374"/>
              <a:gd name="connsiteY1" fmla="*/ 76954 h 746110"/>
              <a:gd name="connsiteX2" fmla="*/ 13580 w 63374"/>
              <a:gd name="connsiteY2" fmla="*/ 104115 h 746110"/>
              <a:gd name="connsiteX3" fmla="*/ 9054 w 63374"/>
              <a:gd name="connsiteY3" fmla="*/ 140329 h 746110"/>
              <a:gd name="connsiteX4" fmla="*/ 0 w 63374"/>
              <a:gd name="connsiteY4" fmla="*/ 203703 h 746110"/>
              <a:gd name="connsiteX5" fmla="*/ 4527 w 63374"/>
              <a:gd name="connsiteY5" fmla="*/ 384772 h 746110"/>
              <a:gd name="connsiteX6" fmla="*/ 13580 w 63374"/>
              <a:gd name="connsiteY6" fmla="*/ 411932 h 746110"/>
              <a:gd name="connsiteX7" fmla="*/ 22634 w 63374"/>
              <a:gd name="connsiteY7" fmla="*/ 425513 h 746110"/>
              <a:gd name="connsiteX8" fmla="*/ 27160 w 63374"/>
              <a:gd name="connsiteY8" fmla="*/ 448146 h 746110"/>
              <a:gd name="connsiteX9" fmla="*/ 31687 w 63374"/>
              <a:gd name="connsiteY9" fmla="*/ 461727 h 746110"/>
              <a:gd name="connsiteX10" fmla="*/ 36214 w 63374"/>
              <a:gd name="connsiteY10" fmla="*/ 484360 h 746110"/>
              <a:gd name="connsiteX11" fmla="*/ 49794 w 63374"/>
              <a:gd name="connsiteY11" fmla="*/ 525101 h 746110"/>
              <a:gd name="connsiteX12" fmla="*/ 58848 w 63374"/>
              <a:gd name="connsiteY12" fmla="*/ 552261 h 746110"/>
              <a:gd name="connsiteX13" fmla="*/ 63374 w 63374"/>
              <a:gd name="connsiteY13" fmla="*/ 565841 h 746110"/>
              <a:gd name="connsiteX14" fmla="*/ 58848 w 63374"/>
              <a:gd name="connsiteY14" fmla="*/ 615635 h 746110"/>
              <a:gd name="connsiteX15" fmla="*/ 54321 w 63374"/>
              <a:gd name="connsiteY15" fmla="*/ 638269 h 746110"/>
              <a:gd name="connsiteX16" fmla="*/ 49794 w 63374"/>
              <a:gd name="connsiteY16" fmla="*/ 710697 h 746110"/>
              <a:gd name="connsiteX17" fmla="*/ 40741 w 63374"/>
              <a:gd name="connsiteY17" fmla="*/ 742384 h 74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374" h="746110">
                <a:moveTo>
                  <a:pt x="27160" y="0"/>
                </a:moveTo>
                <a:cubicBezTo>
                  <a:pt x="12614" y="101838"/>
                  <a:pt x="34889" y="-57297"/>
                  <a:pt x="18107" y="76954"/>
                </a:cubicBezTo>
                <a:cubicBezTo>
                  <a:pt x="16968" y="86062"/>
                  <a:pt x="14878" y="95029"/>
                  <a:pt x="13580" y="104115"/>
                </a:cubicBezTo>
                <a:cubicBezTo>
                  <a:pt x="11860" y="116158"/>
                  <a:pt x="10774" y="128286"/>
                  <a:pt x="9054" y="140329"/>
                </a:cubicBezTo>
                <a:cubicBezTo>
                  <a:pt x="-4010" y="231783"/>
                  <a:pt x="14330" y="89068"/>
                  <a:pt x="0" y="203703"/>
                </a:cubicBezTo>
                <a:cubicBezTo>
                  <a:pt x="1509" y="264059"/>
                  <a:pt x="598" y="324525"/>
                  <a:pt x="4527" y="384772"/>
                </a:cubicBezTo>
                <a:cubicBezTo>
                  <a:pt x="5148" y="394295"/>
                  <a:pt x="8286" y="403992"/>
                  <a:pt x="13580" y="411932"/>
                </a:cubicBezTo>
                <a:lnTo>
                  <a:pt x="22634" y="425513"/>
                </a:lnTo>
                <a:cubicBezTo>
                  <a:pt x="24143" y="433057"/>
                  <a:pt x="25294" y="440682"/>
                  <a:pt x="27160" y="448146"/>
                </a:cubicBezTo>
                <a:cubicBezTo>
                  <a:pt x="28317" y="452775"/>
                  <a:pt x="30530" y="457098"/>
                  <a:pt x="31687" y="461727"/>
                </a:cubicBezTo>
                <a:cubicBezTo>
                  <a:pt x="33553" y="469191"/>
                  <a:pt x="34190" y="476937"/>
                  <a:pt x="36214" y="484360"/>
                </a:cubicBezTo>
                <a:cubicBezTo>
                  <a:pt x="36221" y="484386"/>
                  <a:pt x="47526" y="518298"/>
                  <a:pt x="49794" y="525101"/>
                </a:cubicBezTo>
                <a:lnTo>
                  <a:pt x="58848" y="552261"/>
                </a:lnTo>
                <a:lnTo>
                  <a:pt x="63374" y="565841"/>
                </a:lnTo>
                <a:cubicBezTo>
                  <a:pt x="61865" y="582439"/>
                  <a:pt x="60915" y="599097"/>
                  <a:pt x="58848" y="615635"/>
                </a:cubicBezTo>
                <a:cubicBezTo>
                  <a:pt x="57894" y="623270"/>
                  <a:pt x="55051" y="630610"/>
                  <a:pt x="54321" y="638269"/>
                </a:cubicBezTo>
                <a:cubicBezTo>
                  <a:pt x="52027" y="662350"/>
                  <a:pt x="53062" y="686729"/>
                  <a:pt x="49794" y="710697"/>
                </a:cubicBezTo>
                <a:cubicBezTo>
                  <a:pt x="40264" y="780586"/>
                  <a:pt x="40741" y="721784"/>
                  <a:pt x="40741" y="742384"/>
                </a:cubicBezTo>
              </a:path>
            </a:pathLst>
          </a:custGeom>
          <a:noFill/>
          <a:ln>
            <a:solidFill>
              <a:srgbClr val="00B05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8558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445025"/>
            <a:ext cx="256597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DFKai-SB"/>
                <a:ea typeface="DFKai-SB"/>
                <a:cs typeface="DFKai-SB"/>
                <a:sym typeface="DFKai-SB"/>
              </a:rPr>
              <a:t>研究結果與討論</a:t>
            </a:r>
            <a:endParaRPr dirty="0">
              <a:latin typeface="DFKai-SB"/>
              <a:ea typeface="DFKai-SB"/>
              <a:cs typeface="DFKai-SB"/>
              <a:sym typeface="DFKai-SB"/>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31</a:t>
            </a:fld>
            <a:endParaRP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114" y="1293670"/>
            <a:ext cx="4520671" cy="2375268"/>
          </a:xfrm>
          <a:prstGeom prst="rect">
            <a:avLst/>
          </a:prstGeom>
        </p:spPr>
      </p:pic>
      <p:sp>
        <p:nvSpPr>
          <p:cNvPr id="7" name="文字方塊 6"/>
          <p:cNvSpPr txBox="1">
            <a:spLocks/>
          </p:cNvSpPr>
          <p:nvPr/>
        </p:nvSpPr>
        <p:spPr>
          <a:xfrm>
            <a:off x="420987" y="1253904"/>
            <a:ext cx="3716448" cy="3505975"/>
          </a:xfrm>
          <a:prstGeom prst="rect">
            <a:avLst/>
          </a:prstGeom>
          <a:noFill/>
        </p:spPr>
        <p:txBody>
          <a:bodyPr wrap="square" rtlCol="0">
            <a:no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學習行為轉換</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228600" lvl="0" indent="-228600">
              <a:buFont typeface="+mj-lt"/>
              <a:buAutoNum type="arabicPeriod"/>
            </a:pP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線性的學習路徑</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學生主要依照「理解學習活動轉</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(US</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EE)</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探索環境、探索環境轉</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 (EE</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CT)</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接觸目標、接觸目標轉</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(CT</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MC)</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完成任務、完成學習任務</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(MC)</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」的線性路徑進行學習，較少其他行為的轉換。</a:t>
            </a:r>
          </a:p>
          <a:p>
            <a:pPr marL="228600" lvl="0" indent="-228600">
              <a:buFont typeface="+mj-lt"/>
              <a:buAutoNum type="arabicPeriod"/>
            </a:pP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被動觀察</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學生在接觸目標</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(CT)</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後，如果未符合任務條件，才會進行觀察</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(O)</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並且從非學習任務相關</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NPC(RC)</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取得提示，顯示被動學習的傾向。</a:t>
            </a:r>
          </a:p>
          <a:p>
            <a:pPr marL="228600" indent="-228600">
              <a:buFont typeface="+mj-lt"/>
              <a:buAutoNum type="arabicPeriod"/>
            </a:pP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有限的複習行為</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學生在與物件互動學習後，可能會完成學習任務</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(PO</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MC)</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或重新與物件</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(MC</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sym typeface="Wingdings 3" panose="05040102010807070707" pitchFamily="18" charset="2"/>
              </a:rPr>
              <a:t></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PO)</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互動學習，但複習內容</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(LM)</a:t>
            </a:r>
            <a:r>
              <a:rPr lang="zh-TW" altLang="zh-TW" sz="1000" dirty="0">
                <a:latin typeface="Times New Roman" panose="02020603050405020304" pitchFamily="18" charset="0"/>
                <a:ea typeface="標楷體" panose="03000509000000000000" pitchFamily="65" charset="-120"/>
                <a:cs typeface="Times New Roman" panose="02020603050405020304" pitchFamily="18" charset="0"/>
              </a:rPr>
              <a:t>的行為較少且較不頻繁。</a:t>
            </a:r>
            <a:endParaRPr lang="en-US" altLang="zh-TW" sz="1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手繪多邊形 4"/>
          <p:cNvSpPr/>
          <p:nvPr/>
        </p:nvSpPr>
        <p:spPr>
          <a:xfrm>
            <a:off x="5717263" y="1896701"/>
            <a:ext cx="2118511" cy="1575303"/>
          </a:xfrm>
          <a:custGeom>
            <a:avLst/>
            <a:gdLst>
              <a:gd name="connsiteX0" fmla="*/ 0 w 2118511"/>
              <a:gd name="connsiteY0" fmla="*/ 0 h 1575303"/>
              <a:gd name="connsiteX1" fmla="*/ 18107 w 2118511"/>
              <a:gd name="connsiteY1" fmla="*/ 22634 h 1575303"/>
              <a:gd name="connsiteX2" fmla="*/ 45268 w 2118511"/>
              <a:gd name="connsiteY2" fmla="*/ 49794 h 1575303"/>
              <a:gd name="connsiteX3" fmla="*/ 63375 w 2118511"/>
              <a:gd name="connsiteY3" fmla="*/ 67901 h 1575303"/>
              <a:gd name="connsiteX4" fmla="*/ 76955 w 2118511"/>
              <a:gd name="connsiteY4" fmla="*/ 76954 h 1575303"/>
              <a:gd name="connsiteX5" fmla="*/ 99588 w 2118511"/>
              <a:gd name="connsiteY5" fmla="*/ 90535 h 1575303"/>
              <a:gd name="connsiteX6" fmla="*/ 122222 w 2118511"/>
              <a:gd name="connsiteY6" fmla="*/ 104115 h 1575303"/>
              <a:gd name="connsiteX7" fmla="*/ 140329 w 2118511"/>
              <a:gd name="connsiteY7" fmla="*/ 122222 h 1575303"/>
              <a:gd name="connsiteX8" fmla="*/ 153909 w 2118511"/>
              <a:gd name="connsiteY8" fmla="*/ 131275 h 1575303"/>
              <a:gd name="connsiteX9" fmla="*/ 167489 w 2118511"/>
              <a:gd name="connsiteY9" fmla="*/ 135802 h 1575303"/>
              <a:gd name="connsiteX10" fmla="*/ 208230 w 2118511"/>
              <a:gd name="connsiteY10" fmla="*/ 158436 h 1575303"/>
              <a:gd name="connsiteX11" fmla="*/ 217284 w 2118511"/>
              <a:gd name="connsiteY11" fmla="*/ 167489 h 1575303"/>
              <a:gd name="connsiteX12" fmla="*/ 230864 w 2118511"/>
              <a:gd name="connsiteY12" fmla="*/ 172016 h 1575303"/>
              <a:gd name="connsiteX13" fmla="*/ 239917 w 2118511"/>
              <a:gd name="connsiteY13" fmla="*/ 185596 h 1575303"/>
              <a:gd name="connsiteX14" fmla="*/ 248971 w 2118511"/>
              <a:gd name="connsiteY14" fmla="*/ 194649 h 1575303"/>
              <a:gd name="connsiteX15" fmla="*/ 262551 w 2118511"/>
              <a:gd name="connsiteY15" fmla="*/ 203703 h 1575303"/>
              <a:gd name="connsiteX16" fmla="*/ 285185 w 2118511"/>
              <a:gd name="connsiteY16" fmla="*/ 226337 h 1575303"/>
              <a:gd name="connsiteX17" fmla="*/ 303291 w 2118511"/>
              <a:gd name="connsiteY17" fmla="*/ 235390 h 1575303"/>
              <a:gd name="connsiteX18" fmla="*/ 321398 w 2118511"/>
              <a:gd name="connsiteY18" fmla="*/ 258024 h 1575303"/>
              <a:gd name="connsiteX19" fmla="*/ 334979 w 2118511"/>
              <a:gd name="connsiteY19" fmla="*/ 267077 h 1575303"/>
              <a:gd name="connsiteX20" fmla="*/ 357612 w 2118511"/>
              <a:gd name="connsiteY20" fmla="*/ 280657 h 1575303"/>
              <a:gd name="connsiteX21" fmla="*/ 402880 w 2118511"/>
              <a:gd name="connsiteY21" fmla="*/ 312345 h 1575303"/>
              <a:gd name="connsiteX22" fmla="*/ 416460 w 2118511"/>
              <a:gd name="connsiteY22" fmla="*/ 321398 h 1575303"/>
              <a:gd name="connsiteX23" fmla="*/ 434567 w 2118511"/>
              <a:gd name="connsiteY23" fmla="*/ 334978 h 1575303"/>
              <a:gd name="connsiteX24" fmla="*/ 475307 w 2118511"/>
              <a:gd name="connsiteY24" fmla="*/ 357612 h 1575303"/>
              <a:gd name="connsiteX25" fmla="*/ 502468 w 2118511"/>
              <a:gd name="connsiteY25" fmla="*/ 375719 h 1575303"/>
              <a:gd name="connsiteX26" fmla="*/ 516048 w 2118511"/>
              <a:gd name="connsiteY26" fmla="*/ 384772 h 1575303"/>
              <a:gd name="connsiteX27" fmla="*/ 538682 w 2118511"/>
              <a:gd name="connsiteY27" fmla="*/ 398352 h 1575303"/>
              <a:gd name="connsiteX28" fmla="*/ 574895 w 2118511"/>
              <a:gd name="connsiteY28" fmla="*/ 425513 h 1575303"/>
              <a:gd name="connsiteX29" fmla="*/ 602056 w 2118511"/>
              <a:gd name="connsiteY29" fmla="*/ 439093 h 1575303"/>
              <a:gd name="connsiteX30" fmla="*/ 633743 w 2118511"/>
              <a:gd name="connsiteY30" fmla="*/ 466253 h 1575303"/>
              <a:gd name="connsiteX31" fmla="*/ 642796 w 2118511"/>
              <a:gd name="connsiteY31" fmla="*/ 475307 h 1575303"/>
              <a:gd name="connsiteX32" fmla="*/ 656377 w 2118511"/>
              <a:gd name="connsiteY32" fmla="*/ 479834 h 1575303"/>
              <a:gd name="connsiteX33" fmla="*/ 669957 w 2118511"/>
              <a:gd name="connsiteY33" fmla="*/ 488887 h 1575303"/>
              <a:gd name="connsiteX34" fmla="*/ 688064 w 2118511"/>
              <a:gd name="connsiteY34" fmla="*/ 506994 h 1575303"/>
              <a:gd name="connsiteX35" fmla="*/ 706171 w 2118511"/>
              <a:gd name="connsiteY35" fmla="*/ 525101 h 1575303"/>
              <a:gd name="connsiteX36" fmla="*/ 728804 w 2118511"/>
              <a:gd name="connsiteY36" fmla="*/ 543208 h 1575303"/>
              <a:gd name="connsiteX37" fmla="*/ 755965 w 2118511"/>
              <a:gd name="connsiteY37" fmla="*/ 570368 h 1575303"/>
              <a:gd name="connsiteX38" fmla="*/ 765018 w 2118511"/>
              <a:gd name="connsiteY38" fmla="*/ 579422 h 1575303"/>
              <a:gd name="connsiteX39" fmla="*/ 778598 w 2118511"/>
              <a:gd name="connsiteY39" fmla="*/ 583949 h 1575303"/>
              <a:gd name="connsiteX40" fmla="*/ 787652 w 2118511"/>
              <a:gd name="connsiteY40" fmla="*/ 593002 h 1575303"/>
              <a:gd name="connsiteX41" fmla="*/ 796705 w 2118511"/>
              <a:gd name="connsiteY41" fmla="*/ 606582 h 1575303"/>
              <a:gd name="connsiteX42" fmla="*/ 810286 w 2118511"/>
              <a:gd name="connsiteY42" fmla="*/ 611109 h 1575303"/>
              <a:gd name="connsiteX43" fmla="*/ 819339 w 2118511"/>
              <a:gd name="connsiteY43" fmla="*/ 624689 h 1575303"/>
              <a:gd name="connsiteX44" fmla="*/ 828392 w 2118511"/>
              <a:gd name="connsiteY44" fmla="*/ 633743 h 1575303"/>
              <a:gd name="connsiteX45" fmla="*/ 841973 w 2118511"/>
              <a:gd name="connsiteY45" fmla="*/ 656376 h 1575303"/>
              <a:gd name="connsiteX46" fmla="*/ 851026 w 2118511"/>
              <a:gd name="connsiteY46" fmla="*/ 683537 h 1575303"/>
              <a:gd name="connsiteX47" fmla="*/ 927981 w 2118511"/>
              <a:gd name="connsiteY47" fmla="*/ 697117 h 1575303"/>
              <a:gd name="connsiteX48" fmla="*/ 964194 w 2118511"/>
              <a:gd name="connsiteY48" fmla="*/ 701644 h 1575303"/>
              <a:gd name="connsiteX49" fmla="*/ 991355 w 2118511"/>
              <a:gd name="connsiteY49" fmla="*/ 710697 h 1575303"/>
              <a:gd name="connsiteX50" fmla="*/ 1023042 w 2118511"/>
              <a:gd name="connsiteY50" fmla="*/ 719750 h 1575303"/>
              <a:gd name="connsiteX51" fmla="*/ 1063783 w 2118511"/>
              <a:gd name="connsiteY51" fmla="*/ 724277 h 1575303"/>
              <a:gd name="connsiteX52" fmla="*/ 1081889 w 2118511"/>
              <a:gd name="connsiteY52" fmla="*/ 728804 h 1575303"/>
              <a:gd name="connsiteX53" fmla="*/ 1109050 w 2118511"/>
              <a:gd name="connsiteY53" fmla="*/ 737857 h 1575303"/>
              <a:gd name="connsiteX54" fmla="*/ 1154317 w 2118511"/>
              <a:gd name="connsiteY54" fmla="*/ 746911 h 1575303"/>
              <a:gd name="connsiteX55" fmla="*/ 1181478 w 2118511"/>
              <a:gd name="connsiteY55" fmla="*/ 755964 h 1575303"/>
              <a:gd name="connsiteX56" fmla="*/ 1326333 w 2118511"/>
              <a:gd name="connsiteY56" fmla="*/ 760491 h 1575303"/>
              <a:gd name="connsiteX57" fmla="*/ 1439501 w 2118511"/>
              <a:gd name="connsiteY57" fmla="*/ 755964 h 1575303"/>
              <a:gd name="connsiteX58" fmla="*/ 1453082 w 2118511"/>
              <a:gd name="connsiteY58" fmla="*/ 751438 h 1575303"/>
              <a:gd name="connsiteX59" fmla="*/ 1475715 w 2118511"/>
              <a:gd name="connsiteY59" fmla="*/ 746911 h 1575303"/>
              <a:gd name="connsiteX60" fmla="*/ 1511929 w 2118511"/>
              <a:gd name="connsiteY60" fmla="*/ 737857 h 1575303"/>
              <a:gd name="connsiteX61" fmla="*/ 1552670 w 2118511"/>
              <a:gd name="connsiteY61" fmla="*/ 719750 h 1575303"/>
              <a:gd name="connsiteX62" fmla="*/ 1566250 w 2118511"/>
              <a:gd name="connsiteY62" fmla="*/ 715224 h 1575303"/>
              <a:gd name="connsiteX63" fmla="*/ 1579830 w 2118511"/>
              <a:gd name="connsiteY63" fmla="*/ 710697 h 1575303"/>
              <a:gd name="connsiteX64" fmla="*/ 1620571 w 2118511"/>
              <a:gd name="connsiteY64" fmla="*/ 706170 h 1575303"/>
              <a:gd name="connsiteX65" fmla="*/ 1860487 w 2118511"/>
              <a:gd name="connsiteY65" fmla="*/ 710697 h 1575303"/>
              <a:gd name="connsiteX66" fmla="*/ 1937442 w 2118511"/>
              <a:gd name="connsiteY66" fmla="*/ 724277 h 1575303"/>
              <a:gd name="connsiteX67" fmla="*/ 1987236 w 2118511"/>
              <a:gd name="connsiteY67" fmla="*/ 733331 h 1575303"/>
              <a:gd name="connsiteX68" fmla="*/ 2005343 w 2118511"/>
              <a:gd name="connsiteY68" fmla="*/ 728804 h 1575303"/>
              <a:gd name="connsiteX69" fmla="*/ 2104931 w 2118511"/>
              <a:gd name="connsiteY69" fmla="*/ 737857 h 1575303"/>
              <a:gd name="connsiteX70" fmla="*/ 2118511 w 2118511"/>
              <a:gd name="connsiteY70" fmla="*/ 783125 h 1575303"/>
              <a:gd name="connsiteX71" fmla="*/ 2109458 w 2118511"/>
              <a:gd name="connsiteY71" fmla="*/ 869133 h 1575303"/>
              <a:gd name="connsiteX72" fmla="*/ 2104931 w 2118511"/>
              <a:gd name="connsiteY72" fmla="*/ 882713 h 1575303"/>
              <a:gd name="connsiteX73" fmla="*/ 2077771 w 2118511"/>
              <a:gd name="connsiteY73" fmla="*/ 905347 h 1575303"/>
              <a:gd name="connsiteX74" fmla="*/ 2055137 w 2118511"/>
              <a:gd name="connsiteY74" fmla="*/ 927980 h 1575303"/>
              <a:gd name="connsiteX75" fmla="*/ 2032503 w 2118511"/>
              <a:gd name="connsiteY75" fmla="*/ 941560 h 1575303"/>
              <a:gd name="connsiteX76" fmla="*/ 2014396 w 2118511"/>
              <a:gd name="connsiteY76" fmla="*/ 959667 h 1575303"/>
              <a:gd name="connsiteX77" fmla="*/ 1982709 w 2118511"/>
              <a:gd name="connsiteY77" fmla="*/ 982301 h 1575303"/>
              <a:gd name="connsiteX78" fmla="*/ 1955549 w 2118511"/>
              <a:gd name="connsiteY78" fmla="*/ 1004935 h 1575303"/>
              <a:gd name="connsiteX79" fmla="*/ 1910282 w 2118511"/>
              <a:gd name="connsiteY79" fmla="*/ 1032095 h 1575303"/>
              <a:gd name="connsiteX80" fmla="*/ 1896701 w 2118511"/>
              <a:gd name="connsiteY80" fmla="*/ 1036622 h 1575303"/>
              <a:gd name="connsiteX81" fmla="*/ 1874068 w 2118511"/>
              <a:gd name="connsiteY81" fmla="*/ 1045675 h 1575303"/>
              <a:gd name="connsiteX82" fmla="*/ 1860487 w 2118511"/>
              <a:gd name="connsiteY82" fmla="*/ 1050202 h 1575303"/>
              <a:gd name="connsiteX83" fmla="*/ 1846907 w 2118511"/>
              <a:gd name="connsiteY83" fmla="*/ 1059255 h 1575303"/>
              <a:gd name="connsiteX84" fmla="*/ 1806167 w 2118511"/>
              <a:gd name="connsiteY84" fmla="*/ 1072836 h 1575303"/>
              <a:gd name="connsiteX85" fmla="*/ 1792587 w 2118511"/>
              <a:gd name="connsiteY85" fmla="*/ 1077362 h 1575303"/>
              <a:gd name="connsiteX86" fmla="*/ 1760899 w 2118511"/>
              <a:gd name="connsiteY86" fmla="*/ 1095469 h 1575303"/>
              <a:gd name="connsiteX87" fmla="*/ 1747319 w 2118511"/>
              <a:gd name="connsiteY87" fmla="*/ 1104523 h 1575303"/>
              <a:gd name="connsiteX88" fmla="*/ 1724686 w 2118511"/>
              <a:gd name="connsiteY88" fmla="*/ 1109049 h 1575303"/>
              <a:gd name="connsiteX89" fmla="*/ 1697525 w 2118511"/>
              <a:gd name="connsiteY89" fmla="*/ 1122630 h 1575303"/>
              <a:gd name="connsiteX90" fmla="*/ 1683945 w 2118511"/>
              <a:gd name="connsiteY90" fmla="*/ 1131683 h 1575303"/>
              <a:gd name="connsiteX91" fmla="*/ 1656785 w 2118511"/>
              <a:gd name="connsiteY91" fmla="*/ 1140737 h 1575303"/>
              <a:gd name="connsiteX92" fmla="*/ 1643204 w 2118511"/>
              <a:gd name="connsiteY92" fmla="*/ 1145263 h 1575303"/>
              <a:gd name="connsiteX93" fmla="*/ 1620571 w 2118511"/>
              <a:gd name="connsiteY93" fmla="*/ 1158844 h 1575303"/>
              <a:gd name="connsiteX94" fmla="*/ 1611517 w 2118511"/>
              <a:gd name="connsiteY94" fmla="*/ 1167897 h 1575303"/>
              <a:gd name="connsiteX95" fmla="*/ 1584357 w 2118511"/>
              <a:gd name="connsiteY95" fmla="*/ 1181477 h 1575303"/>
              <a:gd name="connsiteX96" fmla="*/ 1570777 w 2118511"/>
              <a:gd name="connsiteY96" fmla="*/ 1190531 h 1575303"/>
              <a:gd name="connsiteX97" fmla="*/ 1552670 w 2118511"/>
              <a:gd name="connsiteY97" fmla="*/ 1199584 h 1575303"/>
              <a:gd name="connsiteX98" fmla="*/ 1534563 w 2118511"/>
              <a:gd name="connsiteY98" fmla="*/ 1213164 h 1575303"/>
              <a:gd name="connsiteX99" fmla="*/ 1516456 w 2118511"/>
              <a:gd name="connsiteY99" fmla="*/ 1222218 h 1575303"/>
              <a:gd name="connsiteX100" fmla="*/ 1507402 w 2118511"/>
              <a:gd name="connsiteY100" fmla="*/ 1231271 h 1575303"/>
              <a:gd name="connsiteX101" fmla="*/ 1493822 w 2118511"/>
              <a:gd name="connsiteY101" fmla="*/ 1235798 h 1575303"/>
              <a:gd name="connsiteX102" fmla="*/ 1480242 w 2118511"/>
              <a:gd name="connsiteY102" fmla="*/ 1244851 h 1575303"/>
              <a:gd name="connsiteX103" fmla="*/ 1448555 w 2118511"/>
              <a:gd name="connsiteY103" fmla="*/ 1281065 h 1575303"/>
              <a:gd name="connsiteX104" fmla="*/ 1434975 w 2118511"/>
              <a:gd name="connsiteY104" fmla="*/ 1290119 h 1575303"/>
              <a:gd name="connsiteX105" fmla="*/ 1430448 w 2118511"/>
              <a:gd name="connsiteY105" fmla="*/ 1303699 h 1575303"/>
              <a:gd name="connsiteX106" fmla="*/ 1416868 w 2118511"/>
              <a:gd name="connsiteY106" fmla="*/ 1308226 h 1575303"/>
              <a:gd name="connsiteX107" fmla="*/ 1407814 w 2118511"/>
              <a:gd name="connsiteY107" fmla="*/ 1317279 h 1575303"/>
              <a:gd name="connsiteX108" fmla="*/ 1394234 w 2118511"/>
              <a:gd name="connsiteY108" fmla="*/ 1326333 h 1575303"/>
              <a:gd name="connsiteX109" fmla="*/ 1385181 w 2118511"/>
              <a:gd name="connsiteY109" fmla="*/ 1339913 h 1575303"/>
              <a:gd name="connsiteX110" fmla="*/ 1358020 w 2118511"/>
              <a:gd name="connsiteY110" fmla="*/ 1358020 h 1575303"/>
              <a:gd name="connsiteX111" fmla="*/ 1339913 w 2118511"/>
              <a:gd name="connsiteY111" fmla="*/ 1380653 h 1575303"/>
              <a:gd name="connsiteX112" fmla="*/ 1326333 w 2118511"/>
              <a:gd name="connsiteY112" fmla="*/ 1385180 h 1575303"/>
              <a:gd name="connsiteX113" fmla="*/ 1317280 w 2118511"/>
              <a:gd name="connsiteY113" fmla="*/ 1394234 h 1575303"/>
              <a:gd name="connsiteX114" fmla="*/ 1312753 w 2118511"/>
              <a:gd name="connsiteY114" fmla="*/ 1407814 h 1575303"/>
              <a:gd name="connsiteX115" fmla="*/ 1299173 w 2118511"/>
              <a:gd name="connsiteY115" fmla="*/ 1412341 h 1575303"/>
              <a:gd name="connsiteX116" fmla="*/ 1285592 w 2118511"/>
              <a:gd name="connsiteY116" fmla="*/ 1434974 h 1575303"/>
              <a:gd name="connsiteX117" fmla="*/ 1262959 w 2118511"/>
              <a:gd name="connsiteY117" fmla="*/ 1453081 h 1575303"/>
              <a:gd name="connsiteX118" fmla="*/ 1235798 w 2118511"/>
              <a:gd name="connsiteY118" fmla="*/ 1484768 h 1575303"/>
              <a:gd name="connsiteX119" fmla="*/ 1226745 w 2118511"/>
              <a:gd name="connsiteY119" fmla="*/ 1493822 h 1575303"/>
              <a:gd name="connsiteX120" fmla="*/ 1217691 w 2118511"/>
              <a:gd name="connsiteY120" fmla="*/ 1502875 h 1575303"/>
              <a:gd name="connsiteX121" fmla="*/ 1213165 w 2118511"/>
              <a:gd name="connsiteY121" fmla="*/ 1516455 h 1575303"/>
              <a:gd name="connsiteX122" fmla="*/ 1204111 w 2118511"/>
              <a:gd name="connsiteY122" fmla="*/ 1525509 h 1575303"/>
              <a:gd name="connsiteX123" fmla="*/ 1195058 w 2118511"/>
              <a:gd name="connsiteY123" fmla="*/ 1539089 h 1575303"/>
              <a:gd name="connsiteX124" fmla="*/ 1186004 w 2118511"/>
              <a:gd name="connsiteY124" fmla="*/ 1548143 h 1575303"/>
              <a:gd name="connsiteX125" fmla="*/ 1172424 w 2118511"/>
              <a:gd name="connsiteY125" fmla="*/ 1575303 h 1575303"/>
              <a:gd name="connsiteX126" fmla="*/ 1149790 w 2118511"/>
              <a:gd name="connsiteY126" fmla="*/ 1566249 h 157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2118511" h="1575303">
                <a:moveTo>
                  <a:pt x="0" y="0"/>
                </a:moveTo>
                <a:cubicBezTo>
                  <a:pt x="6036" y="7545"/>
                  <a:pt x="11688" y="15413"/>
                  <a:pt x="18107" y="22634"/>
                </a:cubicBezTo>
                <a:cubicBezTo>
                  <a:pt x="18134" y="22664"/>
                  <a:pt x="40727" y="45253"/>
                  <a:pt x="45268" y="49794"/>
                </a:cubicBezTo>
                <a:lnTo>
                  <a:pt x="63375" y="67901"/>
                </a:lnTo>
                <a:cubicBezTo>
                  <a:pt x="67902" y="70919"/>
                  <a:pt x="72707" y="73555"/>
                  <a:pt x="76955" y="76954"/>
                </a:cubicBezTo>
                <a:cubicBezTo>
                  <a:pt x="94710" y="91158"/>
                  <a:pt x="76002" y="82673"/>
                  <a:pt x="99588" y="90535"/>
                </a:cubicBezTo>
                <a:cubicBezTo>
                  <a:pt x="133049" y="123992"/>
                  <a:pt x="81079" y="74726"/>
                  <a:pt x="122222" y="104115"/>
                </a:cubicBezTo>
                <a:cubicBezTo>
                  <a:pt x="129168" y="109076"/>
                  <a:pt x="133227" y="117487"/>
                  <a:pt x="140329" y="122222"/>
                </a:cubicBezTo>
                <a:cubicBezTo>
                  <a:pt x="144856" y="125240"/>
                  <a:pt x="149043" y="128842"/>
                  <a:pt x="153909" y="131275"/>
                </a:cubicBezTo>
                <a:cubicBezTo>
                  <a:pt x="158177" y="133409"/>
                  <a:pt x="163318" y="133485"/>
                  <a:pt x="167489" y="135802"/>
                </a:cubicBezTo>
                <a:cubicBezTo>
                  <a:pt x="214185" y="161744"/>
                  <a:pt x="177502" y="148193"/>
                  <a:pt x="208230" y="158436"/>
                </a:cubicBezTo>
                <a:cubicBezTo>
                  <a:pt x="211248" y="161454"/>
                  <a:pt x="213624" y="165293"/>
                  <a:pt x="217284" y="167489"/>
                </a:cubicBezTo>
                <a:cubicBezTo>
                  <a:pt x="221376" y="169944"/>
                  <a:pt x="227138" y="169035"/>
                  <a:pt x="230864" y="172016"/>
                </a:cubicBezTo>
                <a:cubicBezTo>
                  <a:pt x="235112" y="175415"/>
                  <a:pt x="236518" y="181348"/>
                  <a:pt x="239917" y="185596"/>
                </a:cubicBezTo>
                <a:cubicBezTo>
                  <a:pt x="242583" y="188929"/>
                  <a:pt x="245638" y="191983"/>
                  <a:pt x="248971" y="194649"/>
                </a:cubicBezTo>
                <a:cubicBezTo>
                  <a:pt x="253219" y="198048"/>
                  <a:pt x="258457" y="200120"/>
                  <a:pt x="262551" y="203703"/>
                </a:cubicBezTo>
                <a:cubicBezTo>
                  <a:pt x="270581" y="210729"/>
                  <a:pt x="275642" y="221565"/>
                  <a:pt x="285185" y="226337"/>
                </a:cubicBezTo>
                <a:cubicBezTo>
                  <a:pt x="291220" y="229355"/>
                  <a:pt x="297677" y="231647"/>
                  <a:pt x="303291" y="235390"/>
                </a:cubicBezTo>
                <a:cubicBezTo>
                  <a:pt x="316734" y="244352"/>
                  <a:pt x="309287" y="245913"/>
                  <a:pt x="321398" y="258024"/>
                </a:cubicBezTo>
                <a:cubicBezTo>
                  <a:pt x="325245" y="261871"/>
                  <a:pt x="330731" y="263678"/>
                  <a:pt x="334979" y="267077"/>
                </a:cubicBezTo>
                <a:cubicBezTo>
                  <a:pt x="352734" y="281281"/>
                  <a:pt x="334026" y="272796"/>
                  <a:pt x="357612" y="280657"/>
                </a:cubicBezTo>
                <a:cubicBezTo>
                  <a:pt x="378223" y="301268"/>
                  <a:pt x="358072" y="282474"/>
                  <a:pt x="402880" y="312345"/>
                </a:cubicBezTo>
                <a:cubicBezTo>
                  <a:pt x="407407" y="315363"/>
                  <a:pt x="412033" y="318236"/>
                  <a:pt x="416460" y="321398"/>
                </a:cubicBezTo>
                <a:cubicBezTo>
                  <a:pt x="422599" y="325783"/>
                  <a:pt x="428290" y="330793"/>
                  <a:pt x="434567" y="334978"/>
                </a:cubicBezTo>
                <a:cubicBezTo>
                  <a:pt x="485362" y="368841"/>
                  <a:pt x="432169" y="331729"/>
                  <a:pt x="475307" y="357612"/>
                </a:cubicBezTo>
                <a:cubicBezTo>
                  <a:pt x="484637" y="363210"/>
                  <a:pt x="493414" y="369683"/>
                  <a:pt x="502468" y="375719"/>
                </a:cubicBezTo>
                <a:cubicBezTo>
                  <a:pt x="506995" y="378737"/>
                  <a:pt x="512201" y="380925"/>
                  <a:pt x="516048" y="384772"/>
                </a:cubicBezTo>
                <a:cubicBezTo>
                  <a:pt x="528475" y="397200"/>
                  <a:pt x="521052" y="392477"/>
                  <a:pt x="538682" y="398352"/>
                </a:cubicBezTo>
                <a:cubicBezTo>
                  <a:pt x="555427" y="415099"/>
                  <a:pt x="544187" y="405041"/>
                  <a:pt x="574895" y="425513"/>
                </a:cubicBezTo>
                <a:cubicBezTo>
                  <a:pt x="592443" y="437212"/>
                  <a:pt x="583317" y="432846"/>
                  <a:pt x="602056" y="439093"/>
                </a:cubicBezTo>
                <a:cubicBezTo>
                  <a:pt x="645654" y="482691"/>
                  <a:pt x="599266" y="438670"/>
                  <a:pt x="633743" y="466253"/>
                </a:cubicBezTo>
                <a:cubicBezTo>
                  <a:pt x="637076" y="468919"/>
                  <a:pt x="639136" y="473111"/>
                  <a:pt x="642796" y="475307"/>
                </a:cubicBezTo>
                <a:cubicBezTo>
                  <a:pt x="646888" y="477762"/>
                  <a:pt x="652109" y="477700"/>
                  <a:pt x="656377" y="479834"/>
                </a:cubicBezTo>
                <a:cubicBezTo>
                  <a:pt x="661243" y="482267"/>
                  <a:pt x="665826" y="485347"/>
                  <a:pt x="669957" y="488887"/>
                </a:cubicBezTo>
                <a:cubicBezTo>
                  <a:pt x="676438" y="494442"/>
                  <a:pt x="688064" y="506994"/>
                  <a:pt x="688064" y="506994"/>
                </a:cubicBezTo>
                <a:cubicBezTo>
                  <a:pt x="697939" y="536622"/>
                  <a:pt x="684223" y="507543"/>
                  <a:pt x="706171" y="525101"/>
                </a:cubicBezTo>
                <a:cubicBezTo>
                  <a:pt x="735423" y="548502"/>
                  <a:pt x="694668" y="531829"/>
                  <a:pt x="728804" y="543208"/>
                </a:cubicBezTo>
                <a:lnTo>
                  <a:pt x="755965" y="570368"/>
                </a:lnTo>
                <a:cubicBezTo>
                  <a:pt x="758983" y="573386"/>
                  <a:pt x="760969" y="578072"/>
                  <a:pt x="765018" y="579422"/>
                </a:cubicBezTo>
                <a:lnTo>
                  <a:pt x="778598" y="583949"/>
                </a:lnTo>
                <a:cubicBezTo>
                  <a:pt x="781616" y="586967"/>
                  <a:pt x="784986" y="589669"/>
                  <a:pt x="787652" y="593002"/>
                </a:cubicBezTo>
                <a:cubicBezTo>
                  <a:pt x="791051" y="597250"/>
                  <a:pt x="792457" y="603183"/>
                  <a:pt x="796705" y="606582"/>
                </a:cubicBezTo>
                <a:cubicBezTo>
                  <a:pt x="800431" y="609563"/>
                  <a:pt x="805759" y="609600"/>
                  <a:pt x="810286" y="611109"/>
                </a:cubicBezTo>
                <a:cubicBezTo>
                  <a:pt x="813304" y="615636"/>
                  <a:pt x="815941" y="620441"/>
                  <a:pt x="819339" y="624689"/>
                </a:cubicBezTo>
                <a:cubicBezTo>
                  <a:pt x="822005" y="628022"/>
                  <a:pt x="826196" y="630083"/>
                  <a:pt x="828392" y="633743"/>
                </a:cubicBezTo>
                <a:cubicBezTo>
                  <a:pt x="846017" y="663119"/>
                  <a:pt x="819037" y="633442"/>
                  <a:pt x="841973" y="656376"/>
                </a:cubicBezTo>
                <a:cubicBezTo>
                  <a:pt x="844991" y="665430"/>
                  <a:pt x="844277" y="676789"/>
                  <a:pt x="851026" y="683537"/>
                </a:cubicBezTo>
                <a:cubicBezTo>
                  <a:pt x="876423" y="708931"/>
                  <a:pt x="854218" y="690702"/>
                  <a:pt x="927981" y="697117"/>
                </a:cubicBezTo>
                <a:cubicBezTo>
                  <a:pt x="940100" y="698171"/>
                  <a:pt x="952123" y="700135"/>
                  <a:pt x="964194" y="701644"/>
                </a:cubicBezTo>
                <a:lnTo>
                  <a:pt x="991355" y="710697"/>
                </a:lnTo>
                <a:cubicBezTo>
                  <a:pt x="1001502" y="714079"/>
                  <a:pt x="1012477" y="718125"/>
                  <a:pt x="1023042" y="719750"/>
                </a:cubicBezTo>
                <a:cubicBezTo>
                  <a:pt x="1036547" y="721828"/>
                  <a:pt x="1050203" y="722768"/>
                  <a:pt x="1063783" y="724277"/>
                </a:cubicBezTo>
                <a:cubicBezTo>
                  <a:pt x="1069818" y="725786"/>
                  <a:pt x="1075930" y="727016"/>
                  <a:pt x="1081889" y="728804"/>
                </a:cubicBezTo>
                <a:cubicBezTo>
                  <a:pt x="1091030" y="731546"/>
                  <a:pt x="1099692" y="735985"/>
                  <a:pt x="1109050" y="737857"/>
                </a:cubicBezTo>
                <a:cubicBezTo>
                  <a:pt x="1124139" y="740875"/>
                  <a:pt x="1139719" y="742045"/>
                  <a:pt x="1154317" y="746911"/>
                </a:cubicBezTo>
                <a:cubicBezTo>
                  <a:pt x="1163371" y="749929"/>
                  <a:pt x="1171939" y="755666"/>
                  <a:pt x="1181478" y="755964"/>
                </a:cubicBezTo>
                <a:lnTo>
                  <a:pt x="1326333" y="760491"/>
                </a:lnTo>
                <a:cubicBezTo>
                  <a:pt x="1364056" y="758982"/>
                  <a:pt x="1401844" y="758654"/>
                  <a:pt x="1439501" y="755964"/>
                </a:cubicBezTo>
                <a:cubicBezTo>
                  <a:pt x="1444261" y="755624"/>
                  <a:pt x="1448453" y="752595"/>
                  <a:pt x="1453082" y="751438"/>
                </a:cubicBezTo>
                <a:cubicBezTo>
                  <a:pt x="1460546" y="749572"/>
                  <a:pt x="1468251" y="748777"/>
                  <a:pt x="1475715" y="746911"/>
                </a:cubicBezTo>
                <a:cubicBezTo>
                  <a:pt x="1531386" y="732992"/>
                  <a:pt x="1428514" y="754541"/>
                  <a:pt x="1511929" y="737857"/>
                </a:cubicBezTo>
                <a:cubicBezTo>
                  <a:pt x="1533449" y="723511"/>
                  <a:pt x="1520350" y="730523"/>
                  <a:pt x="1552670" y="719750"/>
                </a:cubicBezTo>
                <a:lnTo>
                  <a:pt x="1566250" y="715224"/>
                </a:lnTo>
                <a:cubicBezTo>
                  <a:pt x="1570777" y="713715"/>
                  <a:pt x="1575088" y="711224"/>
                  <a:pt x="1579830" y="710697"/>
                </a:cubicBezTo>
                <a:lnTo>
                  <a:pt x="1620571" y="706170"/>
                </a:lnTo>
                <a:lnTo>
                  <a:pt x="1860487" y="710697"/>
                </a:lnTo>
                <a:cubicBezTo>
                  <a:pt x="1928344" y="712886"/>
                  <a:pt x="1874541" y="715291"/>
                  <a:pt x="1937442" y="724277"/>
                </a:cubicBezTo>
                <a:cubicBezTo>
                  <a:pt x="1975288" y="729684"/>
                  <a:pt x="1958778" y="726216"/>
                  <a:pt x="1987236" y="733331"/>
                </a:cubicBezTo>
                <a:cubicBezTo>
                  <a:pt x="1993272" y="731822"/>
                  <a:pt x="1999122" y="728804"/>
                  <a:pt x="2005343" y="728804"/>
                </a:cubicBezTo>
                <a:cubicBezTo>
                  <a:pt x="2081780" y="728804"/>
                  <a:pt x="2066497" y="725048"/>
                  <a:pt x="2104931" y="737857"/>
                </a:cubicBezTo>
                <a:cubicBezTo>
                  <a:pt x="2115952" y="770920"/>
                  <a:pt x="2111671" y="755759"/>
                  <a:pt x="2118511" y="783125"/>
                </a:cubicBezTo>
                <a:cubicBezTo>
                  <a:pt x="2115826" y="820725"/>
                  <a:pt x="2117271" y="837884"/>
                  <a:pt x="2109458" y="869133"/>
                </a:cubicBezTo>
                <a:cubicBezTo>
                  <a:pt x="2108301" y="873762"/>
                  <a:pt x="2107578" y="878743"/>
                  <a:pt x="2104931" y="882713"/>
                </a:cubicBezTo>
                <a:cubicBezTo>
                  <a:pt x="2097961" y="893168"/>
                  <a:pt x="2087791" y="898667"/>
                  <a:pt x="2077771" y="905347"/>
                </a:cubicBezTo>
                <a:cubicBezTo>
                  <a:pt x="2062248" y="928630"/>
                  <a:pt x="2076695" y="910733"/>
                  <a:pt x="2055137" y="927980"/>
                </a:cubicBezTo>
                <a:cubicBezTo>
                  <a:pt x="2037383" y="942184"/>
                  <a:pt x="2056089" y="933700"/>
                  <a:pt x="2032503" y="941560"/>
                </a:cubicBezTo>
                <a:cubicBezTo>
                  <a:pt x="2026467" y="947596"/>
                  <a:pt x="2021498" y="954932"/>
                  <a:pt x="2014396" y="959667"/>
                </a:cubicBezTo>
                <a:cubicBezTo>
                  <a:pt x="1994539" y="972906"/>
                  <a:pt x="2005168" y="965457"/>
                  <a:pt x="1982709" y="982301"/>
                </a:cubicBezTo>
                <a:cubicBezTo>
                  <a:pt x="1967856" y="1004582"/>
                  <a:pt x="1981074" y="989620"/>
                  <a:pt x="1955549" y="1004935"/>
                </a:cubicBezTo>
                <a:cubicBezTo>
                  <a:pt x="1928736" y="1021023"/>
                  <a:pt x="1934423" y="1021749"/>
                  <a:pt x="1910282" y="1032095"/>
                </a:cubicBezTo>
                <a:cubicBezTo>
                  <a:pt x="1905896" y="1033975"/>
                  <a:pt x="1901169" y="1034947"/>
                  <a:pt x="1896701" y="1036622"/>
                </a:cubicBezTo>
                <a:cubicBezTo>
                  <a:pt x="1889093" y="1039475"/>
                  <a:pt x="1881676" y="1042822"/>
                  <a:pt x="1874068" y="1045675"/>
                </a:cubicBezTo>
                <a:cubicBezTo>
                  <a:pt x="1869600" y="1047350"/>
                  <a:pt x="1864755" y="1048068"/>
                  <a:pt x="1860487" y="1050202"/>
                </a:cubicBezTo>
                <a:cubicBezTo>
                  <a:pt x="1855621" y="1052635"/>
                  <a:pt x="1851773" y="1056822"/>
                  <a:pt x="1846907" y="1059255"/>
                </a:cubicBezTo>
                <a:cubicBezTo>
                  <a:pt x="1826098" y="1069660"/>
                  <a:pt x="1826337" y="1067073"/>
                  <a:pt x="1806167" y="1072836"/>
                </a:cubicBezTo>
                <a:cubicBezTo>
                  <a:pt x="1801579" y="1074147"/>
                  <a:pt x="1797114" y="1075853"/>
                  <a:pt x="1792587" y="1077362"/>
                </a:cubicBezTo>
                <a:cubicBezTo>
                  <a:pt x="1748800" y="1110204"/>
                  <a:pt x="1795465" y="1078187"/>
                  <a:pt x="1760899" y="1095469"/>
                </a:cubicBezTo>
                <a:cubicBezTo>
                  <a:pt x="1756033" y="1097902"/>
                  <a:pt x="1752413" y="1102613"/>
                  <a:pt x="1747319" y="1104523"/>
                </a:cubicBezTo>
                <a:cubicBezTo>
                  <a:pt x="1740115" y="1107224"/>
                  <a:pt x="1732230" y="1107540"/>
                  <a:pt x="1724686" y="1109049"/>
                </a:cubicBezTo>
                <a:cubicBezTo>
                  <a:pt x="1715632" y="1113576"/>
                  <a:pt x="1706374" y="1117714"/>
                  <a:pt x="1697525" y="1122630"/>
                </a:cubicBezTo>
                <a:cubicBezTo>
                  <a:pt x="1692769" y="1125272"/>
                  <a:pt x="1688916" y="1129473"/>
                  <a:pt x="1683945" y="1131683"/>
                </a:cubicBezTo>
                <a:cubicBezTo>
                  <a:pt x="1675224" y="1135559"/>
                  <a:pt x="1665838" y="1137719"/>
                  <a:pt x="1656785" y="1140737"/>
                </a:cubicBezTo>
                <a:lnTo>
                  <a:pt x="1643204" y="1145263"/>
                </a:lnTo>
                <a:cubicBezTo>
                  <a:pt x="1620270" y="1168199"/>
                  <a:pt x="1649947" y="1141219"/>
                  <a:pt x="1620571" y="1158844"/>
                </a:cubicBezTo>
                <a:cubicBezTo>
                  <a:pt x="1616911" y="1161040"/>
                  <a:pt x="1615136" y="1165635"/>
                  <a:pt x="1611517" y="1167897"/>
                </a:cubicBezTo>
                <a:cubicBezTo>
                  <a:pt x="1602934" y="1173261"/>
                  <a:pt x="1593205" y="1176561"/>
                  <a:pt x="1584357" y="1181477"/>
                </a:cubicBezTo>
                <a:cubicBezTo>
                  <a:pt x="1579601" y="1184119"/>
                  <a:pt x="1575501" y="1187832"/>
                  <a:pt x="1570777" y="1190531"/>
                </a:cubicBezTo>
                <a:cubicBezTo>
                  <a:pt x="1564918" y="1193879"/>
                  <a:pt x="1558392" y="1196008"/>
                  <a:pt x="1552670" y="1199584"/>
                </a:cubicBezTo>
                <a:cubicBezTo>
                  <a:pt x="1546272" y="1203582"/>
                  <a:pt x="1540961" y="1209165"/>
                  <a:pt x="1534563" y="1213164"/>
                </a:cubicBezTo>
                <a:cubicBezTo>
                  <a:pt x="1528841" y="1216741"/>
                  <a:pt x="1522071" y="1218475"/>
                  <a:pt x="1516456" y="1222218"/>
                </a:cubicBezTo>
                <a:cubicBezTo>
                  <a:pt x="1512905" y="1224585"/>
                  <a:pt x="1511062" y="1229075"/>
                  <a:pt x="1507402" y="1231271"/>
                </a:cubicBezTo>
                <a:cubicBezTo>
                  <a:pt x="1503310" y="1233726"/>
                  <a:pt x="1498090" y="1233664"/>
                  <a:pt x="1493822" y="1235798"/>
                </a:cubicBezTo>
                <a:cubicBezTo>
                  <a:pt x="1488956" y="1238231"/>
                  <a:pt x="1484769" y="1241833"/>
                  <a:pt x="1480242" y="1244851"/>
                </a:cubicBezTo>
                <a:cubicBezTo>
                  <a:pt x="1467756" y="1261500"/>
                  <a:pt x="1464965" y="1266999"/>
                  <a:pt x="1448555" y="1281065"/>
                </a:cubicBezTo>
                <a:cubicBezTo>
                  <a:pt x="1444424" y="1284606"/>
                  <a:pt x="1439502" y="1287101"/>
                  <a:pt x="1434975" y="1290119"/>
                </a:cubicBezTo>
                <a:cubicBezTo>
                  <a:pt x="1433466" y="1294646"/>
                  <a:pt x="1433822" y="1300325"/>
                  <a:pt x="1430448" y="1303699"/>
                </a:cubicBezTo>
                <a:cubicBezTo>
                  <a:pt x="1427074" y="1307073"/>
                  <a:pt x="1420960" y="1305771"/>
                  <a:pt x="1416868" y="1308226"/>
                </a:cubicBezTo>
                <a:cubicBezTo>
                  <a:pt x="1413208" y="1310422"/>
                  <a:pt x="1411147" y="1314613"/>
                  <a:pt x="1407814" y="1317279"/>
                </a:cubicBezTo>
                <a:cubicBezTo>
                  <a:pt x="1403566" y="1320678"/>
                  <a:pt x="1398761" y="1323315"/>
                  <a:pt x="1394234" y="1326333"/>
                </a:cubicBezTo>
                <a:cubicBezTo>
                  <a:pt x="1391216" y="1330860"/>
                  <a:pt x="1389275" y="1336331"/>
                  <a:pt x="1385181" y="1339913"/>
                </a:cubicBezTo>
                <a:cubicBezTo>
                  <a:pt x="1376992" y="1347078"/>
                  <a:pt x="1358020" y="1358020"/>
                  <a:pt x="1358020" y="1358020"/>
                </a:cubicBezTo>
                <a:cubicBezTo>
                  <a:pt x="1353906" y="1364191"/>
                  <a:pt x="1347082" y="1376352"/>
                  <a:pt x="1339913" y="1380653"/>
                </a:cubicBezTo>
                <a:cubicBezTo>
                  <a:pt x="1335821" y="1383108"/>
                  <a:pt x="1330860" y="1383671"/>
                  <a:pt x="1326333" y="1385180"/>
                </a:cubicBezTo>
                <a:cubicBezTo>
                  <a:pt x="1323315" y="1388198"/>
                  <a:pt x="1319476" y="1390574"/>
                  <a:pt x="1317280" y="1394234"/>
                </a:cubicBezTo>
                <a:cubicBezTo>
                  <a:pt x="1314825" y="1398326"/>
                  <a:pt x="1316127" y="1404440"/>
                  <a:pt x="1312753" y="1407814"/>
                </a:cubicBezTo>
                <a:cubicBezTo>
                  <a:pt x="1309379" y="1411188"/>
                  <a:pt x="1303700" y="1410832"/>
                  <a:pt x="1299173" y="1412341"/>
                </a:cubicBezTo>
                <a:cubicBezTo>
                  <a:pt x="1276237" y="1435275"/>
                  <a:pt x="1303217" y="1405598"/>
                  <a:pt x="1285592" y="1434974"/>
                </a:cubicBezTo>
                <a:cubicBezTo>
                  <a:pt x="1281291" y="1442143"/>
                  <a:pt x="1269130" y="1448967"/>
                  <a:pt x="1262959" y="1453081"/>
                </a:cubicBezTo>
                <a:cubicBezTo>
                  <a:pt x="1249169" y="1473765"/>
                  <a:pt x="1257754" y="1462812"/>
                  <a:pt x="1235798" y="1484768"/>
                </a:cubicBezTo>
                <a:lnTo>
                  <a:pt x="1226745" y="1493822"/>
                </a:lnTo>
                <a:lnTo>
                  <a:pt x="1217691" y="1502875"/>
                </a:lnTo>
                <a:cubicBezTo>
                  <a:pt x="1216182" y="1507402"/>
                  <a:pt x="1215620" y="1512363"/>
                  <a:pt x="1213165" y="1516455"/>
                </a:cubicBezTo>
                <a:cubicBezTo>
                  <a:pt x="1210969" y="1520115"/>
                  <a:pt x="1206777" y="1522176"/>
                  <a:pt x="1204111" y="1525509"/>
                </a:cubicBezTo>
                <a:cubicBezTo>
                  <a:pt x="1200712" y="1529757"/>
                  <a:pt x="1198457" y="1534841"/>
                  <a:pt x="1195058" y="1539089"/>
                </a:cubicBezTo>
                <a:cubicBezTo>
                  <a:pt x="1192392" y="1542422"/>
                  <a:pt x="1188670" y="1544810"/>
                  <a:pt x="1186004" y="1548143"/>
                </a:cubicBezTo>
                <a:cubicBezTo>
                  <a:pt x="1175976" y="1560678"/>
                  <a:pt x="1177205" y="1560961"/>
                  <a:pt x="1172424" y="1575303"/>
                </a:cubicBezTo>
                <a:cubicBezTo>
                  <a:pt x="1155643" y="1569709"/>
                  <a:pt x="1163112" y="1572910"/>
                  <a:pt x="1149790" y="1566249"/>
                </a:cubicBezTo>
              </a:path>
            </a:pathLst>
          </a:custGeom>
          <a:noFill/>
          <a:ln>
            <a:solidFill>
              <a:srgbClr val="2E60B3">
                <a:alpha val="4784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手繪多邊形 9"/>
          <p:cNvSpPr/>
          <p:nvPr/>
        </p:nvSpPr>
        <p:spPr>
          <a:xfrm>
            <a:off x="6826313" y="1654370"/>
            <a:ext cx="765018" cy="34101"/>
          </a:xfrm>
          <a:custGeom>
            <a:avLst/>
            <a:gdLst>
              <a:gd name="connsiteX0" fmla="*/ 765018 w 765018"/>
              <a:gd name="connsiteY0" fmla="*/ 34101 h 34101"/>
              <a:gd name="connsiteX1" fmla="*/ 629216 w 765018"/>
              <a:gd name="connsiteY1" fmla="*/ 29575 h 34101"/>
              <a:gd name="connsiteX2" fmla="*/ 556788 w 765018"/>
              <a:gd name="connsiteY2" fmla="*/ 15994 h 34101"/>
              <a:gd name="connsiteX3" fmla="*/ 443620 w 765018"/>
              <a:gd name="connsiteY3" fmla="*/ 11468 h 34101"/>
              <a:gd name="connsiteX4" fmla="*/ 353085 w 765018"/>
              <a:gd name="connsiteY4" fmla="*/ 6941 h 34101"/>
              <a:gd name="connsiteX5" fmla="*/ 113168 w 765018"/>
              <a:gd name="connsiteY5" fmla="*/ 6941 h 34101"/>
              <a:gd name="connsiteX6" fmla="*/ 49794 w 765018"/>
              <a:gd name="connsiteY6" fmla="*/ 11468 h 34101"/>
              <a:gd name="connsiteX7" fmla="*/ 0 w 765018"/>
              <a:gd name="connsiteY7" fmla="*/ 15994 h 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5018" h="34101">
                <a:moveTo>
                  <a:pt x="765018" y="34101"/>
                </a:moveTo>
                <a:cubicBezTo>
                  <a:pt x="719751" y="32592"/>
                  <a:pt x="674439" y="32087"/>
                  <a:pt x="629216" y="29575"/>
                </a:cubicBezTo>
                <a:cubicBezTo>
                  <a:pt x="604438" y="28199"/>
                  <a:pt x="581552" y="17592"/>
                  <a:pt x="556788" y="15994"/>
                </a:cubicBezTo>
                <a:cubicBezTo>
                  <a:pt x="519113" y="13563"/>
                  <a:pt x="481336" y="13144"/>
                  <a:pt x="443620" y="11468"/>
                </a:cubicBezTo>
                <a:lnTo>
                  <a:pt x="353085" y="6941"/>
                </a:lnTo>
                <a:cubicBezTo>
                  <a:pt x="249877" y="-4527"/>
                  <a:pt x="308819" y="194"/>
                  <a:pt x="113168" y="6941"/>
                </a:cubicBezTo>
                <a:cubicBezTo>
                  <a:pt x="92002" y="7671"/>
                  <a:pt x="70893" y="9633"/>
                  <a:pt x="49794" y="11468"/>
                </a:cubicBezTo>
                <a:cubicBezTo>
                  <a:pt x="-6090" y="16327"/>
                  <a:pt x="25399" y="15994"/>
                  <a:pt x="0" y="15994"/>
                </a:cubicBezTo>
              </a:path>
            </a:pathLst>
          </a:custGeom>
          <a:noFill/>
          <a:ln>
            <a:solidFill>
              <a:srgbClr val="00B050">
                <a:alpha val="38039"/>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999470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smtClean="0">
                <a:latin typeface="標楷體" panose="03000509000000000000" pitchFamily="65" charset="-120"/>
                <a:ea typeface="標楷體" panose="03000509000000000000" pitchFamily="65" charset="-120"/>
              </a:rPr>
              <a:t>結論</a:t>
            </a:r>
            <a:r>
              <a:rPr lang="zh-TW" altLang="en-US" dirty="0" smtClean="0">
                <a:latin typeface="標楷體" panose="03000509000000000000" pitchFamily="65" charset="-120"/>
                <a:ea typeface="標楷體" panose="03000509000000000000" pitchFamily="65" charset="-120"/>
              </a:rPr>
              <a:t>與</a:t>
            </a:r>
            <a:r>
              <a:rPr lang="zh-TW" dirty="0" smtClean="0">
                <a:latin typeface="標楷體" panose="03000509000000000000" pitchFamily="65" charset="-120"/>
                <a:ea typeface="標楷體" panose="03000509000000000000" pitchFamily="65" charset="-120"/>
              </a:rPr>
              <a:t>建議</a:t>
            </a:r>
            <a:endParaRPr dirty="0">
              <a:latin typeface="標楷體" panose="03000509000000000000" pitchFamily="65" charset="-120"/>
              <a:ea typeface="標楷體" panose="03000509000000000000" pitchFamily="65" charset="-120"/>
            </a:endParaRPr>
          </a:p>
        </p:txBody>
      </p:sp>
      <p:sp>
        <p:nvSpPr>
          <p:cNvPr id="220" name="Google Shape;22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結論</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spcAft>
                <a:spcPts val="1200"/>
              </a:spcAft>
            </a:pP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本研究結果</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顯示</a:t>
            </a: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使用反思性引導機制的虛擬實境教材在提升學生</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社會</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科</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歷史學習</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VR</a:t>
            </a: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數位</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素養</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以及</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心</a:t>
            </a: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流</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經驗</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等</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方面是</a:t>
            </a: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有效的</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spcAft>
                <a:spcPts val="1200"/>
              </a:spcAft>
            </a:pP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本研究結果</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顯示</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學生</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使用</a:t>
            </a: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反思性引導機制的虛擬實境教材</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在</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不會提升認知負荷</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spcAft>
                <a:spcPts val="1200"/>
              </a:spcAft>
            </a:pP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本研究結果顯示使用反思性引導機制的虛擬實境教材</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在學生</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的學習行為上較為主動反思。</a:t>
            </a:r>
            <a:endParaRPr sz="1400" dirty="0">
              <a:latin typeface="標楷體" panose="03000509000000000000" pitchFamily="65" charset="-120"/>
              <a:ea typeface="標楷體" panose="03000509000000000000" pitchFamily="65" charset="-120"/>
            </a:endParaRPr>
          </a:p>
        </p:txBody>
      </p:sp>
      <p:sp>
        <p:nvSpPr>
          <p:cNvPr id="221" name="Google Shape;2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smtClean="0">
                <a:latin typeface="標楷體" panose="03000509000000000000" pitchFamily="65" charset="-120"/>
                <a:ea typeface="標楷體" panose="03000509000000000000" pitchFamily="65" charset="-120"/>
              </a:rPr>
              <a:t>結論</a:t>
            </a:r>
            <a:r>
              <a:rPr lang="zh-TW" altLang="en-US" dirty="0" smtClean="0">
                <a:latin typeface="標楷體" panose="03000509000000000000" pitchFamily="65" charset="-120"/>
                <a:ea typeface="標楷體" panose="03000509000000000000" pitchFamily="65" charset="-120"/>
              </a:rPr>
              <a:t>與</a:t>
            </a:r>
            <a:r>
              <a:rPr lang="zh-TW" dirty="0" smtClean="0">
                <a:latin typeface="標楷體" panose="03000509000000000000" pitchFamily="65" charset="-120"/>
                <a:ea typeface="標楷體" panose="03000509000000000000" pitchFamily="65" charset="-120"/>
              </a:rPr>
              <a:t>建議</a:t>
            </a:r>
            <a:endParaRPr dirty="0">
              <a:latin typeface="標楷體" panose="03000509000000000000" pitchFamily="65" charset="-120"/>
              <a:ea typeface="標楷體" panose="03000509000000000000" pitchFamily="65" charset="-120"/>
            </a:endParaRPr>
          </a:p>
        </p:txBody>
      </p:sp>
      <p:sp>
        <p:nvSpPr>
          <p:cNvPr id="220" name="Google Shape;22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建議</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spcAft>
                <a:spcPts val="1200"/>
              </a:spcAft>
            </a:pP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未來研究可以探討這種機制在其他學科，如科學、數學或語言學習中的效果。</a:t>
            </a:r>
            <a:endPar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spcAft>
                <a:spcPts val="1200"/>
              </a:spcAft>
            </a:pP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在</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不同研究條件下，</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例如學生同時線上互動的虛擬實境教材，會不會對本次未顯著的倫理與福祉產生提升的效果</a:t>
            </a:r>
            <a:endPar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spcAft>
                <a:spcPts val="1200"/>
              </a:spcAft>
            </a:pP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本</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研究</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顯示反思性引導機制對認知負荷無顯著差異，但未來可以進一步分析這種機制對不同認知負荷程度學生的影響，特別是那些在高負荷任務中表現不佳的學生</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spcAft>
                <a:spcPts val="1200"/>
              </a:spcAft>
            </a:pPr>
            <a:r>
              <a:rPr lang="zh-TW" altLang="en-US" sz="1400" dirty="0">
                <a:latin typeface="標楷體" panose="03000509000000000000" pitchFamily="65" charset="-120"/>
                <a:ea typeface="標楷體" panose="03000509000000000000" pitchFamily="65" charset="-120"/>
              </a:rPr>
              <a:t>本研究顯示反思性引導機制能提升學生的心流經驗。未來可以進行長期研究，探討這種機制對學生持久心流經驗和學習動機的影響。</a:t>
            </a:r>
            <a:endParaRPr sz="1400" dirty="0">
              <a:latin typeface="標楷體" panose="03000509000000000000" pitchFamily="65" charset="-120"/>
              <a:ea typeface="標楷體" panose="03000509000000000000" pitchFamily="65" charset="-120"/>
            </a:endParaRPr>
          </a:p>
        </p:txBody>
      </p:sp>
      <p:sp>
        <p:nvSpPr>
          <p:cNvPr id="221" name="Google Shape;2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33</a:t>
            </a:fld>
            <a:endParaRPr dirty="0"/>
          </a:p>
        </p:txBody>
      </p:sp>
    </p:spTree>
    <p:extLst>
      <p:ext uri="{BB962C8B-B14F-4D97-AF65-F5344CB8AC3E}">
        <p14:creationId xmlns:p14="http://schemas.microsoft.com/office/powerpoint/2010/main" val="3973074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a:xfrm>
            <a:off x="311700" y="2150849"/>
            <a:ext cx="8520600" cy="1542609"/>
          </a:xfrm>
        </p:spPr>
        <p:txBody>
          <a:bodyPr>
            <a:norm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感謝聆聽</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Thank you for your attention !</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717221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endParaRPr lang="zh-TW" altLang="en-US"/>
          </a:p>
        </p:txBody>
      </p:sp>
      <p:sp>
        <p:nvSpPr>
          <p:cNvPr id="3" name="文字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3747420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3. 實驗設計與工具</a:t>
            </a:r>
            <a:endParaRPr/>
          </a:p>
        </p:txBody>
      </p:sp>
      <p:sp>
        <p:nvSpPr>
          <p:cNvPr id="227" name="Google Shape;227;p33"/>
          <p:cNvSpPr/>
          <p:nvPr/>
        </p:nvSpPr>
        <p:spPr>
          <a:xfrm>
            <a:off x="472900" y="1233150"/>
            <a:ext cx="8150400" cy="355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3"/>
          <p:cNvSpPr/>
          <p:nvPr/>
        </p:nvSpPr>
        <p:spPr>
          <a:xfrm>
            <a:off x="472800" y="3110900"/>
            <a:ext cx="1671900" cy="907500"/>
          </a:xfrm>
          <a:prstGeom prst="roundRect">
            <a:avLst>
              <a:gd name="adj" fmla="val 16667"/>
            </a:avLst>
          </a:prstGeom>
          <a:solidFill>
            <a:schemeClr val="lt2"/>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1000"/>
              <a:t>控制組班級 使用HTC</a:t>
            </a:r>
            <a:br>
              <a:rPr lang="zh-TW" sz="1000"/>
            </a:br>
            <a:r>
              <a:rPr lang="zh-TW" sz="1000"/>
              <a:t>(冠廷: 綜合型不符合風格，</a:t>
            </a:r>
            <a:r>
              <a:rPr lang="zh-TW" sz="1000">
                <a:solidFill>
                  <a:srgbClr val="FF0000"/>
                </a:solidFill>
              </a:rPr>
              <a:t>循序型符合)</a:t>
            </a:r>
            <a:r>
              <a:rPr lang="zh-TW" sz="1000"/>
              <a:t>:</a:t>
            </a:r>
            <a:endParaRPr sz="1000"/>
          </a:p>
          <a:p>
            <a:pPr marL="0" lvl="0" indent="0" algn="ctr" rtl="0">
              <a:spcBef>
                <a:spcPts val="0"/>
              </a:spcBef>
              <a:spcAft>
                <a:spcPts val="0"/>
              </a:spcAft>
              <a:buClr>
                <a:schemeClr val="dk1"/>
              </a:buClr>
              <a:buSzPts val="1100"/>
              <a:buFont typeface="Arial"/>
              <a:buNone/>
            </a:pPr>
            <a:r>
              <a:rPr lang="zh-TW" sz="800">
                <a:solidFill>
                  <a:schemeClr val="dk1"/>
                </a:solidFill>
              </a:rPr>
              <a:t>在相同VR教材內沒使用</a:t>
            </a:r>
            <a:br>
              <a:rPr lang="zh-TW" sz="800">
                <a:solidFill>
                  <a:schemeClr val="dk1"/>
                </a:solidFill>
              </a:rPr>
            </a:br>
            <a:r>
              <a:rPr lang="zh-TW" sz="800">
                <a:solidFill>
                  <a:schemeClr val="dk1"/>
                </a:solidFill>
              </a:rPr>
              <a:t>蘇格拉底的質問反思型AI NPC</a:t>
            </a:r>
            <a:endParaRPr sz="800">
              <a:solidFill>
                <a:schemeClr val="dk1"/>
              </a:solidFill>
            </a:endParaRPr>
          </a:p>
        </p:txBody>
      </p:sp>
      <p:sp>
        <p:nvSpPr>
          <p:cNvPr id="229" name="Google Shape;229;p33"/>
          <p:cNvSpPr/>
          <p:nvPr/>
        </p:nvSpPr>
        <p:spPr>
          <a:xfrm>
            <a:off x="472900" y="2006475"/>
            <a:ext cx="1671900" cy="739800"/>
          </a:xfrm>
          <a:prstGeom prst="roundRect">
            <a:avLst>
              <a:gd name="adj" fmla="val 16667"/>
            </a:avLst>
          </a:prstGeom>
          <a:solidFill>
            <a:schemeClr val="lt2"/>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1000"/>
              <a:t>實驗組班級 使用Quest 2</a:t>
            </a:r>
            <a:br>
              <a:rPr lang="zh-TW" sz="1000"/>
            </a:br>
            <a:r>
              <a:rPr lang="zh-TW" sz="1000"/>
              <a:t>(冠廷: </a:t>
            </a:r>
            <a:r>
              <a:rPr lang="zh-TW" sz="1000">
                <a:solidFill>
                  <a:srgbClr val="FF0000"/>
                </a:solidFill>
              </a:rPr>
              <a:t>綜合型符合風格</a:t>
            </a:r>
            <a:r>
              <a:rPr lang="zh-TW" sz="1000"/>
              <a:t>，循序型不符合):</a:t>
            </a:r>
            <a:endParaRPr sz="1000"/>
          </a:p>
          <a:p>
            <a:pPr marL="0" lvl="0" indent="0" algn="ctr" rtl="0">
              <a:spcBef>
                <a:spcPts val="0"/>
              </a:spcBef>
              <a:spcAft>
                <a:spcPts val="0"/>
              </a:spcAft>
              <a:buNone/>
            </a:pPr>
            <a:r>
              <a:rPr lang="zh-TW" sz="800">
                <a:solidFill>
                  <a:schemeClr val="dk1"/>
                </a:solidFill>
              </a:rPr>
              <a:t>在相同VR教材</a:t>
            </a:r>
            <a:r>
              <a:rPr lang="zh-TW" sz="800"/>
              <a:t>串入會使用蘇格拉底的質問到反思型AI NPC</a:t>
            </a:r>
            <a:endParaRPr sz="1000"/>
          </a:p>
        </p:txBody>
      </p:sp>
      <p:cxnSp>
        <p:nvCxnSpPr>
          <p:cNvPr id="230" name="Google Shape;230;p33"/>
          <p:cNvCxnSpPr/>
          <p:nvPr/>
        </p:nvCxnSpPr>
        <p:spPr>
          <a:xfrm>
            <a:off x="2144688" y="3648500"/>
            <a:ext cx="494700" cy="0"/>
          </a:xfrm>
          <a:prstGeom prst="straightConnector1">
            <a:avLst/>
          </a:prstGeom>
          <a:noFill/>
          <a:ln w="9525" cap="flat" cmpd="sng">
            <a:solidFill>
              <a:schemeClr val="dk2"/>
            </a:solidFill>
            <a:prstDash val="solid"/>
            <a:round/>
            <a:headEnd type="none" w="med" len="med"/>
            <a:tailEnd type="triangle" w="med" len="med"/>
          </a:ln>
        </p:spPr>
      </p:cxnSp>
      <p:sp>
        <p:nvSpPr>
          <p:cNvPr id="231" name="Google Shape;231;p33"/>
          <p:cNvSpPr/>
          <p:nvPr/>
        </p:nvSpPr>
        <p:spPr>
          <a:xfrm>
            <a:off x="2639400" y="3278600"/>
            <a:ext cx="2161200" cy="739800"/>
          </a:xfrm>
          <a:prstGeom prst="roundRect">
            <a:avLst>
              <a:gd name="adj" fmla="val 16667"/>
            </a:avLst>
          </a:prstGeom>
          <a:solidFill>
            <a:schemeClr val="lt2"/>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1000"/>
              <a:t>照著任務清單、路人指示、1234走，完成任務。</a:t>
            </a:r>
            <a:endParaRPr sz="1000"/>
          </a:p>
        </p:txBody>
      </p:sp>
      <p:cxnSp>
        <p:nvCxnSpPr>
          <p:cNvPr id="232" name="Google Shape;232;p33"/>
          <p:cNvCxnSpPr/>
          <p:nvPr/>
        </p:nvCxnSpPr>
        <p:spPr>
          <a:xfrm>
            <a:off x="2144688" y="2376375"/>
            <a:ext cx="494700" cy="0"/>
          </a:xfrm>
          <a:prstGeom prst="straightConnector1">
            <a:avLst/>
          </a:prstGeom>
          <a:noFill/>
          <a:ln w="9525" cap="flat" cmpd="sng">
            <a:solidFill>
              <a:schemeClr val="dk2"/>
            </a:solidFill>
            <a:prstDash val="solid"/>
            <a:round/>
            <a:headEnd type="none" w="med" len="med"/>
            <a:tailEnd type="triangle" w="med" len="med"/>
          </a:ln>
        </p:spPr>
      </p:cxnSp>
      <p:sp>
        <p:nvSpPr>
          <p:cNvPr id="233" name="Google Shape;233;p33"/>
          <p:cNvSpPr/>
          <p:nvPr/>
        </p:nvSpPr>
        <p:spPr>
          <a:xfrm>
            <a:off x="2639400" y="2006475"/>
            <a:ext cx="2161200" cy="739800"/>
          </a:xfrm>
          <a:prstGeom prst="roundRect">
            <a:avLst>
              <a:gd name="adj" fmla="val 16667"/>
            </a:avLst>
          </a:prstGeom>
          <a:solidFill>
            <a:schemeClr val="lt2"/>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1000">
                <a:solidFill>
                  <a:schemeClr val="dk1"/>
                </a:solidFill>
              </a:rPr>
              <a:t>使用者走過去跟ai講話一問一答，得到ai的訊息的時候，接下來就跟著ai的建議走，走完、探索完後有問題再走回去找ai</a:t>
            </a:r>
            <a:endParaRPr sz="1000"/>
          </a:p>
        </p:txBody>
      </p:sp>
      <p:sp>
        <p:nvSpPr>
          <p:cNvPr id="234" name="Google Shape;234;p33"/>
          <p:cNvSpPr/>
          <p:nvPr/>
        </p:nvSpPr>
        <p:spPr>
          <a:xfrm>
            <a:off x="4212875" y="325925"/>
            <a:ext cx="4786500" cy="739800"/>
          </a:xfrm>
          <a:prstGeom prst="roundRect">
            <a:avLst>
              <a:gd name="adj" fmla="val 16667"/>
            </a:avLst>
          </a:prstGeom>
          <a:solidFill>
            <a:srgbClr val="FFE599"/>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800"/>
              <a:t>讀歷史的意義&gt;&gt;借鏡曾經的問題，或是原因導致什麼事件。</a:t>
            </a:r>
            <a:endParaRPr sz="800"/>
          </a:p>
          <a:p>
            <a:pPr marL="0" lvl="0" indent="0" algn="ctr" rtl="0">
              <a:spcBef>
                <a:spcPts val="0"/>
              </a:spcBef>
              <a:spcAft>
                <a:spcPts val="0"/>
              </a:spcAft>
              <a:buNone/>
            </a:pPr>
            <a:r>
              <a:rPr lang="zh-TW" sz="800"/>
              <a:t>在現實生活中決策上面不會再犯錯。</a:t>
            </a:r>
            <a:endParaRPr sz="800"/>
          </a:p>
          <a:p>
            <a:pPr marL="0" lvl="0" indent="0" algn="ctr" rtl="0">
              <a:spcBef>
                <a:spcPts val="0"/>
              </a:spcBef>
              <a:spcAft>
                <a:spcPts val="0"/>
              </a:spcAft>
              <a:buNone/>
            </a:pPr>
            <a:r>
              <a:rPr lang="zh-TW" sz="800"/>
              <a:t>或者是看了現況，很難思考前代的人為什麼不選擇有較好的決策。</a:t>
            </a:r>
            <a:endParaRPr sz="800"/>
          </a:p>
          <a:p>
            <a:pPr marL="0" lvl="0" indent="0" algn="ctr" rtl="0">
              <a:spcBef>
                <a:spcPts val="0"/>
              </a:spcBef>
              <a:spcAft>
                <a:spcPts val="0"/>
              </a:spcAft>
              <a:buNone/>
            </a:pPr>
            <a:r>
              <a:rPr lang="zh-TW" sz="800"/>
              <a:t>由現代觀點論述前代。</a:t>
            </a:r>
            <a:endParaRPr sz="800"/>
          </a:p>
          <a:p>
            <a:pPr marL="0" lvl="0" indent="0" algn="ctr" rtl="0">
              <a:spcBef>
                <a:spcPts val="0"/>
              </a:spcBef>
              <a:spcAft>
                <a:spcPts val="0"/>
              </a:spcAft>
              <a:buNone/>
            </a:pPr>
            <a:r>
              <a:rPr lang="zh-TW" sz="800"/>
              <a:t>時代的不同，思維不太相同，也是比較難的知識。</a:t>
            </a:r>
            <a:endParaRPr sz="800"/>
          </a:p>
        </p:txBody>
      </p:sp>
      <p:sp>
        <p:nvSpPr>
          <p:cNvPr id="235" name="Google Shape;235;p33"/>
          <p:cNvSpPr/>
          <p:nvPr/>
        </p:nvSpPr>
        <p:spPr>
          <a:xfrm>
            <a:off x="6053825" y="1602075"/>
            <a:ext cx="2161200" cy="404400"/>
          </a:xfrm>
          <a:prstGeom prst="roundRect">
            <a:avLst>
              <a:gd name="adj" fmla="val 16667"/>
            </a:avLst>
          </a:prstGeom>
          <a:solidFill>
            <a:srgbClr val="FFE599"/>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800"/>
              <a:t>必須特別強調【知識建構】</a:t>
            </a:r>
            <a:endParaRPr sz="800"/>
          </a:p>
        </p:txBody>
      </p:sp>
      <p:cxnSp>
        <p:nvCxnSpPr>
          <p:cNvPr id="236" name="Google Shape;236;p33"/>
          <p:cNvCxnSpPr>
            <a:stCxn id="235" idx="2"/>
            <a:endCxn id="237" idx="0"/>
          </p:cNvCxnSpPr>
          <p:nvPr/>
        </p:nvCxnSpPr>
        <p:spPr>
          <a:xfrm>
            <a:off x="7134425" y="2006475"/>
            <a:ext cx="3600" cy="652500"/>
          </a:xfrm>
          <a:prstGeom prst="straightConnector1">
            <a:avLst/>
          </a:prstGeom>
          <a:noFill/>
          <a:ln w="9525" cap="flat" cmpd="sng">
            <a:solidFill>
              <a:schemeClr val="dk2"/>
            </a:solidFill>
            <a:prstDash val="solid"/>
            <a:round/>
            <a:headEnd type="none" w="med" len="med"/>
            <a:tailEnd type="triangle" w="med" len="med"/>
          </a:ln>
        </p:spPr>
      </p:cxnSp>
      <p:sp>
        <p:nvSpPr>
          <p:cNvPr id="237" name="Google Shape;237;p33"/>
          <p:cNvSpPr/>
          <p:nvPr/>
        </p:nvSpPr>
        <p:spPr>
          <a:xfrm>
            <a:off x="5908800" y="2658950"/>
            <a:ext cx="2458200" cy="1652700"/>
          </a:xfrm>
          <a:prstGeom prst="roundRect">
            <a:avLst>
              <a:gd name="adj" fmla="val 16667"/>
            </a:avLst>
          </a:prstGeom>
          <a:solidFill>
            <a:srgbClr val="FFE599"/>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800"/>
              <a:t>在後測，或是遊戲內學習任務分成</a:t>
            </a:r>
            <a:endParaRPr sz="800"/>
          </a:p>
          <a:p>
            <a:pPr marL="0" lvl="0" indent="0" algn="ctr" rtl="0">
              <a:spcBef>
                <a:spcPts val="0"/>
              </a:spcBef>
              <a:spcAft>
                <a:spcPts val="0"/>
              </a:spcAft>
              <a:buNone/>
            </a:pPr>
            <a:r>
              <a:rPr lang="zh-TW" sz="800"/>
              <a:t>實質性概念</a:t>
            </a:r>
            <a:endParaRPr sz="800"/>
          </a:p>
          <a:p>
            <a:pPr marL="0" lvl="0" indent="0" algn="ctr" rtl="0">
              <a:spcBef>
                <a:spcPts val="0"/>
              </a:spcBef>
              <a:spcAft>
                <a:spcPts val="0"/>
              </a:spcAft>
              <a:buNone/>
            </a:pPr>
            <a:r>
              <a:rPr lang="zh-TW" sz="800"/>
              <a:t>結構性概念</a:t>
            </a:r>
            <a:endParaRPr sz="800"/>
          </a:p>
          <a:p>
            <a:pPr marL="0" lvl="0" indent="0" algn="ctr" rtl="0">
              <a:spcBef>
                <a:spcPts val="0"/>
              </a:spcBef>
              <a:spcAft>
                <a:spcPts val="0"/>
              </a:spcAft>
              <a:buNone/>
            </a:pPr>
            <a:r>
              <a:rPr lang="zh-TW" sz="800"/>
              <a:t>這兩類。</a:t>
            </a:r>
            <a:endParaRPr sz="800"/>
          </a:p>
          <a:p>
            <a:pPr marL="0" lvl="0" indent="0" algn="ctr" rtl="0">
              <a:spcBef>
                <a:spcPts val="0"/>
              </a:spcBef>
              <a:spcAft>
                <a:spcPts val="0"/>
              </a:spcAft>
              <a:buNone/>
            </a:pPr>
            <a:r>
              <a:rPr lang="zh-TW" sz="800"/>
              <a:t>學生透過這樣的引導方式，完成任務的比例。</a:t>
            </a:r>
            <a:endParaRPr sz="800"/>
          </a:p>
          <a:p>
            <a:pPr marL="0" lvl="0" indent="0" algn="ctr" rtl="0">
              <a:spcBef>
                <a:spcPts val="0"/>
              </a:spcBef>
              <a:spcAft>
                <a:spcPts val="0"/>
              </a:spcAft>
              <a:buNone/>
            </a:pPr>
            <a:r>
              <a:rPr lang="zh-TW" sz="800"/>
              <a:t>或是之後出建構型概念的題目，按照學生後測題目的結果</a:t>
            </a:r>
            <a:endParaRPr sz="800"/>
          </a:p>
        </p:txBody>
      </p:sp>
      <p:sp>
        <p:nvSpPr>
          <p:cNvPr id="238" name="Google Shape;23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311700" y="445025"/>
            <a:ext cx="2980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3. 實驗設計與工具</a:t>
            </a:r>
            <a:endParaRPr/>
          </a:p>
        </p:txBody>
      </p:sp>
      <p:sp>
        <p:nvSpPr>
          <p:cNvPr id="244" name="Google Shape;244;p34"/>
          <p:cNvSpPr/>
          <p:nvPr/>
        </p:nvSpPr>
        <p:spPr>
          <a:xfrm>
            <a:off x="472900" y="1233150"/>
            <a:ext cx="8150400" cy="355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4"/>
          <p:cNvSpPr/>
          <p:nvPr/>
        </p:nvSpPr>
        <p:spPr>
          <a:xfrm>
            <a:off x="3812675" y="277925"/>
            <a:ext cx="5018700" cy="739800"/>
          </a:xfrm>
          <a:prstGeom prst="roundRect">
            <a:avLst>
              <a:gd name="adj" fmla="val 16667"/>
            </a:avLst>
          </a:prstGeom>
          <a:solidFill>
            <a:srgbClr val="FFE599"/>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800"/>
              <a:t>做Log，記錄一些像"使用者到了哪裡?"、"做了什麼?"、"點了什麼功能?"、"關鍵字"、"問了什麼內容?"</a:t>
            </a:r>
            <a:endParaRPr sz="800"/>
          </a:p>
          <a:p>
            <a:pPr marL="0" lvl="0" indent="0" algn="ctr" rtl="0">
              <a:spcBef>
                <a:spcPts val="0"/>
              </a:spcBef>
              <a:spcAft>
                <a:spcPts val="0"/>
              </a:spcAft>
              <a:buNone/>
            </a:pPr>
            <a:r>
              <a:rPr lang="zh-TW" sz="800"/>
              <a:t>並且看學生是否真的有照npc或者ai的建議，"出去的動作"，必須能check，不論是在遊戲內任務ckeck還是在遊戲外的log檔check。</a:t>
            </a:r>
            <a:endParaRPr sz="800"/>
          </a:p>
        </p:txBody>
      </p:sp>
      <p:sp>
        <p:nvSpPr>
          <p:cNvPr id="246" name="Google Shape;246;p34"/>
          <p:cNvSpPr/>
          <p:nvPr/>
        </p:nvSpPr>
        <p:spPr>
          <a:xfrm>
            <a:off x="1038088" y="2640000"/>
            <a:ext cx="1339200" cy="744900"/>
          </a:xfrm>
          <a:prstGeom prst="rect">
            <a:avLst/>
          </a:prstGeom>
          <a:solidFill>
            <a:schemeClr val="lt2"/>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後測:</a:t>
            </a:r>
            <a:endParaRPr/>
          </a:p>
          <a:p>
            <a:pPr marL="0" lvl="0" indent="0" algn="ctr" rtl="0">
              <a:spcBef>
                <a:spcPts val="0"/>
              </a:spcBef>
              <a:spcAft>
                <a:spcPts val="0"/>
              </a:spcAft>
              <a:buNone/>
            </a:pPr>
            <a:r>
              <a:rPr lang="zh-TW" sz="900"/>
              <a:t>提供學習單、</a:t>
            </a:r>
            <a:r>
              <a:rPr lang="zh-TW" sz="900">
                <a:solidFill>
                  <a:schemeClr val="dk1"/>
                </a:solidFill>
              </a:rPr>
              <a:t>VR數位素養問卷、認知負荷問句、行為編碼</a:t>
            </a:r>
            <a:endParaRPr sz="900"/>
          </a:p>
        </p:txBody>
      </p:sp>
      <p:cxnSp>
        <p:nvCxnSpPr>
          <p:cNvPr id="247" name="Google Shape;247;p34"/>
          <p:cNvCxnSpPr>
            <a:stCxn id="246" idx="3"/>
            <a:endCxn id="248" idx="1"/>
          </p:cNvCxnSpPr>
          <p:nvPr/>
        </p:nvCxnSpPr>
        <p:spPr>
          <a:xfrm>
            <a:off x="2377288" y="3012450"/>
            <a:ext cx="1090200" cy="2400"/>
          </a:xfrm>
          <a:prstGeom prst="straightConnector1">
            <a:avLst/>
          </a:prstGeom>
          <a:noFill/>
          <a:ln w="9525" cap="flat" cmpd="sng">
            <a:solidFill>
              <a:schemeClr val="dk2"/>
            </a:solidFill>
            <a:prstDash val="solid"/>
            <a:round/>
            <a:headEnd type="none" w="med" len="med"/>
            <a:tailEnd type="triangle" w="med" len="med"/>
          </a:ln>
        </p:spPr>
      </p:cxnSp>
      <p:sp>
        <p:nvSpPr>
          <p:cNvPr id="248" name="Google Shape;248;p34"/>
          <p:cNvSpPr/>
          <p:nvPr/>
        </p:nvSpPr>
        <p:spPr>
          <a:xfrm>
            <a:off x="3467500" y="1414075"/>
            <a:ext cx="4931700" cy="3201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sp>
        <p:nvSpPr>
          <p:cNvPr id="249" name="Google Shape;249;p34"/>
          <p:cNvSpPr/>
          <p:nvPr/>
        </p:nvSpPr>
        <p:spPr>
          <a:xfrm>
            <a:off x="3615700" y="2344500"/>
            <a:ext cx="4635300" cy="1040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900"/>
              <a:t>Log: 蒐集所有使用者的行為，行為分析。</a:t>
            </a:r>
            <a:endParaRPr sz="900"/>
          </a:p>
          <a:p>
            <a:pPr marL="0" lvl="0" indent="0" algn="ctr" rtl="0">
              <a:spcBef>
                <a:spcPts val="0"/>
              </a:spcBef>
              <a:spcAft>
                <a:spcPts val="0"/>
              </a:spcAft>
              <a:buNone/>
            </a:pPr>
            <a:r>
              <a:rPr lang="zh-TW" sz="900"/>
              <a:t>確認反思行引導對於學生能不能順利地完成任務。</a:t>
            </a:r>
            <a:endParaRPr sz="900"/>
          </a:p>
          <a:p>
            <a:pPr marL="0" lvl="0" indent="0" algn="ctr" rtl="0">
              <a:spcBef>
                <a:spcPts val="0"/>
              </a:spcBef>
              <a:spcAft>
                <a:spcPts val="0"/>
              </a:spcAft>
              <a:buNone/>
            </a:pPr>
            <a:r>
              <a:rPr lang="zh-TW" sz="900"/>
              <a:t>假如給的建議，學生不甩，也沒行動，代表該建議無幫助。</a:t>
            </a:r>
            <a:endParaRPr sz="900"/>
          </a:p>
          <a:p>
            <a:pPr marL="0" lvl="0" indent="0" algn="ctr" rtl="0">
              <a:spcBef>
                <a:spcPts val="0"/>
              </a:spcBef>
              <a:spcAft>
                <a:spcPts val="0"/>
              </a:spcAft>
              <a:buNone/>
            </a:pPr>
            <a:r>
              <a:rPr lang="zh-TW" sz="900"/>
              <a:t>研究實驗工具的Log就是用來分析這些資料。</a:t>
            </a:r>
            <a:endParaRPr sz="900"/>
          </a:p>
        </p:txBody>
      </p:sp>
      <p:sp>
        <p:nvSpPr>
          <p:cNvPr id="250" name="Google Shape;250;p34"/>
          <p:cNvSpPr/>
          <p:nvPr/>
        </p:nvSpPr>
        <p:spPr>
          <a:xfrm>
            <a:off x="6029825" y="4047450"/>
            <a:ext cx="2161200" cy="404400"/>
          </a:xfrm>
          <a:prstGeom prst="roundRect">
            <a:avLst>
              <a:gd name="adj" fmla="val 16667"/>
            </a:avLst>
          </a:prstGeom>
          <a:solidFill>
            <a:srgbClr val="FFE599"/>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800"/>
              <a:t>必須特別強調【知識建構】</a:t>
            </a:r>
            <a:endParaRPr sz="800"/>
          </a:p>
        </p:txBody>
      </p:sp>
      <p:sp>
        <p:nvSpPr>
          <p:cNvPr id="251" name="Google Shape;25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311700" y="0"/>
            <a:ext cx="5164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a:t>3. 實驗設計與工具_Log紀錄單元一</a:t>
            </a:r>
            <a:endParaRPr/>
          </a:p>
        </p:txBody>
      </p:sp>
      <p:sp>
        <p:nvSpPr>
          <p:cNvPr id="257" name="Google Shape;257;p35"/>
          <p:cNvSpPr/>
          <p:nvPr/>
        </p:nvSpPr>
        <p:spPr>
          <a:xfrm>
            <a:off x="73575" y="722988"/>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完成任務</a:t>
            </a:r>
            <a:endParaRPr/>
          </a:p>
        </p:txBody>
      </p:sp>
      <p:graphicFrame>
        <p:nvGraphicFramePr>
          <p:cNvPr id="258" name="Google Shape;258;p35"/>
          <p:cNvGraphicFramePr/>
          <p:nvPr/>
        </p:nvGraphicFramePr>
        <p:xfrm>
          <a:off x="73563" y="1266600"/>
          <a:ext cx="3000000" cy="300000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Clr>
                          <a:schemeClr val="dk1"/>
                        </a:buClr>
                        <a:buSzPts val="1100"/>
                        <a:buFont typeface="Arial"/>
                        <a:buNone/>
                      </a:pPr>
                      <a:r>
                        <a:rPr lang="zh-TW" sz="800">
                          <a:solidFill>
                            <a:schemeClr val="dk1"/>
                          </a:solidFill>
                        </a:rPr>
                        <a:t>成功完成，1.認識抗荷的背景(前往竹簡)</a:t>
                      </a:r>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Clr>
                          <a:schemeClr val="dk1"/>
                        </a:buClr>
                        <a:buSzPts val="1100"/>
                        <a:buFont typeface="Arial"/>
                        <a:buNone/>
                      </a:pPr>
                      <a:r>
                        <a:rPr lang="zh-TW" sz="800">
                          <a:solidFill>
                            <a:schemeClr val="dk1"/>
                          </a:solidFill>
                        </a:rPr>
                        <a:t>成功完成，2.了解荷蘭開墾台灣的規劃(尋找甘蔗)</a:t>
                      </a:r>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Clr>
                          <a:schemeClr val="dk1"/>
                        </a:buClr>
                        <a:buSzPts val="1100"/>
                        <a:buFont typeface="Arial"/>
                        <a:buNone/>
                      </a:pPr>
                      <a:r>
                        <a:rPr lang="zh-TW" sz="800">
                          <a:solidFill>
                            <a:schemeClr val="dk1"/>
                          </a:solidFill>
                        </a:rPr>
                        <a:t>成功完成，3.蔗糖是荷蘭人重要的經濟來源(找到荷蘭人並繳交甘蔗)</a:t>
                      </a:r>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Clr>
                          <a:schemeClr val="dk1"/>
                        </a:buClr>
                        <a:buSzPts val="1100"/>
                        <a:buFont typeface="Arial"/>
                        <a:buNone/>
                      </a:pPr>
                      <a:r>
                        <a:rPr lang="zh-TW" sz="800">
                          <a:solidFill>
                            <a:schemeClr val="dk1"/>
                          </a:solidFill>
                        </a:rPr>
                        <a:t>成功完成，4.認識郭懷一擔任使節的原由、郭懷一抗荷蘭的成因(獲得文件)</a:t>
                      </a:r>
                      <a:endParaRPr/>
                    </a:p>
                  </a:txBody>
                  <a:tcPr marL="91425" marR="91425" marT="91425" marB="91425"/>
                </a:tc>
                <a:extLst>
                  <a:ext uri="{0D108BD9-81ED-4DB2-BD59-A6C34878D82A}">
                    <a16:rowId xmlns:a16="http://schemas.microsoft.com/office/drawing/2014/main" val="10003"/>
                  </a:ext>
                </a:extLst>
              </a:tr>
              <a:tr h="390475">
                <a:tc>
                  <a:txBody>
                    <a:bodyPr/>
                    <a:lstStyle/>
                    <a:p>
                      <a:pPr marL="0" lvl="0" indent="0" algn="l" rtl="0">
                        <a:spcBef>
                          <a:spcPts val="0"/>
                        </a:spcBef>
                        <a:spcAft>
                          <a:spcPts val="0"/>
                        </a:spcAft>
                        <a:buClr>
                          <a:schemeClr val="dk1"/>
                        </a:buClr>
                        <a:buSzPts val="1100"/>
                        <a:buFont typeface="Arial"/>
                        <a:buNone/>
                      </a:pPr>
                      <a:r>
                        <a:rPr lang="zh-TW" sz="800">
                          <a:solidFill>
                            <a:schemeClr val="dk1"/>
                          </a:solidFill>
                        </a:rPr>
                        <a:t>成功完成，5.荷蘭如何治理與處置反抗民眾(找藍色衣服荷蘭人的對話)</a:t>
                      </a:r>
                      <a:endParaRPr/>
                    </a:p>
                  </a:txBody>
                  <a:tcPr marL="91425" marR="91425" marT="91425" marB="91425"/>
                </a:tc>
                <a:extLst>
                  <a:ext uri="{0D108BD9-81ED-4DB2-BD59-A6C34878D82A}">
                    <a16:rowId xmlns:a16="http://schemas.microsoft.com/office/drawing/2014/main" val="10004"/>
                  </a:ext>
                </a:extLst>
              </a:tr>
            </a:tbl>
          </a:graphicData>
        </a:graphic>
      </p:graphicFrame>
      <p:sp>
        <p:nvSpPr>
          <p:cNvPr id="259" name="Google Shape;259;p35"/>
          <p:cNvSpPr/>
          <p:nvPr/>
        </p:nvSpPr>
        <p:spPr>
          <a:xfrm>
            <a:off x="7028593" y="226225"/>
            <a:ext cx="847500" cy="3891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t>碰到路人</a:t>
            </a:r>
            <a:endParaRPr sz="1200"/>
          </a:p>
        </p:txBody>
      </p:sp>
      <p:sp>
        <p:nvSpPr>
          <p:cNvPr id="260" name="Google Shape;260;p35"/>
          <p:cNvSpPr/>
          <p:nvPr/>
        </p:nvSpPr>
        <p:spPr>
          <a:xfrm>
            <a:off x="8031942" y="226225"/>
            <a:ext cx="847500" cy="3891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t>路人對話完畢</a:t>
            </a:r>
            <a:endParaRPr sz="1000"/>
          </a:p>
        </p:txBody>
      </p:sp>
      <p:sp>
        <p:nvSpPr>
          <p:cNvPr id="261" name="Google Shape;261;p35"/>
          <p:cNvSpPr/>
          <p:nvPr/>
        </p:nvSpPr>
        <p:spPr>
          <a:xfrm>
            <a:off x="5930675" y="1326320"/>
            <a:ext cx="847500" cy="3891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900"/>
              <a:t>粉紅色路人</a:t>
            </a:r>
            <a:endParaRPr sz="900"/>
          </a:p>
        </p:txBody>
      </p:sp>
      <p:graphicFrame>
        <p:nvGraphicFramePr>
          <p:cNvPr id="262" name="Google Shape;262;p35"/>
          <p:cNvGraphicFramePr/>
          <p:nvPr/>
        </p:nvGraphicFramePr>
        <p:xfrm>
          <a:off x="6872725" y="742325"/>
          <a:ext cx="3000000" cy="3000000"/>
        </p:xfrm>
        <a:graphic>
          <a:graphicData uri="http://schemas.openxmlformats.org/drawingml/2006/table">
            <a:tbl>
              <a:tblPr>
                <a:noFill/>
                <a:tableStyleId>{B4B8F622-B63A-4A24-8506-1444F459E18F}</a:tableStyleId>
              </a:tblPr>
              <a:tblGrid>
                <a:gridCol w="1096425">
                  <a:extLst>
                    <a:ext uri="{9D8B030D-6E8A-4147-A177-3AD203B41FA5}">
                      <a16:colId xmlns:a16="http://schemas.microsoft.com/office/drawing/2014/main" val="20000"/>
                    </a:ext>
                  </a:extLst>
                </a:gridCol>
                <a:gridCol w="1096425">
                  <a:extLst>
                    <a:ext uri="{9D8B030D-6E8A-4147-A177-3AD203B41FA5}">
                      <a16:colId xmlns:a16="http://schemas.microsoft.com/office/drawing/2014/main" val="20001"/>
                    </a:ext>
                  </a:extLst>
                </a:gridCol>
              </a:tblGrid>
              <a:tr h="548600">
                <a:tc>
                  <a:txBody>
                    <a:bodyPr/>
                    <a:lstStyle/>
                    <a:p>
                      <a:pPr marL="0" lvl="0" indent="0" algn="l" rtl="0">
                        <a:spcBef>
                          <a:spcPts val="0"/>
                        </a:spcBef>
                        <a:spcAft>
                          <a:spcPts val="0"/>
                        </a:spcAft>
                        <a:buClr>
                          <a:schemeClr val="dk1"/>
                        </a:buClr>
                        <a:buSzPts val="1100"/>
                        <a:buFont typeface="Arial"/>
                        <a:buNone/>
                      </a:pPr>
                      <a:r>
                        <a:rPr lang="zh-TW" sz="800">
                          <a:solidFill>
                            <a:schemeClr val="dk1"/>
                          </a:solidFill>
                        </a:rPr>
                        <a:t>和粉紅衣服男子甲對話</a:t>
                      </a:r>
                      <a:endParaRPr sz="800"/>
                    </a:p>
                  </a:txBody>
                  <a:tcPr marL="91425" marR="91425" marT="91425" marB="91425"/>
                </a:tc>
                <a:tc>
                  <a:txBody>
                    <a:bodyPr/>
                    <a:lstStyle/>
                    <a:p>
                      <a:pPr marL="0" lvl="0" indent="0" algn="l" rtl="0">
                        <a:spcBef>
                          <a:spcPts val="0"/>
                        </a:spcBef>
                        <a:spcAft>
                          <a:spcPts val="0"/>
                        </a:spcAft>
                        <a:buNone/>
                      </a:pPr>
                      <a:r>
                        <a:rPr lang="zh-TW" sz="800"/>
                        <a:t>和被荷蘭人收稅並且提示郭懷一位置的NPC對話</a:t>
                      </a:r>
                      <a:endParaRPr sz="800"/>
                    </a:p>
                  </a:txBody>
                  <a:tcPr marL="91425" marR="91425" marT="91425" marB="91425"/>
                </a:tc>
                <a:extLst>
                  <a:ext uri="{0D108BD9-81ED-4DB2-BD59-A6C34878D82A}">
                    <a16:rowId xmlns:a16="http://schemas.microsoft.com/office/drawing/2014/main" val="10000"/>
                  </a:ext>
                </a:extLst>
              </a:tr>
              <a:tr h="386100">
                <a:tc>
                  <a:txBody>
                    <a:bodyPr/>
                    <a:lstStyle/>
                    <a:p>
                      <a:pPr marL="0" lvl="0" indent="0" algn="l" rtl="0">
                        <a:spcBef>
                          <a:spcPts val="0"/>
                        </a:spcBef>
                        <a:spcAft>
                          <a:spcPts val="0"/>
                        </a:spcAft>
                        <a:buNone/>
                      </a:pPr>
                      <a:r>
                        <a:rPr lang="zh-TW" sz="800"/>
                        <a:t>和粉紅衣服男子乙對話</a:t>
                      </a:r>
                      <a:endParaRPr sz="800"/>
                    </a:p>
                  </a:txBody>
                  <a:tcPr marL="91425" marR="91425" marT="91425" marB="91425"/>
                </a:tc>
                <a:tc>
                  <a:txBody>
                    <a:bodyPr/>
                    <a:lstStyle/>
                    <a:p>
                      <a:pPr marL="0" lvl="0" indent="0" algn="l" rtl="0">
                        <a:spcBef>
                          <a:spcPts val="0"/>
                        </a:spcBef>
                        <a:spcAft>
                          <a:spcPts val="0"/>
                        </a:spcAft>
                        <a:buNone/>
                      </a:pPr>
                      <a:r>
                        <a:rPr lang="zh-TW" sz="800"/>
                        <a:t>和提示收甘蔗荷蘭人外觀的NPC對話</a:t>
                      </a:r>
                      <a:endParaRPr sz="800"/>
                    </a:p>
                  </a:txBody>
                  <a:tcPr marL="91425" marR="91425" marT="91425" marB="91425"/>
                </a:tc>
                <a:extLst>
                  <a:ext uri="{0D108BD9-81ED-4DB2-BD59-A6C34878D82A}">
                    <a16:rowId xmlns:a16="http://schemas.microsoft.com/office/drawing/2014/main" val="10001"/>
                  </a:ext>
                </a:extLst>
              </a:tr>
              <a:tr h="625775">
                <a:tc>
                  <a:txBody>
                    <a:bodyPr/>
                    <a:lstStyle/>
                    <a:p>
                      <a:pPr marL="0" lvl="0" indent="0" algn="l" rtl="0">
                        <a:spcBef>
                          <a:spcPts val="0"/>
                        </a:spcBef>
                        <a:spcAft>
                          <a:spcPts val="0"/>
                        </a:spcAft>
                        <a:buNone/>
                      </a:pPr>
                      <a:r>
                        <a:rPr lang="zh-TW" sz="800"/>
                        <a:t>和紅色衣服男子對話</a:t>
                      </a:r>
                      <a:endParaRPr sz="800"/>
                    </a:p>
                  </a:txBody>
                  <a:tcPr marL="91425" marR="91425" marT="91425" marB="91425"/>
                </a:tc>
                <a:tc>
                  <a:txBody>
                    <a:bodyPr/>
                    <a:lstStyle/>
                    <a:p>
                      <a:pPr marL="0" lvl="0" indent="0" algn="l" rtl="0">
                        <a:spcBef>
                          <a:spcPts val="0"/>
                        </a:spcBef>
                        <a:spcAft>
                          <a:spcPts val="0"/>
                        </a:spcAft>
                        <a:buNone/>
                      </a:pPr>
                      <a:r>
                        <a:rPr lang="zh-TW" sz="800"/>
                        <a:t>和被荷蘭人收人頭稅並且提示郭懷一會幫助人的NPC對話</a:t>
                      </a:r>
                      <a:endParaRPr sz="800"/>
                    </a:p>
                  </a:txBody>
                  <a:tcPr marL="91425" marR="91425" marT="91425" marB="91425"/>
                </a:tc>
                <a:extLst>
                  <a:ext uri="{0D108BD9-81ED-4DB2-BD59-A6C34878D82A}">
                    <a16:rowId xmlns:a16="http://schemas.microsoft.com/office/drawing/2014/main" val="10002"/>
                  </a:ext>
                </a:extLst>
              </a:tr>
              <a:tr h="580825">
                <a:tc>
                  <a:txBody>
                    <a:bodyPr/>
                    <a:lstStyle/>
                    <a:p>
                      <a:pPr marL="0" lvl="0" indent="0" algn="l" rtl="0">
                        <a:spcBef>
                          <a:spcPts val="0"/>
                        </a:spcBef>
                        <a:spcAft>
                          <a:spcPts val="0"/>
                        </a:spcAft>
                        <a:buNone/>
                      </a:pPr>
                      <a:r>
                        <a:rPr lang="zh-TW" sz="800"/>
                        <a:t>和藍色衣服男子對話</a:t>
                      </a:r>
                      <a:endParaRPr sz="800"/>
                    </a:p>
                  </a:txBody>
                  <a:tcPr marL="91425" marR="91425" marT="91425" marB="91425"/>
                </a:tc>
                <a:tc>
                  <a:txBody>
                    <a:bodyPr/>
                    <a:lstStyle/>
                    <a:p>
                      <a:pPr marL="0" lvl="0" indent="0" algn="l" rtl="0">
                        <a:spcBef>
                          <a:spcPts val="0"/>
                        </a:spcBef>
                        <a:spcAft>
                          <a:spcPts val="0"/>
                        </a:spcAft>
                        <a:buNone/>
                      </a:pPr>
                      <a:r>
                        <a:rPr lang="zh-TW" sz="800"/>
                        <a:t>和被荷蘭人逼買執照並且提示荷蘭人長官衣服顏色的漁夫NPC對話</a:t>
                      </a:r>
                      <a:endParaRPr sz="800"/>
                    </a:p>
                  </a:txBody>
                  <a:tcPr marL="91425" marR="91425" marT="91425" marB="91425"/>
                </a:tc>
                <a:extLst>
                  <a:ext uri="{0D108BD9-81ED-4DB2-BD59-A6C34878D82A}">
                    <a16:rowId xmlns:a16="http://schemas.microsoft.com/office/drawing/2014/main" val="10003"/>
                  </a:ext>
                </a:extLst>
              </a:tr>
              <a:tr h="591025">
                <a:tc>
                  <a:txBody>
                    <a:bodyPr/>
                    <a:lstStyle/>
                    <a:p>
                      <a:pPr marL="0" lvl="0" indent="0" algn="l" rtl="0">
                        <a:spcBef>
                          <a:spcPts val="0"/>
                        </a:spcBef>
                        <a:spcAft>
                          <a:spcPts val="0"/>
                        </a:spcAft>
                        <a:buNone/>
                      </a:pPr>
                      <a:r>
                        <a:rPr lang="zh-TW" sz="800"/>
                        <a:t>和綠色衣服男子對話</a:t>
                      </a:r>
                      <a:endParaRPr sz="800"/>
                    </a:p>
                  </a:txBody>
                  <a:tcPr marL="91425" marR="91425" marT="91425" marB="91425"/>
                </a:tc>
                <a:tc>
                  <a:txBody>
                    <a:bodyPr/>
                    <a:lstStyle/>
                    <a:p>
                      <a:pPr marL="0" lvl="0" indent="0" algn="l" rtl="0">
                        <a:spcBef>
                          <a:spcPts val="0"/>
                        </a:spcBef>
                        <a:spcAft>
                          <a:spcPts val="0"/>
                        </a:spcAft>
                        <a:buNone/>
                      </a:pPr>
                      <a:r>
                        <a:rPr lang="zh-TW" sz="800"/>
                        <a:t>和被荷蘭人要求繳稅並且提示甘蔗田位置的農場工人NPC對話</a:t>
                      </a:r>
                      <a:endParaRPr sz="800"/>
                    </a:p>
                  </a:txBody>
                  <a:tcPr marL="91425" marR="91425" marT="91425" marB="91425"/>
                </a:tc>
                <a:extLst>
                  <a:ext uri="{0D108BD9-81ED-4DB2-BD59-A6C34878D82A}">
                    <a16:rowId xmlns:a16="http://schemas.microsoft.com/office/drawing/2014/main" val="10004"/>
                  </a:ext>
                </a:extLst>
              </a:tr>
            </a:tbl>
          </a:graphicData>
        </a:graphic>
      </p:graphicFrame>
      <p:sp>
        <p:nvSpPr>
          <p:cNvPr id="263" name="Google Shape;263;p35"/>
          <p:cNvSpPr/>
          <p:nvPr/>
        </p:nvSpPr>
        <p:spPr>
          <a:xfrm>
            <a:off x="5930675" y="1853552"/>
            <a:ext cx="847500" cy="3891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t>紅色路人</a:t>
            </a:r>
            <a:endParaRPr sz="1200"/>
          </a:p>
        </p:txBody>
      </p:sp>
      <p:sp>
        <p:nvSpPr>
          <p:cNvPr id="264" name="Google Shape;264;p35"/>
          <p:cNvSpPr/>
          <p:nvPr/>
        </p:nvSpPr>
        <p:spPr>
          <a:xfrm>
            <a:off x="5930675" y="2462335"/>
            <a:ext cx="847500" cy="3891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t>藍色路人</a:t>
            </a:r>
            <a:endParaRPr sz="1200"/>
          </a:p>
        </p:txBody>
      </p:sp>
      <p:sp>
        <p:nvSpPr>
          <p:cNvPr id="265" name="Google Shape;265;p35"/>
          <p:cNvSpPr/>
          <p:nvPr/>
        </p:nvSpPr>
        <p:spPr>
          <a:xfrm>
            <a:off x="5930675" y="3133209"/>
            <a:ext cx="847500" cy="3891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t>綠色路人</a:t>
            </a:r>
            <a:endParaRPr sz="1200"/>
          </a:p>
        </p:txBody>
      </p:sp>
      <p:sp>
        <p:nvSpPr>
          <p:cNvPr id="266" name="Google Shape;266;p35"/>
          <p:cNvSpPr/>
          <p:nvPr/>
        </p:nvSpPr>
        <p:spPr>
          <a:xfrm>
            <a:off x="5930675" y="799064"/>
            <a:ext cx="847500" cy="3891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900"/>
              <a:t>粉紅色路人</a:t>
            </a:r>
            <a:endParaRPr sz="900"/>
          </a:p>
        </p:txBody>
      </p:sp>
      <p:sp>
        <p:nvSpPr>
          <p:cNvPr id="267" name="Google Shape;267;p35"/>
          <p:cNvSpPr/>
          <p:nvPr/>
        </p:nvSpPr>
        <p:spPr>
          <a:xfrm>
            <a:off x="1260625" y="707625"/>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出入關卡</a:t>
            </a:r>
            <a:endParaRPr/>
          </a:p>
        </p:txBody>
      </p:sp>
      <p:graphicFrame>
        <p:nvGraphicFramePr>
          <p:cNvPr id="268" name="Google Shape;268;p35"/>
          <p:cNvGraphicFramePr/>
          <p:nvPr/>
        </p:nvGraphicFramePr>
        <p:xfrm>
          <a:off x="1260613" y="1251238"/>
          <a:ext cx="3000000" cy="300000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進入第一單元</a:t>
                      </a:r>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從第一單元回到回到關卡選擇大廳</a:t>
                      </a:r>
                      <a:endParaRPr sz="800">
                        <a:solidFill>
                          <a:schemeClr val="dk1"/>
                        </a:solidFill>
                      </a:endParaRPr>
                    </a:p>
                    <a:p>
                      <a:pPr marL="0" lvl="0" indent="0" algn="l" rtl="0">
                        <a:spcBef>
                          <a:spcPts val="0"/>
                        </a:spcBef>
                        <a:spcAft>
                          <a:spcPts val="0"/>
                        </a:spcAft>
                        <a:buNone/>
                      </a:pPr>
                      <a:endParaRPr sz="800">
                        <a:solidFill>
                          <a:schemeClr val="dk1"/>
                        </a:solidFill>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solidFill>
                            <a:schemeClr val="dk1"/>
                          </a:solidFill>
                        </a:rPr>
                        <a:t>重新開始第一單元</a:t>
                      </a:r>
                      <a:endParaRPr sz="800">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269" name="Google Shape;269;p35"/>
          <p:cNvSpPr/>
          <p:nvPr/>
        </p:nvSpPr>
        <p:spPr>
          <a:xfrm>
            <a:off x="2447675" y="722988"/>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經過區域</a:t>
            </a:r>
            <a:endParaRPr/>
          </a:p>
        </p:txBody>
      </p:sp>
      <p:graphicFrame>
        <p:nvGraphicFramePr>
          <p:cNvPr id="270" name="Google Shape;270;p35"/>
          <p:cNvGraphicFramePr/>
          <p:nvPr/>
        </p:nvGraphicFramePr>
        <p:xfrm>
          <a:off x="2447663" y="1266600"/>
          <a:ext cx="3000000" cy="300000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Clr>
                          <a:schemeClr val="dk1"/>
                        </a:buClr>
                        <a:buSzPts val="1100"/>
                        <a:buFont typeface="Arial"/>
                        <a:buNone/>
                      </a:pPr>
                      <a:r>
                        <a:rPr lang="zh-TW" sz="800">
                          <a:solidFill>
                            <a:schemeClr val="dk1"/>
                          </a:solidFill>
                        </a:rPr>
                        <a:t>進入單元任務說明區域</a:t>
                      </a:r>
                      <a:endParaRPr sz="800">
                        <a:solidFill>
                          <a:schemeClr val="dk1"/>
                        </a:solidFill>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使用者進入了竹簡區域</a:t>
                      </a:r>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solidFill>
                            <a:schemeClr val="dk1"/>
                          </a:solidFill>
                        </a:rPr>
                        <a:t>使用者進入了荷蘭人A區域</a:t>
                      </a:r>
                      <a:endParaRPr sz="800">
                        <a:solidFill>
                          <a:schemeClr val="dk1"/>
                        </a:solidFill>
                      </a:endParaRPr>
                    </a:p>
                    <a:p>
                      <a:pPr marL="0" lvl="0" indent="0" algn="l" rtl="0">
                        <a:spcBef>
                          <a:spcPts val="0"/>
                        </a:spcBef>
                        <a:spcAft>
                          <a:spcPts val="0"/>
                        </a:spcAft>
                        <a:buNone/>
                      </a:pPr>
                      <a:endParaRPr sz="800">
                        <a:solidFill>
                          <a:schemeClr val="dk1"/>
                        </a:solidFill>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None/>
                      </a:pPr>
                      <a:r>
                        <a:rPr lang="zh-TW" sz="800">
                          <a:solidFill>
                            <a:schemeClr val="dk1"/>
                          </a:solidFill>
                        </a:rPr>
                        <a:t>使用者進入了甘蔗田</a:t>
                      </a:r>
                      <a:endParaRPr/>
                    </a:p>
                  </a:txBody>
                  <a:tcPr marL="91425" marR="91425" marT="91425" marB="91425"/>
                </a:tc>
                <a:extLst>
                  <a:ext uri="{0D108BD9-81ED-4DB2-BD59-A6C34878D82A}">
                    <a16:rowId xmlns:a16="http://schemas.microsoft.com/office/drawing/2014/main" val="10003"/>
                  </a:ext>
                </a:extLst>
              </a:tr>
              <a:tr h="390475">
                <a:tc>
                  <a:txBody>
                    <a:bodyPr/>
                    <a:lstStyle/>
                    <a:p>
                      <a:pPr marL="0" lvl="0" indent="0" algn="l" rtl="0">
                        <a:spcBef>
                          <a:spcPts val="0"/>
                        </a:spcBef>
                        <a:spcAft>
                          <a:spcPts val="0"/>
                        </a:spcAft>
                        <a:buNone/>
                      </a:pPr>
                      <a:r>
                        <a:rPr lang="zh-TW" sz="800">
                          <a:solidFill>
                            <a:schemeClr val="dk1"/>
                          </a:solidFill>
                        </a:rPr>
                        <a:t>使用者進入了郭懷一區域</a:t>
                      </a:r>
                      <a:endParaRPr/>
                    </a:p>
                  </a:txBody>
                  <a:tcPr marL="91425" marR="91425" marT="91425" marB="91425"/>
                </a:tc>
                <a:extLst>
                  <a:ext uri="{0D108BD9-81ED-4DB2-BD59-A6C34878D82A}">
                    <a16:rowId xmlns:a16="http://schemas.microsoft.com/office/drawing/2014/main" val="10004"/>
                  </a:ext>
                </a:extLst>
              </a:tr>
              <a:tr h="390475">
                <a:tc>
                  <a:txBody>
                    <a:bodyPr/>
                    <a:lstStyle/>
                    <a:p>
                      <a:pPr marL="0" lvl="0" indent="0" algn="l" rtl="0">
                        <a:spcBef>
                          <a:spcPts val="0"/>
                        </a:spcBef>
                        <a:spcAft>
                          <a:spcPts val="0"/>
                        </a:spcAft>
                        <a:buNone/>
                      </a:pPr>
                      <a:r>
                        <a:rPr lang="zh-TW" sz="800">
                          <a:solidFill>
                            <a:schemeClr val="dk1"/>
                          </a:solidFill>
                        </a:rPr>
                        <a:t>使用者進入了荷蘭人B區域</a:t>
                      </a:r>
                      <a:endParaRPr/>
                    </a:p>
                  </a:txBody>
                  <a:tcPr marL="91425" marR="91425" marT="91425" marB="91425"/>
                </a:tc>
                <a:extLst>
                  <a:ext uri="{0D108BD9-81ED-4DB2-BD59-A6C34878D82A}">
                    <a16:rowId xmlns:a16="http://schemas.microsoft.com/office/drawing/2014/main" val="10005"/>
                  </a:ext>
                </a:extLst>
              </a:tr>
            </a:tbl>
          </a:graphicData>
        </a:graphic>
      </p:graphicFrame>
      <p:sp>
        <p:nvSpPr>
          <p:cNvPr id="271" name="Google Shape;271;p35"/>
          <p:cNvSpPr/>
          <p:nvPr/>
        </p:nvSpPr>
        <p:spPr>
          <a:xfrm>
            <a:off x="1260625" y="2670213"/>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點擊聽語音</a:t>
            </a:r>
            <a:endParaRPr/>
          </a:p>
        </p:txBody>
      </p:sp>
      <p:graphicFrame>
        <p:nvGraphicFramePr>
          <p:cNvPr id="272" name="Google Shape;272;p35"/>
          <p:cNvGraphicFramePr/>
          <p:nvPr/>
        </p:nvGraphicFramePr>
        <p:xfrm>
          <a:off x="1260613" y="3220213"/>
          <a:ext cx="3000000" cy="300000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成功播放，1.郭懷一的小人偶語音</a:t>
                      </a:r>
                      <a:endParaRPr/>
                    </a:p>
                  </a:txBody>
                  <a:tcPr marL="91425" marR="91425" marT="91425" marB="91425"/>
                </a:tc>
                <a:extLst>
                  <a:ext uri="{0D108BD9-81ED-4DB2-BD59-A6C34878D82A}">
                    <a16:rowId xmlns:a16="http://schemas.microsoft.com/office/drawing/2014/main" val="10000"/>
                  </a:ext>
                </a:extLst>
              </a:tr>
              <a:tr h="451250">
                <a:tc>
                  <a:txBody>
                    <a:bodyPr/>
                    <a:lstStyle/>
                    <a:p>
                      <a:pPr marL="0" lvl="0" indent="0" algn="l" rtl="0">
                        <a:spcBef>
                          <a:spcPts val="0"/>
                        </a:spcBef>
                        <a:spcAft>
                          <a:spcPts val="0"/>
                        </a:spcAft>
                        <a:buNone/>
                      </a:pPr>
                      <a:r>
                        <a:rPr lang="zh-TW" sz="800">
                          <a:solidFill>
                            <a:schemeClr val="dk1"/>
                          </a:solidFill>
                        </a:rPr>
                        <a:t>成功播放，2.甘蔗語音</a:t>
                      </a:r>
                      <a:endParaRPr sz="800">
                        <a:solidFill>
                          <a:schemeClr val="dk1"/>
                        </a:solidFill>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t>成功播放，3.郭懷一的筆記文件語音</a:t>
                      </a:r>
                      <a:endParaRPr sz="800">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273" name="Google Shape;273;p35"/>
          <p:cNvSpPr/>
          <p:nvPr/>
        </p:nvSpPr>
        <p:spPr>
          <a:xfrm>
            <a:off x="3634725" y="722988"/>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和特定NPC對話</a:t>
            </a:r>
            <a:endParaRPr/>
          </a:p>
        </p:txBody>
      </p:sp>
      <p:graphicFrame>
        <p:nvGraphicFramePr>
          <p:cNvPr id="274" name="Google Shape;274;p35"/>
          <p:cNvGraphicFramePr/>
          <p:nvPr/>
        </p:nvGraphicFramePr>
        <p:xfrm>
          <a:off x="3634713" y="1277725"/>
          <a:ext cx="3000000" cy="300000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碰到驚嘆號</a:t>
                      </a:r>
                      <a:endParaRPr sz="800">
                        <a:solidFill>
                          <a:schemeClr val="dk1"/>
                        </a:solidFill>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和黑色荷蘭人說話</a:t>
                      </a:r>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solidFill>
                            <a:schemeClr val="dk1"/>
                          </a:solidFill>
                        </a:rPr>
                        <a:t>和郭懷一說話</a:t>
                      </a:r>
                      <a:endParaRPr sz="800">
                        <a:solidFill>
                          <a:schemeClr val="dk1"/>
                        </a:solidFill>
                      </a:endParaRPr>
                    </a:p>
                    <a:p>
                      <a:pPr marL="0" lvl="0" indent="0" algn="l" rtl="0">
                        <a:spcBef>
                          <a:spcPts val="0"/>
                        </a:spcBef>
                        <a:spcAft>
                          <a:spcPts val="0"/>
                        </a:spcAft>
                        <a:buNone/>
                      </a:pPr>
                      <a:endParaRPr sz="800">
                        <a:solidFill>
                          <a:schemeClr val="dk1"/>
                        </a:solidFill>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None/>
                      </a:pPr>
                      <a:r>
                        <a:rPr lang="zh-TW" sz="800">
                          <a:solidFill>
                            <a:schemeClr val="dk1"/>
                          </a:solidFill>
                        </a:rPr>
                        <a:t>使用者進入了甘蔗田</a:t>
                      </a:r>
                      <a:endParaRPr/>
                    </a:p>
                  </a:txBody>
                  <a:tcPr marL="91425" marR="91425" marT="91425" marB="91425"/>
                </a:tc>
                <a:extLst>
                  <a:ext uri="{0D108BD9-81ED-4DB2-BD59-A6C34878D82A}">
                    <a16:rowId xmlns:a16="http://schemas.microsoft.com/office/drawing/2014/main" val="10003"/>
                  </a:ext>
                </a:extLst>
              </a:tr>
              <a:tr h="390475">
                <a:tc>
                  <a:txBody>
                    <a:bodyPr/>
                    <a:lstStyle/>
                    <a:p>
                      <a:pPr marL="0" lvl="0" indent="0" algn="l" rtl="0">
                        <a:spcBef>
                          <a:spcPts val="0"/>
                        </a:spcBef>
                        <a:spcAft>
                          <a:spcPts val="0"/>
                        </a:spcAft>
                        <a:buNone/>
                      </a:pPr>
                      <a:r>
                        <a:rPr lang="zh-TW" sz="800">
                          <a:solidFill>
                            <a:schemeClr val="dk1"/>
                          </a:solidFill>
                        </a:rPr>
                        <a:t>使用者進入了郭懷一區域</a:t>
                      </a:r>
                      <a:endParaRPr/>
                    </a:p>
                  </a:txBody>
                  <a:tcPr marL="91425" marR="91425" marT="91425" marB="91425"/>
                </a:tc>
                <a:extLst>
                  <a:ext uri="{0D108BD9-81ED-4DB2-BD59-A6C34878D82A}">
                    <a16:rowId xmlns:a16="http://schemas.microsoft.com/office/drawing/2014/main" val="10004"/>
                  </a:ext>
                </a:extLst>
              </a:tr>
              <a:tr h="390475">
                <a:tc>
                  <a:txBody>
                    <a:bodyPr/>
                    <a:lstStyle/>
                    <a:p>
                      <a:pPr marL="0" lvl="0" indent="0" algn="l" rtl="0">
                        <a:spcBef>
                          <a:spcPts val="0"/>
                        </a:spcBef>
                        <a:spcAft>
                          <a:spcPts val="0"/>
                        </a:spcAft>
                        <a:buNone/>
                      </a:pPr>
                      <a:r>
                        <a:rPr lang="zh-TW" sz="800">
                          <a:solidFill>
                            <a:schemeClr val="dk1"/>
                          </a:solidFill>
                        </a:rPr>
                        <a:t>和藍色荷蘭人A長官說話</a:t>
                      </a:r>
                      <a:endParaRPr/>
                    </a:p>
                  </a:txBody>
                  <a:tcPr marL="91425" marR="91425" marT="91425" marB="91425"/>
                </a:tc>
                <a:extLst>
                  <a:ext uri="{0D108BD9-81ED-4DB2-BD59-A6C34878D82A}">
                    <a16:rowId xmlns:a16="http://schemas.microsoft.com/office/drawing/2014/main" val="10005"/>
                  </a:ext>
                </a:extLst>
              </a:tr>
            </a:tbl>
          </a:graphicData>
        </a:graphic>
      </p:graphicFrame>
      <p:sp>
        <p:nvSpPr>
          <p:cNvPr id="275" name="Google Shape;275;p35"/>
          <p:cNvSpPr/>
          <p:nvPr/>
        </p:nvSpPr>
        <p:spPr>
          <a:xfrm>
            <a:off x="4782700" y="707613"/>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撿取物件</a:t>
            </a:r>
            <a:endParaRPr/>
          </a:p>
        </p:txBody>
      </p:sp>
      <p:graphicFrame>
        <p:nvGraphicFramePr>
          <p:cNvPr id="276" name="Google Shape;276;p35"/>
          <p:cNvGraphicFramePr/>
          <p:nvPr/>
        </p:nvGraphicFramePr>
        <p:xfrm>
          <a:off x="4782688" y="1283175"/>
          <a:ext cx="3000000" cy="300000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撿取甘蔗</a:t>
                      </a:r>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拾取文件</a:t>
                      </a:r>
                      <a:endParaRPr sz="800">
                        <a:solidFill>
                          <a:schemeClr val="dk1"/>
                        </a:solidFill>
                      </a:endParaRPr>
                    </a:p>
                    <a:p>
                      <a:pPr marL="0" lvl="0" indent="0" algn="l" rtl="0">
                        <a:spcBef>
                          <a:spcPts val="0"/>
                        </a:spcBef>
                        <a:spcAft>
                          <a:spcPts val="0"/>
                        </a:spcAft>
                        <a:buNone/>
                      </a:pPr>
                      <a:endParaRPr sz="800">
                        <a:solidFill>
                          <a:schemeClr val="dk1"/>
                        </a:solidFill>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t>撿取郭懷一人偶</a:t>
                      </a:r>
                      <a:endParaRPr sz="800">
                        <a:solidFill>
                          <a:schemeClr val="dk1"/>
                        </a:solidFill>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None/>
                      </a:pPr>
                      <a:r>
                        <a:rPr lang="zh-TW" sz="800"/>
                        <a:t>使用者查看了操作說明板</a:t>
                      </a:r>
                      <a:endParaRPr sz="800"/>
                    </a:p>
                  </a:txBody>
                  <a:tcPr marL="91425" marR="91425" marT="91425" marB="91425"/>
                </a:tc>
                <a:extLst>
                  <a:ext uri="{0D108BD9-81ED-4DB2-BD59-A6C34878D82A}">
                    <a16:rowId xmlns:a16="http://schemas.microsoft.com/office/drawing/2014/main" val="10003"/>
                  </a:ext>
                </a:extLst>
              </a:tr>
            </a:tbl>
          </a:graphicData>
        </a:graphic>
      </p:graphicFrame>
      <p:sp>
        <p:nvSpPr>
          <p:cNvPr id="277" name="Google Shape;277;p35"/>
          <p:cNvSpPr/>
          <p:nvPr/>
        </p:nvSpPr>
        <p:spPr>
          <a:xfrm>
            <a:off x="4012200" y="4524813"/>
            <a:ext cx="1119600" cy="454200"/>
          </a:xfrm>
          <a:prstGeom prst="roundRect">
            <a:avLst>
              <a:gd name="adj" fmla="val 16667"/>
            </a:avLst>
          </a:prstGeom>
          <a:solidFill>
            <a:srgbClr val="FCE5CD"/>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a:t>和助手的對話</a:t>
            </a:r>
            <a:endParaRPr sz="1000"/>
          </a:p>
        </p:txBody>
      </p:sp>
      <p:graphicFrame>
        <p:nvGraphicFramePr>
          <p:cNvPr id="278" name="Google Shape;278;p35"/>
          <p:cNvGraphicFramePr/>
          <p:nvPr/>
        </p:nvGraphicFramePr>
        <p:xfrm>
          <a:off x="5378938" y="4412838"/>
          <a:ext cx="3000000" cy="3000000"/>
        </p:xfrm>
        <a:graphic>
          <a:graphicData uri="http://schemas.openxmlformats.org/drawingml/2006/table">
            <a:tbl>
              <a:tblPr>
                <a:noFill/>
                <a:tableStyleId>{B4B8F622-B63A-4A24-8506-1444F459E18F}</a:tableStyleId>
              </a:tblPr>
              <a:tblGrid>
                <a:gridCol w="1721375">
                  <a:extLst>
                    <a:ext uri="{9D8B030D-6E8A-4147-A177-3AD203B41FA5}">
                      <a16:colId xmlns:a16="http://schemas.microsoft.com/office/drawing/2014/main" val="20000"/>
                    </a:ext>
                  </a:extLst>
                </a:gridCol>
                <a:gridCol w="1721375">
                  <a:extLst>
                    <a:ext uri="{9D8B030D-6E8A-4147-A177-3AD203B41FA5}">
                      <a16:colId xmlns:a16="http://schemas.microsoft.com/office/drawing/2014/main" val="20001"/>
                    </a:ext>
                  </a:extLst>
                </a:gridCol>
              </a:tblGrid>
              <a:tr h="390475">
                <a:tc>
                  <a:txBody>
                    <a:bodyPr/>
                    <a:lstStyle/>
                    <a:p>
                      <a:pPr marL="0" lvl="0" indent="0" algn="l" rtl="0">
                        <a:spcBef>
                          <a:spcPts val="0"/>
                        </a:spcBef>
                        <a:spcAft>
                          <a:spcPts val="0"/>
                        </a:spcAft>
                        <a:buClr>
                          <a:schemeClr val="dk1"/>
                        </a:buClr>
                        <a:buSzPts val="1100"/>
                        <a:buFont typeface="Arial"/>
                        <a:buNone/>
                      </a:pPr>
                      <a:r>
                        <a:rPr lang="zh-TW" sz="800">
                          <a:solidFill>
                            <a:schemeClr val="dk1"/>
                          </a:solidFill>
                        </a:rPr>
                        <a:t>你是一位歷史助教專門運用蘇格拉底式的質疑方式來引導學生深入思考歷史問題，以下是學生的問題:【】。請模仿蘇格拉底的質問用60字內引導學生的問題</a:t>
                      </a: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zh-TW" sz="800">
                          <a:solidFill>
                            <a:schemeClr val="dk1"/>
                          </a:solidFill>
                        </a:rPr>
                        <a:t>【Assistant API的生成文字】</a:t>
                      </a:r>
                      <a:endParaRPr sz="800">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sp>
        <p:nvSpPr>
          <p:cNvPr id="279" name="Google Shape;279;p35"/>
          <p:cNvSpPr/>
          <p:nvPr/>
        </p:nvSpPr>
        <p:spPr>
          <a:xfrm>
            <a:off x="5742325" y="3820775"/>
            <a:ext cx="1329300" cy="389100"/>
          </a:xfrm>
          <a:prstGeom prst="roundRect">
            <a:avLst>
              <a:gd name="adj" fmla="val 16667"/>
            </a:avLst>
          </a:prstGeom>
          <a:solidFill>
            <a:srgbClr val="FCE5CD"/>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t>綜合型提示詞+學生問題</a:t>
            </a:r>
            <a:endParaRPr sz="1200"/>
          </a:p>
        </p:txBody>
      </p:sp>
      <p:sp>
        <p:nvSpPr>
          <p:cNvPr id="280" name="Google Shape;280;p35"/>
          <p:cNvSpPr/>
          <p:nvPr/>
        </p:nvSpPr>
        <p:spPr>
          <a:xfrm>
            <a:off x="7613975" y="3820784"/>
            <a:ext cx="847500" cy="389100"/>
          </a:xfrm>
          <a:prstGeom prst="roundRect">
            <a:avLst>
              <a:gd name="adj" fmla="val 16667"/>
            </a:avLst>
          </a:prstGeom>
          <a:solidFill>
            <a:srgbClr val="FCE5CD"/>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t>AI的回覆</a:t>
            </a:r>
            <a:endParaRPr sz="1200"/>
          </a:p>
        </p:txBody>
      </p:sp>
      <p:sp>
        <p:nvSpPr>
          <p:cNvPr id="281" name="Google Shape;28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11700" y="445025"/>
            <a:ext cx="6548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研究方法</a:t>
            </a:r>
            <a:endParaRPr>
              <a:latin typeface="DFKai-SB"/>
              <a:ea typeface="DFKai-SB"/>
              <a:cs typeface="DFKai-SB"/>
              <a:sym typeface="DFKai-SB"/>
            </a:endParaRPr>
          </a:p>
        </p:txBody>
      </p:sp>
      <p:sp>
        <p:nvSpPr>
          <p:cNvPr id="171" name="Google Shape;17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39</a:t>
            </a:fld>
            <a:endParaRPr/>
          </a:p>
        </p:txBody>
      </p:sp>
      <p:sp>
        <p:nvSpPr>
          <p:cNvPr id="172" name="Google Shape;17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zh-TW" dirty="0">
                <a:solidFill>
                  <a:schemeClr val="tx1"/>
                </a:solidFill>
                <a:latin typeface="DFKai-SB"/>
                <a:ea typeface="DFKai-SB"/>
                <a:cs typeface="DFKai-SB"/>
                <a:sym typeface="DFKai-SB"/>
              </a:rPr>
              <a:t>社會科歷史形成式測驗</a:t>
            </a:r>
            <a:endParaRPr dirty="0">
              <a:solidFill>
                <a:schemeClr val="tx1"/>
              </a:solidFill>
              <a:latin typeface="DFKai-SB"/>
              <a:ea typeface="DFKai-SB"/>
              <a:cs typeface="DFKai-SB"/>
              <a:sym typeface="DFKai-SB"/>
            </a:endParaRPr>
          </a:p>
          <a:p>
            <a:pPr marL="425450" indent="-285750">
              <a:lnSpc>
                <a:spcPct val="100000"/>
              </a:lnSpc>
              <a:buSzPts val="1400"/>
            </a:pPr>
            <a:r>
              <a:rPr lang="zh-TW" sz="1400" dirty="0">
                <a:solidFill>
                  <a:schemeClr val="tx1"/>
                </a:solidFill>
                <a:latin typeface="DFKai-SB"/>
                <a:ea typeface="DFKai-SB"/>
                <a:cs typeface="DFKai-SB"/>
                <a:sym typeface="DFKai-SB"/>
              </a:rPr>
              <a:t>本測驗卷依據教育部審查之南一書局出版國小社會課本第</a:t>
            </a:r>
            <a:r>
              <a:rPr lang="zh-TW" sz="1400" dirty="0">
                <a:solidFill>
                  <a:schemeClr val="tx1"/>
                </a:solidFill>
                <a:latin typeface="Times New Roman"/>
                <a:ea typeface="Times New Roman"/>
                <a:cs typeface="Times New Roman"/>
                <a:sym typeface="Times New Roman"/>
              </a:rPr>
              <a:t>5</a:t>
            </a:r>
            <a:r>
              <a:rPr lang="zh-TW" sz="1400" dirty="0">
                <a:solidFill>
                  <a:schemeClr val="tx1"/>
                </a:solidFill>
                <a:latin typeface="DFKai-SB"/>
                <a:ea typeface="DFKai-SB"/>
                <a:cs typeface="DFKai-SB"/>
                <a:sym typeface="DFKai-SB"/>
              </a:rPr>
              <a:t>冊(適用於高年級)內容所編製，試題內容以國小社會科單元「大航海時代」的臺灣之漢人的抗荷行動為主題，以檢測學習成效。</a:t>
            </a:r>
            <a:endParaRPr sz="1400" dirty="0">
              <a:solidFill>
                <a:schemeClr val="tx1"/>
              </a:solidFill>
              <a:latin typeface="DFKai-SB"/>
              <a:ea typeface="DFKai-SB"/>
              <a:cs typeface="DFKai-SB"/>
              <a:sym typeface="DFKai-SB"/>
            </a:endParaRPr>
          </a:p>
        </p:txBody>
      </p:sp>
      <p:graphicFrame>
        <p:nvGraphicFramePr>
          <p:cNvPr id="173" name="Google Shape;173;p26"/>
          <p:cNvGraphicFramePr/>
          <p:nvPr/>
        </p:nvGraphicFramePr>
        <p:xfrm>
          <a:off x="960800" y="2960663"/>
          <a:ext cx="7222400" cy="986115"/>
        </p:xfrm>
        <a:graphic>
          <a:graphicData uri="http://schemas.openxmlformats.org/drawingml/2006/table">
            <a:tbl>
              <a:tblPr>
                <a:noFill/>
                <a:tableStyleId>{94F96F03-4C32-40F1-B464-275229FA021F}</a:tableStyleId>
              </a:tblPr>
              <a:tblGrid>
                <a:gridCol w="1199775">
                  <a:extLst>
                    <a:ext uri="{9D8B030D-6E8A-4147-A177-3AD203B41FA5}">
                      <a16:colId xmlns:a16="http://schemas.microsoft.com/office/drawing/2014/main" val="20000"/>
                    </a:ext>
                  </a:extLst>
                </a:gridCol>
                <a:gridCol w="1199775">
                  <a:extLst>
                    <a:ext uri="{9D8B030D-6E8A-4147-A177-3AD203B41FA5}">
                      <a16:colId xmlns:a16="http://schemas.microsoft.com/office/drawing/2014/main" val="20001"/>
                    </a:ext>
                  </a:extLst>
                </a:gridCol>
                <a:gridCol w="1199775">
                  <a:extLst>
                    <a:ext uri="{9D8B030D-6E8A-4147-A177-3AD203B41FA5}">
                      <a16:colId xmlns:a16="http://schemas.microsoft.com/office/drawing/2014/main" val="20002"/>
                    </a:ext>
                  </a:extLst>
                </a:gridCol>
                <a:gridCol w="1211650">
                  <a:extLst>
                    <a:ext uri="{9D8B030D-6E8A-4147-A177-3AD203B41FA5}">
                      <a16:colId xmlns:a16="http://schemas.microsoft.com/office/drawing/2014/main" val="20003"/>
                    </a:ext>
                  </a:extLst>
                </a:gridCol>
                <a:gridCol w="1199775">
                  <a:extLst>
                    <a:ext uri="{9D8B030D-6E8A-4147-A177-3AD203B41FA5}">
                      <a16:colId xmlns:a16="http://schemas.microsoft.com/office/drawing/2014/main" val="20004"/>
                    </a:ext>
                  </a:extLst>
                </a:gridCol>
                <a:gridCol w="1211650">
                  <a:extLst>
                    <a:ext uri="{9D8B030D-6E8A-4147-A177-3AD203B41FA5}">
                      <a16:colId xmlns:a16="http://schemas.microsoft.com/office/drawing/2014/main" val="20005"/>
                    </a:ext>
                  </a:extLst>
                </a:gridCol>
              </a:tblGrid>
              <a:tr h="354189">
                <a:tc>
                  <a:txBody>
                    <a:bodyPr/>
                    <a:lstStyle/>
                    <a:p>
                      <a:pPr marL="0" lvl="0" indent="0" algn="ctr" rtl="0">
                        <a:lnSpc>
                          <a:spcPct val="115000"/>
                        </a:lnSpc>
                        <a:spcBef>
                          <a:spcPts val="1200"/>
                        </a:spcBef>
                        <a:spcAft>
                          <a:spcPts val="1200"/>
                        </a:spcAft>
                        <a:buNone/>
                      </a:pPr>
                      <a:r>
                        <a:rPr lang="zh-TW" dirty="0">
                          <a:latin typeface="DFKai-SB"/>
                          <a:ea typeface="DFKai-SB"/>
                          <a:cs typeface="DFKai-SB"/>
                          <a:sym typeface="DFKai-SB"/>
                        </a:rPr>
                        <a:t>冊別</a:t>
                      </a:r>
                      <a:endParaRPr dirty="0">
                        <a:latin typeface="DFKai-SB"/>
                        <a:ea typeface="DFKai-SB"/>
                        <a:cs typeface="DFKai-SB"/>
                        <a:sym typeface="DFKai-SB"/>
                      </a:endParaRPr>
                    </a:p>
                  </a:txBody>
                  <a:tcPr marL="68575" marR="6857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dirty="0">
                          <a:latin typeface="DFKai-SB"/>
                          <a:ea typeface="DFKai-SB"/>
                          <a:cs typeface="DFKai-SB"/>
                          <a:sym typeface="DFKai-SB"/>
                        </a:rPr>
                        <a:t>是非題</a:t>
                      </a:r>
                      <a:endParaRPr dirty="0">
                        <a:latin typeface="DFKai-SB"/>
                        <a:ea typeface="DFKai-SB"/>
                        <a:cs typeface="DFKai-SB"/>
                        <a:sym typeface="DFKai-SB"/>
                      </a:endParaRPr>
                    </a:p>
                  </a:txBody>
                  <a:tcPr marL="68575" marR="6857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dirty="0">
                          <a:latin typeface="DFKai-SB"/>
                          <a:ea typeface="DFKai-SB"/>
                          <a:cs typeface="DFKai-SB"/>
                          <a:sym typeface="DFKai-SB"/>
                        </a:rPr>
                        <a:t>選擇題</a:t>
                      </a:r>
                      <a:endParaRPr dirty="0">
                        <a:latin typeface="DFKai-SB"/>
                        <a:ea typeface="DFKai-SB"/>
                        <a:cs typeface="DFKai-SB"/>
                        <a:sym typeface="DFKai-SB"/>
                      </a:endParaRPr>
                    </a:p>
                  </a:txBody>
                  <a:tcPr marL="68575" marR="6857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dirty="0">
                          <a:latin typeface="DFKai-SB"/>
                          <a:ea typeface="DFKai-SB"/>
                          <a:cs typeface="DFKai-SB"/>
                          <a:sym typeface="DFKai-SB"/>
                        </a:rPr>
                        <a:t>勾選題</a:t>
                      </a:r>
                      <a:endParaRPr dirty="0">
                        <a:latin typeface="DFKai-SB"/>
                        <a:ea typeface="DFKai-SB"/>
                        <a:cs typeface="DFKai-SB"/>
                        <a:sym typeface="DFKai-SB"/>
                      </a:endParaRPr>
                    </a:p>
                  </a:txBody>
                  <a:tcPr marL="68575" marR="6857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a:latin typeface="DFKai-SB"/>
                          <a:ea typeface="DFKai-SB"/>
                          <a:cs typeface="DFKai-SB"/>
                          <a:sym typeface="DFKai-SB"/>
                        </a:rPr>
                        <a:t>簡答題</a:t>
                      </a:r>
                      <a:endParaRPr>
                        <a:latin typeface="DFKai-SB"/>
                        <a:ea typeface="DFKai-SB"/>
                        <a:cs typeface="DFKai-SB"/>
                        <a:sym typeface="DFKai-SB"/>
                      </a:endParaRPr>
                    </a:p>
                  </a:txBody>
                  <a:tcPr marL="68575" marR="6857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a:latin typeface="DFKai-SB"/>
                          <a:ea typeface="DFKai-SB"/>
                          <a:cs typeface="DFKai-SB"/>
                          <a:sym typeface="DFKai-SB"/>
                        </a:rPr>
                        <a:t>全部題數</a:t>
                      </a:r>
                      <a:endParaRPr>
                        <a:latin typeface="DFKai-SB"/>
                        <a:ea typeface="DFKai-SB"/>
                        <a:cs typeface="DFKai-SB"/>
                        <a:sym typeface="DFKai-SB"/>
                      </a:endParaRPr>
                    </a:p>
                  </a:txBody>
                  <a:tcPr marL="68575" marR="6857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57901">
                <a:tc>
                  <a:txBody>
                    <a:bodyPr/>
                    <a:lstStyle/>
                    <a:p>
                      <a:pPr marL="0" lvl="0" indent="0" algn="ctr" rtl="0">
                        <a:lnSpc>
                          <a:spcPct val="115000"/>
                        </a:lnSpc>
                        <a:spcBef>
                          <a:spcPts val="1200"/>
                        </a:spcBef>
                        <a:spcAft>
                          <a:spcPts val="1200"/>
                        </a:spcAft>
                        <a:buNone/>
                      </a:pPr>
                      <a:r>
                        <a:rPr lang="zh-TW" dirty="0">
                          <a:latin typeface="DFKai-SB"/>
                          <a:ea typeface="DFKai-SB"/>
                          <a:cs typeface="DFKai-SB"/>
                          <a:sym typeface="DFKai-SB"/>
                        </a:rPr>
                        <a:t>第5冊</a:t>
                      </a:r>
                      <a:endParaRPr dirty="0">
                        <a:latin typeface="DFKai-SB"/>
                        <a:ea typeface="DFKai-SB"/>
                        <a:cs typeface="DFKai-SB"/>
                        <a:sym typeface="DFKai-SB"/>
                      </a:endParaRPr>
                    </a:p>
                  </a:txBody>
                  <a:tcPr marL="68575" marR="68575" marT="91425" marB="914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5"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dirty="0">
                          <a:latin typeface="Times New Roman"/>
                          <a:ea typeface="Times New Roman"/>
                          <a:cs typeface="Times New Roman"/>
                          <a:sym typeface="Times New Roman"/>
                        </a:rPr>
                        <a:t>7</a:t>
                      </a:r>
                      <a:endParaRPr dirty="0">
                        <a:latin typeface="Times New Roman"/>
                        <a:ea typeface="Times New Roman"/>
                        <a:cs typeface="Times New Roman"/>
                        <a:sym typeface="Times New Roman"/>
                      </a:endParaRPr>
                    </a:p>
                  </a:txBody>
                  <a:tcPr marL="68575" marR="68575" marT="91425" marB="914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5"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dirty="0">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txBody>
                  <a:tcPr marL="68575" marR="68575" marT="91425" marB="914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5"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dirty="0">
                          <a:latin typeface="Times New Roman"/>
                          <a:ea typeface="Times New Roman"/>
                          <a:cs typeface="Times New Roman"/>
                          <a:sym typeface="Times New Roman"/>
                        </a:rPr>
                        <a:t>21</a:t>
                      </a:r>
                      <a:endParaRPr dirty="0">
                        <a:latin typeface="Times New Roman"/>
                        <a:ea typeface="Times New Roman"/>
                        <a:cs typeface="Times New Roman"/>
                        <a:sym typeface="Times New Roman"/>
                      </a:endParaRPr>
                    </a:p>
                  </a:txBody>
                  <a:tcPr marL="68575" marR="68575" marT="91425" marB="914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5"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a:txBody>
                  <a:tcPr marL="68575" marR="68575" marT="91425" marB="914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5"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zh-TW" dirty="0">
                          <a:latin typeface="Times New Roman"/>
                          <a:ea typeface="Times New Roman"/>
                          <a:cs typeface="Times New Roman"/>
                          <a:sym typeface="Times New Roman"/>
                        </a:rPr>
                        <a:t>33</a:t>
                      </a:r>
                      <a:endParaRPr dirty="0">
                        <a:latin typeface="Times New Roman"/>
                        <a:ea typeface="Times New Roman"/>
                        <a:cs typeface="Times New Roman"/>
                        <a:sym typeface="Times New Roman"/>
                      </a:endParaRPr>
                    </a:p>
                  </a:txBody>
                  <a:tcPr marL="68575" marR="68575" marT="91425" marB="914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5"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0673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a:latin typeface="DFKai-SB"/>
                <a:ea typeface="DFKai-SB"/>
                <a:cs typeface="DFKai-SB"/>
                <a:sym typeface="DFKai-SB"/>
              </a:rPr>
              <a:t>緒論_利用虛擬實境來讓新世代的學生學習歷史</a:t>
            </a:r>
            <a:endParaRPr>
              <a:latin typeface="DFKai-SB"/>
              <a:ea typeface="DFKai-SB"/>
              <a:cs typeface="DFKai-SB"/>
              <a:sym typeface="DFKai-SB"/>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400" dirty="0">
              <a:latin typeface="DFKai-SB"/>
              <a:ea typeface="DFKai-SB"/>
              <a:cs typeface="DFKai-SB"/>
              <a:sym typeface="DFKai-SB"/>
            </a:endParaRPr>
          </a:p>
          <a:p>
            <a:pPr marL="432315" indent="-285750">
              <a:lnSpc>
                <a:spcPct val="150000"/>
              </a:lnSpc>
              <a:spcBef>
                <a:spcPts val="1200"/>
              </a:spcBef>
              <a:buSzPts val="1292"/>
            </a:pPr>
            <a:r>
              <a:rPr lang="zh-TW" sz="1391" dirty="0">
                <a:solidFill>
                  <a:schemeClr val="tx1"/>
                </a:solidFill>
                <a:latin typeface="DFKai-SB"/>
                <a:ea typeface="DFKai-SB"/>
                <a:cs typeface="DFKai-SB"/>
                <a:sym typeface="DFKai-SB"/>
              </a:rPr>
              <a:t>在醫療、教育、影音娛樂、遊戲等領域皆有虛擬實境的蹤影，且可帶給學習者不同於以往學習上的新體驗</a:t>
            </a:r>
            <a:r>
              <a:rPr lang="zh-TW" sz="1000" dirty="0">
                <a:solidFill>
                  <a:schemeClr val="tx1"/>
                </a:solidFill>
                <a:latin typeface="Times New Roman"/>
                <a:ea typeface="Times New Roman"/>
                <a:cs typeface="Times New Roman"/>
                <a:sym typeface="Times New Roman"/>
              </a:rPr>
              <a:t>(Goldman, 2016</a:t>
            </a:r>
            <a:r>
              <a:rPr lang="zh-TW" sz="1000" dirty="0" smtClean="0">
                <a:solidFill>
                  <a:schemeClr val="tx1"/>
                </a:solidFill>
                <a:latin typeface="Times New Roman"/>
                <a:ea typeface="Times New Roman"/>
                <a:cs typeface="Times New Roman"/>
                <a:sym typeface="Times New Roman"/>
              </a:rPr>
              <a:t>)</a:t>
            </a:r>
            <a:endParaRPr sz="1000" dirty="0">
              <a:solidFill>
                <a:schemeClr val="tx1"/>
              </a:solidFill>
              <a:latin typeface="Times New Roman"/>
              <a:ea typeface="Times New Roman"/>
              <a:cs typeface="Times New Roman"/>
              <a:sym typeface="Times New Roman"/>
            </a:endParaRPr>
          </a:p>
          <a:p>
            <a:pPr marL="425450" indent="-285750">
              <a:lnSpc>
                <a:spcPct val="150000"/>
              </a:lnSpc>
              <a:buSzPts val="1400"/>
            </a:pPr>
            <a:r>
              <a:rPr lang="zh-TW" sz="1400" dirty="0">
                <a:solidFill>
                  <a:schemeClr val="tx1"/>
                </a:solidFill>
                <a:latin typeface="DFKai-SB"/>
                <a:ea typeface="DFKai-SB"/>
                <a:cs typeface="DFKai-SB"/>
                <a:sym typeface="DFKai-SB"/>
              </a:rPr>
              <a:t>虛擬實境可以</a:t>
            </a:r>
            <a:r>
              <a:rPr lang="zh-TW" sz="1400" dirty="0">
                <a:solidFill>
                  <a:srgbClr val="FF0000"/>
                </a:solidFill>
                <a:latin typeface="DFKai-SB"/>
                <a:ea typeface="DFKai-SB"/>
                <a:cs typeface="DFKai-SB"/>
                <a:sym typeface="DFKai-SB"/>
              </a:rPr>
              <a:t>模擬古代場景</a:t>
            </a:r>
            <a:r>
              <a:rPr lang="zh-TW" sz="1400" dirty="0">
                <a:solidFill>
                  <a:schemeClr val="tx1"/>
                </a:solidFill>
                <a:latin typeface="DFKai-SB"/>
                <a:ea typeface="DFKai-SB"/>
                <a:cs typeface="DFKai-SB"/>
                <a:sym typeface="DFKai-SB"/>
              </a:rPr>
              <a:t>認識社會歷史</a:t>
            </a:r>
            <a:r>
              <a:rPr lang="zh-TW" sz="1000" dirty="0">
                <a:solidFill>
                  <a:schemeClr val="tx1"/>
                </a:solidFill>
                <a:latin typeface="Times New Roman"/>
                <a:ea typeface="Times New Roman"/>
                <a:cs typeface="Times New Roman"/>
                <a:sym typeface="Times New Roman"/>
              </a:rPr>
              <a:t>(Ferdani et al., 2020)</a:t>
            </a:r>
            <a:endParaRPr sz="1000" dirty="0">
              <a:solidFill>
                <a:schemeClr val="tx1"/>
              </a:solidFill>
              <a:latin typeface="Times New Roman"/>
              <a:ea typeface="Times New Roman"/>
              <a:cs typeface="Times New Roman"/>
              <a:sym typeface="Times New Roman"/>
            </a:endParaRPr>
          </a:p>
          <a:p>
            <a:pPr marL="432315" indent="-285750">
              <a:lnSpc>
                <a:spcPct val="150000"/>
              </a:lnSpc>
              <a:buSzPts val="1292"/>
            </a:pPr>
            <a:r>
              <a:rPr lang="zh-TW" sz="1391" dirty="0">
                <a:solidFill>
                  <a:schemeClr val="tx1"/>
                </a:solidFill>
                <a:latin typeface="DFKai-SB"/>
                <a:ea typeface="DFKai-SB"/>
                <a:cs typeface="DFKai-SB"/>
                <a:sym typeface="DFKai-SB"/>
              </a:rPr>
              <a:t>利用虛擬實境為使用者提供更具吸引力的體驗來享受文化遺跡是種新方式，可以從文化遺產中的各資源提供不同面向的輔助，</a:t>
            </a:r>
            <a:r>
              <a:rPr lang="zh-TW" sz="1391" dirty="0">
                <a:solidFill>
                  <a:srgbClr val="FF0000"/>
                </a:solidFill>
                <a:latin typeface="DFKai-SB"/>
                <a:ea typeface="DFKai-SB"/>
                <a:cs typeface="DFKai-SB"/>
                <a:sym typeface="DFKai-SB"/>
              </a:rPr>
              <a:t>包括紀念碑、歷史作品和物品以及與之相關的故事來著手</a:t>
            </a:r>
            <a:r>
              <a:rPr lang="zh-TW" sz="1391" dirty="0">
                <a:solidFill>
                  <a:schemeClr val="tx1"/>
                </a:solidFill>
                <a:latin typeface="DFKai-SB"/>
                <a:ea typeface="DFKai-SB"/>
                <a:cs typeface="DFKai-SB"/>
                <a:sym typeface="DFKai-SB"/>
              </a:rPr>
              <a:t>，在虛擬實境中加入這些元素，可以提高使用者的參與度，且對理解內容更加有利</a:t>
            </a:r>
            <a:r>
              <a:rPr lang="zh-TW" sz="1000" dirty="0">
                <a:solidFill>
                  <a:schemeClr val="tx1"/>
                </a:solidFill>
                <a:latin typeface="Times New Roman"/>
                <a:ea typeface="Times New Roman"/>
                <a:cs typeface="Times New Roman"/>
                <a:sym typeface="Times New Roman"/>
              </a:rPr>
              <a:t>(Bozzelli et al., 2019)</a:t>
            </a:r>
            <a:r>
              <a:rPr lang="zh-TW" sz="1391" dirty="0">
                <a:solidFill>
                  <a:schemeClr val="tx1"/>
                </a:solidFill>
                <a:latin typeface="DFKai-SB"/>
                <a:ea typeface="DFKai-SB"/>
                <a:cs typeface="DFKai-SB"/>
                <a:sym typeface="DFKai-SB"/>
              </a:rPr>
              <a:t>。</a:t>
            </a:r>
            <a:endParaRPr dirty="0">
              <a:solidFill>
                <a:schemeClr val="tx1"/>
              </a:solidFill>
              <a:latin typeface="DFKai-SB"/>
              <a:ea typeface="DFKai-SB"/>
              <a:cs typeface="DFKai-SB"/>
              <a:sym typeface="DFKai-SB"/>
            </a:endParaRPr>
          </a:p>
        </p:txBody>
      </p:sp>
      <p:sp>
        <p:nvSpPr>
          <p:cNvPr id="79" name="Google Shape;7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445025"/>
            <a:ext cx="6548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研究方法</a:t>
            </a:r>
            <a:endParaRPr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p:txBody>
      </p:sp>
      <p:sp>
        <p:nvSpPr>
          <p:cNvPr id="179" name="Google Shape;17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40</a:t>
            </a:fld>
            <a:endParaRPr>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80" name="Google Shape;180;p2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VR</a:t>
            </a:r>
            <a:r>
              <a:rPr 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數位素養問卷</a:t>
            </a:r>
            <a:endParaRPr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00000"/>
              </a:lnSpc>
              <a:buSzPts val="1400"/>
            </a:pP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本問卷依據國立成功大學郭旭展博士、以及國立成功大學張主揚研究員提出的數位素養問卷，以觀察學生在運用科技的能力。</a:t>
            </a:r>
            <a:endParaRPr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p:txBody>
      </p:sp>
      <p:graphicFrame>
        <p:nvGraphicFramePr>
          <p:cNvPr id="181" name="Google Shape;181;p27"/>
          <p:cNvGraphicFramePr/>
          <p:nvPr>
            <p:extLst>
              <p:ext uri="{D42A27DB-BD31-4B8C-83A1-F6EECF244321}">
                <p14:modId xmlns:p14="http://schemas.microsoft.com/office/powerpoint/2010/main" val="4177224774"/>
              </p:ext>
            </p:extLst>
          </p:nvPr>
        </p:nvGraphicFramePr>
        <p:xfrm>
          <a:off x="5149700" y="1017725"/>
          <a:ext cx="3541625" cy="3565890"/>
        </p:xfrm>
        <a:graphic>
          <a:graphicData uri="http://schemas.openxmlformats.org/drawingml/2006/table">
            <a:tbl>
              <a:tblPr>
                <a:noFill/>
                <a:tableStyleId>{B4B8F622-B63A-4A24-8506-1444F459E18F}</a:tableStyleId>
              </a:tblPr>
              <a:tblGrid>
                <a:gridCol w="2982425">
                  <a:extLst>
                    <a:ext uri="{9D8B030D-6E8A-4147-A177-3AD203B41FA5}">
                      <a16:colId xmlns:a16="http://schemas.microsoft.com/office/drawing/2014/main" val="20000"/>
                    </a:ext>
                  </a:extLst>
                </a:gridCol>
                <a:gridCol w="5592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zh-TW">
                          <a:latin typeface="Times New Roman"/>
                          <a:ea typeface="Times New Roman"/>
                          <a:cs typeface="Times New Roman"/>
                          <a:sym typeface="Times New Roman"/>
                        </a:rPr>
                        <a:t>VR</a:t>
                      </a:r>
                      <a:r>
                        <a:rPr lang="zh-TW">
                          <a:latin typeface="DFKai-SB"/>
                          <a:ea typeface="DFKai-SB"/>
                          <a:cs typeface="DFKai-SB"/>
                          <a:sym typeface="DFKai-SB"/>
                        </a:rPr>
                        <a:t>數位素養題項</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DFKai-SB"/>
                          <a:ea typeface="DFKai-SB"/>
                          <a:cs typeface="DFKai-SB"/>
                          <a:sym typeface="DFKai-SB"/>
                        </a:rPr>
                        <a:t>題數</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dirty="0">
                          <a:latin typeface="DFKai-SB"/>
                          <a:ea typeface="DFKai-SB"/>
                          <a:cs typeface="DFKai-SB"/>
                          <a:sym typeface="DFKai-SB"/>
                        </a:rPr>
                        <a:t>第一部分 : 資訊獲取與理解</a:t>
                      </a:r>
                      <a:endParaRPr dirty="0">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a:latin typeface="DFKai-SB"/>
                          <a:ea typeface="DFKai-SB"/>
                          <a:cs typeface="DFKai-SB"/>
                          <a:sym typeface="DFKai-SB"/>
                        </a:rPr>
                        <a:t>第二部分 : 評估</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a:latin typeface="DFKai-SB"/>
                          <a:ea typeface="DFKai-SB"/>
                          <a:cs typeface="DFKai-SB"/>
                          <a:sym typeface="DFKai-SB"/>
                        </a:rPr>
                        <a:t>第三部分 : 倫理與福祉</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a:latin typeface="DFKai-SB"/>
                          <a:ea typeface="DFKai-SB"/>
                          <a:cs typeface="DFKai-SB"/>
                          <a:sym typeface="DFKai-SB"/>
                        </a:rPr>
                        <a:t>第四部份 : 互動</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zh-TW">
                          <a:latin typeface="DFKai-SB"/>
                          <a:ea typeface="DFKai-SB"/>
                          <a:cs typeface="DFKai-SB"/>
                          <a:sym typeface="DFKai-SB"/>
                        </a:rPr>
                        <a:t>第五部分 : 合作</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zh-TW">
                          <a:latin typeface="DFKai-SB"/>
                          <a:ea typeface="DFKai-SB"/>
                          <a:cs typeface="DFKai-SB"/>
                          <a:sym typeface="DFKai-SB"/>
                        </a:rPr>
                        <a:t>第六部分 : 創造</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zh-TW">
                          <a:latin typeface="DFKai-SB"/>
                          <a:ea typeface="DFKai-SB"/>
                          <a:cs typeface="DFKai-SB"/>
                          <a:sym typeface="DFKai-SB"/>
                        </a:rPr>
                        <a:t>第七部分 : 問題解決</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zh-TW">
                          <a:latin typeface="DFKai-SB"/>
                          <a:ea typeface="DFKai-SB"/>
                          <a:cs typeface="DFKai-SB"/>
                          <a:sym typeface="DFKai-SB"/>
                        </a:rPr>
                        <a:t>第八部分 : 責任與公民參與</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dirty="0">
                          <a:latin typeface="Times New Roman"/>
                          <a:ea typeface="Times New Roman"/>
                          <a:cs typeface="Times New Roman"/>
                          <a:sym typeface="Times New Roman"/>
                        </a:rPr>
                        <a:t>6</a:t>
                      </a:r>
                      <a:endParaRPr dirty="0">
                        <a:latin typeface="Times New Roman"/>
                        <a:ea typeface="Times New Roman"/>
                        <a:cs typeface="Times New Roman"/>
                        <a:sym typeface="Times New Roman"/>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11700" y="445025"/>
            <a:ext cx="6548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研究方法</a:t>
            </a:r>
            <a:endParaRPr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p:txBody>
      </p:sp>
      <p:sp>
        <p:nvSpPr>
          <p:cNvPr id="187" name="Google Shape;18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41</a:t>
            </a:fld>
            <a:endParaRPr>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88" name="Google Shape;188;p28"/>
          <p:cNvSpPr txBox="1">
            <a:spLocks noGrp="1"/>
          </p:cNvSpPr>
          <p:nvPr>
            <p:ph type="body" idx="1"/>
          </p:nvPr>
        </p:nvSpPr>
        <p:spPr>
          <a:xfrm>
            <a:off x="311700" y="1152475"/>
            <a:ext cx="8506500" cy="1041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認知負荷問卷</a:t>
            </a:r>
            <a:endParaRPr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00000"/>
              </a:lnSpc>
              <a:buSzPts val="1400"/>
            </a:pP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本問卷採用</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Hwang (Hwang et al., 2013)</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提出的認知負荷問卷，以便瞭解學生在使用虛擬實境頭戴裝置進行歷史教材的認知負荷。</a:t>
            </a:r>
            <a:endParaRPr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p:txBody>
      </p:sp>
      <p:graphicFrame>
        <p:nvGraphicFramePr>
          <p:cNvPr id="189" name="Google Shape;189;p28"/>
          <p:cNvGraphicFramePr/>
          <p:nvPr>
            <p:extLst>
              <p:ext uri="{D42A27DB-BD31-4B8C-83A1-F6EECF244321}">
                <p14:modId xmlns:p14="http://schemas.microsoft.com/office/powerpoint/2010/main" val="2151139368"/>
              </p:ext>
            </p:extLst>
          </p:nvPr>
        </p:nvGraphicFramePr>
        <p:xfrm>
          <a:off x="945450" y="2571750"/>
          <a:ext cx="7239000" cy="1188630"/>
        </p:xfrm>
        <a:graphic>
          <a:graphicData uri="http://schemas.openxmlformats.org/drawingml/2006/table">
            <a:tbl>
              <a:tblPr>
                <a:noFill/>
                <a:tableStyleId>{B4B8F622-B63A-4A24-8506-1444F459E18F}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zh-TW" dirty="0">
                          <a:latin typeface="DFKai-SB"/>
                          <a:ea typeface="DFKai-SB"/>
                          <a:cs typeface="DFKai-SB"/>
                          <a:sym typeface="DFKai-SB"/>
                        </a:rPr>
                        <a:t>認知負荷面向</a:t>
                      </a:r>
                      <a:endParaRPr dirty="0">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DFKai-SB"/>
                          <a:ea typeface="DFKai-SB"/>
                          <a:cs typeface="DFKai-SB"/>
                          <a:sym typeface="DFKai-SB"/>
                        </a:rPr>
                        <a:t>題號</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DFKai-SB"/>
                          <a:ea typeface="DFKai-SB"/>
                          <a:cs typeface="DFKai-SB"/>
                          <a:sym typeface="DFKai-SB"/>
                        </a:rPr>
                        <a:t>題數</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a:latin typeface="DFKai-SB"/>
                          <a:ea typeface="DFKai-SB"/>
                          <a:cs typeface="DFKai-SB"/>
                          <a:sym typeface="DFKai-SB"/>
                        </a:rPr>
                        <a:t>心智負荷</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DFKai-SB"/>
                          <a:ea typeface="DFKai-SB"/>
                          <a:cs typeface="DFKai-SB"/>
                          <a:sym typeface="DFKai-SB"/>
                        </a:rPr>
                        <a:t>1~5</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DFKai-SB"/>
                          <a:ea typeface="DFKai-SB"/>
                          <a:cs typeface="DFKai-SB"/>
                          <a:sym typeface="DFKai-SB"/>
                        </a:rPr>
                        <a:t>5</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a:latin typeface="DFKai-SB"/>
                          <a:ea typeface="DFKai-SB"/>
                          <a:cs typeface="DFKai-SB"/>
                          <a:sym typeface="DFKai-SB"/>
                        </a:rPr>
                        <a:t>心智努力</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a:latin typeface="DFKai-SB"/>
                          <a:ea typeface="DFKai-SB"/>
                          <a:cs typeface="DFKai-SB"/>
                          <a:sym typeface="DFKai-SB"/>
                        </a:rPr>
                        <a:t>6~8</a:t>
                      </a:r>
                      <a:endParaRPr>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dirty="0">
                          <a:latin typeface="DFKai-SB"/>
                          <a:ea typeface="DFKai-SB"/>
                          <a:cs typeface="DFKai-SB"/>
                          <a:sym typeface="DFKai-SB"/>
                        </a:rPr>
                        <a:t>3</a:t>
                      </a:r>
                      <a:endParaRPr dirty="0">
                        <a:latin typeface="DFKai-SB"/>
                        <a:ea typeface="DFKai-SB"/>
                        <a:cs typeface="DFKai-SB"/>
                        <a:sym typeface="DFKai-SB"/>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11700" y="445025"/>
            <a:ext cx="3471406"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研究方法</a:t>
            </a:r>
            <a:endParaRPr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p:txBody>
      </p:sp>
      <p:sp>
        <p:nvSpPr>
          <p:cNvPr id="195" name="Google Shape;19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42</a:t>
            </a:fld>
            <a:endParaRPr>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96" name="Google Shape;196;p29"/>
          <p:cNvSpPr txBox="1">
            <a:spLocks noGrp="1"/>
          </p:cNvSpPr>
          <p:nvPr>
            <p:ph type="body" idx="1"/>
          </p:nvPr>
        </p:nvSpPr>
        <p:spPr>
          <a:xfrm>
            <a:off x="311700" y="1183922"/>
            <a:ext cx="2930400" cy="3375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心流經驗問卷</a:t>
            </a:r>
            <a:endParaRPr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00000"/>
              </a:lnSpc>
              <a:buSzPts val="1400"/>
            </a:pP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本問卷採用</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Pearce (Pearce et al., 2005)</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提出的心流經驗問卷，以瞭解學生在使用虛擬實境頭戴裝置進行歷史教材的心流經驗</a:t>
            </a:r>
            <a:r>
              <a:rPr lang="zh-TW"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a:t>
            </a:r>
            <a:endParaRPr lang="en-US" altLang="zh-TW"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00000"/>
              </a:lnSpc>
              <a:buSzPts val="1400"/>
            </a:pPr>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依心流經驗蒐集的數據，採獨立樣本</a:t>
            </a:r>
            <a:r>
              <a:rPr lang="en-US" alt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T</a:t>
            </a:r>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檢定，檢驗兩組學生透過虛擬實境教材</a:t>
            </a:r>
            <a:r>
              <a:rPr lang="zh-TW" altLang="en-US"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後心</a:t>
            </a:r>
            <a:r>
              <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流經驗的差異</a:t>
            </a:r>
            <a:endParaRPr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p:txBody>
      </p:sp>
      <p:graphicFrame>
        <p:nvGraphicFramePr>
          <p:cNvPr id="197" name="Google Shape;197;p29"/>
          <p:cNvGraphicFramePr/>
          <p:nvPr>
            <p:extLst>
              <p:ext uri="{D42A27DB-BD31-4B8C-83A1-F6EECF244321}">
                <p14:modId xmlns:p14="http://schemas.microsoft.com/office/powerpoint/2010/main" val="1180694614"/>
              </p:ext>
            </p:extLst>
          </p:nvPr>
        </p:nvGraphicFramePr>
        <p:xfrm>
          <a:off x="3451658" y="1246675"/>
          <a:ext cx="5569500" cy="3017250"/>
        </p:xfrm>
        <a:graphic>
          <a:graphicData uri="http://schemas.openxmlformats.org/drawingml/2006/table">
            <a:tbl>
              <a:tblPr>
                <a:noFill/>
                <a:tableStyleId>{B4B8F622-B63A-4A24-8506-1444F459E18F}</a:tableStyleId>
              </a:tblPr>
              <a:tblGrid>
                <a:gridCol w="724500">
                  <a:extLst>
                    <a:ext uri="{9D8B030D-6E8A-4147-A177-3AD203B41FA5}">
                      <a16:colId xmlns:a16="http://schemas.microsoft.com/office/drawing/2014/main" val="20000"/>
                    </a:ext>
                  </a:extLst>
                </a:gridCol>
                <a:gridCol w="453225">
                  <a:extLst>
                    <a:ext uri="{9D8B030D-6E8A-4147-A177-3AD203B41FA5}">
                      <a16:colId xmlns:a16="http://schemas.microsoft.com/office/drawing/2014/main" val="20001"/>
                    </a:ext>
                  </a:extLst>
                </a:gridCol>
                <a:gridCol w="4391775">
                  <a:extLst>
                    <a:ext uri="{9D8B030D-6E8A-4147-A177-3AD203B41FA5}">
                      <a16:colId xmlns:a16="http://schemas.microsoft.com/office/drawing/2014/main" val="20002"/>
                    </a:ext>
                  </a:extLst>
                </a:gridCol>
              </a:tblGrid>
              <a:tr h="222925">
                <a:tc>
                  <a:txBody>
                    <a:bodyPr/>
                    <a:lstStyle/>
                    <a:p>
                      <a:pPr marL="0" lvl="0" indent="0" algn="l" rtl="0">
                        <a:spcBef>
                          <a:spcPts val="0"/>
                        </a:spcBef>
                        <a:spcAft>
                          <a:spcPts val="0"/>
                        </a:spcAft>
                        <a:buNone/>
                      </a:pPr>
                      <a:r>
                        <a:rPr lang="zh-TW" sz="1000">
                          <a:latin typeface="DFKai-SB"/>
                          <a:ea typeface="DFKai-SB"/>
                          <a:cs typeface="DFKai-SB"/>
                          <a:sym typeface="DFKai-SB"/>
                        </a:rPr>
                        <a:t>問卷名稱</a:t>
                      </a:r>
                      <a:endParaRPr sz="100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000">
                          <a:latin typeface="DFKai-SB"/>
                          <a:ea typeface="DFKai-SB"/>
                          <a:cs typeface="DFKai-SB"/>
                          <a:sym typeface="DFKai-SB"/>
                        </a:rPr>
                        <a:t>題號</a:t>
                      </a:r>
                      <a:endParaRPr sz="100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zh-TW" sz="1000" dirty="0">
                          <a:latin typeface="DFKai-SB"/>
                          <a:ea typeface="DFKai-SB"/>
                          <a:cs typeface="DFKai-SB"/>
                          <a:sym typeface="DFKai-SB"/>
                        </a:rPr>
                        <a:t>題目內容</a:t>
                      </a:r>
                      <a:endParaRPr sz="1000" dirty="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0">
                <a:tc rowSpan="8">
                  <a:txBody>
                    <a:bodyPr/>
                    <a:lstStyle/>
                    <a:p>
                      <a:pPr marL="0" lvl="0" indent="0" algn="l" rtl="0">
                        <a:spcBef>
                          <a:spcPts val="0"/>
                        </a:spcBef>
                        <a:spcAft>
                          <a:spcPts val="0"/>
                        </a:spcAft>
                        <a:buNone/>
                      </a:pPr>
                      <a:r>
                        <a:rPr lang="zh-TW" sz="1000" dirty="0">
                          <a:latin typeface="DFKai-SB"/>
                          <a:ea typeface="DFKai-SB"/>
                          <a:cs typeface="DFKai-SB"/>
                          <a:sym typeface="DFKai-SB"/>
                        </a:rPr>
                        <a:t>心流經驗</a:t>
                      </a:r>
                      <a:endParaRPr sz="1000" dirty="0">
                        <a:latin typeface="DFKai-SB"/>
                        <a:ea typeface="DFKai-SB"/>
                        <a:cs typeface="DFKai-SB"/>
                        <a:sym typeface="DFKai-SB"/>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TW" sz="1000">
                          <a:solidFill>
                            <a:schemeClr val="dk1"/>
                          </a:solidFill>
                          <a:latin typeface="DFKai-SB"/>
                          <a:ea typeface="DFKai-SB"/>
                          <a:cs typeface="DFKai-SB"/>
                          <a:sym typeface="DFKai-SB"/>
                        </a:rPr>
                        <a:t>在這個活動過程中，所做的事都有把握，且結果都和我期望的一樣</a:t>
                      </a:r>
                      <a:endParaRPr sz="100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0">
                <a:tc vMerge="1">
                  <a:txBody>
                    <a:bodyPr/>
                    <a:lstStyle/>
                    <a:p>
                      <a:endParaRPr lang="zh-TW"/>
                    </a:p>
                  </a:txBody>
                  <a:tcPr/>
                </a:tc>
                <a:tc>
                  <a:txBody>
                    <a:bodyPr/>
                    <a:lstStyle/>
                    <a:p>
                      <a:pPr marL="0" lvl="0" indent="0" algn="l" rtl="0">
                        <a:spcBef>
                          <a:spcPts val="0"/>
                        </a:spcBef>
                        <a:spcAft>
                          <a:spcPts val="0"/>
                        </a:spcAft>
                        <a:buNone/>
                      </a:pPr>
                      <a:r>
                        <a:rPr lang="zh-TW" sz="1000" dirty="0">
                          <a:latin typeface="Times New Roman"/>
                          <a:ea typeface="Times New Roman"/>
                          <a:cs typeface="Times New Roman"/>
                          <a:sym typeface="Times New Roman"/>
                        </a:rPr>
                        <a:t>2</a:t>
                      </a:r>
                      <a:endParaRPr sz="1000"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TW" sz="1000" dirty="0">
                          <a:solidFill>
                            <a:schemeClr val="dk1"/>
                          </a:solidFill>
                          <a:latin typeface="DFKai-SB"/>
                          <a:ea typeface="DFKai-SB"/>
                          <a:cs typeface="DFKai-SB"/>
                          <a:sym typeface="DFKai-SB"/>
                        </a:rPr>
                        <a:t>我強烈地投入在這個活動中</a:t>
                      </a:r>
                      <a:endParaRPr sz="1000" dirty="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vMerge="1">
                  <a:txBody>
                    <a:bodyPr/>
                    <a:lstStyle/>
                    <a:p>
                      <a:endParaRPr lang="zh-TW"/>
                    </a:p>
                  </a:txBody>
                  <a:tcPr/>
                </a:tc>
                <a:tc>
                  <a:txBody>
                    <a:bodyPr/>
                    <a:lstStyle/>
                    <a:p>
                      <a:pPr marL="0" lvl="0" indent="0" algn="l" rtl="0">
                        <a:spcBef>
                          <a:spcPts val="0"/>
                        </a:spcBef>
                        <a:spcAft>
                          <a:spcPts val="0"/>
                        </a:spcAft>
                        <a:buNone/>
                      </a:pPr>
                      <a:r>
                        <a:rPr lang="zh-TW"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TW" sz="1000" dirty="0">
                          <a:solidFill>
                            <a:schemeClr val="dk1"/>
                          </a:solidFill>
                          <a:latin typeface="DFKai-SB"/>
                          <a:ea typeface="DFKai-SB"/>
                          <a:cs typeface="DFKai-SB"/>
                          <a:sym typeface="DFKai-SB"/>
                        </a:rPr>
                        <a:t>我發現這個活動令人感到愉快</a:t>
                      </a:r>
                      <a:endParaRPr sz="1000" dirty="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0">
                <a:tc vMerge="1">
                  <a:txBody>
                    <a:bodyPr/>
                    <a:lstStyle/>
                    <a:p>
                      <a:endParaRPr lang="zh-TW"/>
                    </a:p>
                  </a:txBody>
                  <a:tcPr/>
                </a:tc>
                <a:tc>
                  <a:txBody>
                    <a:bodyPr/>
                    <a:lstStyle/>
                    <a:p>
                      <a:pPr marL="0" lvl="0" indent="0" algn="l" rtl="0">
                        <a:spcBef>
                          <a:spcPts val="0"/>
                        </a:spcBef>
                        <a:spcAft>
                          <a:spcPts val="0"/>
                        </a:spcAft>
                        <a:buNone/>
                      </a:pPr>
                      <a:r>
                        <a:rPr lang="zh-TW"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TW" sz="1000" dirty="0">
                          <a:solidFill>
                            <a:schemeClr val="dk1"/>
                          </a:solidFill>
                          <a:latin typeface="DFKai-SB"/>
                          <a:ea typeface="DFKai-SB"/>
                          <a:cs typeface="DFKai-SB"/>
                          <a:sym typeface="DFKai-SB"/>
                        </a:rPr>
                        <a:t>我完全沉浸在這個活動中</a:t>
                      </a:r>
                      <a:endParaRPr sz="1000" dirty="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vMerge="1">
                  <a:txBody>
                    <a:bodyPr/>
                    <a:lstStyle/>
                    <a:p>
                      <a:endParaRPr lang="zh-TW"/>
                    </a:p>
                  </a:txBody>
                  <a:tcPr/>
                </a:tc>
                <a:tc>
                  <a:txBody>
                    <a:bodyPr/>
                    <a:lstStyle/>
                    <a:p>
                      <a:pPr marL="0" lvl="0" indent="0" algn="l" rtl="0">
                        <a:spcBef>
                          <a:spcPts val="0"/>
                        </a:spcBef>
                        <a:spcAft>
                          <a:spcPts val="0"/>
                        </a:spcAft>
                        <a:buNone/>
                      </a:pPr>
                      <a:r>
                        <a:rPr lang="zh-TW"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TW" sz="1000" dirty="0">
                          <a:solidFill>
                            <a:schemeClr val="dk1"/>
                          </a:solidFill>
                          <a:latin typeface="DFKai-SB"/>
                          <a:ea typeface="DFKai-SB"/>
                          <a:cs typeface="DFKai-SB"/>
                          <a:sym typeface="DFKai-SB"/>
                        </a:rPr>
                        <a:t>我覺得這個活動有趣</a:t>
                      </a:r>
                      <a:endParaRPr sz="1000" dirty="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0">
                <a:tc vMerge="1">
                  <a:txBody>
                    <a:bodyPr/>
                    <a:lstStyle/>
                    <a:p>
                      <a:endParaRPr lang="zh-TW"/>
                    </a:p>
                  </a:txBody>
                  <a:tcPr/>
                </a:tc>
                <a:tc>
                  <a:txBody>
                    <a:bodyPr/>
                    <a:lstStyle/>
                    <a:p>
                      <a:pPr marL="0" lvl="0" indent="0" algn="l" rtl="0">
                        <a:spcBef>
                          <a:spcPts val="0"/>
                        </a:spcBef>
                        <a:spcAft>
                          <a:spcPts val="0"/>
                        </a:spcAft>
                        <a:buNone/>
                      </a:pPr>
                      <a:r>
                        <a:rPr lang="zh-TW"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TW" sz="1000" dirty="0">
                          <a:solidFill>
                            <a:schemeClr val="dk1"/>
                          </a:solidFill>
                          <a:latin typeface="DFKai-SB"/>
                          <a:ea typeface="DFKai-SB"/>
                          <a:cs typeface="DFKai-SB"/>
                          <a:sym typeface="DFKai-SB"/>
                        </a:rPr>
                        <a:t>在這個活動進行中，我覺得時間過得很快</a:t>
                      </a:r>
                      <a:endParaRPr sz="1000" dirty="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0">
                <a:tc vMerge="1">
                  <a:txBody>
                    <a:bodyPr/>
                    <a:lstStyle/>
                    <a:p>
                      <a:endParaRPr lang="zh-TW"/>
                    </a:p>
                  </a:txBody>
                  <a:tcPr/>
                </a:tc>
                <a:tc>
                  <a:txBody>
                    <a:bodyPr/>
                    <a:lstStyle/>
                    <a:p>
                      <a:pPr marL="0" lvl="0" indent="0" algn="l" rtl="0">
                        <a:spcBef>
                          <a:spcPts val="0"/>
                        </a:spcBef>
                        <a:spcAft>
                          <a:spcPts val="0"/>
                        </a:spcAft>
                        <a:buNone/>
                      </a:pPr>
                      <a:r>
                        <a:rPr lang="zh-TW"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zh-TW" sz="1000" dirty="0">
                          <a:solidFill>
                            <a:schemeClr val="dk1"/>
                          </a:solidFill>
                          <a:latin typeface="DFKai-SB"/>
                          <a:ea typeface="DFKai-SB"/>
                          <a:cs typeface="DFKai-SB"/>
                          <a:sym typeface="DFKai-SB"/>
                        </a:rPr>
                        <a:t>這個活動引起我的好奇心</a:t>
                      </a:r>
                      <a:endParaRPr sz="1000" dirty="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0">
                <a:tc vMerge="1">
                  <a:txBody>
                    <a:bodyPr/>
                    <a:lstStyle/>
                    <a:p>
                      <a:endParaRPr lang="zh-TW"/>
                    </a:p>
                  </a:txBody>
                  <a:tcPr/>
                </a:tc>
                <a:tc>
                  <a:txBody>
                    <a:bodyPr/>
                    <a:lstStyle/>
                    <a:p>
                      <a:pPr marL="0" lvl="0" indent="0" algn="l" rtl="0">
                        <a:spcBef>
                          <a:spcPts val="0"/>
                        </a:spcBef>
                        <a:spcAft>
                          <a:spcPts val="0"/>
                        </a:spcAft>
                        <a:buNone/>
                      </a:pPr>
                      <a:r>
                        <a:rPr lang="zh-TW"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TW" sz="1000" dirty="0">
                          <a:solidFill>
                            <a:schemeClr val="dk1"/>
                          </a:solidFill>
                          <a:latin typeface="DFKai-SB"/>
                          <a:ea typeface="DFKai-SB"/>
                          <a:cs typeface="DFKai-SB"/>
                          <a:sym typeface="DFKai-SB"/>
                        </a:rPr>
                        <a:t>我瞭解在這個活動中應該做的事</a:t>
                      </a:r>
                      <a:endParaRPr sz="1000" dirty="0">
                        <a:latin typeface="DFKai-SB"/>
                        <a:ea typeface="DFKai-SB"/>
                        <a:cs typeface="DFKai-SB"/>
                        <a:sym typeface="DFKai-SB"/>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98" name="Google Shape;198;p29"/>
          <p:cNvSpPr txBox="1">
            <a:spLocks noGrp="1"/>
          </p:cNvSpPr>
          <p:nvPr>
            <p:ph type="title"/>
          </p:nvPr>
        </p:nvSpPr>
        <p:spPr>
          <a:xfrm>
            <a:off x="4938008" y="673975"/>
            <a:ext cx="2596800" cy="572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zh-TW" sz="142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心流經驗題次分配表</a:t>
            </a:r>
            <a:endParaRPr sz="142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6"/>
          <p:cNvPicPr preferRelativeResize="0"/>
          <p:nvPr/>
        </p:nvPicPr>
        <p:blipFill>
          <a:blip r:embed="rId3">
            <a:alphaModFix/>
          </a:blip>
          <a:stretch>
            <a:fillRect/>
          </a:stretch>
        </p:blipFill>
        <p:spPr>
          <a:xfrm>
            <a:off x="558081" y="0"/>
            <a:ext cx="8027838" cy="5143500"/>
          </a:xfrm>
          <a:prstGeom prst="rect">
            <a:avLst/>
          </a:prstGeom>
          <a:noFill/>
          <a:ln>
            <a:noFill/>
          </a:ln>
        </p:spPr>
      </p:pic>
      <p:sp>
        <p:nvSpPr>
          <p:cNvPr id="287" name="Google Shape;28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7"/>
          <p:cNvSpPr txBox="1">
            <a:spLocks noGrp="1"/>
          </p:cNvSpPr>
          <p:nvPr>
            <p:ph type="title"/>
          </p:nvPr>
        </p:nvSpPr>
        <p:spPr>
          <a:xfrm>
            <a:off x="311700" y="173175"/>
            <a:ext cx="6135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a:t>3. 實驗設計與工具_Log紀錄單元二</a:t>
            </a:r>
            <a:endParaRPr/>
          </a:p>
        </p:txBody>
      </p:sp>
      <p:sp>
        <p:nvSpPr>
          <p:cNvPr id="293" name="Google Shape;293;p37"/>
          <p:cNvSpPr/>
          <p:nvPr/>
        </p:nvSpPr>
        <p:spPr>
          <a:xfrm>
            <a:off x="311700" y="1075663"/>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完成任務</a:t>
            </a:r>
            <a:endParaRPr/>
          </a:p>
        </p:txBody>
      </p:sp>
      <p:graphicFrame>
        <p:nvGraphicFramePr>
          <p:cNvPr id="294" name="Google Shape;294;p37"/>
          <p:cNvGraphicFramePr/>
          <p:nvPr/>
        </p:nvGraphicFramePr>
        <p:xfrm>
          <a:off x="311688" y="1619275"/>
          <a:ext cx="1119600" cy="286497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成功完成，1.認識建造普羅民遮城的背景(前往竹簡)</a:t>
                      </a:r>
                      <a:endParaRPr sz="800">
                        <a:solidFill>
                          <a:schemeClr val="dk1"/>
                        </a:solidFill>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 成功完成，2.了解荷蘭購買原住民土地的位置(找藍色原住民對話)</a:t>
                      </a:r>
                      <a:endParaRPr sz="800">
                        <a:solidFill>
                          <a:schemeClr val="dk1"/>
                        </a:solidFill>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solidFill>
                            <a:schemeClr val="dk1"/>
                          </a:solidFill>
                        </a:rPr>
                        <a:t> 成功完成，3.認識各個材料的功用(找原住民對話收集材料)</a:t>
                      </a:r>
                      <a:endParaRPr sz="800">
                        <a:solidFill>
                          <a:schemeClr val="dk1"/>
                        </a:solidFill>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None/>
                      </a:pPr>
                      <a:r>
                        <a:rPr lang="zh-TW" sz="800">
                          <a:solidFill>
                            <a:schemeClr val="dk1"/>
                          </a:solidFill>
                        </a:rPr>
                        <a:t> 成功完成，4.了解哪些組合材料可以合成(將材料合成)</a:t>
                      </a:r>
                      <a:endParaRPr sz="800">
                        <a:solidFill>
                          <a:schemeClr val="dk1"/>
                        </a:solidFill>
                      </a:endParaRPr>
                    </a:p>
                  </a:txBody>
                  <a:tcPr marL="91425" marR="91425" marT="91425" marB="91425"/>
                </a:tc>
                <a:extLst>
                  <a:ext uri="{0D108BD9-81ED-4DB2-BD59-A6C34878D82A}">
                    <a16:rowId xmlns:a16="http://schemas.microsoft.com/office/drawing/2014/main" val="10003"/>
                  </a:ext>
                </a:extLst>
              </a:tr>
              <a:tr h="390475">
                <a:tc>
                  <a:txBody>
                    <a:bodyPr/>
                    <a:lstStyle/>
                    <a:p>
                      <a:pPr marL="0" lvl="0" indent="0" algn="l" rtl="0">
                        <a:spcBef>
                          <a:spcPts val="0"/>
                        </a:spcBef>
                        <a:spcAft>
                          <a:spcPts val="0"/>
                        </a:spcAft>
                        <a:buNone/>
                      </a:pPr>
                      <a:r>
                        <a:rPr lang="zh-TW" sz="800">
                          <a:solidFill>
                            <a:schemeClr val="dk1"/>
                          </a:solidFill>
                        </a:rPr>
                        <a:t> 成功完成，5.為荷蘭人造出普羅民遮城(建造普羅民遮城)</a:t>
                      </a:r>
                      <a:endParaRPr sz="800">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295" name="Google Shape;295;p37"/>
          <p:cNvSpPr/>
          <p:nvPr/>
        </p:nvSpPr>
        <p:spPr>
          <a:xfrm>
            <a:off x="1514650" y="1075675"/>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出入關卡</a:t>
            </a:r>
            <a:endParaRPr/>
          </a:p>
        </p:txBody>
      </p:sp>
      <p:graphicFrame>
        <p:nvGraphicFramePr>
          <p:cNvPr id="296" name="Google Shape;296;p37"/>
          <p:cNvGraphicFramePr/>
          <p:nvPr/>
        </p:nvGraphicFramePr>
        <p:xfrm>
          <a:off x="1514638" y="1619288"/>
          <a:ext cx="1119600" cy="2645845"/>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進入第二單元的場景2-1</a:t>
                      </a:r>
                      <a:endParaRPr sz="800">
                        <a:solidFill>
                          <a:schemeClr val="dk1"/>
                        </a:solidFill>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進入第二單元的場景2-2</a:t>
                      </a:r>
                      <a:endParaRPr sz="800">
                        <a:solidFill>
                          <a:schemeClr val="dk1"/>
                        </a:solidFill>
                      </a:endParaRPr>
                    </a:p>
                    <a:p>
                      <a:pPr marL="0" lvl="0" indent="0" algn="l" rtl="0">
                        <a:spcBef>
                          <a:spcPts val="0"/>
                        </a:spcBef>
                        <a:spcAft>
                          <a:spcPts val="0"/>
                        </a:spcAft>
                        <a:buNone/>
                      </a:pPr>
                      <a:endParaRPr sz="800">
                        <a:solidFill>
                          <a:schemeClr val="dk1"/>
                        </a:solidFill>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solidFill>
                            <a:schemeClr val="dk1"/>
                          </a:solidFill>
                        </a:rPr>
                        <a:t>進入第二單元的場景2-3</a:t>
                      </a:r>
                      <a:endParaRPr sz="800">
                        <a:solidFill>
                          <a:schemeClr val="dk1"/>
                        </a:solidFill>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None/>
                      </a:pPr>
                      <a:r>
                        <a:rPr lang="zh-TW" sz="800"/>
                        <a:t>進入第二單元的場景2-4</a:t>
                      </a:r>
                      <a:endParaRPr sz="200">
                        <a:solidFill>
                          <a:schemeClr val="dk1"/>
                        </a:solidFill>
                      </a:endParaRPr>
                    </a:p>
                  </a:txBody>
                  <a:tcPr marL="91425" marR="91425" marT="91425" marB="91425"/>
                </a:tc>
                <a:extLst>
                  <a:ext uri="{0D108BD9-81ED-4DB2-BD59-A6C34878D82A}">
                    <a16:rowId xmlns:a16="http://schemas.microsoft.com/office/drawing/2014/main" val="10003"/>
                  </a:ext>
                </a:extLst>
              </a:tr>
              <a:tr h="390475">
                <a:tc>
                  <a:txBody>
                    <a:bodyPr/>
                    <a:lstStyle/>
                    <a:p>
                      <a:pPr marL="0" lvl="0" indent="0" algn="l" rtl="0">
                        <a:spcBef>
                          <a:spcPts val="0"/>
                        </a:spcBef>
                        <a:spcAft>
                          <a:spcPts val="0"/>
                        </a:spcAft>
                        <a:buClr>
                          <a:schemeClr val="dk1"/>
                        </a:buClr>
                        <a:buSzPts val="1100"/>
                        <a:buFont typeface="Arial"/>
                        <a:buNone/>
                      </a:pPr>
                      <a:r>
                        <a:rPr lang="zh-TW" sz="800"/>
                        <a:t>重新開始第二單元</a:t>
                      </a:r>
                      <a:endParaRPr sz="800"/>
                    </a:p>
                  </a:txBody>
                  <a:tcPr marL="91425" marR="91425" marT="91425" marB="91425"/>
                </a:tc>
                <a:extLst>
                  <a:ext uri="{0D108BD9-81ED-4DB2-BD59-A6C34878D82A}">
                    <a16:rowId xmlns:a16="http://schemas.microsoft.com/office/drawing/2014/main" val="10004"/>
                  </a:ext>
                </a:extLst>
              </a:tr>
              <a:tr h="390475">
                <a:tc>
                  <a:txBody>
                    <a:bodyPr/>
                    <a:lstStyle/>
                    <a:p>
                      <a:pPr marL="0" lvl="0" indent="0" algn="l" rtl="0">
                        <a:spcBef>
                          <a:spcPts val="0"/>
                        </a:spcBef>
                        <a:spcAft>
                          <a:spcPts val="0"/>
                        </a:spcAft>
                        <a:buNone/>
                      </a:pPr>
                      <a:r>
                        <a:rPr lang="zh-TW" sz="800"/>
                        <a:t>從第二單元回到關卡選擇大廳</a:t>
                      </a:r>
                      <a:endParaRPr sz="800"/>
                    </a:p>
                  </a:txBody>
                  <a:tcPr marL="91425" marR="91425" marT="91425" marB="91425"/>
                </a:tc>
                <a:extLst>
                  <a:ext uri="{0D108BD9-81ED-4DB2-BD59-A6C34878D82A}">
                    <a16:rowId xmlns:a16="http://schemas.microsoft.com/office/drawing/2014/main" val="10005"/>
                  </a:ext>
                </a:extLst>
              </a:tr>
            </a:tbl>
          </a:graphicData>
        </a:graphic>
      </p:graphicFrame>
      <p:sp>
        <p:nvSpPr>
          <p:cNvPr id="297" name="Google Shape;297;p37"/>
          <p:cNvSpPr/>
          <p:nvPr/>
        </p:nvSpPr>
        <p:spPr>
          <a:xfrm>
            <a:off x="3887725" y="1101013"/>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經過區域</a:t>
            </a:r>
            <a:endParaRPr/>
          </a:p>
        </p:txBody>
      </p:sp>
      <p:graphicFrame>
        <p:nvGraphicFramePr>
          <p:cNvPr id="298" name="Google Shape;298;p37"/>
          <p:cNvGraphicFramePr/>
          <p:nvPr/>
        </p:nvGraphicFramePr>
        <p:xfrm>
          <a:off x="3887713" y="1644625"/>
          <a:ext cx="1119600" cy="284197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進入單元任務說明區域</a:t>
                      </a:r>
                      <a:endParaRPr sz="800">
                        <a:solidFill>
                          <a:schemeClr val="dk1"/>
                        </a:solidFill>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進入竹簡區域</a:t>
                      </a:r>
                      <a:endParaRPr sz="800">
                        <a:solidFill>
                          <a:schemeClr val="dk1"/>
                        </a:solidFill>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solidFill>
                            <a:schemeClr val="dk1"/>
                          </a:solidFill>
                        </a:rPr>
                        <a:t>進入傳送門區域</a:t>
                      </a:r>
                      <a:endParaRPr sz="800">
                        <a:solidFill>
                          <a:schemeClr val="dk1"/>
                        </a:solidFill>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None/>
                      </a:pPr>
                      <a:r>
                        <a:rPr lang="zh-TW" sz="800">
                          <a:solidFill>
                            <a:schemeClr val="dk1"/>
                          </a:solidFill>
                        </a:rPr>
                        <a:t>進入大樹區域</a:t>
                      </a:r>
                      <a:endParaRPr sz="800">
                        <a:solidFill>
                          <a:schemeClr val="dk1"/>
                        </a:solidFill>
                      </a:endParaRPr>
                    </a:p>
                  </a:txBody>
                  <a:tcPr marL="91425" marR="91425" marT="91425" marB="91425"/>
                </a:tc>
                <a:extLst>
                  <a:ext uri="{0D108BD9-81ED-4DB2-BD59-A6C34878D82A}">
                    <a16:rowId xmlns:a16="http://schemas.microsoft.com/office/drawing/2014/main" val="10003"/>
                  </a:ext>
                </a:extLst>
              </a:tr>
              <a:tr h="390475">
                <a:tc>
                  <a:txBody>
                    <a:bodyPr/>
                    <a:lstStyle/>
                    <a:p>
                      <a:pPr marL="0" lvl="0" indent="0" algn="l" rtl="0">
                        <a:spcBef>
                          <a:spcPts val="0"/>
                        </a:spcBef>
                        <a:spcAft>
                          <a:spcPts val="0"/>
                        </a:spcAft>
                        <a:buNone/>
                      </a:pPr>
                      <a:r>
                        <a:rPr lang="zh-TW" sz="800">
                          <a:solidFill>
                            <a:schemeClr val="dk1"/>
                          </a:solidFill>
                        </a:rPr>
                        <a:t>進入大木屋區域</a:t>
                      </a:r>
                      <a:endParaRPr sz="800">
                        <a:solidFill>
                          <a:schemeClr val="dk1"/>
                        </a:solidFill>
                      </a:endParaRPr>
                    </a:p>
                  </a:txBody>
                  <a:tcPr marL="91425" marR="91425" marT="91425" marB="91425"/>
                </a:tc>
                <a:extLst>
                  <a:ext uri="{0D108BD9-81ED-4DB2-BD59-A6C34878D82A}">
                    <a16:rowId xmlns:a16="http://schemas.microsoft.com/office/drawing/2014/main" val="10004"/>
                  </a:ext>
                </a:extLst>
              </a:tr>
              <a:tr h="390475">
                <a:tc>
                  <a:txBody>
                    <a:bodyPr/>
                    <a:lstStyle/>
                    <a:p>
                      <a:pPr marL="0" lvl="0" indent="0" algn="l" rtl="0">
                        <a:spcBef>
                          <a:spcPts val="0"/>
                        </a:spcBef>
                        <a:spcAft>
                          <a:spcPts val="0"/>
                        </a:spcAft>
                        <a:buNone/>
                      </a:pPr>
                      <a:r>
                        <a:rPr lang="zh-TW" sz="800">
                          <a:solidFill>
                            <a:schemeClr val="dk1"/>
                          </a:solidFill>
                        </a:rPr>
                        <a:t>進入新港社藍衣服原住民區域</a:t>
                      </a:r>
                      <a:endParaRPr/>
                    </a:p>
                  </a:txBody>
                  <a:tcPr marL="91425" marR="91425" marT="91425" marB="91425"/>
                </a:tc>
                <a:extLst>
                  <a:ext uri="{0D108BD9-81ED-4DB2-BD59-A6C34878D82A}">
                    <a16:rowId xmlns:a16="http://schemas.microsoft.com/office/drawing/2014/main" val="10005"/>
                  </a:ext>
                </a:extLst>
              </a:tr>
              <a:tr h="390475">
                <a:tc>
                  <a:txBody>
                    <a:bodyPr/>
                    <a:lstStyle/>
                    <a:p>
                      <a:pPr marL="0" lvl="0" indent="0" algn="l" rtl="0">
                        <a:spcBef>
                          <a:spcPts val="0"/>
                        </a:spcBef>
                        <a:spcAft>
                          <a:spcPts val="0"/>
                        </a:spcAft>
                        <a:buNone/>
                      </a:pPr>
                      <a:r>
                        <a:rPr lang="zh-TW" sz="800">
                          <a:solidFill>
                            <a:schemeClr val="dk1"/>
                          </a:solidFill>
                        </a:rPr>
                        <a:t>進入新港社白色衣服原住民區域</a:t>
                      </a:r>
                      <a:endParaRPr sz="800">
                        <a:solidFill>
                          <a:schemeClr val="dk1"/>
                        </a:solidFill>
                      </a:endParaRPr>
                    </a:p>
                  </a:txBody>
                  <a:tcPr marL="91425" marR="91425" marT="91425" marB="91425"/>
                </a:tc>
                <a:extLst>
                  <a:ext uri="{0D108BD9-81ED-4DB2-BD59-A6C34878D82A}">
                    <a16:rowId xmlns:a16="http://schemas.microsoft.com/office/drawing/2014/main" val="10006"/>
                  </a:ext>
                </a:extLst>
              </a:tr>
            </a:tbl>
          </a:graphicData>
        </a:graphic>
      </p:graphicFrame>
      <p:sp>
        <p:nvSpPr>
          <p:cNvPr id="299" name="Google Shape;299;p37"/>
          <p:cNvSpPr/>
          <p:nvPr/>
        </p:nvSpPr>
        <p:spPr>
          <a:xfrm>
            <a:off x="7694325" y="1032363"/>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點擊聽語音</a:t>
            </a:r>
            <a:endParaRPr/>
          </a:p>
        </p:txBody>
      </p:sp>
      <p:graphicFrame>
        <p:nvGraphicFramePr>
          <p:cNvPr id="300" name="Google Shape;300;p37"/>
          <p:cNvGraphicFramePr/>
          <p:nvPr/>
        </p:nvGraphicFramePr>
        <p:xfrm>
          <a:off x="7694313" y="1582363"/>
          <a:ext cx="1119600" cy="170676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成功播放，4.紅磚石語音</a:t>
                      </a:r>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成功播放，5.糯米漿語音</a:t>
                      </a:r>
                      <a:endParaRPr sz="800">
                        <a:solidFill>
                          <a:schemeClr val="dk1"/>
                        </a:solidFill>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t>成功播放，6.蚵殼灰語音</a:t>
                      </a:r>
                      <a:endParaRPr sz="800">
                        <a:solidFill>
                          <a:schemeClr val="dk1"/>
                        </a:solidFill>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None/>
                      </a:pPr>
                      <a:r>
                        <a:rPr lang="zh-TW" sz="800"/>
                        <a:t>成功播放，7.糖水語音</a:t>
                      </a:r>
                      <a:endParaRPr sz="800"/>
                    </a:p>
                  </a:txBody>
                  <a:tcPr marL="91425" marR="91425" marT="91425" marB="91425"/>
                </a:tc>
                <a:extLst>
                  <a:ext uri="{0D108BD9-81ED-4DB2-BD59-A6C34878D82A}">
                    <a16:rowId xmlns:a16="http://schemas.microsoft.com/office/drawing/2014/main" val="10003"/>
                  </a:ext>
                </a:extLst>
              </a:tr>
            </a:tbl>
          </a:graphicData>
        </a:graphic>
      </p:graphicFrame>
      <p:sp>
        <p:nvSpPr>
          <p:cNvPr id="301" name="Google Shape;301;p37"/>
          <p:cNvSpPr/>
          <p:nvPr/>
        </p:nvSpPr>
        <p:spPr>
          <a:xfrm>
            <a:off x="2700675" y="1644613"/>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2-1</a:t>
            </a:r>
            <a:endParaRPr/>
          </a:p>
        </p:txBody>
      </p:sp>
      <p:sp>
        <p:nvSpPr>
          <p:cNvPr id="302" name="Google Shape;302;p37"/>
          <p:cNvSpPr/>
          <p:nvPr/>
        </p:nvSpPr>
        <p:spPr>
          <a:xfrm>
            <a:off x="2700675" y="2831838"/>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2-2</a:t>
            </a:r>
            <a:endParaRPr/>
          </a:p>
        </p:txBody>
      </p:sp>
      <p:sp>
        <p:nvSpPr>
          <p:cNvPr id="303" name="Google Shape;303;p37"/>
          <p:cNvSpPr/>
          <p:nvPr/>
        </p:nvSpPr>
        <p:spPr>
          <a:xfrm>
            <a:off x="5074638" y="1597300"/>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2-3</a:t>
            </a:r>
            <a:endParaRPr/>
          </a:p>
        </p:txBody>
      </p:sp>
      <p:sp>
        <p:nvSpPr>
          <p:cNvPr id="304" name="Google Shape;304;p37"/>
          <p:cNvSpPr/>
          <p:nvPr/>
        </p:nvSpPr>
        <p:spPr>
          <a:xfrm>
            <a:off x="5074625" y="4066375"/>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2-4</a:t>
            </a:r>
            <a:endParaRPr/>
          </a:p>
        </p:txBody>
      </p:sp>
      <p:graphicFrame>
        <p:nvGraphicFramePr>
          <p:cNvPr id="305" name="Google Shape;305;p37"/>
          <p:cNvGraphicFramePr/>
          <p:nvPr/>
        </p:nvGraphicFramePr>
        <p:xfrm>
          <a:off x="6261538" y="1590800"/>
          <a:ext cx="1119600" cy="3268660"/>
        </p:xfrm>
        <a:graphic>
          <a:graphicData uri="http://schemas.openxmlformats.org/drawingml/2006/table">
            <a:tbl>
              <a:tblPr>
                <a:noFill/>
                <a:tableStyleId>{B4B8F622-B63A-4A24-8506-1444F459E18F}</a:tableStyleId>
              </a:tblPr>
              <a:tblGrid>
                <a:gridCol w="1119600">
                  <a:extLst>
                    <a:ext uri="{9D8B030D-6E8A-4147-A177-3AD203B41FA5}">
                      <a16:colId xmlns:a16="http://schemas.microsoft.com/office/drawing/2014/main" val="20000"/>
                    </a:ext>
                  </a:extLst>
                </a:gridCol>
              </a:tblGrid>
              <a:tr h="390475">
                <a:tc>
                  <a:txBody>
                    <a:bodyPr/>
                    <a:lstStyle/>
                    <a:p>
                      <a:pPr marL="0" lvl="0" indent="0" algn="l" rtl="0">
                        <a:spcBef>
                          <a:spcPts val="0"/>
                        </a:spcBef>
                        <a:spcAft>
                          <a:spcPts val="0"/>
                        </a:spcAft>
                        <a:buNone/>
                      </a:pPr>
                      <a:r>
                        <a:rPr lang="zh-TW" sz="800">
                          <a:solidFill>
                            <a:schemeClr val="dk1"/>
                          </a:solidFill>
                        </a:rPr>
                        <a:t>進入原住民接待人的區域</a:t>
                      </a:r>
                      <a:endParaRPr sz="800">
                        <a:solidFill>
                          <a:schemeClr val="dk1"/>
                        </a:solidFill>
                      </a:endParaRPr>
                    </a:p>
                  </a:txBody>
                  <a:tcPr marL="91425" marR="91425" marT="91425" marB="91425"/>
                </a:tc>
                <a:extLst>
                  <a:ext uri="{0D108BD9-81ED-4DB2-BD59-A6C34878D82A}">
                    <a16:rowId xmlns:a16="http://schemas.microsoft.com/office/drawing/2014/main" val="10000"/>
                  </a:ext>
                </a:extLst>
              </a:tr>
              <a:tr h="390475">
                <a:tc>
                  <a:txBody>
                    <a:bodyPr/>
                    <a:lstStyle/>
                    <a:p>
                      <a:pPr marL="0" lvl="0" indent="0" algn="l" rtl="0">
                        <a:spcBef>
                          <a:spcPts val="0"/>
                        </a:spcBef>
                        <a:spcAft>
                          <a:spcPts val="0"/>
                        </a:spcAft>
                        <a:buNone/>
                      </a:pPr>
                      <a:r>
                        <a:rPr lang="zh-TW" sz="800">
                          <a:solidFill>
                            <a:schemeClr val="dk1"/>
                          </a:solidFill>
                        </a:rPr>
                        <a:t>進入糖水木屋的區域</a:t>
                      </a:r>
                      <a:endParaRPr sz="800">
                        <a:solidFill>
                          <a:schemeClr val="dk1"/>
                        </a:solidFill>
                      </a:endParaRPr>
                    </a:p>
                  </a:txBody>
                  <a:tcPr marL="91425" marR="91425" marT="91425" marB="91425"/>
                </a:tc>
                <a:extLst>
                  <a:ext uri="{0D108BD9-81ED-4DB2-BD59-A6C34878D82A}">
                    <a16:rowId xmlns:a16="http://schemas.microsoft.com/office/drawing/2014/main" val="10001"/>
                  </a:ext>
                </a:extLst>
              </a:tr>
              <a:tr h="390475">
                <a:tc>
                  <a:txBody>
                    <a:bodyPr/>
                    <a:lstStyle/>
                    <a:p>
                      <a:pPr marL="0" lvl="0" indent="0" algn="l" rtl="0">
                        <a:spcBef>
                          <a:spcPts val="0"/>
                        </a:spcBef>
                        <a:spcAft>
                          <a:spcPts val="0"/>
                        </a:spcAft>
                        <a:buNone/>
                      </a:pPr>
                      <a:r>
                        <a:rPr lang="zh-TW" sz="800">
                          <a:solidFill>
                            <a:schemeClr val="dk1"/>
                          </a:solidFill>
                        </a:rPr>
                        <a:t>進入糯米漿稻田的區域</a:t>
                      </a:r>
                      <a:endParaRPr sz="800">
                        <a:solidFill>
                          <a:schemeClr val="dk1"/>
                        </a:solidFill>
                      </a:endParaRPr>
                    </a:p>
                  </a:txBody>
                  <a:tcPr marL="91425" marR="91425" marT="91425" marB="91425"/>
                </a:tc>
                <a:extLst>
                  <a:ext uri="{0D108BD9-81ED-4DB2-BD59-A6C34878D82A}">
                    <a16:rowId xmlns:a16="http://schemas.microsoft.com/office/drawing/2014/main" val="10002"/>
                  </a:ext>
                </a:extLst>
              </a:tr>
              <a:tr h="390475">
                <a:tc>
                  <a:txBody>
                    <a:bodyPr/>
                    <a:lstStyle/>
                    <a:p>
                      <a:pPr marL="0" lvl="0" indent="0" algn="l" rtl="0">
                        <a:spcBef>
                          <a:spcPts val="0"/>
                        </a:spcBef>
                        <a:spcAft>
                          <a:spcPts val="0"/>
                        </a:spcAft>
                        <a:buNone/>
                      </a:pPr>
                      <a:r>
                        <a:rPr lang="zh-TW" sz="800">
                          <a:solidFill>
                            <a:schemeClr val="dk1"/>
                          </a:solidFill>
                        </a:rPr>
                        <a:t>進入紅磚石石窯的區域</a:t>
                      </a:r>
                      <a:endParaRPr sz="800">
                        <a:solidFill>
                          <a:schemeClr val="dk1"/>
                        </a:solidFill>
                      </a:endParaRPr>
                    </a:p>
                  </a:txBody>
                  <a:tcPr marL="91425" marR="91425" marT="91425" marB="91425"/>
                </a:tc>
                <a:extLst>
                  <a:ext uri="{0D108BD9-81ED-4DB2-BD59-A6C34878D82A}">
                    <a16:rowId xmlns:a16="http://schemas.microsoft.com/office/drawing/2014/main" val="10003"/>
                  </a:ext>
                </a:extLst>
              </a:tr>
              <a:tr h="390475">
                <a:tc>
                  <a:txBody>
                    <a:bodyPr/>
                    <a:lstStyle/>
                    <a:p>
                      <a:pPr marL="0" lvl="0" indent="0" algn="l" rtl="0">
                        <a:spcBef>
                          <a:spcPts val="0"/>
                        </a:spcBef>
                        <a:spcAft>
                          <a:spcPts val="0"/>
                        </a:spcAft>
                        <a:buNone/>
                      </a:pPr>
                      <a:r>
                        <a:rPr lang="zh-TW" sz="800">
                          <a:solidFill>
                            <a:schemeClr val="dk1"/>
                          </a:solidFill>
                        </a:rPr>
                        <a:t>進入蚵殼灰海邊的區域</a:t>
                      </a:r>
                      <a:endParaRPr sz="800">
                        <a:solidFill>
                          <a:schemeClr val="dk1"/>
                        </a:solidFill>
                      </a:endParaRPr>
                    </a:p>
                  </a:txBody>
                  <a:tcPr marL="91425" marR="91425" marT="91425" marB="91425"/>
                </a:tc>
                <a:extLst>
                  <a:ext uri="{0D108BD9-81ED-4DB2-BD59-A6C34878D82A}">
                    <a16:rowId xmlns:a16="http://schemas.microsoft.com/office/drawing/2014/main" val="10004"/>
                  </a:ext>
                </a:extLst>
              </a:tr>
              <a:tr h="390475">
                <a:tc>
                  <a:txBody>
                    <a:bodyPr/>
                    <a:lstStyle/>
                    <a:p>
                      <a:pPr marL="0" lvl="0" indent="0" algn="l" rtl="0">
                        <a:spcBef>
                          <a:spcPts val="0"/>
                        </a:spcBef>
                        <a:spcAft>
                          <a:spcPts val="0"/>
                        </a:spcAft>
                        <a:buNone/>
                      </a:pPr>
                      <a:r>
                        <a:rPr lang="zh-TW" sz="800">
                          <a:solidFill>
                            <a:schemeClr val="dk1"/>
                          </a:solidFill>
                        </a:rPr>
                        <a:t>進入合成台的區域</a:t>
                      </a:r>
                      <a:endParaRPr sz="800">
                        <a:solidFill>
                          <a:schemeClr val="dk1"/>
                        </a:solidFill>
                      </a:endParaRPr>
                    </a:p>
                  </a:txBody>
                  <a:tcPr marL="91425" marR="91425" marT="91425" marB="91425"/>
                </a:tc>
                <a:extLst>
                  <a:ext uri="{0D108BD9-81ED-4DB2-BD59-A6C34878D82A}">
                    <a16:rowId xmlns:a16="http://schemas.microsoft.com/office/drawing/2014/main" val="10005"/>
                  </a:ext>
                </a:extLst>
              </a:tr>
              <a:tr h="390475">
                <a:tc>
                  <a:txBody>
                    <a:bodyPr/>
                    <a:lstStyle/>
                    <a:p>
                      <a:pPr marL="0" lvl="0" indent="0" algn="l" rtl="0">
                        <a:spcBef>
                          <a:spcPts val="0"/>
                        </a:spcBef>
                        <a:spcAft>
                          <a:spcPts val="0"/>
                        </a:spcAft>
                        <a:buNone/>
                      </a:pPr>
                      <a:r>
                        <a:rPr lang="zh-TW" sz="800">
                          <a:solidFill>
                            <a:schemeClr val="dk1"/>
                          </a:solidFill>
                        </a:rPr>
                        <a:t>進入竹簡對話區域</a:t>
                      </a:r>
                      <a:endParaRPr sz="800">
                        <a:solidFill>
                          <a:schemeClr val="dk1"/>
                        </a:solidFill>
                      </a:endParaRPr>
                    </a:p>
                  </a:txBody>
                  <a:tcPr marL="91425" marR="91425" marT="91425" marB="91425"/>
                </a:tc>
                <a:extLst>
                  <a:ext uri="{0D108BD9-81ED-4DB2-BD59-A6C34878D82A}">
                    <a16:rowId xmlns:a16="http://schemas.microsoft.com/office/drawing/2014/main" val="10006"/>
                  </a:ext>
                </a:extLst>
              </a:tr>
              <a:tr h="390475">
                <a:tc>
                  <a:txBody>
                    <a:bodyPr/>
                    <a:lstStyle/>
                    <a:p>
                      <a:pPr marL="0" lvl="0" indent="0" algn="l" rtl="0">
                        <a:spcBef>
                          <a:spcPts val="0"/>
                        </a:spcBef>
                        <a:spcAft>
                          <a:spcPts val="0"/>
                        </a:spcAft>
                        <a:buNone/>
                      </a:pPr>
                      <a:r>
                        <a:rPr lang="zh-TW" sz="800">
                          <a:solidFill>
                            <a:schemeClr val="dk1"/>
                          </a:solidFill>
                        </a:rPr>
                        <a:t>進入建築按鈕區域</a:t>
                      </a:r>
                      <a:endParaRPr sz="800">
                        <a:solidFill>
                          <a:schemeClr val="dk1"/>
                        </a:solidFill>
                      </a:endParaRPr>
                    </a:p>
                  </a:txBody>
                  <a:tcPr marL="91425" marR="91425" marT="91425" marB="91425"/>
                </a:tc>
                <a:extLst>
                  <a:ext uri="{0D108BD9-81ED-4DB2-BD59-A6C34878D82A}">
                    <a16:rowId xmlns:a16="http://schemas.microsoft.com/office/drawing/2014/main" val="10007"/>
                  </a:ext>
                </a:extLst>
              </a:tr>
            </a:tbl>
          </a:graphicData>
        </a:graphic>
      </p:graphicFrame>
      <p:sp>
        <p:nvSpPr>
          <p:cNvPr id="306" name="Google Shape;306;p37"/>
          <p:cNvSpPr/>
          <p:nvPr/>
        </p:nvSpPr>
        <p:spPr>
          <a:xfrm>
            <a:off x="6261550" y="1075663"/>
            <a:ext cx="1119600" cy="454200"/>
          </a:xfrm>
          <a:prstGeom prst="roundRect">
            <a:avLst>
              <a:gd name="adj" fmla="val 16667"/>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經過區域</a:t>
            </a:r>
            <a:endParaRPr/>
          </a:p>
        </p:txBody>
      </p:sp>
      <p:sp>
        <p:nvSpPr>
          <p:cNvPr id="307" name="Google Shape;307;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2. 實驗設計與工具_形成式測驗_單元一</a:t>
            </a:r>
            <a:endParaRPr/>
          </a:p>
        </p:txBody>
      </p:sp>
      <p:sp>
        <p:nvSpPr>
          <p:cNvPr id="313" name="Google Shape;31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2. 實驗設計與工具_形成式測驗_單元二</a:t>
            </a:r>
            <a:endParaRPr/>
          </a:p>
        </p:txBody>
      </p:sp>
      <p:sp>
        <p:nvSpPr>
          <p:cNvPr id="319" name="Google Shape;31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0409_筆記</a:t>
            </a:r>
            <a:endParaRPr/>
          </a:p>
        </p:txBody>
      </p:sp>
      <p:sp>
        <p:nvSpPr>
          <p:cNvPr id="325" name="Google Shape;32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zh-TW"/>
              <a:t>確定在VR裡面的活動，把蘇格拉底的提問動作，結合要考試的題目，給列出來。</a:t>
            </a:r>
            <a:endParaRPr/>
          </a:p>
          <a:p>
            <a:pPr marL="0" lvl="0" indent="0" algn="l" rtl="0">
              <a:spcBef>
                <a:spcPts val="1200"/>
              </a:spcBef>
              <a:spcAft>
                <a:spcPts val="0"/>
              </a:spcAft>
              <a:buNone/>
            </a:pPr>
            <a:r>
              <a:rPr lang="zh-TW"/>
              <a:t>活動內做了哪些動作，就考哪些題目，舉出個例子，即可出題目。</a:t>
            </a:r>
            <a:endParaRPr/>
          </a:p>
          <a:p>
            <a:pPr marL="0" lvl="0" indent="0" algn="l" rtl="0">
              <a:spcBef>
                <a:spcPts val="1200"/>
              </a:spcBef>
              <a:spcAft>
                <a:spcPts val="0"/>
              </a:spcAft>
              <a:buNone/>
            </a:pPr>
            <a:endParaRPr/>
          </a:p>
          <a:p>
            <a:pPr marL="0" lvl="0" indent="0" algn="l" rtl="0">
              <a:spcBef>
                <a:spcPts val="1200"/>
              </a:spcBef>
              <a:spcAft>
                <a:spcPts val="0"/>
              </a:spcAft>
              <a:buNone/>
            </a:pPr>
            <a:r>
              <a:rPr lang="zh-TW"/>
              <a:t>實驗組就是&gt;使用反思型引導機制的VR教材</a:t>
            </a:r>
            <a:endParaRPr/>
          </a:p>
          <a:p>
            <a:pPr marL="0" lvl="0" indent="0" algn="l" rtl="0">
              <a:spcBef>
                <a:spcPts val="1200"/>
              </a:spcBef>
              <a:spcAft>
                <a:spcPts val="0"/>
              </a:spcAft>
              <a:buNone/>
            </a:pPr>
            <a:r>
              <a:rPr lang="zh-TW"/>
              <a:t>控制組就是&gt;使用一般的VR教材</a:t>
            </a:r>
            <a:endParaRPr/>
          </a:p>
          <a:p>
            <a:pPr marL="0" lvl="0" indent="0" algn="l" rtl="0">
              <a:spcBef>
                <a:spcPts val="1200"/>
              </a:spcBef>
              <a:spcAft>
                <a:spcPts val="0"/>
              </a:spcAft>
              <a:buNone/>
            </a:pPr>
            <a:endParaRPr/>
          </a:p>
          <a:p>
            <a:pPr marL="0" lvl="0" indent="0" algn="l" rtl="0">
              <a:spcBef>
                <a:spcPts val="1200"/>
              </a:spcBef>
              <a:spcAft>
                <a:spcPts val="0"/>
              </a:spcAft>
              <a:buNone/>
            </a:pPr>
            <a:r>
              <a:rPr lang="zh-TW"/>
              <a:t>4/25號土城國小</a:t>
            </a:r>
            <a:endParaRPr/>
          </a:p>
          <a:p>
            <a:pPr marL="0" lvl="0" indent="0" algn="l" rtl="0">
              <a:spcBef>
                <a:spcPts val="1200"/>
              </a:spcBef>
              <a:spcAft>
                <a:spcPts val="1200"/>
              </a:spcAft>
              <a:buNone/>
            </a:pPr>
            <a:r>
              <a:rPr lang="zh-TW"/>
              <a:t>5/28號成功國小</a:t>
            </a:r>
            <a:endParaRPr/>
          </a:p>
        </p:txBody>
      </p:sp>
      <p:sp>
        <p:nvSpPr>
          <p:cNvPr id="326" name="Google Shape;32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0416_筆記(0418補充)</a:t>
            </a:r>
            <a:endParaRPr/>
          </a:p>
        </p:txBody>
      </p:sp>
      <p:sp>
        <p:nvSpPr>
          <p:cNvPr id="332" name="Google Shape;33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Char char="●"/>
            </a:pPr>
            <a:r>
              <a:rPr lang="zh-TW"/>
              <a:t>4/25號到土城國小做實驗</a:t>
            </a:r>
            <a:endParaRPr/>
          </a:p>
          <a:p>
            <a:pPr marL="914400" lvl="1" indent="-290830" algn="l" rtl="0">
              <a:spcBef>
                <a:spcPts val="0"/>
              </a:spcBef>
              <a:spcAft>
                <a:spcPts val="0"/>
              </a:spcAft>
              <a:buSzPct val="77777"/>
              <a:buChar char="○"/>
            </a:pPr>
            <a:r>
              <a:rPr lang="zh-TW" sz="1800"/>
              <a:t>一班使用Quest 2有蘇格拉底反問的教材，另外一班使用HTC的教材</a:t>
            </a:r>
            <a:endParaRPr sz="1800"/>
          </a:p>
          <a:p>
            <a:pPr marL="914400" lvl="1" indent="-308610" algn="l" rtl="0">
              <a:spcBef>
                <a:spcPts val="0"/>
              </a:spcBef>
              <a:spcAft>
                <a:spcPts val="0"/>
              </a:spcAft>
              <a:buSzPct val="100000"/>
              <a:buChar char="○"/>
            </a:pPr>
            <a:r>
              <a:rPr lang="zh-TW" sz="1800"/>
              <a:t>需要借Quest 2頭戴裝置到國小</a:t>
            </a:r>
            <a:endParaRPr sz="1800"/>
          </a:p>
          <a:p>
            <a:pPr marL="914400" lvl="1" indent="-308610" algn="l" rtl="0">
              <a:spcBef>
                <a:spcPts val="0"/>
              </a:spcBef>
              <a:spcAft>
                <a:spcPts val="0"/>
              </a:spcAft>
              <a:buSzPct val="100000"/>
              <a:buChar char="○"/>
            </a:pPr>
            <a:r>
              <a:rPr lang="zh-TW" sz="1800"/>
              <a:t>實驗組使用Quest 2(綜合型符合風格，循序型不符合風格)</a:t>
            </a:r>
            <a:endParaRPr sz="1800"/>
          </a:p>
          <a:p>
            <a:pPr marL="914400" lvl="1" indent="-308610" algn="l" rtl="0">
              <a:spcBef>
                <a:spcPts val="0"/>
              </a:spcBef>
              <a:spcAft>
                <a:spcPts val="0"/>
              </a:spcAft>
              <a:buSzPct val="100000"/>
              <a:buChar char="○"/>
            </a:pPr>
            <a:r>
              <a:rPr lang="zh-TW" sz="1800"/>
              <a:t>控制組使用HTC(綜合型不符合風格，循序型符合風個)</a:t>
            </a:r>
            <a:endParaRPr/>
          </a:p>
          <a:p>
            <a:pPr marL="457200" lvl="0" indent="-308610" algn="l" rtl="0">
              <a:spcBef>
                <a:spcPts val="0"/>
              </a:spcBef>
              <a:spcAft>
                <a:spcPts val="0"/>
              </a:spcAft>
              <a:buSzPct val="100000"/>
              <a:buChar char="●"/>
            </a:pPr>
            <a:r>
              <a:rPr lang="zh-TW"/>
              <a:t>4/30號到成功國小做實驗</a:t>
            </a:r>
            <a:endParaRPr/>
          </a:p>
          <a:p>
            <a:pPr marL="914400" lvl="1" indent="-308610" algn="l" rtl="0">
              <a:spcBef>
                <a:spcPts val="0"/>
              </a:spcBef>
              <a:spcAft>
                <a:spcPts val="0"/>
              </a:spcAft>
              <a:buSzPct val="100000"/>
              <a:buChar char="○"/>
            </a:pPr>
            <a:r>
              <a:rPr lang="zh-TW" sz="1800"/>
              <a:t>只實驗一班，全班使用Quest 2有蘇格拉底反問的教材。</a:t>
            </a:r>
            <a:endParaRPr sz="1800"/>
          </a:p>
          <a:p>
            <a:pPr marL="457200" lvl="0" indent="-308610" algn="l" rtl="0">
              <a:spcBef>
                <a:spcPts val="0"/>
              </a:spcBef>
              <a:spcAft>
                <a:spcPts val="0"/>
              </a:spcAft>
              <a:buSzPct val="100000"/>
              <a:buAutoNum type="arabicPeriod"/>
            </a:pPr>
            <a:r>
              <a:rPr lang="zh-TW"/>
              <a:t>做實驗的家長同意書。冠廷負責</a:t>
            </a:r>
            <a:endParaRPr/>
          </a:p>
          <a:p>
            <a:pPr marL="457200" lvl="0" indent="-308610" algn="l" rtl="0">
              <a:spcBef>
                <a:spcPts val="0"/>
              </a:spcBef>
              <a:spcAft>
                <a:spcPts val="0"/>
              </a:spcAft>
              <a:buSzPct val="100000"/>
              <a:buAutoNum type="arabicPeriod"/>
            </a:pPr>
            <a:r>
              <a:rPr lang="zh-TW"/>
              <a:t>學習風格問卷請國小老師先請學生填。冠廷負責</a:t>
            </a:r>
            <a:endParaRPr/>
          </a:p>
          <a:p>
            <a:pPr marL="457200" lvl="0" indent="-308610" algn="l" rtl="0">
              <a:spcBef>
                <a:spcPts val="0"/>
              </a:spcBef>
              <a:spcAft>
                <a:spcPts val="0"/>
              </a:spcAft>
              <a:buSzPct val="100000"/>
              <a:buAutoNum type="arabicPeriod"/>
            </a:pPr>
            <a:r>
              <a:rPr lang="zh-TW"/>
              <a:t>跟土城國小要上一次段考的社會科成績。冠廷負責</a:t>
            </a:r>
            <a:endParaRPr/>
          </a:p>
          <a:p>
            <a:pPr marL="457200" lvl="0" indent="-308610" algn="l" rtl="0">
              <a:spcBef>
                <a:spcPts val="0"/>
              </a:spcBef>
              <a:spcAft>
                <a:spcPts val="0"/>
              </a:spcAft>
              <a:buSzPct val="100000"/>
              <a:buAutoNum type="arabicPeriod"/>
            </a:pPr>
            <a:r>
              <a:rPr lang="zh-TW"/>
              <a:t>老師好，實驗時是否測試一個單元就好，因為剛剛跟揚叡和新元討論，他們表示小學生依次做兩個單元可能對小學生太多。冠廷負責</a:t>
            </a:r>
            <a:endParaRPr/>
          </a:p>
          <a:p>
            <a:pPr marL="457200" lvl="0" indent="-308610" algn="l" rtl="0">
              <a:spcBef>
                <a:spcPts val="0"/>
              </a:spcBef>
              <a:spcAft>
                <a:spcPts val="0"/>
              </a:spcAft>
              <a:buSzPct val="100000"/>
              <a:buAutoNum type="arabicPeriod"/>
            </a:pPr>
            <a:r>
              <a:rPr lang="zh-TW"/>
              <a:t>修改後測考卷，請參考南一版本5年級上學期社會科考試卷_</a:t>
            </a:r>
            <a:r>
              <a:rPr lang="zh-TW" sz="1100" u="sng">
                <a:solidFill>
                  <a:schemeClr val="hlink"/>
                </a:solidFill>
                <a:hlinkClick r:id="rId3"/>
              </a:rPr>
              <a:t>NaniBox2.0 (oneclass.com.tw)</a:t>
            </a:r>
            <a:r>
              <a:rPr lang="zh-TW"/>
              <a:t>。冠廷負責</a:t>
            </a:r>
            <a:endParaRPr/>
          </a:p>
          <a:p>
            <a:pPr marL="457200" lvl="0" indent="-308610" algn="l" rtl="0">
              <a:spcBef>
                <a:spcPts val="0"/>
              </a:spcBef>
              <a:spcAft>
                <a:spcPts val="0"/>
              </a:spcAft>
              <a:buSzPct val="100000"/>
              <a:buAutoNum type="arabicPeriod"/>
            </a:pPr>
            <a:r>
              <a:rPr lang="zh-TW"/>
              <a:t>實驗當天帶手機錄影、帶零食(小科學麵)</a:t>
            </a:r>
            <a:endParaRPr/>
          </a:p>
          <a:p>
            <a:pPr marL="457200" lvl="0" indent="-308610" algn="l" rtl="0">
              <a:spcBef>
                <a:spcPts val="0"/>
              </a:spcBef>
              <a:spcAft>
                <a:spcPts val="0"/>
              </a:spcAft>
              <a:buSzPct val="100000"/>
              <a:buAutoNum type="arabicPeriod"/>
            </a:pPr>
            <a:r>
              <a:rPr lang="zh-TW"/>
              <a:t>"禮拜五下午1點"帶HTC、Quest2到學校，介紹操作+安裝檔案給叡、葉、王。信霆負責</a:t>
            </a:r>
            <a:endParaRPr/>
          </a:p>
          <a:p>
            <a:pPr marL="457200" lvl="0" indent="-308610" algn="l" rtl="0">
              <a:spcBef>
                <a:spcPts val="0"/>
              </a:spcBef>
              <a:spcAft>
                <a:spcPts val="0"/>
              </a:spcAft>
              <a:buSzPct val="100000"/>
              <a:buAutoNum type="arabicPeriod"/>
            </a:pPr>
            <a:r>
              <a:rPr lang="zh-TW"/>
              <a:t>把Quest2版的助手都限制在綜合型。信霆負責</a:t>
            </a:r>
            <a:endParaRPr/>
          </a:p>
          <a:p>
            <a:pPr marL="457200" lvl="0" indent="-308610" algn="l" rtl="0">
              <a:spcBef>
                <a:spcPts val="0"/>
              </a:spcBef>
              <a:spcAft>
                <a:spcPts val="0"/>
              </a:spcAft>
              <a:buSzPct val="100000"/>
              <a:buAutoNum type="arabicPeriod"/>
            </a:pPr>
            <a:r>
              <a:rPr lang="zh-TW"/>
              <a:t>測試Quest2和Focus能不能在手機、平板上面串流畫面。信霆負責</a:t>
            </a:r>
            <a:endParaRPr/>
          </a:p>
        </p:txBody>
      </p:sp>
      <p:sp>
        <p:nvSpPr>
          <p:cNvPr id="333" name="Google Shape;33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2"/>
          <p:cNvSpPr/>
          <p:nvPr/>
        </p:nvSpPr>
        <p:spPr>
          <a:xfrm>
            <a:off x="213625" y="2074175"/>
            <a:ext cx="8713200" cy="2433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9" name="Google Shape;33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0418_開會筆記</a:t>
            </a:r>
            <a:endParaRPr/>
          </a:p>
        </p:txBody>
      </p:sp>
      <p:sp>
        <p:nvSpPr>
          <p:cNvPr id="340" name="Google Shape;34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1100"/>
              <a:t>土城國小實驗2個班，1個班全部QUEST 2當實驗組，另外1個班全部HTC當控制組。HTC控制組可以請孟祺學姊他們之後再測。</a:t>
            </a:r>
            <a:endParaRPr sz="1100"/>
          </a:p>
          <a:p>
            <a:pPr marL="0" lvl="0" indent="0" algn="l" rtl="0">
              <a:spcBef>
                <a:spcPts val="1200"/>
              </a:spcBef>
              <a:spcAft>
                <a:spcPts val="0"/>
              </a:spcAft>
              <a:buNone/>
            </a:pPr>
            <a:r>
              <a:rPr lang="zh-TW" sz="1100"/>
              <a:t>成功國小只實驗1個班，全用QUEST2 當作實驗組。</a:t>
            </a:r>
            <a:endParaRPr sz="1100"/>
          </a:p>
          <a:p>
            <a:pPr marL="0" lvl="0" indent="0" algn="l" rtl="0">
              <a:spcBef>
                <a:spcPts val="1200"/>
              </a:spcBef>
              <a:spcAft>
                <a:spcPts val="0"/>
              </a:spcAft>
              <a:buNone/>
            </a:pPr>
            <a:endParaRPr/>
          </a:p>
          <a:p>
            <a:pPr marL="0" lvl="0" indent="0" algn="l" rtl="0">
              <a:spcBef>
                <a:spcPts val="1200"/>
              </a:spcBef>
              <a:spcAft>
                <a:spcPts val="0"/>
              </a:spcAft>
              <a:buNone/>
            </a:pPr>
            <a:r>
              <a:rPr lang="zh-TW" sz="2000" b="1"/>
              <a:t>每一台Quest 2 如果要投放畫面到平板上面，平板的Meta Quest app需要使用跟Quest 2相同的Meta帳號。</a:t>
            </a:r>
            <a:endParaRPr sz="2000"/>
          </a:p>
          <a:p>
            <a:pPr marL="0" lvl="0" indent="0" algn="l" rtl="0">
              <a:spcBef>
                <a:spcPts val="1200"/>
              </a:spcBef>
              <a:spcAft>
                <a:spcPts val="1200"/>
              </a:spcAft>
              <a:buNone/>
            </a:pPr>
            <a:r>
              <a:rPr lang="zh-TW" sz="2000"/>
              <a:t>所以如果跟人借多台Quest 2 的時候，需要同時知道每一台Quest 2的Meta帳號密碼。然後登入在實驗現場的平板上。</a:t>
            </a:r>
            <a:endParaRPr sz="2000"/>
          </a:p>
        </p:txBody>
      </p:sp>
      <p:sp>
        <p:nvSpPr>
          <p:cNvPr id="341" name="Google Shape;34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緒論_虛擬實境遊戲教材能給學習歷史什麼幫助?</a:t>
            </a:r>
            <a:endParaRPr>
              <a:latin typeface="DFKai-SB"/>
              <a:ea typeface="DFKai-SB"/>
              <a:cs typeface="DFKai-SB"/>
              <a:sym typeface="DFKai-SB"/>
            </a:endParaRPr>
          </a:p>
        </p:txBody>
      </p:sp>
      <p:sp>
        <p:nvSpPr>
          <p:cNvPr id="85" name="Google Shape;85;p17"/>
          <p:cNvSpPr txBox="1">
            <a:spLocks noGrp="1"/>
          </p:cNvSpPr>
          <p:nvPr>
            <p:ph type="body" idx="1"/>
          </p:nvPr>
        </p:nvSpPr>
        <p:spPr>
          <a:xfrm>
            <a:off x="311700" y="1152475"/>
            <a:ext cx="8520600" cy="3822900"/>
          </a:xfrm>
          <a:prstGeom prst="rect">
            <a:avLst/>
          </a:prstGeom>
        </p:spPr>
        <p:txBody>
          <a:bodyPr spcFirstLastPara="1" wrap="square" lIns="91425" tIns="91425" rIns="91425" bIns="91425" anchor="t" anchorCtr="0">
            <a:normAutofit/>
          </a:bodyPr>
          <a:lstStyle/>
          <a:p>
            <a:pPr marL="425450" indent="-285750">
              <a:lnSpc>
                <a:spcPct val="150000"/>
              </a:lnSpc>
              <a:buSzPts val="1400"/>
            </a:pP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學習者的</a:t>
            </a:r>
            <a:r>
              <a:rPr lang="zh-TW" sz="1400" dirty="0">
                <a:solidFill>
                  <a:srgbClr val="CC0000"/>
                </a:solidFill>
                <a:latin typeface="Times New Roman" panose="02020603050405020304" pitchFamily="18" charset="0"/>
                <a:ea typeface="標楷體" panose="03000509000000000000" pitchFamily="65" charset="-120"/>
                <a:cs typeface="Times New Roman" panose="02020603050405020304" pitchFamily="18" charset="0"/>
                <a:sym typeface="DFKai-SB"/>
              </a:rPr>
              <a:t>認知過程建構</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可以通過像</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DGBL</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這樣的遊戲學習環境來幫助</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(Chou et al., 2021)</a:t>
            </a:r>
            <a:endParaRPr sz="10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endParaRPr>
          </a:p>
          <a:p>
            <a:pPr marL="425450" indent="-285750">
              <a:lnSpc>
                <a:spcPct val="150000"/>
              </a:lnSpc>
              <a:buSzPts val="1400"/>
            </a:pP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將歷史文本的實質性概念轉換成結構性概念是一個認知過程</a:t>
            </a:r>
            <a:r>
              <a:rPr lang="zh-TW" sz="10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(Lee et al., 1996)</a:t>
            </a:r>
            <a:r>
              <a:rPr lang="zh-TW" sz="1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 </a:t>
            </a:r>
            <a:endParaRPr sz="1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50000"/>
              </a:lnSpc>
              <a:buSzPts val="1400"/>
            </a:pP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歷史學習有兩種概念</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(黃麗蓉 et al., 2011)</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
            </a:r>
            <a:b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br>
            <a:r>
              <a:rPr lang="zh-TW" sz="1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實質性概念</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指的是歷史的實質概念</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（substantive concepts）</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，是學習歷史的基礎知識，例如政治概念(國家、政府、權利)、經濟概念(貿易、財富、稅收)。</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(Chou et al., 2021)</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a:t>
            </a:r>
            <a:endParaRPr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50000"/>
              </a:lnSpc>
              <a:buSzPts val="1400"/>
            </a:pP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如果不理解這些概念，就較難準確傳達思想</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（Ritter, 1986）</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，例如社會主義或文藝復興。</a:t>
            </a:r>
            <a:endParaRPr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endParaRPr>
          </a:p>
          <a:p>
            <a:pPr marL="425450" indent="-285750">
              <a:lnSpc>
                <a:spcPct val="150000"/>
              </a:lnSpc>
              <a:buSzPts val="1400"/>
            </a:pPr>
            <a:r>
              <a:rPr lang="zh-TW" sz="1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結構性概念</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指的是歷史的概念</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(concepts of history)</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。又稱建構知識，透過原因、敘述、證據等邏輯思維產生的知識。</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（Lee et al., 1996)</a:t>
            </a:r>
            <a:endParaRPr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endParaRPr>
          </a:p>
          <a:p>
            <a:pPr marL="425450" indent="-285750">
              <a:lnSpc>
                <a:spcPct val="150000"/>
              </a:lnSpc>
              <a:buSzPts val="1400"/>
            </a:pP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例如其中一個建構知識【神入】</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（empathy）</a:t>
            </a:r>
            <a:r>
              <a:rPr lang="zh-TW"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DFKai-SB"/>
              </a:rPr>
              <a:t>，幫助學生進入歷史情境的氣氛，在活動中建構出整體的歷史情境，探究背景、立場，深入再去探討每個角色、每個場景。</a:t>
            </a:r>
            <a:r>
              <a:rPr lang="zh-TW"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rPr>
              <a:t>(黃琇苓 &amp; Huang, 2006)</a:t>
            </a:r>
            <a:endParaRPr sz="1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sym typeface="Times New Roman"/>
            </a:endParaRPr>
          </a:p>
        </p:txBody>
      </p:sp>
      <p:sp>
        <p:nvSpPr>
          <p:cNvPr id="86" name="Google Shape;8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3"/>
          <p:cNvSpPr/>
          <p:nvPr/>
        </p:nvSpPr>
        <p:spPr>
          <a:xfrm>
            <a:off x="1235850" y="1060075"/>
            <a:ext cx="6181800" cy="3383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7" name="Google Shape;347;p43"/>
          <p:cNvSpPr/>
          <p:nvPr/>
        </p:nvSpPr>
        <p:spPr>
          <a:xfrm>
            <a:off x="2185800" y="841025"/>
            <a:ext cx="4281900" cy="44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以下裝置、手機、平板皆同一個meta帳號</a:t>
            </a:r>
            <a:endParaRPr/>
          </a:p>
        </p:txBody>
      </p:sp>
      <p:sp>
        <p:nvSpPr>
          <p:cNvPr id="348" name="Google Shape;348;p43"/>
          <p:cNvSpPr/>
          <p:nvPr/>
        </p:nvSpPr>
        <p:spPr>
          <a:xfrm>
            <a:off x="1852325" y="1993025"/>
            <a:ext cx="1801200" cy="75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Quest 2_甲</a:t>
            </a:r>
            <a:endParaRPr/>
          </a:p>
        </p:txBody>
      </p:sp>
      <p:sp>
        <p:nvSpPr>
          <p:cNvPr id="349" name="Google Shape;349;p43"/>
          <p:cNvSpPr/>
          <p:nvPr/>
        </p:nvSpPr>
        <p:spPr>
          <a:xfrm>
            <a:off x="5095675" y="1993025"/>
            <a:ext cx="1801200" cy="75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a:solidFill>
                  <a:schemeClr val="dk1"/>
                </a:solidFill>
              </a:rPr>
              <a:t>Quest 2_乙</a:t>
            </a:r>
            <a:endParaRPr/>
          </a:p>
        </p:txBody>
      </p:sp>
      <p:sp>
        <p:nvSpPr>
          <p:cNvPr id="350" name="Google Shape;350;p43"/>
          <p:cNvSpPr/>
          <p:nvPr/>
        </p:nvSpPr>
        <p:spPr>
          <a:xfrm>
            <a:off x="2030825" y="3128825"/>
            <a:ext cx="1444200" cy="95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手機/平板_甲</a:t>
            </a:r>
            <a:endParaRPr/>
          </a:p>
        </p:txBody>
      </p:sp>
      <p:sp>
        <p:nvSpPr>
          <p:cNvPr id="351" name="Google Shape;351;p43"/>
          <p:cNvSpPr/>
          <p:nvPr/>
        </p:nvSpPr>
        <p:spPr>
          <a:xfrm>
            <a:off x="5274175" y="3128825"/>
            <a:ext cx="1444200" cy="95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手機/平板_乙</a:t>
            </a:r>
            <a:endParaRPr/>
          </a:p>
        </p:txBody>
      </p:sp>
      <p:cxnSp>
        <p:nvCxnSpPr>
          <p:cNvPr id="352" name="Google Shape;352;p43"/>
          <p:cNvCxnSpPr>
            <a:endCxn id="350" idx="0"/>
          </p:cNvCxnSpPr>
          <p:nvPr/>
        </p:nvCxnSpPr>
        <p:spPr>
          <a:xfrm>
            <a:off x="2752925" y="2739425"/>
            <a:ext cx="0" cy="389400"/>
          </a:xfrm>
          <a:prstGeom prst="straightConnector1">
            <a:avLst/>
          </a:prstGeom>
          <a:noFill/>
          <a:ln w="9525" cap="flat" cmpd="sng">
            <a:solidFill>
              <a:schemeClr val="dk2"/>
            </a:solidFill>
            <a:prstDash val="solid"/>
            <a:round/>
            <a:headEnd type="none" w="med" len="med"/>
            <a:tailEnd type="triangle" w="med" len="med"/>
          </a:ln>
        </p:spPr>
      </p:cxnSp>
      <p:cxnSp>
        <p:nvCxnSpPr>
          <p:cNvPr id="353" name="Google Shape;353;p43"/>
          <p:cNvCxnSpPr>
            <a:endCxn id="351" idx="0"/>
          </p:cNvCxnSpPr>
          <p:nvPr/>
        </p:nvCxnSpPr>
        <p:spPr>
          <a:xfrm flipH="1">
            <a:off x="5996275" y="2747525"/>
            <a:ext cx="9900" cy="38130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p43"/>
          <p:cNvSpPr txBox="1"/>
          <p:nvPr/>
        </p:nvSpPr>
        <p:spPr>
          <a:xfrm>
            <a:off x="2030825" y="2784275"/>
            <a:ext cx="770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800">
                <a:solidFill>
                  <a:schemeClr val="dk2"/>
                </a:solidFill>
              </a:rPr>
              <a:t>投放畫面至</a:t>
            </a:r>
            <a:endParaRPr sz="800">
              <a:solidFill>
                <a:schemeClr val="dk2"/>
              </a:solidFill>
            </a:endParaRPr>
          </a:p>
        </p:txBody>
      </p:sp>
      <p:sp>
        <p:nvSpPr>
          <p:cNvPr id="355" name="Google Shape;355;p43"/>
          <p:cNvSpPr txBox="1"/>
          <p:nvPr/>
        </p:nvSpPr>
        <p:spPr>
          <a:xfrm>
            <a:off x="5152500" y="2784275"/>
            <a:ext cx="770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800">
                <a:solidFill>
                  <a:schemeClr val="dk2"/>
                </a:solidFill>
              </a:rPr>
              <a:t>投放畫面至</a:t>
            </a:r>
            <a:endParaRPr sz="800">
              <a:solidFill>
                <a:schemeClr val="dk2"/>
              </a:solidFill>
            </a:endParaRPr>
          </a:p>
        </p:txBody>
      </p:sp>
      <p:sp>
        <p:nvSpPr>
          <p:cNvPr id="356" name="Google Shape;356;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0419_筆記</a:t>
            </a:r>
            <a:endParaRPr/>
          </a:p>
        </p:txBody>
      </p:sp>
      <p:sp>
        <p:nvSpPr>
          <p:cNvPr id="362" name="Google Shape;36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zh-TW"/>
              <a:t>如果要使用認知負荷問卷的話，建議要前後測都填</a:t>
            </a:r>
            <a:endParaRPr/>
          </a:p>
          <a:p>
            <a:pPr marL="0" lvl="0" indent="0" algn="l" rtl="0">
              <a:spcBef>
                <a:spcPts val="1200"/>
              </a:spcBef>
              <a:spcAft>
                <a:spcPts val="0"/>
              </a:spcAft>
              <a:buNone/>
            </a:pPr>
            <a:r>
              <a:rPr lang="zh-TW"/>
              <a:t>信霆要再多設計一個正在使用平板的學生，要填寫的課程學習單(可能是第一單元內五個任務的小問答)。</a:t>
            </a:r>
            <a:endParaRPr/>
          </a:p>
          <a:p>
            <a:pPr marL="0" lvl="0" indent="0" algn="l" rtl="0">
              <a:spcBef>
                <a:spcPts val="1200"/>
              </a:spcBef>
              <a:spcAft>
                <a:spcPts val="0"/>
              </a:spcAft>
              <a:buNone/>
            </a:pPr>
            <a:r>
              <a:rPr lang="zh-TW"/>
              <a:t>冠廷先連絡孟淇，拿取上一次社會科歷史考卷成績、並提供學習風格問卷和形成式後測考卷給孟淇。</a:t>
            </a:r>
            <a:endParaRPr/>
          </a:p>
          <a:p>
            <a:pPr marL="0" lvl="0" indent="0" algn="l" rtl="0">
              <a:spcBef>
                <a:spcPts val="1200"/>
              </a:spcBef>
              <a:spcAft>
                <a:spcPts val="0"/>
              </a:spcAft>
              <a:buNone/>
            </a:pPr>
            <a:r>
              <a:rPr lang="zh-TW"/>
              <a:t>冠廷</a:t>
            </a:r>
            <a:endParaRPr/>
          </a:p>
          <a:p>
            <a:pPr marL="0" lvl="0" indent="0" algn="l" rtl="0">
              <a:spcBef>
                <a:spcPts val="1200"/>
              </a:spcBef>
              <a:spcAft>
                <a:spcPts val="0"/>
              </a:spcAft>
              <a:buNone/>
            </a:pPr>
            <a:r>
              <a:rPr lang="zh-TW"/>
              <a:t>後測: 形成式考卷、臨場感問卷、心流問卷</a:t>
            </a:r>
            <a:br>
              <a:rPr lang="zh-TW"/>
            </a:br>
            <a:endParaRPr/>
          </a:p>
          <a:p>
            <a:pPr marL="0" lvl="0" indent="0" algn="l" rtl="0">
              <a:spcBef>
                <a:spcPts val="1200"/>
              </a:spcBef>
              <a:spcAft>
                <a:spcPts val="0"/>
              </a:spcAft>
              <a:buNone/>
            </a:pPr>
            <a:r>
              <a:rPr lang="zh-TW"/>
              <a:t>信霆</a:t>
            </a:r>
            <a:endParaRPr/>
          </a:p>
          <a:p>
            <a:pPr marL="0" lvl="0" indent="0" algn="l" rtl="0">
              <a:spcBef>
                <a:spcPts val="1200"/>
              </a:spcBef>
              <a:spcAft>
                <a:spcPts val="0"/>
              </a:spcAft>
              <a:buNone/>
            </a:pPr>
            <a:r>
              <a:rPr lang="zh-TW"/>
              <a:t>後測: 形成式考卷、認知負荷(心智努力、心智負荷)、行為編碼</a:t>
            </a:r>
            <a:endParaRPr/>
          </a:p>
          <a:p>
            <a:pPr marL="0" lvl="0" indent="0" algn="l" rtl="0">
              <a:spcBef>
                <a:spcPts val="1200"/>
              </a:spcBef>
              <a:spcAft>
                <a:spcPts val="1200"/>
              </a:spcAft>
              <a:buNone/>
            </a:pPr>
            <a:endParaRPr/>
          </a:p>
        </p:txBody>
      </p:sp>
      <p:sp>
        <p:nvSpPr>
          <p:cNvPr id="363" name="Google Shape;363;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4/23_筆記</a:t>
            </a:r>
            <a:endParaRPr/>
          </a:p>
        </p:txBody>
      </p:sp>
      <p:sp>
        <p:nvSpPr>
          <p:cNvPr id="369" name="Google Shape;369;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70" name="Google Shape;370;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4. 實驗結果討論</a:t>
            </a:r>
            <a:endParaRPr/>
          </a:p>
        </p:txBody>
      </p:sp>
      <p:sp>
        <p:nvSpPr>
          <p:cNvPr id="376" name="Google Shape;37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77" name="Google Shape;37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形成式測驗_ANCOVA</a:t>
            </a:r>
            <a:endParaRPr/>
          </a:p>
        </p:txBody>
      </p:sp>
      <p:graphicFrame>
        <p:nvGraphicFramePr>
          <p:cNvPr id="383" name="Google Shape;383;p47"/>
          <p:cNvGraphicFramePr/>
          <p:nvPr/>
        </p:nvGraphicFramePr>
        <p:xfrm>
          <a:off x="373744" y="1632892"/>
          <a:ext cx="3000000" cy="3000000"/>
        </p:xfrm>
        <a:graphic>
          <a:graphicData uri="http://schemas.openxmlformats.org/drawingml/2006/table">
            <a:tbl>
              <a:tblPr firstRow="1" bandRow="1">
                <a:noFill/>
                <a:tableStyleId>{94F96F03-4C32-40F1-B464-275229FA021F}</a:tableStyleId>
              </a:tblPr>
              <a:tblGrid>
                <a:gridCol w="866175">
                  <a:extLst>
                    <a:ext uri="{9D8B030D-6E8A-4147-A177-3AD203B41FA5}">
                      <a16:colId xmlns:a16="http://schemas.microsoft.com/office/drawing/2014/main" val="20000"/>
                    </a:ext>
                  </a:extLst>
                </a:gridCol>
                <a:gridCol w="1217200">
                  <a:extLst>
                    <a:ext uri="{9D8B030D-6E8A-4147-A177-3AD203B41FA5}">
                      <a16:colId xmlns:a16="http://schemas.microsoft.com/office/drawing/2014/main" val="20001"/>
                    </a:ext>
                  </a:extLst>
                </a:gridCol>
                <a:gridCol w="1350400">
                  <a:extLst>
                    <a:ext uri="{9D8B030D-6E8A-4147-A177-3AD203B41FA5}">
                      <a16:colId xmlns:a16="http://schemas.microsoft.com/office/drawing/2014/main" val="20002"/>
                    </a:ext>
                  </a:extLst>
                </a:gridCol>
                <a:gridCol w="1350400">
                  <a:extLst>
                    <a:ext uri="{9D8B030D-6E8A-4147-A177-3AD203B41FA5}">
                      <a16:colId xmlns:a16="http://schemas.microsoft.com/office/drawing/2014/main" val="20003"/>
                    </a:ext>
                  </a:extLst>
                </a:gridCol>
                <a:gridCol w="1350400">
                  <a:extLst>
                    <a:ext uri="{9D8B030D-6E8A-4147-A177-3AD203B41FA5}">
                      <a16:colId xmlns:a16="http://schemas.microsoft.com/office/drawing/2014/main" val="20004"/>
                    </a:ext>
                  </a:extLst>
                </a:gridCol>
                <a:gridCol w="1350400">
                  <a:extLst>
                    <a:ext uri="{9D8B030D-6E8A-4147-A177-3AD203B41FA5}">
                      <a16:colId xmlns:a16="http://schemas.microsoft.com/office/drawing/2014/main" val="20005"/>
                    </a:ext>
                  </a:extLst>
                </a:gridCol>
              </a:tblGrid>
              <a:tr h="238725">
                <a:tc>
                  <a:txBody>
                    <a:bodyPr/>
                    <a:lstStyle/>
                    <a:p>
                      <a:pPr marL="0" marR="0" lvl="0" indent="0" algn="l" rtl="0">
                        <a:spcBef>
                          <a:spcPts val="0"/>
                        </a:spcBef>
                        <a:spcAft>
                          <a:spcPts val="0"/>
                        </a:spcAft>
                        <a:buNone/>
                      </a:pPr>
                      <a:r>
                        <a:rPr lang="zh-TW" sz="800">
                          <a:latin typeface="DFKai-SB"/>
                          <a:ea typeface="DFKai-SB"/>
                          <a:cs typeface="DFKai-SB"/>
                          <a:sym typeface="DFKai-SB"/>
                        </a:rPr>
                        <a:t>變異來源</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離均差平方和</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自由度</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平均平方和</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F值</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顯著性</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組別X前測成績</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38.282</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1</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38.282</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.557</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.458</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誤差</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4331.105</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63</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68.748</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84" name="Google Shape;384;p47"/>
          <p:cNvSpPr txBox="1"/>
          <p:nvPr/>
        </p:nvSpPr>
        <p:spPr>
          <a:xfrm>
            <a:off x="373750" y="1245575"/>
            <a:ext cx="36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solidFill>
                  <a:schemeClr val="dk2"/>
                </a:solidFill>
              </a:rPr>
              <a:t>組內迴歸係數同質性檢定摘要</a:t>
            </a:r>
            <a:endParaRPr sz="1000">
              <a:solidFill>
                <a:schemeClr val="dk2"/>
              </a:solidFill>
            </a:endParaRPr>
          </a:p>
        </p:txBody>
      </p:sp>
      <p:graphicFrame>
        <p:nvGraphicFramePr>
          <p:cNvPr id="385" name="Google Shape;385;p47"/>
          <p:cNvGraphicFramePr/>
          <p:nvPr/>
        </p:nvGraphicFramePr>
        <p:xfrm>
          <a:off x="373744" y="2785017"/>
          <a:ext cx="3000000" cy="3000000"/>
        </p:xfrm>
        <a:graphic>
          <a:graphicData uri="http://schemas.openxmlformats.org/drawingml/2006/table">
            <a:tbl>
              <a:tblPr firstRow="1" bandRow="1">
                <a:noFill/>
                <a:tableStyleId>{94F96F03-4C32-40F1-B464-275229FA021F}</a:tableStyleId>
              </a:tblPr>
              <a:tblGrid>
                <a:gridCol w="664225">
                  <a:extLst>
                    <a:ext uri="{9D8B030D-6E8A-4147-A177-3AD203B41FA5}">
                      <a16:colId xmlns:a16="http://schemas.microsoft.com/office/drawing/2014/main" val="20000"/>
                    </a:ext>
                  </a:extLst>
                </a:gridCol>
                <a:gridCol w="1223725">
                  <a:extLst>
                    <a:ext uri="{9D8B030D-6E8A-4147-A177-3AD203B41FA5}">
                      <a16:colId xmlns:a16="http://schemas.microsoft.com/office/drawing/2014/main" val="20001"/>
                    </a:ext>
                  </a:extLst>
                </a:gridCol>
                <a:gridCol w="1223725">
                  <a:extLst>
                    <a:ext uri="{9D8B030D-6E8A-4147-A177-3AD203B41FA5}">
                      <a16:colId xmlns:a16="http://schemas.microsoft.com/office/drawing/2014/main" val="20002"/>
                    </a:ext>
                  </a:extLst>
                </a:gridCol>
                <a:gridCol w="1223725">
                  <a:extLst>
                    <a:ext uri="{9D8B030D-6E8A-4147-A177-3AD203B41FA5}">
                      <a16:colId xmlns:a16="http://schemas.microsoft.com/office/drawing/2014/main" val="20003"/>
                    </a:ext>
                  </a:extLst>
                </a:gridCol>
              </a:tblGrid>
              <a:tr h="238725">
                <a:tc>
                  <a:txBody>
                    <a:bodyPr/>
                    <a:lstStyle/>
                    <a:p>
                      <a:pPr marL="0" marR="0" lvl="0" indent="0" algn="l" rtl="0">
                        <a:spcBef>
                          <a:spcPts val="0"/>
                        </a:spcBef>
                        <a:spcAft>
                          <a:spcPts val="0"/>
                        </a:spcAft>
                        <a:buNone/>
                      </a:pPr>
                      <a:r>
                        <a:rPr lang="zh-TW" sz="800">
                          <a:latin typeface="DFKai-SB"/>
                          <a:ea typeface="DFKai-SB"/>
                          <a:cs typeface="DFKai-SB"/>
                          <a:sym typeface="DFKai-SB"/>
                        </a:rPr>
                        <a:t>F值</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df1</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df2</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顯著性</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3.196</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1</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65</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.078</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86" name="Google Shape;386;p47"/>
          <p:cNvSpPr txBox="1"/>
          <p:nvPr/>
        </p:nvSpPr>
        <p:spPr>
          <a:xfrm>
            <a:off x="373750" y="2397700"/>
            <a:ext cx="36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solidFill>
                  <a:schemeClr val="dk2"/>
                </a:solidFill>
              </a:rPr>
              <a:t>誤差變易量的Levene檢定等式</a:t>
            </a:r>
            <a:endParaRPr sz="1000">
              <a:solidFill>
                <a:schemeClr val="dk2"/>
              </a:solidFill>
            </a:endParaRPr>
          </a:p>
        </p:txBody>
      </p:sp>
      <p:graphicFrame>
        <p:nvGraphicFramePr>
          <p:cNvPr id="387" name="Google Shape;387;p47"/>
          <p:cNvGraphicFramePr/>
          <p:nvPr/>
        </p:nvGraphicFramePr>
        <p:xfrm>
          <a:off x="373744" y="3859167"/>
          <a:ext cx="3000000" cy="3000000"/>
        </p:xfrm>
        <a:graphic>
          <a:graphicData uri="http://schemas.openxmlformats.org/drawingml/2006/table">
            <a:tbl>
              <a:tblPr firstRow="1" bandRow="1">
                <a:noFill/>
                <a:tableStyleId>{94F96F03-4C32-40F1-B464-275229FA021F}</a:tableStyleId>
              </a:tblPr>
              <a:tblGrid>
                <a:gridCol w="664225">
                  <a:extLst>
                    <a:ext uri="{9D8B030D-6E8A-4147-A177-3AD203B41FA5}">
                      <a16:colId xmlns:a16="http://schemas.microsoft.com/office/drawing/2014/main" val="20000"/>
                    </a:ext>
                  </a:extLst>
                </a:gridCol>
                <a:gridCol w="1223725">
                  <a:extLst>
                    <a:ext uri="{9D8B030D-6E8A-4147-A177-3AD203B41FA5}">
                      <a16:colId xmlns:a16="http://schemas.microsoft.com/office/drawing/2014/main" val="20001"/>
                    </a:ext>
                  </a:extLst>
                </a:gridCol>
                <a:gridCol w="1223725">
                  <a:extLst>
                    <a:ext uri="{9D8B030D-6E8A-4147-A177-3AD203B41FA5}">
                      <a16:colId xmlns:a16="http://schemas.microsoft.com/office/drawing/2014/main" val="20002"/>
                    </a:ext>
                  </a:extLst>
                </a:gridCol>
                <a:gridCol w="1223725">
                  <a:extLst>
                    <a:ext uri="{9D8B030D-6E8A-4147-A177-3AD203B41FA5}">
                      <a16:colId xmlns:a16="http://schemas.microsoft.com/office/drawing/2014/main" val="20003"/>
                    </a:ext>
                  </a:extLst>
                </a:gridCol>
                <a:gridCol w="1223725">
                  <a:extLst>
                    <a:ext uri="{9D8B030D-6E8A-4147-A177-3AD203B41FA5}">
                      <a16:colId xmlns:a16="http://schemas.microsoft.com/office/drawing/2014/main" val="20004"/>
                    </a:ext>
                  </a:extLst>
                </a:gridCol>
                <a:gridCol w="1223725">
                  <a:extLst>
                    <a:ext uri="{9D8B030D-6E8A-4147-A177-3AD203B41FA5}">
                      <a16:colId xmlns:a16="http://schemas.microsoft.com/office/drawing/2014/main" val="20005"/>
                    </a:ext>
                  </a:extLst>
                </a:gridCol>
              </a:tblGrid>
              <a:tr h="238725">
                <a:tc>
                  <a:txBody>
                    <a:bodyPr/>
                    <a:lstStyle/>
                    <a:p>
                      <a:pPr marL="0" marR="0" lvl="0" indent="0" algn="l" rtl="0">
                        <a:spcBef>
                          <a:spcPts val="0"/>
                        </a:spcBef>
                        <a:spcAft>
                          <a:spcPts val="0"/>
                        </a:spcAft>
                        <a:buNone/>
                      </a:pPr>
                      <a:r>
                        <a:rPr lang="zh-TW" sz="800">
                          <a:latin typeface="DFKai-SB"/>
                          <a:ea typeface="DFKai-SB"/>
                          <a:cs typeface="DFKai-SB"/>
                          <a:sym typeface="DFKai-SB"/>
                        </a:rPr>
                        <a:t>變異來源</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離均差平方和</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自由度</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平均平方和</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F值</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顯著性</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組別</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355.822</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1</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355.822</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5.212</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.026</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誤差(組間)</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4331.105</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64</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68.272</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88" name="Google Shape;388;p47"/>
          <p:cNvSpPr txBox="1"/>
          <p:nvPr/>
        </p:nvSpPr>
        <p:spPr>
          <a:xfrm>
            <a:off x="373750" y="3471850"/>
            <a:ext cx="36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solidFill>
                  <a:schemeClr val="dk2"/>
                </a:solidFill>
              </a:rPr>
              <a:t>後測共變數分析摘要</a:t>
            </a:r>
            <a:endParaRPr sz="1000">
              <a:solidFill>
                <a:schemeClr val="dk2"/>
              </a:solidFill>
            </a:endParaRPr>
          </a:p>
        </p:txBody>
      </p:sp>
      <p:sp>
        <p:nvSpPr>
          <p:cNvPr id="389" name="Google Shape;389;p47"/>
          <p:cNvSpPr/>
          <p:nvPr/>
        </p:nvSpPr>
        <p:spPr>
          <a:xfrm>
            <a:off x="6984000" y="1537775"/>
            <a:ext cx="469200" cy="572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0" name="Google Shape;390;p47"/>
          <p:cNvSpPr/>
          <p:nvPr/>
        </p:nvSpPr>
        <p:spPr>
          <a:xfrm>
            <a:off x="3881638" y="2689775"/>
            <a:ext cx="469200" cy="572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1" name="Google Shape;391;p47"/>
          <p:cNvSpPr/>
          <p:nvPr/>
        </p:nvSpPr>
        <p:spPr>
          <a:xfrm>
            <a:off x="6312125" y="3810550"/>
            <a:ext cx="469200" cy="572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2" name="Google Shape;392;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VR數位素養_ANCOVA</a:t>
            </a:r>
            <a:endParaRPr/>
          </a:p>
        </p:txBody>
      </p:sp>
      <p:graphicFrame>
        <p:nvGraphicFramePr>
          <p:cNvPr id="398" name="Google Shape;398;p48"/>
          <p:cNvGraphicFramePr/>
          <p:nvPr/>
        </p:nvGraphicFramePr>
        <p:xfrm>
          <a:off x="373744" y="1632892"/>
          <a:ext cx="3000000" cy="3000000"/>
        </p:xfrm>
        <a:graphic>
          <a:graphicData uri="http://schemas.openxmlformats.org/drawingml/2006/table">
            <a:tbl>
              <a:tblPr firstRow="1" bandRow="1">
                <a:noFill/>
                <a:tableStyleId>{94F96F03-4C32-40F1-B464-275229FA021F}</a:tableStyleId>
              </a:tblPr>
              <a:tblGrid>
                <a:gridCol w="866175">
                  <a:extLst>
                    <a:ext uri="{9D8B030D-6E8A-4147-A177-3AD203B41FA5}">
                      <a16:colId xmlns:a16="http://schemas.microsoft.com/office/drawing/2014/main" val="20000"/>
                    </a:ext>
                  </a:extLst>
                </a:gridCol>
                <a:gridCol w="1217200">
                  <a:extLst>
                    <a:ext uri="{9D8B030D-6E8A-4147-A177-3AD203B41FA5}">
                      <a16:colId xmlns:a16="http://schemas.microsoft.com/office/drawing/2014/main" val="20001"/>
                    </a:ext>
                  </a:extLst>
                </a:gridCol>
                <a:gridCol w="1350400">
                  <a:extLst>
                    <a:ext uri="{9D8B030D-6E8A-4147-A177-3AD203B41FA5}">
                      <a16:colId xmlns:a16="http://schemas.microsoft.com/office/drawing/2014/main" val="20002"/>
                    </a:ext>
                  </a:extLst>
                </a:gridCol>
                <a:gridCol w="1350400">
                  <a:extLst>
                    <a:ext uri="{9D8B030D-6E8A-4147-A177-3AD203B41FA5}">
                      <a16:colId xmlns:a16="http://schemas.microsoft.com/office/drawing/2014/main" val="20003"/>
                    </a:ext>
                  </a:extLst>
                </a:gridCol>
                <a:gridCol w="1350400">
                  <a:extLst>
                    <a:ext uri="{9D8B030D-6E8A-4147-A177-3AD203B41FA5}">
                      <a16:colId xmlns:a16="http://schemas.microsoft.com/office/drawing/2014/main" val="20004"/>
                    </a:ext>
                  </a:extLst>
                </a:gridCol>
                <a:gridCol w="1350400">
                  <a:extLst>
                    <a:ext uri="{9D8B030D-6E8A-4147-A177-3AD203B41FA5}">
                      <a16:colId xmlns:a16="http://schemas.microsoft.com/office/drawing/2014/main" val="20005"/>
                    </a:ext>
                  </a:extLst>
                </a:gridCol>
              </a:tblGrid>
              <a:tr h="238725">
                <a:tc>
                  <a:txBody>
                    <a:bodyPr/>
                    <a:lstStyle/>
                    <a:p>
                      <a:pPr marL="0" marR="0" lvl="0" indent="0" algn="l" rtl="0">
                        <a:spcBef>
                          <a:spcPts val="0"/>
                        </a:spcBef>
                        <a:spcAft>
                          <a:spcPts val="0"/>
                        </a:spcAft>
                        <a:buNone/>
                      </a:pPr>
                      <a:r>
                        <a:rPr lang="zh-TW" sz="800">
                          <a:latin typeface="DFKai-SB"/>
                          <a:ea typeface="DFKai-SB"/>
                          <a:cs typeface="DFKai-SB"/>
                          <a:sym typeface="DFKai-SB"/>
                        </a:rPr>
                        <a:t>變異來源</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離均差平方和</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自由度</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平均平方和</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F值</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顯著性</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組別X前測成績</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38.282</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1</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38.282</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.557</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.458</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誤差</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4331.105</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63</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68.748</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99" name="Google Shape;399;p48"/>
          <p:cNvSpPr txBox="1"/>
          <p:nvPr/>
        </p:nvSpPr>
        <p:spPr>
          <a:xfrm>
            <a:off x="373750" y="1245575"/>
            <a:ext cx="36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solidFill>
                  <a:schemeClr val="dk2"/>
                </a:solidFill>
              </a:rPr>
              <a:t>組內迴歸係數同質性檢定摘要</a:t>
            </a:r>
            <a:endParaRPr sz="1000">
              <a:solidFill>
                <a:schemeClr val="dk2"/>
              </a:solidFill>
            </a:endParaRPr>
          </a:p>
        </p:txBody>
      </p:sp>
      <p:graphicFrame>
        <p:nvGraphicFramePr>
          <p:cNvPr id="400" name="Google Shape;400;p48"/>
          <p:cNvGraphicFramePr/>
          <p:nvPr/>
        </p:nvGraphicFramePr>
        <p:xfrm>
          <a:off x="373744" y="2785017"/>
          <a:ext cx="3000000" cy="3000000"/>
        </p:xfrm>
        <a:graphic>
          <a:graphicData uri="http://schemas.openxmlformats.org/drawingml/2006/table">
            <a:tbl>
              <a:tblPr firstRow="1" bandRow="1">
                <a:noFill/>
                <a:tableStyleId>{94F96F03-4C32-40F1-B464-275229FA021F}</a:tableStyleId>
              </a:tblPr>
              <a:tblGrid>
                <a:gridCol w="664225">
                  <a:extLst>
                    <a:ext uri="{9D8B030D-6E8A-4147-A177-3AD203B41FA5}">
                      <a16:colId xmlns:a16="http://schemas.microsoft.com/office/drawing/2014/main" val="20000"/>
                    </a:ext>
                  </a:extLst>
                </a:gridCol>
                <a:gridCol w="1223725">
                  <a:extLst>
                    <a:ext uri="{9D8B030D-6E8A-4147-A177-3AD203B41FA5}">
                      <a16:colId xmlns:a16="http://schemas.microsoft.com/office/drawing/2014/main" val="20001"/>
                    </a:ext>
                  </a:extLst>
                </a:gridCol>
                <a:gridCol w="1223725">
                  <a:extLst>
                    <a:ext uri="{9D8B030D-6E8A-4147-A177-3AD203B41FA5}">
                      <a16:colId xmlns:a16="http://schemas.microsoft.com/office/drawing/2014/main" val="20002"/>
                    </a:ext>
                  </a:extLst>
                </a:gridCol>
                <a:gridCol w="1223725">
                  <a:extLst>
                    <a:ext uri="{9D8B030D-6E8A-4147-A177-3AD203B41FA5}">
                      <a16:colId xmlns:a16="http://schemas.microsoft.com/office/drawing/2014/main" val="20003"/>
                    </a:ext>
                  </a:extLst>
                </a:gridCol>
              </a:tblGrid>
              <a:tr h="238725">
                <a:tc>
                  <a:txBody>
                    <a:bodyPr/>
                    <a:lstStyle/>
                    <a:p>
                      <a:pPr marL="0" marR="0" lvl="0" indent="0" algn="l" rtl="0">
                        <a:spcBef>
                          <a:spcPts val="0"/>
                        </a:spcBef>
                        <a:spcAft>
                          <a:spcPts val="0"/>
                        </a:spcAft>
                        <a:buNone/>
                      </a:pPr>
                      <a:r>
                        <a:rPr lang="zh-TW" sz="800">
                          <a:latin typeface="DFKai-SB"/>
                          <a:ea typeface="DFKai-SB"/>
                          <a:cs typeface="DFKai-SB"/>
                          <a:sym typeface="DFKai-SB"/>
                        </a:rPr>
                        <a:t>F值</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df1</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df2</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顯著性</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3.196</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1</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65</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.078</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01" name="Google Shape;401;p48"/>
          <p:cNvSpPr txBox="1"/>
          <p:nvPr/>
        </p:nvSpPr>
        <p:spPr>
          <a:xfrm>
            <a:off x="373750" y="2397700"/>
            <a:ext cx="36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solidFill>
                  <a:schemeClr val="dk2"/>
                </a:solidFill>
              </a:rPr>
              <a:t>誤差變易量的Levene檢定等式</a:t>
            </a:r>
            <a:endParaRPr sz="1000">
              <a:solidFill>
                <a:schemeClr val="dk2"/>
              </a:solidFill>
            </a:endParaRPr>
          </a:p>
        </p:txBody>
      </p:sp>
      <p:graphicFrame>
        <p:nvGraphicFramePr>
          <p:cNvPr id="402" name="Google Shape;402;p48"/>
          <p:cNvGraphicFramePr/>
          <p:nvPr/>
        </p:nvGraphicFramePr>
        <p:xfrm>
          <a:off x="373744" y="3859167"/>
          <a:ext cx="3000000" cy="3000000"/>
        </p:xfrm>
        <a:graphic>
          <a:graphicData uri="http://schemas.openxmlformats.org/drawingml/2006/table">
            <a:tbl>
              <a:tblPr firstRow="1" bandRow="1">
                <a:noFill/>
                <a:tableStyleId>{94F96F03-4C32-40F1-B464-275229FA021F}</a:tableStyleId>
              </a:tblPr>
              <a:tblGrid>
                <a:gridCol w="664225">
                  <a:extLst>
                    <a:ext uri="{9D8B030D-6E8A-4147-A177-3AD203B41FA5}">
                      <a16:colId xmlns:a16="http://schemas.microsoft.com/office/drawing/2014/main" val="20000"/>
                    </a:ext>
                  </a:extLst>
                </a:gridCol>
                <a:gridCol w="1223725">
                  <a:extLst>
                    <a:ext uri="{9D8B030D-6E8A-4147-A177-3AD203B41FA5}">
                      <a16:colId xmlns:a16="http://schemas.microsoft.com/office/drawing/2014/main" val="20001"/>
                    </a:ext>
                  </a:extLst>
                </a:gridCol>
                <a:gridCol w="1223725">
                  <a:extLst>
                    <a:ext uri="{9D8B030D-6E8A-4147-A177-3AD203B41FA5}">
                      <a16:colId xmlns:a16="http://schemas.microsoft.com/office/drawing/2014/main" val="20002"/>
                    </a:ext>
                  </a:extLst>
                </a:gridCol>
                <a:gridCol w="1223725">
                  <a:extLst>
                    <a:ext uri="{9D8B030D-6E8A-4147-A177-3AD203B41FA5}">
                      <a16:colId xmlns:a16="http://schemas.microsoft.com/office/drawing/2014/main" val="20003"/>
                    </a:ext>
                  </a:extLst>
                </a:gridCol>
                <a:gridCol w="1223725">
                  <a:extLst>
                    <a:ext uri="{9D8B030D-6E8A-4147-A177-3AD203B41FA5}">
                      <a16:colId xmlns:a16="http://schemas.microsoft.com/office/drawing/2014/main" val="20004"/>
                    </a:ext>
                  </a:extLst>
                </a:gridCol>
                <a:gridCol w="1223725">
                  <a:extLst>
                    <a:ext uri="{9D8B030D-6E8A-4147-A177-3AD203B41FA5}">
                      <a16:colId xmlns:a16="http://schemas.microsoft.com/office/drawing/2014/main" val="20005"/>
                    </a:ext>
                  </a:extLst>
                </a:gridCol>
              </a:tblGrid>
              <a:tr h="238725">
                <a:tc>
                  <a:txBody>
                    <a:bodyPr/>
                    <a:lstStyle/>
                    <a:p>
                      <a:pPr marL="0" marR="0" lvl="0" indent="0" algn="l" rtl="0">
                        <a:spcBef>
                          <a:spcPts val="0"/>
                        </a:spcBef>
                        <a:spcAft>
                          <a:spcPts val="0"/>
                        </a:spcAft>
                        <a:buNone/>
                      </a:pPr>
                      <a:r>
                        <a:rPr lang="zh-TW" sz="800">
                          <a:latin typeface="DFKai-SB"/>
                          <a:ea typeface="DFKai-SB"/>
                          <a:cs typeface="DFKai-SB"/>
                          <a:sym typeface="DFKai-SB"/>
                        </a:rPr>
                        <a:t>變異來源</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離均差平方和</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自由度</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平均平方和</a:t>
                      </a:r>
                      <a:endParaRPr sz="800">
                        <a:solidFill>
                          <a:srgbClr val="000000"/>
                        </a:solidFill>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F值</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顯著性</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組別</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355.822</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1</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355.822</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5.212</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.026</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誤差(組間)</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4331.105</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64</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68.272</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03" name="Google Shape;403;p48"/>
          <p:cNvSpPr txBox="1"/>
          <p:nvPr/>
        </p:nvSpPr>
        <p:spPr>
          <a:xfrm>
            <a:off x="373750" y="3471850"/>
            <a:ext cx="36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solidFill>
                  <a:schemeClr val="dk2"/>
                </a:solidFill>
              </a:rPr>
              <a:t>後測共變數分析摘要</a:t>
            </a:r>
            <a:endParaRPr sz="1000">
              <a:solidFill>
                <a:schemeClr val="dk2"/>
              </a:solidFill>
            </a:endParaRPr>
          </a:p>
        </p:txBody>
      </p:sp>
      <p:sp>
        <p:nvSpPr>
          <p:cNvPr id="404" name="Google Shape;404;p48"/>
          <p:cNvSpPr/>
          <p:nvPr/>
        </p:nvSpPr>
        <p:spPr>
          <a:xfrm>
            <a:off x="6984000" y="1537775"/>
            <a:ext cx="469200" cy="572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 name="Google Shape;405;p48"/>
          <p:cNvSpPr/>
          <p:nvPr/>
        </p:nvSpPr>
        <p:spPr>
          <a:xfrm>
            <a:off x="3881638" y="2689775"/>
            <a:ext cx="469200" cy="572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 name="Google Shape;406;p48"/>
          <p:cNvSpPr/>
          <p:nvPr/>
        </p:nvSpPr>
        <p:spPr>
          <a:xfrm>
            <a:off x="6312125" y="3810550"/>
            <a:ext cx="469200" cy="572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 name="Google Shape;40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心流經驗_獨立樣本T檢定</a:t>
            </a:r>
            <a:endParaRPr/>
          </a:p>
        </p:txBody>
      </p:sp>
      <p:sp>
        <p:nvSpPr>
          <p:cNvPr id="413" name="Google Shape;413;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414" name="Google Shape;41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認知負荷_ANCOVA</a:t>
            </a:r>
            <a:endParaRPr/>
          </a:p>
        </p:txBody>
      </p:sp>
      <p:sp>
        <p:nvSpPr>
          <p:cNvPr id="420" name="Google Shape;4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421" name="Google Shape;42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行為序列圖_學習行為_實驗組</a:t>
            </a:r>
            <a:endParaRPr/>
          </a:p>
        </p:txBody>
      </p:sp>
      <p:graphicFrame>
        <p:nvGraphicFramePr>
          <p:cNvPr id="427" name="Google Shape;427;p51"/>
          <p:cNvGraphicFramePr/>
          <p:nvPr/>
        </p:nvGraphicFramePr>
        <p:xfrm>
          <a:off x="-2141656" y="1210479"/>
          <a:ext cx="3000000" cy="3000000"/>
        </p:xfrm>
        <a:graphic>
          <a:graphicData uri="http://schemas.openxmlformats.org/drawingml/2006/table">
            <a:tbl>
              <a:tblPr firstRow="1" bandRow="1">
                <a:noFill/>
                <a:tableStyleId>{94F96F03-4C32-40F1-B464-275229FA021F}</a:tableStyleId>
              </a:tblPr>
              <a:tblGrid>
                <a:gridCol w="519900">
                  <a:extLst>
                    <a:ext uri="{9D8B030D-6E8A-4147-A177-3AD203B41FA5}">
                      <a16:colId xmlns:a16="http://schemas.microsoft.com/office/drawing/2014/main" val="20000"/>
                    </a:ext>
                  </a:extLst>
                </a:gridCol>
                <a:gridCol w="957800">
                  <a:extLst>
                    <a:ext uri="{9D8B030D-6E8A-4147-A177-3AD203B41FA5}">
                      <a16:colId xmlns:a16="http://schemas.microsoft.com/office/drawing/2014/main" val="20001"/>
                    </a:ext>
                  </a:extLst>
                </a:gridCol>
              </a:tblGrid>
              <a:tr h="238725">
                <a:tc>
                  <a:txBody>
                    <a:bodyPr/>
                    <a:lstStyle/>
                    <a:p>
                      <a:pPr marL="0" marR="0" lvl="0" indent="0" algn="l" rtl="0">
                        <a:spcBef>
                          <a:spcPts val="0"/>
                        </a:spcBef>
                        <a:spcAft>
                          <a:spcPts val="0"/>
                        </a:spcAft>
                        <a:buNone/>
                      </a:pPr>
                      <a:r>
                        <a:rPr lang="zh-TW" sz="800" u="none" strike="noStrike" cap="none">
                          <a:solidFill>
                            <a:srgbClr val="000000"/>
                          </a:solidFill>
                          <a:latin typeface="DFKai-SB"/>
                          <a:ea typeface="DFKai-SB"/>
                          <a:cs typeface="DFKai-SB"/>
                          <a:sym typeface="DFKai-SB"/>
                        </a:rPr>
                        <a:t>編碼</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solidFill>
                            <a:srgbClr val="000000"/>
                          </a:solidFill>
                          <a:latin typeface="DFKai-SB"/>
                          <a:ea typeface="DFKai-SB"/>
                          <a:cs typeface="DFKai-SB"/>
                          <a:sym typeface="DFKai-SB"/>
                        </a:rPr>
                        <a:t>行為內容</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MC</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完成任務</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PM+RD合併</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精熟學習內容</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LI</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了解問題目標</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EA</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搜索區域</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CT</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接觸目標角色</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38725">
                <a:tc>
                  <a:txBody>
                    <a:bodyPr/>
                    <a:lstStyle/>
                    <a:p>
                      <a:pPr marL="0" lvl="0" indent="0" algn="l" rtl="0">
                        <a:spcBef>
                          <a:spcPts val="0"/>
                        </a:spcBef>
                        <a:spcAft>
                          <a:spcPts val="0"/>
                        </a:spcAft>
                        <a:buNone/>
                      </a:pPr>
                      <a:r>
                        <a:rPr lang="zh-TW" sz="800">
                          <a:solidFill>
                            <a:schemeClr val="dk1"/>
                          </a:solidFill>
                          <a:latin typeface="Times New Roman"/>
                          <a:ea typeface="Times New Roman"/>
                          <a:cs typeface="Times New Roman"/>
                          <a:sym typeface="Times New Roman"/>
                        </a:rPr>
                        <a:t>PO</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撿取物件</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O</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觀察行為</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RC</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接收線索</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SQ</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問GPT問題</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EP</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評估證明</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428" name="Google Shape;428;p51"/>
          <p:cNvSpPr txBox="1"/>
          <p:nvPr/>
        </p:nvSpPr>
        <p:spPr>
          <a:xfrm>
            <a:off x="-3117300" y="4632200"/>
            <a:ext cx="3429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chemeClr val="dk2"/>
                </a:solidFill>
              </a:rPr>
              <a:t>控制組以EA&gt;CT&gt;MA&gt;EA為主</a:t>
            </a:r>
            <a:endParaRPr sz="1800">
              <a:solidFill>
                <a:schemeClr val="dk2"/>
              </a:solidFill>
            </a:endParaRPr>
          </a:p>
        </p:txBody>
      </p:sp>
      <p:sp>
        <p:nvSpPr>
          <p:cNvPr id="429" name="Google Shape;429;p51"/>
          <p:cNvSpPr txBox="1"/>
          <p:nvPr/>
        </p:nvSpPr>
        <p:spPr>
          <a:xfrm>
            <a:off x="-3073425" y="5093900"/>
            <a:ext cx="4276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chemeClr val="dk2"/>
                </a:solidFill>
              </a:rPr>
              <a:t>實驗組以</a:t>
            </a:r>
            <a:br>
              <a:rPr lang="zh-TW" sz="1800">
                <a:solidFill>
                  <a:schemeClr val="dk2"/>
                </a:solidFill>
              </a:rPr>
            </a:br>
            <a:r>
              <a:rPr lang="zh-TW" sz="1800">
                <a:solidFill>
                  <a:schemeClr val="dk2"/>
                </a:solidFill>
              </a:rPr>
              <a:t>EA&gt;CT&gt;MC&gt;SQ&gt;EP&gt;EA</a:t>
            </a:r>
            <a:br>
              <a:rPr lang="zh-TW" sz="1800">
                <a:solidFill>
                  <a:schemeClr val="dk2"/>
                </a:solidFill>
              </a:rPr>
            </a:br>
            <a:r>
              <a:rPr lang="zh-TW" sz="1800">
                <a:solidFill>
                  <a:schemeClr val="dk2"/>
                </a:solidFill>
              </a:rPr>
              <a:t>PO&gt;RD&gt;PM</a:t>
            </a:r>
            <a:endParaRPr sz="1800">
              <a:solidFill>
                <a:schemeClr val="dk2"/>
              </a:solidFill>
            </a:endParaRPr>
          </a:p>
          <a:p>
            <a:pPr marL="0" lvl="0" indent="0" algn="l" rtl="0">
              <a:spcBef>
                <a:spcPts val="0"/>
              </a:spcBef>
              <a:spcAft>
                <a:spcPts val="0"/>
              </a:spcAft>
              <a:buNone/>
            </a:pPr>
            <a:endParaRPr sz="1800">
              <a:solidFill>
                <a:schemeClr val="dk2"/>
              </a:solidFill>
            </a:endParaRPr>
          </a:p>
        </p:txBody>
      </p:sp>
      <p:pic>
        <p:nvPicPr>
          <p:cNvPr id="430" name="Google Shape;430;p51"/>
          <p:cNvPicPr preferRelativeResize="0"/>
          <p:nvPr/>
        </p:nvPicPr>
        <p:blipFill>
          <a:blip r:embed="rId3">
            <a:alphaModFix/>
          </a:blip>
          <a:stretch>
            <a:fillRect/>
          </a:stretch>
        </p:blipFill>
        <p:spPr>
          <a:xfrm>
            <a:off x="152525" y="1017725"/>
            <a:ext cx="5907646" cy="3771376"/>
          </a:xfrm>
          <a:prstGeom prst="rect">
            <a:avLst/>
          </a:prstGeom>
          <a:noFill/>
          <a:ln>
            <a:noFill/>
          </a:ln>
        </p:spPr>
      </p:pic>
      <p:sp>
        <p:nvSpPr>
          <p:cNvPr id="431" name="Google Shape;431;p51"/>
          <p:cNvSpPr txBox="1"/>
          <p:nvPr/>
        </p:nvSpPr>
        <p:spPr>
          <a:xfrm>
            <a:off x="6144000" y="133750"/>
            <a:ext cx="3000000" cy="471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zh-TW" sz="1100">
                <a:solidFill>
                  <a:schemeClr val="dk1"/>
                </a:solidFill>
              </a:rPr>
              <a:t>反思組</a:t>
            </a:r>
            <a:endParaRPr sz="1100">
              <a:solidFill>
                <a:schemeClr val="dk1"/>
              </a:solidFill>
            </a:endParaRPr>
          </a:p>
          <a:p>
            <a:pPr marL="0" lvl="0" indent="304800" algn="l" rtl="0">
              <a:lnSpc>
                <a:spcPct val="115000"/>
              </a:lnSpc>
              <a:spcBef>
                <a:spcPts val="1200"/>
              </a:spcBef>
              <a:spcAft>
                <a:spcPts val="0"/>
              </a:spcAft>
              <a:buNone/>
            </a:pPr>
            <a:r>
              <a:rPr lang="zh-TW" sz="1100">
                <a:solidFill>
                  <a:schemeClr val="dk1"/>
                </a:solidFill>
              </a:rPr>
              <a:t>在實驗中，學生會重複查看關卡目標理解學習活動</a:t>
            </a:r>
            <a:r>
              <a:rPr lang="zh-TW" sz="1100">
                <a:solidFill>
                  <a:schemeClr val="dk1"/>
                </a:solidFill>
                <a:latin typeface="Times New Roman"/>
                <a:ea typeface="Times New Roman"/>
                <a:cs typeface="Times New Roman"/>
                <a:sym typeface="Times New Roman"/>
              </a:rPr>
              <a:t>(US</a:t>
            </a:r>
            <a:r>
              <a:rPr lang="zh-TW" sz="1100">
                <a:solidFill>
                  <a:schemeClr val="dk1"/>
                </a:solidFill>
              </a:rPr>
              <a:t>"</a:t>
            </a:r>
            <a:r>
              <a:rPr lang="zh-TW" sz="1100">
                <a:solidFill>
                  <a:schemeClr val="dk1"/>
                </a:solidFill>
                <a:latin typeface="Times New Roman"/>
                <a:ea typeface="Times New Roman"/>
                <a:cs typeface="Times New Roman"/>
                <a:sym typeface="Times New Roman"/>
              </a:rPr>
              <a:t>US)</a:t>
            </a:r>
            <a:r>
              <a:rPr lang="zh-TW" sz="1100">
                <a:solidFill>
                  <a:schemeClr val="dk1"/>
                </a:solidFill>
              </a:rPr>
              <a:t>，認識完學習活動會與反思型</a:t>
            </a:r>
            <a:r>
              <a:rPr lang="zh-TW" sz="1100">
                <a:solidFill>
                  <a:schemeClr val="dk1"/>
                </a:solidFill>
                <a:latin typeface="Times New Roman"/>
                <a:ea typeface="Times New Roman"/>
                <a:cs typeface="Times New Roman"/>
                <a:sym typeface="Times New Roman"/>
              </a:rPr>
              <a:t>AI</a:t>
            </a:r>
            <a:r>
              <a:rPr lang="zh-TW" sz="1100">
                <a:solidFill>
                  <a:schemeClr val="dk1"/>
                </a:solidFill>
              </a:rPr>
              <a:t>助手進行反思引導行為</a:t>
            </a:r>
            <a:r>
              <a:rPr lang="zh-TW" sz="1100">
                <a:solidFill>
                  <a:schemeClr val="dk1"/>
                </a:solidFill>
                <a:latin typeface="Times New Roman"/>
                <a:ea typeface="Times New Roman"/>
                <a:cs typeface="Times New Roman"/>
                <a:sym typeface="Times New Roman"/>
              </a:rPr>
              <a:t>(US</a:t>
            </a:r>
            <a:r>
              <a:rPr lang="zh-TW" sz="1100">
                <a:solidFill>
                  <a:schemeClr val="dk1"/>
                </a:solidFill>
              </a:rPr>
              <a:t>"</a:t>
            </a:r>
            <a:r>
              <a:rPr lang="zh-TW" sz="1100">
                <a:solidFill>
                  <a:schemeClr val="dk1"/>
                </a:solidFill>
                <a:latin typeface="Times New Roman"/>
                <a:ea typeface="Times New Roman"/>
                <a:cs typeface="Times New Roman"/>
                <a:sym typeface="Times New Roman"/>
              </a:rPr>
              <a:t>SQ)</a:t>
            </a:r>
            <a:r>
              <a:rPr lang="zh-TW" sz="1100">
                <a:solidFill>
                  <a:schemeClr val="dk1"/>
                </a:solidFill>
              </a:rPr>
              <a:t>。學生對答完後</a:t>
            </a:r>
            <a:r>
              <a:rPr lang="zh-TW" sz="1100">
                <a:solidFill>
                  <a:schemeClr val="dk1"/>
                </a:solidFill>
                <a:latin typeface="Times New Roman"/>
                <a:ea typeface="Times New Roman"/>
                <a:cs typeface="Times New Roman"/>
                <a:sym typeface="Times New Roman"/>
              </a:rPr>
              <a:t>(SQ</a:t>
            </a:r>
            <a:r>
              <a:rPr lang="zh-TW" sz="1100">
                <a:solidFill>
                  <a:schemeClr val="dk1"/>
                </a:solidFill>
              </a:rPr>
              <a:t>"</a:t>
            </a:r>
            <a:r>
              <a:rPr lang="zh-TW" sz="1100">
                <a:solidFill>
                  <a:schemeClr val="dk1"/>
                </a:solidFill>
                <a:latin typeface="Times New Roman"/>
                <a:ea typeface="Times New Roman"/>
                <a:cs typeface="Times New Roman"/>
                <a:sym typeface="Times New Roman"/>
              </a:rPr>
              <a:t>SQ)</a:t>
            </a:r>
            <a:r>
              <a:rPr lang="zh-TW" sz="1100">
                <a:solidFill>
                  <a:schemeClr val="dk1"/>
                </a:solidFill>
              </a:rPr>
              <a:t>，開始評估證明行為進行目的性的移動</a:t>
            </a:r>
            <a:r>
              <a:rPr lang="zh-TW" sz="1100">
                <a:solidFill>
                  <a:schemeClr val="dk1"/>
                </a:solidFill>
                <a:latin typeface="Times New Roman"/>
                <a:ea typeface="Times New Roman"/>
                <a:cs typeface="Times New Roman"/>
                <a:sym typeface="Times New Roman"/>
              </a:rPr>
              <a:t>(SQ</a:t>
            </a:r>
            <a:r>
              <a:rPr lang="zh-TW" sz="1100">
                <a:solidFill>
                  <a:schemeClr val="dk1"/>
                </a:solidFill>
              </a:rPr>
              <a:t>"</a:t>
            </a:r>
            <a:r>
              <a:rPr lang="zh-TW" sz="1100">
                <a:solidFill>
                  <a:schemeClr val="dk1"/>
                </a:solidFill>
                <a:latin typeface="Times New Roman"/>
                <a:ea typeface="Times New Roman"/>
                <a:cs typeface="Times New Roman"/>
                <a:sym typeface="Times New Roman"/>
              </a:rPr>
              <a:t>EP)</a:t>
            </a:r>
            <a:r>
              <a:rPr lang="zh-TW" sz="1100">
                <a:solidFill>
                  <a:schemeClr val="dk1"/>
                </a:solidFill>
              </a:rPr>
              <a:t>，依照任務的需求會有不同走向，學生會先探索環境行為再執行接觸目標行為並完成任務</a:t>
            </a:r>
            <a:r>
              <a:rPr lang="zh-TW" sz="1100">
                <a:solidFill>
                  <a:schemeClr val="dk1"/>
                </a:solidFill>
                <a:latin typeface="Times New Roman"/>
                <a:ea typeface="Times New Roman"/>
                <a:cs typeface="Times New Roman"/>
                <a:sym typeface="Times New Roman"/>
              </a:rPr>
              <a:t>(EP</a:t>
            </a:r>
            <a:r>
              <a:rPr lang="zh-TW" sz="1100">
                <a:solidFill>
                  <a:schemeClr val="dk1"/>
                </a:solidFill>
              </a:rPr>
              <a:t>"</a:t>
            </a:r>
            <a:r>
              <a:rPr lang="zh-TW" sz="1100">
                <a:solidFill>
                  <a:schemeClr val="dk1"/>
                </a:solidFill>
                <a:latin typeface="Times New Roman"/>
                <a:ea typeface="Times New Roman"/>
                <a:cs typeface="Times New Roman"/>
                <a:sym typeface="Times New Roman"/>
              </a:rPr>
              <a:t>EE</a:t>
            </a:r>
            <a:r>
              <a:rPr lang="zh-TW" sz="1100">
                <a:solidFill>
                  <a:schemeClr val="dk1"/>
                </a:solidFill>
              </a:rPr>
              <a:t>"</a:t>
            </a:r>
            <a:r>
              <a:rPr lang="zh-TW" sz="1100">
                <a:solidFill>
                  <a:schemeClr val="dk1"/>
                </a:solidFill>
                <a:latin typeface="Times New Roman"/>
                <a:ea typeface="Times New Roman"/>
                <a:cs typeface="Times New Roman"/>
                <a:sym typeface="Times New Roman"/>
              </a:rPr>
              <a:t>CT</a:t>
            </a:r>
            <a:r>
              <a:rPr lang="zh-TW" sz="1100">
                <a:solidFill>
                  <a:schemeClr val="dk1"/>
                </a:solidFill>
              </a:rPr>
              <a:t>"</a:t>
            </a:r>
            <a:r>
              <a:rPr lang="zh-TW" sz="1100">
                <a:solidFill>
                  <a:schemeClr val="dk1"/>
                </a:solidFill>
                <a:latin typeface="Times New Roman"/>
                <a:ea typeface="Times New Roman"/>
                <a:cs typeface="Times New Roman"/>
                <a:sym typeface="Times New Roman"/>
              </a:rPr>
              <a:t>MC)</a:t>
            </a:r>
            <a:r>
              <a:rPr lang="zh-TW" sz="1100">
                <a:solidFill>
                  <a:schemeClr val="dk1"/>
                </a:solidFill>
              </a:rPr>
              <a:t>，或者先探索環境行為再找物件互動學習行為並完成任務</a:t>
            </a:r>
            <a:r>
              <a:rPr lang="zh-TW" sz="1100">
                <a:solidFill>
                  <a:schemeClr val="dk1"/>
                </a:solidFill>
                <a:latin typeface="Times New Roman"/>
                <a:ea typeface="Times New Roman"/>
                <a:cs typeface="Times New Roman"/>
                <a:sym typeface="Times New Roman"/>
              </a:rPr>
              <a:t>(EP</a:t>
            </a:r>
            <a:r>
              <a:rPr lang="zh-TW" sz="1100">
                <a:solidFill>
                  <a:schemeClr val="dk1"/>
                </a:solidFill>
              </a:rPr>
              <a:t>"</a:t>
            </a:r>
            <a:r>
              <a:rPr lang="zh-TW" sz="1100">
                <a:solidFill>
                  <a:schemeClr val="dk1"/>
                </a:solidFill>
                <a:latin typeface="Times New Roman"/>
                <a:ea typeface="Times New Roman"/>
                <a:cs typeface="Times New Roman"/>
                <a:sym typeface="Times New Roman"/>
              </a:rPr>
              <a:t>EE</a:t>
            </a:r>
            <a:r>
              <a:rPr lang="zh-TW" sz="1100">
                <a:solidFill>
                  <a:schemeClr val="dk1"/>
                </a:solidFill>
              </a:rPr>
              <a:t>"</a:t>
            </a:r>
            <a:r>
              <a:rPr lang="zh-TW" sz="1100">
                <a:solidFill>
                  <a:schemeClr val="dk1"/>
                </a:solidFill>
                <a:latin typeface="Times New Roman"/>
                <a:ea typeface="Times New Roman"/>
                <a:cs typeface="Times New Roman"/>
                <a:sym typeface="Times New Roman"/>
              </a:rPr>
              <a:t>PO</a:t>
            </a:r>
            <a:r>
              <a:rPr lang="zh-TW" sz="1100">
                <a:solidFill>
                  <a:schemeClr val="dk1"/>
                </a:solidFill>
              </a:rPr>
              <a:t>"</a:t>
            </a:r>
            <a:r>
              <a:rPr lang="zh-TW" sz="1100">
                <a:solidFill>
                  <a:schemeClr val="dk1"/>
                </a:solidFill>
                <a:latin typeface="Times New Roman"/>
                <a:ea typeface="Times New Roman"/>
                <a:cs typeface="Times New Roman"/>
                <a:sym typeface="Times New Roman"/>
              </a:rPr>
              <a:t>MC)</a:t>
            </a:r>
            <a:r>
              <a:rPr lang="zh-TW" sz="1100">
                <a:solidFill>
                  <a:schemeClr val="dk1"/>
                </a:solidFill>
              </a:rPr>
              <a:t>，又或是直接拿起目標物件並完成任務</a:t>
            </a:r>
            <a:r>
              <a:rPr lang="zh-TW" sz="1100">
                <a:solidFill>
                  <a:schemeClr val="dk1"/>
                </a:solidFill>
                <a:latin typeface="Times New Roman"/>
                <a:ea typeface="Times New Roman"/>
                <a:cs typeface="Times New Roman"/>
                <a:sym typeface="Times New Roman"/>
              </a:rPr>
              <a:t>(EP</a:t>
            </a:r>
            <a:r>
              <a:rPr lang="zh-TW" sz="1100">
                <a:solidFill>
                  <a:schemeClr val="dk1"/>
                </a:solidFill>
              </a:rPr>
              <a:t>"</a:t>
            </a:r>
            <a:r>
              <a:rPr lang="zh-TW" sz="1100">
                <a:solidFill>
                  <a:schemeClr val="dk1"/>
                </a:solidFill>
                <a:latin typeface="Times New Roman"/>
                <a:ea typeface="Times New Roman"/>
                <a:cs typeface="Times New Roman"/>
                <a:sym typeface="Times New Roman"/>
              </a:rPr>
              <a:t>PO</a:t>
            </a:r>
            <a:r>
              <a:rPr lang="zh-TW" sz="1100">
                <a:solidFill>
                  <a:schemeClr val="dk1"/>
                </a:solidFill>
              </a:rPr>
              <a:t>"</a:t>
            </a:r>
            <a:r>
              <a:rPr lang="zh-TW" sz="1100">
                <a:solidFill>
                  <a:schemeClr val="dk1"/>
                </a:solidFill>
                <a:latin typeface="Times New Roman"/>
                <a:ea typeface="Times New Roman"/>
                <a:cs typeface="Times New Roman"/>
                <a:sym typeface="Times New Roman"/>
              </a:rPr>
              <a:t>MC)</a:t>
            </a:r>
            <a:r>
              <a:rPr lang="zh-TW" sz="1100">
                <a:solidFill>
                  <a:schemeClr val="dk1"/>
                </a:solidFill>
              </a:rPr>
              <a:t>。當學生完成任務行為後會再重新與反思型</a:t>
            </a:r>
            <a:r>
              <a:rPr lang="zh-TW" sz="1100">
                <a:solidFill>
                  <a:schemeClr val="dk1"/>
                </a:solidFill>
                <a:latin typeface="Times New Roman"/>
                <a:ea typeface="Times New Roman"/>
                <a:cs typeface="Times New Roman"/>
                <a:sym typeface="Times New Roman"/>
              </a:rPr>
              <a:t>AI</a:t>
            </a:r>
            <a:r>
              <a:rPr lang="zh-TW" sz="1100">
                <a:solidFill>
                  <a:schemeClr val="dk1"/>
                </a:solidFill>
              </a:rPr>
              <a:t>助手對答</a:t>
            </a:r>
            <a:r>
              <a:rPr lang="zh-TW" sz="1100">
                <a:solidFill>
                  <a:schemeClr val="dk1"/>
                </a:solidFill>
                <a:latin typeface="Times New Roman"/>
                <a:ea typeface="Times New Roman"/>
                <a:cs typeface="Times New Roman"/>
                <a:sym typeface="Times New Roman"/>
              </a:rPr>
              <a:t>(MC</a:t>
            </a:r>
            <a:r>
              <a:rPr lang="zh-TW" sz="1100">
                <a:solidFill>
                  <a:schemeClr val="dk1"/>
                </a:solidFill>
              </a:rPr>
              <a:t>"</a:t>
            </a:r>
            <a:r>
              <a:rPr lang="zh-TW" sz="1100">
                <a:solidFill>
                  <a:schemeClr val="dk1"/>
                </a:solidFill>
                <a:latin typeface="Times New Roman"/>
                <a:ea typeface="Times New Roman"/>
                <a:cs typeface="Times New Roman"/>
                <a:sym typeface="Times New Roman"/>
              </a:rPr>
              <a:t>SQ)</a:t>
            </a:r>
            <a:r>
              <a:rPr lang="zh-TW" sz="1100">
                <a:solidFill>
                  <a:schemeClr val="dk1"/>
                </a:solidFill>
              </a:rPr>
              <a:t>，以及重新與物件互動學習</a:t>
            </a:r>
            <a:r>
              <a:rPr lang="zh-TW" sz="1100">
                <a:solidFill>
                  <a:schemeClr val="dk1"/>
                </a:solidFill>
                <a:latin typeface="Times New Roman"/>
                <a:ea typeface="Times New Roman"/>
                <a:cs typeface="Times New Roman"/>
                <a:sym typeface="Times New Roman"/>
              </a:rPr>
              <a:t>((MC</a:t>
            </a:r>
            <a:r>
              <a:rPr lang="zh-TW" sz="1100">
                <a:solidFill>
                  <a:schemeClr val="dk1"/>
                </a:solidFill>
              </a:rPr>
              <a:t>"</a:t>
            </a:r>
            <a:r>
              <a:rPr lang="zh-TW" sz="1100">
                <a:solidFill>
                  <a:schemeClr val="dk1"/>
                </a:solidFill>
                <a:latin typeface="Times New Roman"/>
                <a:ea typeface="Times New Roman"/>
                <a:cs typeface="Times New Roman"/>
                <a:sym typeface="Times New Roman"/>
              </a:rPr>
              <a:t>PO)</a:t>
            </a:r>
            <a:r>
              <a:rPr lang="zh-TW" sz="1100">
                <a:solidFill>
                  <a:schemeClr val="dk1"/>
                </a:solidFill>
              </a:rPr>
              <a:t>，並打開背包欄重複進行複習內容行為</a:t>
            </a:r>
            <a:r>
              <a:rPr lang="zh-TW" sz="1100">
                <a:solidFill>
                  <a:schemeClr val="dk1"/>
                </a:solidFill>
                <a:latin typeface="Times New Roman"/>
                <a:ea typeface="Times New Roman"/>
                <a:cs typeface="Times New Roman"/>
                <a:sym typeface="Times New Roman"/>
              </a:rPr>
              <a:t>(PO</a:t>
            </a:r>
            <a:r>
              <a:rPr lang="zh-TW" sz="1100">
                <a:solidFill>
                  <a:schemeClr val="dk1"/>
                </a:solidFill>
              </a:rPr>
              <a:t>"</a:t>
            </a:r>
            <a:r>
              <a:rPr lang="zh-TW" sz="1100">
                <a:solidFill>
                  <a:schemeClr val="dk1"/>
                </a:solidFill>
                <a:latin typeface="Times New Roman"/>
                <a:ea typeface="Times New Roman"/>
                <a:cs typeface="Times New Roman"/>
                <a:sym typeface="Times New Roman"/>
              </a:rPr>
              <a:t>LM</a:t>
            </a:r>
            <a:r>
              <a:rPr lang="zh-TW" sz="1100">
                <a:solidFill>
                  <a:schemeClr val="dk1"/>
                </a:solidFill>
              </a:rPr>
              <a:t>、</a:t>
            </a:r>
            <a:r>
              <a:rPr lang="zh-TW" sz="1100">
                <a:solidFill>
                  <a:schemeClr val="dk1"/>
                </a:solidFill>
                <a:latin typeface="Times New Roman"/>
                <a:ea typeface="Times New Roman"/>
                <a:cs typeface="Times New Roman"/>
                <a:sym typeface="Times New Roman"/>
              </a:rPr>
              <a:t>LM</a:t>
            </a:r>
            <a:r>
              <a:rPr lang="zh-TW" sz="1100">
                <a:solidFill>
                  <a:schemeClr val="dk1"/>
                </a:solidFill>
              </a:rPr>
              <a:t>"</a:t>
            </a:r>
            <a:r>
              <a:rPr lang="zh-TW" sz="1100">
                <a:solidFill>
                  <a:schemeClr val="dk1"/>
                </a:solidFill>
                <a:latin typeface="Times New Roman"/>
                <a:ea typeface="Times New Roman"/>
                <a:cs typeface="Times New Roman"/>
                <a:sym typeface="Times New Roman"/>
              </a:rPr>
              <a:t>LM)</a:t>
            </a:r>
            <a:r>
              <a:rPr lang="zh-TW" sz="1100">
                <a:solidFill>
                  <a:schemeClr val="dk1"/>
                </a:solidFill>
              </a:rPr>
              <a:t>。最後，如果學生遇到不同任務的目標角色，則會返回探索環境行為</a:t>
            </a:r>
            <a:r>
              <a:rPr lang="zh-TW" sz="1100">
                <a:solidFill>
                  <a:schemeClr val="dk1"/>
                </a:solidFill>
                <a:latin typeface="Times New Roman"/>
                <a:ea typeface="Times New Roman"/>
                <a:cs typeface="Times New Roman"/>
                <a:sym typeface="Times New Roman"/>
              </a:rPr>
              <a:t>(CT</a:t>
            </a:r>
            <a:r>
              <a:rPr lang="zh-TW" sz="1100">
                <a:solidFill>
                  <a:schemeClr val="dk1"/>
                </a:solidFill>
              </a:rPr>
              <a:t>"</a:t>
            </a:r>
            <a:r>
              <a:rPr lang="zh-TW" sz="1100">
                <a:solidFill>
                  <a:schemeClr val="dk1"/>
                </a:solidFill>
                <a:latin typeface="Times New Roman"/>
                <a:ea typeface="Times New Roman"/>
                <a:cs typeface="Times New Roman"/>
                <a:sym typeface="Times New Roman"/>
              </a:rPr>
              <a:t>EE)</a:t>
            </a:r>
            <a:r>
              <a:rPr lang="zh-TW" sz="1100">
                <a:solidFill>
                  <a:schemeClr val="dk1"/>
                </a:solidFill>
              </a:rPr>
              <a:t>。</a:t>
            </a:r>
            <a:endParaRPr sz="1100">
              <a:solidFill>
                <a:schemeClr val="dk1"/>
              </a:solidFill>
            </a:endParaRPr>
          </a:p>
          <a:p>
            <a:pPr marL="0" lvl="0" indent="0" algn="l" rtl="0">
              <a:spcBef>
                <a:spcPts val="1200"/>
              </a:spcBef>
              <a:spcAft>
                <a:spcPts val="0"/>
              </a:spcAft>
              <a:buNone/>
            </a:pPr>
            <a:r>
              <a:rPr lang="zh-TW" sz="1200">
                <a:solidFill>
                  <a:schemeClr val="dk1"/>
                </a:solidFill>
                <a:latin typeface="Times New Roman"/>
                <a:ea typeface="Times New Roman"/>
                <a:cs typeface="Times New Roman"/>
                <a:sym typeface="Times New Roman"/>
              </a:rPr>
              <a:t>    	</a:t>
            </a:r>
            <a:r>
              <a:rPr lang="zh-TW" sz="1200">
                <a:solidFill>
                  <a:schemeClr val="dk1"/>
                </a:solidFill>
              </a:rPr>
              <a:t>另外學生理解學習活動行為後也會先進行觀察行為</a:t>
            </a:r>
            <a:r>
              <a:rPr lang="zh-TW" sz="1200">
                <a:solidFill>
                  <a:schemeClr val="dk1"/>
                </a:solidFill>
                <a:latin typeface="Times New Roman"/>
                <a:ea typeface="Times New Roman"/>
                <a:cs typeface="Times New Roman"/>
                <a:sym typeface="Times New Roman"/>
              </a:rPr>
              <a:t>(US</a:t>
            </a:r>
            <a:r>
              <a:rPr lang="zh-TW" sz="1200">
                <a:solidFill>
                  <a:schemeClr val="dk1"/>
                </a:solidFill>
              </a:rPr>
              <a:t>"</a:t>
            </a:r>
            <a:r>
              <a:rPr lang="zh-TW" sz="1200">
                <a:solidFill>
                  <a:schemeClr val="dk1"/>
                </a:solidFill>
                <a:latin typeface="Times New Roman"/>
                <a:ea typeface="Times New Roman"/>
                <a:cs typeface="Times New Roman"/>
                <a:sym typeface="Times New Roman"/>
              </a:rPr>
              <a:t>O)</a:t>
            </a:r>
            <a:r>
              <a:rPr lang="zh-TW" sz="1200">
                <a:solidFill>
                  <a:schemeClr val="dk1"/>
                </a:solidFill>
              </a:rPr>
              <a:t>，觀察時</a:t>
            </a:r>
            <a:r>
              <a:rPr lang="zh-TW" sz="1200">
                <a:solidFill>
                  <a:schemeClr val="dk1"/>
                </a:solidFill>
                <a:latin typeface="Times New Roman"/>
                <a:ea typeface="Times New Roman"/>
                <a:cs typeface="Times New Roman"/>
                <a:sym typeface="Times New Roman"/>
              </a:rPr>
              <a:t>(O</a:t>
            </a:r>
            <a:r>
              <a:rPr lang="zh-TW" sz="1200">
                <a:solidFill>
                  <a:schemeClr val="dk1"/>
                </a:solidFill>
              </a:rPr>
              <a:t>"</a:t>
            </a:r>
            <a:r>
              <a:rPr lang="zh-TW" sz="1200">
                <a:solidFill>
                  <a:schemeClr val="dk1"/>
                </a:solidFill>
                <a:latin typeface="Times New Roman"/>
                <a:ea typeface="Times New Roman"/>
                <a:cs typeface="Times New Roman"/>
                <a:sym typeface="Times New Roman"/>
              </a:rPr>
              <a:t>O)</a:t>
            </a:r>
            <a:r>
              <a:rPr lang="zh-TW" sz="1200">
                <a:solidFill>
                  <a:schemeClr val="dk1"/>
                </a:solidFill>
              </a:rPr>
              <a:t>，會遇到不同的非目標角色從他們身上取得提示</a:t>
            </a:r>
            <a:r>
              <a:rPr lang="zh-TW" sz="1200">
                <a:solidFill>
                  <a:schemeClr val="dk1"/>
                </a:solidFill>
                <a:latin typeface="Times New Roman"/>
                <a:ea typeface="Times New Roman"/>
                <a:cs typeface="Times New Roman"/>
                <a:sym typeface="Times New Roman"/>
              </a:rPr>
              <a:t>(O</a:t>
            </a:r>
            <a:r>
              <a:rPr lang="zh-TW" sz="1200">
                <a:solidFill>
                  <a:schemeClr val="dk1"/>
                </a:solidFill>
              </a:rPr>
              <a:t>"</a:t>
            </a:r>
            <a:r>
              <a:rPr lang="zh-TW" sz="1200">
                <a:solidFill>
                  <a:schemeClr val="dk1"/>
                </a:solidFill>
                <a:latin typeface="Times New Roman"/>
                <a:ea typeface="Times New Roman"/>
                <a:cs typeface="Times New Roman"/>
                <a:sym typeface="Times New Roman"/>
              </a:rPr>
              <a:t>RC)</a:t>
            </a:r>
            <a:r>
              <a:rPr lang="zh-TW" sz="1200">
                <a:solidFill>
                  <a:schemeClr val="dk1"/>
                </a:solidFill>
              </a:rPr>
              <a:t>，再回去和反思型</a:t>
            </a:r>
            <a:r>
              <a:rPr lang="zh-TW" sz="1200">
                <a:solidFill>
                  <a:schemeClr val="dk1"/>
                </a:solidFill>
                <a:latin typeface="Times New Roman"/>
                <a:ea typeface="Times New Roman"/>
                <a:cs typeface="Times New Roman"/>
                <a:sym typeface="Times New Roman"/>
              </a:rPr>
              <a:t>AI</a:t>
            </a:r>
            <a:r>
              <a:rPr lang="zh-TW" sz="1200">
                <a:solidFill>
                  <a:schemeClr val="dk1"/>
                </a:solidFill>
              </a:rPr>
              <a:t>助手進行反思引導行為</a:t>
            </a:r>
            <a:r>
              <a:rPr lang="zh-TW" sz="1200">
                <a:solidFill>
                  <a:schemeClr val="dk1"/>
                </a:solidFill>
                <a:latin typeface="Times New Roman"/>
                <a:ea typeface="Times New Roman"/>
                <a:cs typeface="Times New Roman"/>
                <a:sym typeface="Times New Roman"/>
              </a:rPr>
              <a:t>(O</a:t>
            </a:r>
            <a:r>
              <a:rPr lang="zh-TW" sz="1200">
                <a:solidFill>
                  <a:schemeClr val="dk1"/>
                </a:solidFill>
              </a:rPr>
              <a:t>"</a:t>
            </a:r>
            <a:r>
              <a:rPr lang="zh-TW" sz="1200">
                <a:solidFill>
                  <a:schemeClr val="dk1"/>
                </a:solidFill>
                <a:latin typeface="Times New Roman"/>
                <a:ea typeface="Times New Roman"/>
                <a:cs typeface="Times New Roman"/>
                <a:sym typeface="Times New Roman"/>
              </a:rPr>
              <a:t>SQ)</a:t>
            </a:r>
            <a:r>
              <a:rPr lang="zh-TW" sz="1200">
                <a:solidFill>
                  <a:schemeClr val="dk1"/>
                </a:solidFill>
              </a:rPr>
              <a:t>，或是直接照著提示進行探索環境行為</a:t>
            </a:r>
            <a:r>
              <a:rPr lang="zh-TW" sz="1200">
                <a:solidFill>
                  <a:schemeClr val="dk1"/>
                </a:solidFill>
                <a:latin typeface="Times New Roman"/>
                <a:ea typeface="Times New Roman"/>
                <a:cs typeface="Times New Roman"/>
                <a:sym typeface="Times New Roman"/>
              </a:rPr>
              <a:t>(RC</a:t>
            </a:r>
            <a:r>
              <a:rPr lang="zh-TW" sz="1200">
                <a:solidFill>
                  <a:schemeClr val="dk1"/>
                </a:solidFill>
              </a:rPr>
              <a:t>"</a:t>
            </a:r>
            <a:r>
              <a:rPr lang="zh-TW" sz="1200">
                <a:solidFill>
                  <a:schemeClr val="dk1"/>
                </a:solidFill>
                <a:latin typeface="Times New Roman"/>
                <a:ea typeface="Times New Roman"/>
                <a:cs typeface="Times New Roman"/>
                <a:sym typeface="Times New Roman"/>
              </a:rPr>
              <a:t>EE)</a:t>
            </a:r>
            <a:r>
              <a:rPr lang="zh-TW" sz="1200">
                <a:solidFill>
                  <a:schemeClr val="dk1"/>
                </a:solidFill>
              </a:rPr>
              <a:t>。</a:t>
            </a:r>
            <a:endParaRPr/>
          </a:p>
        </p:txBody>
      </p:sp>
      <p:sp>
        <p:nvSpPr>
          <p:cNvPr id="432" name="Google Shape;43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a:t>行為序列圖_學習行為_控制組</a:t>
            </a:r>
            <a:endParaRPr/>
          </a:p>
        </p:txBody>
      </p:sp>
      <p:pic>
        <p:nvPicPr>
          <p:cNvPr id="438" name="Google Shape;438;p52"/>
          <p:cNvPicPr preferRelativeResize="0"/>
          <p:nvPr/>
        </p:nvPicPr>
        <p:blipFill>
          <a:blip r:embed="rId3">
            <a:alphaModFix/>
          </a:blip>
          <a:stretch>
            <a:fillRect/>
          </a:stretch>
        </p:blipFill>
        <p:spPr>
          <a:xfrm>
            <a:off x="-158075" y="1130425"/>
            <a:ext cx="6830326" cy="3820974"/>
          </a:xfrm>
          <a:prstGeom prst="rect">
            <a:avLst/>
          </a:prstGeom>
          <a:noFill/>
          <a:ln>
            <a:noFill/>
          </a:ln>
        </p:spPr>
      </p:pic>
      <p:sp>
        <p:nvSpPr>
          <p:cNvPr id="439" name="Google Shape;439;p52"/>
          <p:cNvSpPr txBox="1"/>
          <p:nvPr/>
        </p:nvSpPr>
        <p:spPr>
          <a:xfrm>
            <a:off x="6672250" y="0"/>
            <a:ext cx="2471700" cy="507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zh-TW" sz="1100">
                <a:solidFill>
                  <a:schemeClr val="dk1"/>
                </a:solidFill>
              </a:rPr>
              <a:t>控制組</a:t>
            </a:r>
            <a:endParaRPr sz="1100">
              <a:solidFill>
                <a:schemeClr val="dk1"/>
              </a:solidFill>
            </a:endParaRPr>
          </a:p>
          <a:p>
            <a:pPr marL="0" lvl="0" indent="0" algn="l" rtl="0">
              <a:lnSpc>
                <a:spcPct val="115000"/>
              </a:lnSpc>
              <a:spcBef>
                <a:spcPts val="1200"/>
              </a:spcBef>
              <a:spcAft>
                <a:spcPts val="0"/>
              </a:spcAft>
              <a:buNone/>
            </a:pPr>
            <a:r>
              <a:rPr lang="zh-TW" sz="1100">
                <a:solidFill>
                  <a:schemeClr val="dk1"/>
                </a:solidFill>
                <a:latin typeface="Times New Roman"/>
                <a:ea typeface="Times New Roman"/>
                <a:cs typeface="Times New Roman"/>
                <a:sym typeface="Times New Roman"/>
              </a:rPr>
              <a:t>    	</a:t>
            </a:r>
            <a:r>
              <a:rPr lang="zh-TW" sz="1100">
                <a:solidFill>
                  <a:schemeClr val="dk1"/>
                </a:solidFill>
              </a:rPr>
              <a:t>在實驗中，控制組學生會先理解學習活動（</a:t>
            </a:r>
            <a:r>
              <a:rPr lang="zh-TW" sz="1100">
                <a:solidFill>
                  <a:schemeClr val="dk1"/>
                </a:solidFill>
                <a:latin typeface="Times New Roman"/>
                <a:ea typeface="Times New Roman"/>
                <a:cs typeface="Times New Roman"/>
                <a:sym typeface="Times New Roman"/>
              </a:rPr>
              <a:t>US</a:t>
            </a:r>
            <a:r>
              <a:rPr lang="zh-TW" sz="1100">
                <a:solidFill>
                  <a:schemeClr val="dk1"/>
                </a:solidFill>
              </a:rPr>
              <a:t>"</a:t>
            </a:r>
            <a:r>
              <a:rPr lang="zh-TW" sz="1100">
                <a:solidFill>
                  <a:schemeClr val="dk1"/>
                </a:solidFill>
                <a:latin typeface="Times New Roman"/>
                <a:ea typeface="Times New Roman"/>
                <a:cs typeface="Times New Roman"/>
                <a:sym typeface="Times New Roman"/>
              </a:rPr>
              <a:t>US</a:t>
            </a:r>
            <a:r>
              <a:rPr lang="zh-TW" sz="1100">
                <a:solidFill>
                  <a:schemeClr val="dk1"/>
                </a:solidFill>
              </a:rPr>
              <a:t>）後，照著活動目標探索環境</a:t>
            </a:r>
            <a:r>
              <a:rPr lang="zh-TW" sz="1100">
                <a:solidFill>
                  <a:schemeClr val="dk1"/>
                </a:solidFill>
                <a:latin typeface="Times New Roman"/>
                <a:ea typeface="Times New Roman"/>
                <a:cs typeface="Times New Roman"/>
                <a:sym typeface="Times New Roman"/>
              </a:rPr>
              <a:t>(US</a:t>
            </a:r>
            <a:r>
              <a:rPr lang="zh-TW" sz="1100">
                <a:solidFill>
                  <a:schemeClr val="dk1"/>
                </a:solidFill>
              </a:rPr>
              <a:t>"</a:t>
            </a:r>
            <a:r>
              <a:rPr lang="zh-TW" sz="1100">
                <a:solidFill>
                  <a:schemeClr val="dk1"/>
                </a:solidFill>
                <a:latin typeface="Times New Roman"/>
                <a:ea typeface="Times New Roman"/>
                <a:cs typeface="Times New Roman"/>
                <a:sym typeface="Times New Roman"/>
              </a:rPr>
              <a:t>EE)</a:t>
            </a:r>
            <a:r>
              <a:rPr lang="zh-TW" sz="1100">
                <a:solidFill>
                  <a:schemeClr val="dk1"/>
                </a:solidFill>
              </a:rPr>
              <a:t>。找到環境中的目標角色</a:t>
            </a:r>
            <a:r>
              <a:rPr lang="zh-TW" sz="1100">
                <a:solidFill>
                  <a:schemeClr val="dk1"/>
                </a:solidFill>
                <a:latin typeface="Times New Roman"/>
                <a:ea typeface="Times New Roman"/>
                <a:cs typeface="Times New Roman"/>
                <a:sym typeface="Times New Roman"/>
              </a:rPr>
              <a:t>(EE</a:t>
            </a:r>
            <a:r>
              <a:rPr lang="zh-TW" sz="1100">
                <a:solidFill>
                  <a:schemeClr val="dk1"/>
                </a:solidFill>
              </a:rPr>
              <a:t>"</a:t>
            </a:r>
            <a:r>
              <a:rPr lang="zh-TW" sz="1100">
                <a:solidFill>
                  <a:schemeClr val="dk1"/>
                </a:solidFill>
                <a:latin typeface="Times New Roman"/>
                <a:ea typeface="Times New Roman"/>
                <a:cs typeface="Times New Roman"/>
                <a:sym typeface="Times New Roman"/>
              </a:rPr>
              <a:t>CT)</a:t>
            </a:r>
            <a:r>
              <a:rPr lang="zh-TW" sz="1100">
                <a:solidFill>
                  <a:schemeClr val="dk1"/>
                </a:solidFill>
              </a:rPr>
              <a:t>時，如果遇到情況一，學生接觸不同任務的目標角色會改回探索環境行為</a:t>
            </a:r>
            <a:r>
              <a:rPr lang="zh-TW" sz="1100">
                <a:solidFill>
                  <a:schemeClr val="dk1"/>
                </a:solidFill>
                <a:latin typeface="Times New Roman"/>
                <a:ea typeface="Times New Roman"/>
                <a:cs typeface="Times New Roman"/>
                <a:sym typeface="Times New Roman"/>
              </a:rPr>
              <a:t>(CT</a:t>
            </a:r>
            <a:r>
              <a:rPr lang="zh-TW" sz="1100">
                <a:solidFill>
                  <a:schemeClr val="dk1"/>
                </a:solidFill>
              </a:rPr>
              <a:t>"</a:t>
            </a:r>
            <a:r>
              <a:rPr lang="zh-TW" sz="1100">
                <a:solidFill>
                  <a:schemeClr val="dk1"/>
                </a:solidFill>
                <a:latin typeface="Times New Roman"/>
                <a:ea typeface="Times New Roman"/>
                <a:cs typeface="Times New Roman"/>
                <a:sym typeface="Times New Roman"/>
              </a:rPr>
              <a:t>EE)</a:t>
            </a:r>
            <a:r>
              <a:rPr lang="zh-TW" sz="1100">
                <a:solidFill>
                  <a:schemeClr val="dk1"/>
                </a:solidFill>
              </a:rPr>
              <a:t>，而情況二是，學生如果還未符合任務完成條件會進行觀察行為</a:t>
            </a:r>
            <a:r>
              <a:rPr lang="zh-TW" sz="1100">
                <a:solidFill>
                  <a:schemeClr val="dk1"/>
                </a:solidFill>
                <a:latin typeface="Times New Roman"/>
                <a:ea typeface="Times New Roman"/>
                <a:cs typeface="Times New Roman"/>
                <a:sym typeface="Times New Roman"/>
              </a:rPr>
              <a:t>(CT</a:t>
            </a:r>
            <a:r>
              <a:rPr lang="zh-TW" sz="1100">
                <a:solidFill>
                  <a:schemeClr val="dk1"/>
                </a:solidFill>
              </a:rPr>
              <a:t>"</a:t>
            </a:r>
            <a:r>
              <a:rPr lang="zh-TW" sz="1100">
                <a:solidFill>
                  <a:schemeClr val="dk1"/>
                </a:solidFill>
                <a:latin typeface="Times New Roman"/>
                <a:ea typeface="Times New Roman"/>
                <a:cs typeface="Times New Roman"/>
                <a:sym typeface="Times New Roman"/>
              </a:rPr>
              <a:t>O)</a:t>
            </a:r>
            <a:r>
              <a:rPr lang="zh-TW" sz="1100">
                <a:solidFill>
                  <a:schemeClr val="dk1"/>
                </a:solidFill>
              </a:rPr>
              <a:t>，觀察時</a:t>
            </a:r>
            <a:r>
              <a:rPr lang="zh-TW" sz="1100">
                <a:solidFill>
                  <a:schemeClr val="dk1"/>
                </a:solidFill>
                <a:latin typeface="Times New Roman"/>
                <a:ea typeface="Times New Roman"/>
                <a:cs typeface="Times New Roman"/>
                <a:sym typeface="Times New Roman"/>
              </a:rPr>
              <a:t>(O</a:t>
            </a:r>
            <a:r>
              <a:rPr lang="zh-TW" sz="1100">
                <a:solidFill>
                  <a:schemeClr val="dk1"/>
                </a:solidFill>
              </a:rPr>
              <a:t>"</a:t>
            </a:r>
            <a:r>
              <a:rPr lang="zh-TW" sz="1100">
                <a:solidFill>
                  <a:schemeClr val="dk1"/>
                </a:solidFill>
                <a:latin typeface="Times New Roman"/>
                <a:ea typeface="Times New Roman"/>
                <a:cs typeface="Times New Roman"/>
                <a:sym typeface="Times New Roman"/>
              </a:rPr>
              <a:t>O)</a:t>
            </a:r>
            <a:r>
              <a:rPr lang="zh-TW" sz="1100">
                <a:solidFill>
                  <a:schemeClr val="dk1"/>
                </a:solidFill>
              </a:rPr>
              <a:t>，會從不同的非目標角色取得提示</a:t>
            </a:r>
            <a:r>
              <a:rPr lang="zh-TW" sz="1100">
                <a:solidFill>
                  <a:schemeClr val="dk1"/>
                </a:solidFill>
                <a:latin typeface="Times New Roman"/>
                <a:ea typeface="Times New Roman"/>
                <a:cs typeface="Times New Roman"/>
                <a:sym typeface="Times New Roman"/>
              </a:rPr>
              <a:t>(O</a:t>
            </a:r>
            <a:r>
              <a:rPr lang="zh-TW" sz="1100">
                <a:solidFill>
                  <a:schemeClr val="dk1"/>
                </a:solidFill>
              </a:rPr>
              <a:t>"</a:t>
            </a:r>
            <a:r>
              <a:rPr lang="zh-TW" sz="1100">
                <a:solidFill>
                  <a:schemeClr val="dk1"/>
                </a:solidFill>
                <a:latin typeface="Times New Roman"/>
                <a:ea typeface="Times New Roman"/>
                <a:cs typeface="Times New Roman"/>
                <a:sym typeface="Times New Roman"/>
              </a:rPr>
              <a:t>RC)</a:t>
            </a:r>
            <a:r>
              <a:rPr lang="zh-TW" sz="1100">
                <a:solidFill>
                  <a:schemeClr val="dk1"/>
                </a:solidFill>
              </a:rPr>
              <a:t>，提示沒用的話就返回觀察行為</a:t>
            </a:r>
            <a:r>
              <a:rPr lang="zh-TW" sz="1100">
                <a:solidFill>
                  <a:schemeClr val="dk1"/>
                </a:solidFill>
                <a:latin typeface="Times New Roman"/>
                <a:ea typeface="Times New Roman"/>
                <a:cs typeface="Times New Roman"/>
                <a:sym typeface="Times New Roman"/>
              </a:rPr>
              <a:t>(RC</a:t>
            </a:r>
            <a:r>
              <a:rPr lang="zh-TW" sz="1100">
                <a:solidFill>
                  <a:schemeClr val="dk1"/>
                </a:solidFill>
              </a:rPr>
              <a:t>"</a:t>
            </a:r>
            <a:r>
              <a:rPr lang="zh-TW" sz="1100">
                <a:solidFill>
                  <a:schemeClr val="dk1"/>
                </a:solidFill>
                <a:latin typeface="Times New Roman"/>
                <a:ea typeface="Times New Roman"/>
                <a:cs typeface="Times New Roman"/>
                <a:sym typeface="Times New Roman"/>
              </a:rPr>
              <a:t>O)</a:t>
            </a:r>
            <a:r>
              <a:rPr lang="zh-TW" sz="1100">
                <a:solidFill>
                  <a:schemeClr val="dk1"/>
                </a:solidFill>
              </a:rPr>
              <a:t>，提示有用的話就重新進行探索環境行為</a:t>
            </a:r>
            <a:r>
              <a:rPr lang="zh-TW" sz="1100">
                <a:solidFill>
                  <a:schemeClr val="dk1"/>
                </a:solidFill>
                <a:latin typeface="Times New Roman"/>
                <a:ea typeface="Times New Roman"/>
                <a:cs typeface="Times New Roman"/>
                <a:sym typeface="Times New Roman"/>
              </a:rPr>
              <a:t>(RC</a:t>
            </a:r>
            <a:r>
              <a:rPr lang="zh-TW" sz="1100">
                <a:solidFill>
                  <a:schemeClr val="dk1"/>
                </a:solidFill>
              </a:rPr>
              <a:t>"</a:t>
            </a:r>
            <a:r>
              <a:rPr lang="zh-TW" sz="1100">
                <a:solidFill>
                  <a:schemeClr val="dk1"/>
                </a:solidFill>
                <a:latin typeface="Times New Roman"/>
                <a:ea typeface="Times New Roman"/>
                <a:cs typeface="Times New Roman"/>
                <a:sym typeface="Times New Roman"/>
              </a:rPr>
              <a:t>EE)</a:t>
            </a:r>
            <a:r>
              <a:rPr lang="zh-TW" sz="1100">
                <a:solidFill>
                  <a:schemeClr val="dk1"/>
                </a:solidFill>
              </a:rPr>
              <a:t>，接觸目標後的情況三，則是學生符合條件完成任務</a:t>
            </a:r>
            <a:r>
              <a:rPr lang="zh-TW" sz="1100">
                <a:solidFill>
                  <a:schemeClr val="dk1"/>
                </a:solidFill>
                <a:latin typeface="Times New Roman"/>
                <a:ea typeface="Times New Roman"/>
                <a:cs typeface="Times New Roman"/>
                <a:sym typeface="Times New Roman"/>
              </a:rPr>
              <a:t>(CT</a:t>
            </a:r>
            <a:r>
              <a:rPr lang="zh-TW" sz="1100">
                <a:solidFill>
                  <a:schemeClr val="dk1"/>
                </a:solidFill>
              </a:rPr>
              <a:t>"</a:t>
            </a:r>
            <a:r>
              <a:rPr lang="zh-TW" sz="1100">
                <a:solidFill>
                  <a:schemeClr val="dk1"/>
                </a:solidFill>
                <a:latin typeface="Times New Roman"/>
                <a:ea typeface="Times New Roman"/>
                <a:cs typeface="Times New Roman"/>
                <a:sym typeface="Times New Roman"/>
              </a:rPr>
              <a:t>MC)</a:t>
            </a:r>
            <a:r>
              <a:rPr lang="zh-TW" sz="1100">
                <a:solidFill>
                  <a:schemeClr val="dk1"/>
                </a:solidFill>
              </a:rPr>
              <a:t>。</a:t>
            </a:r>
            <a:endParaRPr sz="1100">
              <a:solidFill>
                <a:schemeClr val="dk1"/>
              </a:solidFill>
            </a:endParaRPr>
          </a:p>
          <a:p>
            <a:pPr marL="0" lvl="0" indent="0" algn="l" rtl="0">
              <a:spcBef>
                <a:spcPts val="1200"/>
              </a:spcBef>
              <a:spcAft>
                <a:spcPts val="0"/>
              </a:spcAft>
              <a:buNone/>
            </a:pPr>
            <a:r>
              <a:rPr lang="zh-TW" sz="1200">
                <a:solidFill>
                  <a:schemeClr val="dk1"/>
                </a:solidFill>
                <a:latin typeface="Times New Roman"/>
                <a:ea typeface="Times New Roman"/>
                <a:cs typeface="Times New Roman"/>
                <a:sym typeface="Times New Roman"/>
              </a:rPr>
              <a:t>    	</a:t>
            </a:r>
            <a:r>
              <a:rPr lang="zh-TW" sz="1200">
                <a:solidFill>
                  <a:schemeClr val="dk1"/>
                </a:solidFill>
              </a:rPr>
              <a:t>當學生在探索環境找到物件，可與物件互動學習</a:t>
            </a:r>
            <a:r>
              <a:rPr lang="zh-TW" sz="1200">
                <a:solidFill>
                  <a:schemeClr val="dk1"/>
                </a:solidFill>
                <a:latin typeface="Times New Roman"/>
                <a:ea typeface="Times New Roman"/>
                <a:cs typeface="Times New Roman"/>
                <a:sym typeface="Times New Roman"/>
              </a:rPr>
              <a:t>(EE</a:t>
            </a:r>
            <a:r>
              <a:rPr lang="zh-TW" sz="1200">
                <a:solidFill>
                  <a:schemeClr val="dk1"/>
                </a:solidFill>
              </a:rPr>
              <a:t>"</a:t>
            </a:r>
            <a:r>
              <a:rPr lang="zh-TW" sz="1200">
                <a:solidFill>
                  <a:schemeClr val="dk1"/>
                </a:solidFill>
                <a:latin typeface="Times New Roman"/>
                <a:ea typeface="Times New Roman"/>
                <a:cs typeface="Times New Roman"/>
                <a:sym typeface="Times New Roman"/>
              </a:rPr>
              <a:t>PO)</a:t>
            </a:r>
            <a:r>
              <a:rPr lang="zh-TW" sz="1200">
                <a:solidFill>
                  <a:schemeClr val="dk1"/>
                </a:solidFill>
              </a:rPr>
              <a:t>，如果學生拿起的物件為任務的條件，則會轉為完成任務行為</a:t>
            </a:r>
            <a:r>
              <a:rPr lang="zh-TW" sz="1200">
                <a:solidFill>
                  <a:schemeClr val="dk1"/>
                </a:solidFill>
                <a:latin typeface="Times New Roman"/>
                <a:ea typeface="Times New Roman"/>
                <a:cs typeface="Times New Roman"/>
                <a:sym typeface="Times New Roman"/>
              </a:rPr>
              <a:t>(PO</a:t>
            </a:r>
            <a:r>
              <a:rPr lang="zh-TW" sz="1200">
                <a:solidFill>
                  <a:schemeClr val="dk1"/>
                </a:solidFill>
              </a:rPr>
              <a:t>"</a:t>
            </a:r>
            <a:r>
              <a:rPr lang="zh-TW" sz="1200">
                <a:solidFill>
                  <a:schemeClr val="dk1"/>
                </a:solidFill>
                <a:latin typeface="Times New Roman"/>
                <a:ea typeface="Times New Roman"/>
                <a:cs typeface="Times New Roman"/>
                <a:sym typeface="Times New Roman"/>
              </a:rPr>
              <a:t>MC)</a:t>
            </a:r>
            <a:r>
              <a:rPr lang="zh-TW" sz="1200">
                <a:solidFill>
                  <a:schemeClr val="dk1"/>
                </a:solidFill>
              </a:rPr>
              <a:t>，而完成任務行為後也有機會重新與物件互動學習</a:t>
            </a:r>
            <a:r>
              <a:rPr lang="zh-TW" sz="1200">
                <a:solidFill>
                  <a:schemeClr val="dk1"/>
                </a:solidFill>
                <a:latin typeface="Times New Roman"/>
                <a:ea typeface="Times New Roman"/>
                <a:cs typeface="Times New Roman"/>
                <a:sym typeface="Times New Roman"/>
              </a:rPr>
              <a:t>(MC</a:t>
            </a:r>
            <a:r>
              <a:rPr lang="zh-TW" sz="1200">
                <a:solidFill>
                  <a:schemeClr val="dk1"/>
                </a:solidFill>
              </a:rPr>
              <a:t>"</a:t>
            </a:r>
            <a:r>
              <a:rPr lang="zh-TW" sz="1200">
                <a:solidFill>
                  <a:schemeClr val="dk1"/>
                </a:solidFill>
                <a:latin typeface="Times New Roman"/>
                <a:ea typeface="Times New Roman"/>
                <a:cs typeface="Times New Roman"/>
                <a:sym typeface="Times New Roman"/>
              </a:rPr>
              <a:t>PO)</a:t>
            </a:r>
            <a:r>
              <a:rPr lang="zh-TW" sz="1200">
                <a:solidFill>
                  <a:schemeClr val="dk1"/>
                </a:solidFill>
              </a:rPr>
              <a:t>，學生在互動學習中，也會進行複習內容行為</a:t>
            </a:r>
            <a:r>
              <a:rPr lang="zh-TW" sz="1200">
                <a:solidFill>
                  <a:schemeClr val="dk1"/>
                </a:solidFill>
                <a:latin typeface="Times New Roman"/>
                <a:ea typeface="Times New Roman"/>
                <a:cs typeface="Times New Roman"/>
                <a:sym typeface="Times New Roman"/>
              </a:rPr>
              <a:t>(PO</a:t>
            </a:r>
            <a:r>
              <a:rPr lang="zh-TW" sz="1200">
                <a:solidFill>
                  <a:schemeClr val="dk1"/>
                </a:solidFill>
              </a:rPr>
              <a:t>"</a:t>
            </a:r>
            <a:r>
              <a:rPr lang="zh-TW" sz="1200">
                <a:solidFill>
                  <a:schemeClr val="dk1"/>
                </a:solidFill>
                <a:latin typeface="Times New Roman"/>
                <a:ea typeface="Times New Roman"/>
                <a:cs typeface="Times New Roman"/>
                <a:sym typeface="Times New Roman"/>
              </a:rPr>
              <a:t>LM)</a:t>
            </a:r>
            <a:r>
              <a:rPr lang="zh-TW" sz="1200">
                <a:solidFill>
                  <a:schemeClr val="dk1"/>
                </a:solidFill>
              </a:rPr>
              <a:t>，並重複複習內容行為</a:t>
            </a:r>
            <a:r>
              <a:rPr lang="zh-TW" sz="1200">
                <a:solidFill>
                  <a:schemeClr val="dk1"/>
                </a:solidFill>
                <a:latin typeface="Times New Roman"/>
                <a:ea typeface="Times New Roman"/>
                <a:cs typeface="Times New Roman"/>
                <a:sym typeface="Times New Roman"/>
              </a:rPr>
              <a:t>(LM</a:t>
            </a:r>
            <a:r>
              <a:rPr lang="zh-TW" sz="1200">
                <a:solidFill>
                  <a:schemeClr val="dk1"/>
                </a:solidFill>
              </a:rPr>
              <a:t>"</a:t>
            </a:r>
            <a:r>
              <a:rPr lang="zh-TW" sz="1200">
                <a:solidFill>
                  <a:schemeClr val="dk1"/>
                </a:solidFill>
                <a:latin typeface="Times New Roman"/>
                <a:ea typeface="Times New Roman"/>
                <a:cs typeface="Times New Roman"/>
                <a:sym typeface="Times New Roman"/>
              </a:rPr>
              <a:t>LM)</a:t>
            </a:r>
            <a:r>
              <a:rPr lang="zh-TW" sz="1200">
                <a:solidFill>
                  <a:schemeClr val="dk1"/>
                </a:solidFill>
              </a:rPr>
              <a:t>。</a:t>
            </a:r>
            <a:endParaRPr/>
          </a:p>
        </p:txBody>
      </p:sp>
      <p:sp>
        <p:nvSpPr>
          <p:cNvPr id="440" name="Google Shape;440;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緒論_蘇格拉底式對答法生成式</a:t>
            </a:r>
            <a:r>
              <a:rPr lang="zh-TW">
                <a:latin typeface="Times New Roman"/>
                <a:ea typeface="Times New Roman"/>
                <a:cs typeface="Times New Roman"/>
                <a:sym typeface="Times New Roman"/>
              </a:rPr>
              <a:t>AI</a:t>
            </a:r>
            <a:endParaRPr>
              <a:latin typeface="Times New Roman"/>
              <a:ea typeface="Times New Roman"/>
              <a:cs typeface="Times New Roman"/>
              <a:sym typeface="Times New Roman"/>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1400" dirty="0">
                <a:solidFill>
                  <a:schemeClr val="tx1"/>
                </a:solidFill>
                <a:latin typeface="DFKai-SB"/>
                <a:ea typeface="DFKai-SB"/>
                <a:cs typeface="DFKai-SB"/>
                <a:sym typeface="DFKai-SB"/>
              </a:rPr>
              <a:t>在使用虛擬實境進行歷史學習的認知過程建構，老師不容易判斷學生有沒有遇到問題，又或是老師沒辦法直接直接幫助。因此使用蘇格拉底對答法的生成式</a:t>
            </a:r>
            <a:r>
              <a:rPr lang="zh-TW" sz="1400" dirty="0">
                <a:solidFill>
                  <a:schemeClr val="tx1"/>
                </a:solidFill>
                <a:latin typeface="Times New Roman"/>
                <a:ea typeface="Times New Roman"/>
                <a:cs typeface="Times New Roman"/>
                <a:sym typeface="Times New Roman"/>
              </a:rPr>
              <a:t>AI</a:t>
            </a:r>
            <a:r>
              <a:rPr lang="zh-TW" sz="1400" dirty="0">
                <a:solidFill>
                  <a:schemeClr val="tx1"/>
                </a:solidFill>
                <a:latin typeface="DFKai-SB"/>
                <a:ea typeface="DFKai-SB"/>
                <a:cs typeface="DFKai-SB"/>
                <a:sym typeface="DFKai-SB"/>
              </a:rPr>
              <a:t>小助手來協助學生在虛擬實境教材內的學習。</a:t>
            </a:r>
            <a:endParaRPr sz="1400" dirty="0">
              <a:solidFill>
                <a:schemeClr val="tx1"/>
              </a:solidFill>
              <a:latin typeface="DFKai-SB"/>
              <a:ea typeface="DFKai-SB"/>
              <a:cs typeface="DFKai-SB"/>
              <a:sym typeface="DFKai-SB"/>
            </a:endParaRPr>
          </a:p>
          <a:p>
            <a:pPr marL="457200" lvl="0" indent="-317500" algn="l" rtl="0">
              <a:spcBef>
                <a:spcPts val="1200"/>
              </a:spcBef>
              <a:spcAft>
                <a:spcPts val="0"/>
              </a:spcAft>
              <a:buSzPts val="1400"/>
              <a:buChar char="●"/>
            </a:pPr>
            <a:r>
              <a:rPr lang="zh-TW" sz="1400" dirty="0">
                <a:solidFill>
                  <a:schemeClr val="tx1"/>
                </a:solidFill>
                <a:latin typeface="DFKai-SB"/>
                <a:ea typeface="DFKai-SB"/>
                <a:cs typeface="DFKai-SB"/>
                <a:sym typeface="DFKai-SB"/>
              </a:rPr>
              <a:t>當學習者在遊戲中有疑惑時，遊戲內可能無法引導學習者</a:t>
            </a:r>
            <a:r>
              <a:rPr lang="zh-TW" sz="1000" dirty="0">
                <a:solidFill>
                  <a:schemeClr val="tx1"/>
                </a:solidFill>
                <a:latin typeface="Times New Roman"/>
                <a:ea typeface="Times New Roman"/>
                <a:cs typeface="Times New Roman"/>
                <a:sym typeface="Times New Roman"/>
              </a:rPr>
              <a:t>(Arias et al., 2021)</a:t>
            </a:r>
            <a:endParaRPr sz="1000" dirty="0">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zh-TW" sz="1400" dirty="0">
                <a:solidFill>
                  <a:schemeClr val="tx1"/>
                </a:solidFill>
                <a:latin typeface="DFKai-SB"/>
                <a:ea typeface="DFKai-SB"/>
                <a:cs typeface="DFKai-SB"/>
                <a:sym typeface="DFKai-SB"/>
              </a:rPr>
              <a:t>在虛擬實境串入生成式AI可以讓虛擬助手和學習者互動，並且回覆學習者的問題</a:t>
            </a:r>
            <a:r>
              <a:rPr lang="zh-TW" sz="1400" dirty="0">
                <a:solidFill>
                  <a:schemeClr val="tx1"/>
                </a:solidFill>
              </a:rPr>
              <a:t> </a:t>
            </a:r>
            <a:r>
              <a:rPr lang="zh-TW" sz="1000" dirty="0">
                <a:solidFill>
                  <a:schemeClr val="tx1"/>
                </a:solidFill>
                <a:latin typeface="Times New Roman"/>
                <a:ea typeface="Times New Roman"/>
                <a:cs typeface="Times New Roman"/>
                <a:sym typeface="Times New Roman"/>
              </a:rPr>
              <a:t>(Chheang, Marquez-Hernandez et al. 2023)</a:t>
            </a:r>
            <a:endParaRPr sz="1000" dirty="0">
              <a:solidFill>
                <a:schemeClr val="tx1"/>
              </a:solidFill>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zh-TW" sz="1400" dirty="0">
                <a:solidFill>
                  <a:schemeClr val="tx1"/>
                </a:solidFill>
                <a:latin typeface="DFKai-SB"/>
                <a:ea typeface="DFKai-SB"/>
                <a:cs typeface="DFKai-SB"/>
                <a:sym typeface="DFKai-SB"/>
              </a:rPr>
              <a:t>蘇格拉底對答法，透過問答過程引導學生深入理解概念</a:t>
            </a:r>
            <a:r>
              <a:rPr lang="zh-TW" sz="1000" dirty="0">
                <a:solidFill>
                  <a:schemeClr val="tx1"/>
                </a:solidFill>
                <a:latin typeface="Times New Roman"/>
                <a:ea typeface="Times New Roman"/>
                <a:cs typeface="Times New Roman"/>
                <a:sym typeface="Times New Roman"/>
              </a:rPr>
              <a:t>(Whiteley, 2006)</a:t>
            </a:r>
            <a:r>
              <a:rPr lang="zh-TW" sz="1400" dirty="0">
                <a:solidFill>
                  <a:schemeClr val="tx1"/>
                </a:solidFill>
              </a:rPr>
              <a:t>。</a:t>
            </a:r>
            <a:endParaRPr sz="1400" dirty="0">
              <a:solidFill>
                <a:schemeClr val="tx1"/>
              </a:solidFill>
            </a:endParaRPr>
          </a:p>
          <a:p>
            <a:pPr marL="0" lvl="0" indent="0" algn="l" rtl="0">
              <a:spcBef>
                <a:spcPts val="1200"/>
              </a:spcBef>
              <a:spcAft>
                <a:spcPts val="0"/>
              </a:spcAft>
              <a:buNone/>
            </a:pPr>
            <a:r>
              <a:rPr lang="zh-TW" sz="1400" dirty="0">
                <a:solidFill>
                  <a:schemeClr val="tx1"/>
                </a:solidFill>
                <a:latin typeface="DFKai-SB"/>
                <a:ea typeface="DFKai-SB"/>
                <a:cs typeface="DFKai-SB"/>
                <a:sym typeface="DFKai-SB"/>
              </a:rPr>
              <a:t>蘇格拉底</a:t>
            </a:r>
            <a:r>
              <a:rPr lang="zh-TW" sz="1400" dirty="0">
                <a:solidFill>
                  <a:schemeClr val="tx1"/>
                </a:solidFill>
                <a:latin typeface="Times New Roman"/>
                <a:ea typeface="Times New Roman"/>
                <a:cs typeface="Times New Roman"/>
                <a:sym typeface="Times New Roman"/>
              </a:rPr>
              <a:t>AI</a:t>
            </a:r>
            <a:r>
              <a:rPr lang="zh-TW" sz="1400" dirty="0">
                <a:solidFill>
                  <a:schemeClr val="tx1"/>
                </a:solidFill>
                <a:latin typeface="DFKai-SB"/>
                <a:ea typeface="DFKai-SB"/>
                <a:cs typeface="DFKai-SB"/>
                <a:sym typeface="DFKai-SB"/>
              </a:rPr>
              <a:t>可以引導學生去思考，或是遇到困難能讓學生解決掉，但</a:t>
            </a:r>
            <a:r>
              <a:rPr lang="zh-TW" sz="1400" dirty="0">
                <a:solidFill>
                  <a:schemeClr val="tx1"/>
                </a:solidFill>
                <a:latin typeface="Times New Roman"/>
                <a:ea typeface="Times New Roman"/>
                <a:cs typeface="Times New Roman"/>
                <a:sym typeface="Times New Roman"/>
              </a:rPr>
              <a:t>AI</a:t>
            </a:r>
            <a:r>
              <a:rPr lang="zh-TW" sz="1400" dirty="0">
                <a:solidFill>
                  <a:schemeClr val="tx1"/>
                </a:solidFill>
                <a:latin typeface="DFKai-SB"/>
                <a:ea typeface="DFKai-SB"/>
                <a:cs typeface="DFKai-SB"/>
                <a:sym typeface="DFKai-SB"/>
              </a:rPr>
              <a:t>不告訴學生答案，而是讓學生探究，在活動中透過蘇格拉底的引導，協助學生將實質性概念轉換成結構性概念。</a:t>
            </a:r>
            <a:endParaRPr sz="1400" dirty="0">
              <a:solidFill>
                <a:schemeClr val="tx1"/>
              </a:solidFill>
              <a:latin typeface="DFKai-SB"/>
              <a:ea typeface="DFKai-SB"/>
              <a:cs typeface="DFKai-SB"/>
              <a:sym typeface="DFKai-SB"/>
            </a:endParaRPr>
          </a:p>
          <a:p>
            <a:pPr marL="0" lvl="0" indent="0" algn="l" rtl="0">
              <a:spcBef>
                <a:spcPts val="1200"/>
              </a:spcBef>
              <a:spcAft>
                <a:spcPts val="1200"/>
              </a:spcAft>
              <a:buNone/>
            </a:pPr>
            <a:r>
              <a:rPr lang="zh-TW" sz="1400" dirty="0">
                <a:solidFill>
                  <a:schemeClr val="tx1"/>
                </a:solidFill>
                <a:latin typeface="DFKai-SB"/>
                <a:ea typeface="DFKai-SB"/>
                <a:cs typeface="DFKai-SB"/>
                <a:sym typeface="DFKai-SB"/>
              </a:rPr>
              <a:t>學生對生成式</a:t>
            </a:r>
            <a:r>
              <a:rPr lang="zh-TW" sz="1400" dirty="0">
                <a:solidFill>
                  <a:schemeClr val="tx1"/>
                </a:solidFill>
                <a:latin typeface="Times New Roman"/>
                <a:ea typeface="Times New Roman"/>
                <a:cs typeface="Times New Roman"/>
                <a:sym typeface="Times New Roman"/>
              </a:rPr>
              <a:t>AI</a:t>
            </a:r>
            <a:r>
              <a:rPr lang="zh-TW" sz="1400" dirty="0">
                <a:solidFill>
                  <a:schemeClr val="tx1"/>
                </a:solidFill>
                <a:latin typeface="DFKai-SB"/>
                <a:ea typeface="DFKai-SB"/>
                <a:cs typeface="DFKai-SB"/>
                <a:sym typeface="DFKai-SB"/>
              </a:rPr>
              <a:t>提出更進階的問題，也可得到個人化的解釋</a:t>
            </a:r>
            <a:r>
              <a:rPr lang="zh-TW" sz="1000" dirty="0">
                <a:solidFill>
                  <a:schemeClr val="tx1"/>
                </a:solidFill>
                <a:latin typeface="Times New Roman"/>
                <a:ea typeface="Times New Roman"/>
                <a:cs typeface="Times New Roman"/>
                <a:sym typeface="Times New Roman"/>
              </a:rPr>
              <a:t>(Chheang, Marquez-Hernandez et al. 2023)</a:t>
            </a:r>
            <a:endParaRPr sz="1000" dirty="0">
              <a:solidFill>
                <a:schemeClr val="tx1"/>
              </a:solidFill>
              <a:latin typeface="Times New Roman"/>
              <a:ea typeface="Times New Roman"/>
              <a:cs typeface="Times New Roman"/>
              <a:sym typeface="Times New Roman"/>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5. 總結</a:t>
            </a:r>
            <a:endParaRPr/>
          </a:p>
        </p:txBody>
      </p:sp>
      <p:sp>
        <p:nvSpPr>
          <p:cNvPr id="446" name="Google Shape;44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447" name="Google Shape;447;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行為序列圖_學習行為</a:t>
            </a:r>
            <a:endParaRPr/>
          </a:p>
        </p:txBody>
      </p:sp>
      <p:pic>
        <p:nvPicPr>
          <p:cNvPr id="453" name="Google Shape;453;p54"/>
          <p:cNvPicPr preferRelativeResize="0"/>
          <p:nvPr/>
        </p:nvPicPr>
        <p:blipFill>
          <a:blip r:embed="rId3">
            <a:alphaModFix/>
          </a:blip>
          <a:stretch>
            <a:fillRect/>
          </a:stretch>
        </p:blipFill>
        <p:spPr>
          <a:xfrm>
            <a:off x="396150" y="963924"/>
            <a:ext cx="6577000" cy="3773099"/>
          </a:xfrm>
          <a:prstGeom prst="rect">
            <a:avLst/>
          </a:prstGeom>
          <a:noFill/>
          <a:ln>
            <a:noFill/>
          </a:ln>
        </p:spPr>
      </p:pic>
      <p:graphicFrame>
        <p:nvGraphicFramePr>
          <p:cNvPr id="454" name="Google Shape;454;p54"/>
          <p:cNvGraphicFramePr/>
          <p:nvPr/>
        </p:nvGraphicFramePr>
        <p:xfrm>
          <a:off x="7326294" y="172667"/>
          <a:ext cx="3000000" cy="3000000"/>
        </p:xfrm>
        <a:graphic>
          <a:graphicData uri="http://schemas.openxmlformats.org/drawingml/2006/table">
            <a:tbl>
              <a:tblPr firstRow="1" bandRow="1">
                <a:noFill/>
                <a:tableStyleId>{94F96F03-4C32-40F1-B464-275229FA021F}</a:tableStyleId>
              </a:tblPr>
              <a:tblGrid>
                <a:gridCol w="519900">
                  <a:extLst>
                    <a:ext uri="{9D8B030D-6E8A-4147-A177-3AD203B41FA5}">
                      <a16:colId xmlns:a16="http://schemas.microsoft.com/office/drawing/2014/main" val="20000"/>
                    </a:ext>
                  </a:extLst>
                </a:gridCol>
                <a:gridCol w="957800">
                  <a:extLst>
                    <a:ext uri="{9D8B030D-6E8A-4147-A177-3AD203B41FA5}">
                      <a16:colId xmlns:a16="http://schemas.microsoft.com/office/drawing/2014/main" val="20001"/>
                    </a:ext>
                  </a:extLst>
                </a:gridCol>
              </a:tblGrid>
              <a:tr h="238725">
                <a:tc>
                  <a:txBody>
                    <a:bodyPr/>
                    <a:lstStyle/>
                    <a:p>
                      <a:pPr marL="0" marR="0" lvl="0" indent="0" algn="l" rtl="0">
                        <a:spcBef>
                          <a:spcPts val="0"/>
                        </a:spcBef>
                        <a:spcAft>
                          <a:spcPts val="0"/>
                        </a:spcAft>
                        <a:buNone/>
                      </a:pPr>
                      <a:r>
                        <a:rPr lang="zh-TW" sz="800" u="none" strike="noStrike" cap="none">
                          <a:solidFill>
                            <a:srgbClr val="000000"/>
                          </a:solidFill>
                          <a:latin typeface="DFKai-SB"/>
                          <a:ea typeface="DFKai-SB"/>
                          <a:cs typeface="DFKai-SB"/>
                          <a:sym typeface="DFKai-SB"/>
                        </a:rPr>
                        <a:t>編碼</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solidFill>
                            <a:srgbClr val="000000"/>
                          </a:solidFill>
                          <a:latin typeface="DFKai-SB"/>
                          <a:ea typeface="DFKai-SB"/>
                          <a:cs typeface="DFKai-SB"/>
                          <a:sym typeface="DFKai-SB"/>
                        </a:rPr>
                        <a:t>行為內容</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IG刪</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進入遊戲</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BL刪</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離開遊戲</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RG刪</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重新再學習</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MC</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完成任務</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PM+RD合併</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精熟學習內容</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LI</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了解問題目標</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EA</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搜索區域</a:t>
                      </a:r>
                      <a:endParaRPr sz="4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CT</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接觸目標角色</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38725">
                <a:tc>
                  <a:txBody>
                    <a:bodyPr/>
                    <a:lstStyle/>
                    <a:p>
                      <a:pPr marL="0" lvl="0" indent="0" algn="l" rtl="0">
                        <a:spcBef>
                          <a:spcPts val="0"/>
                        </a:spcBef>
                        <a:spcAft>
                          <a:spcPts val="0"/>
                        </a:spcAft>
                        <a:buClr>
                          <a:schemeClr val="dk1"/>
                        </a:buClr>
                        <a:buFont typeface="Arial"/>
                        <a:buNone/>
                      </a:pPr>
                      <a:r>
                        <a:rPr lang="zh-TW" sz="800">
                          <a:solidFill>
                            <a:schemeClr val="dk1"/>
                          </a:solidFill>
                          <a:latin typeface="Times New Roman"/>
                          <a:ea typeface="Times New Roman"/>
                          <a:cs typeface="Times New Roman"/>
                          <a:sym typeface="Times New Roman"/>
                        </a:rPr>
                        <a:t>PO</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撿取物件</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CB刪</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熟悉VR操作</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O</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觀察行為</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RC</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接收線索</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SQ</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問GPT問題</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R刪</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反思行為</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4"/>
                  </a:ext>
                </a:extLst>
              </a:tr>
              <a:tr h="238725">
                <a:tc>
                  <a:txBody>
                    <a:bodyPr/>
                    <a:lstStyle/>
                    <a:p>
                      <a:pPr marL="0" marR="0" lvl="0" indent="0" algn="l" rtl="0">
                        <a:spcBef>
                          <a:spcPts val="0"/>
                        </a:spcBef>
                        <a:spcAft>
                          <a:spcPts val="0"/>
                        </a:spcAft>
                        <a:buNone/>
                      </a:pPr>
                      <a:r>
                        <a:rPr lang="zh-TW" sz="800">
                          <a:latin typeface="Times New Roman"/>
                          <a:ea typeface="Times New Roman"/>
                          <a:cs typeface="Times New Roman"/>
                          <a:sym typeface="Times New Roman"/>
                        </a:rPr>
                        <a:t>EP</a:t>
                      </a:r>
                      <a:endParaRPr sz="8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TW" sz="800">
                          <a:latin typeface="DFKai-SB"/>
                          <a:ea typeface="DFKai-SB"/>
                          <a:cs typeface="DFKai-SB"/>
                          <a:sym typeface="DFKai-SB"/>
                        </a:rPr>
                        <a:t>評估證明</a:t>
                      </a:r>
                      <a:endParaRPr sz="800">
                        <a:latin typeface="DFKai-SB"/>
                        <a:ea typeface="DFKai-SB"/>
                        <a:cs typeface="DFKai-SB"/>
                        <a:sym typeface="DFKai-SB"/>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
        <p:nvSpPr>
          <p:cNvPr id="455" name="Google Shape;455;p54"/>
          <p:cNvSpPr txBox="1"/>
          <p:nvPr/>
        </p:nvSpPr>
        <p:spPr>
          <a:xfrm>
            <a:off x="-3117300" y="4632200"/>
            <a:ext cx="3429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chemeClr val="dk2"/>
                </a:solidFill>
              </a:rPr>
              <a:t>控制組以EA&gt;CT&gt;MA&gt;EA為主</a:t>
            </a:r>
            <a:endParaRPr sz="1800">
              <a:solidFill>
                <a:schemeClr val="dk2"/>
              </a:solidFill>
            </a:endParaRPr>
          </a:p>
        </p:txBody>
      </p:sp>
      <p:sp>
        <p:nvSpPr>
          <p:cNvPr id="456" name="Google Shape;456;p54"/>
          <p:cNvSpPr txBox="1"/>
          <p:nvPr/>
        </p:nvSpPr>
        <p:spPr>
          <a:xfrm>
            <a:off x="-3073425" y="5093900"/>
            <a:ext cx="4276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chemeClr val="dk2"/>
                </a:solidFill>
              </a:rPr>
              <a:t>實驗組以</a:t>
            </a:r>
            <a:br>
              <a:rPr lang="zh-TW" sz="1800">
                <a:solidFill>
                  <a:schemeClr val="dk2"/>
                </a:solidFill>
              </a:rPr>
            </a:br>
            <a:r>
              <a:rPr lang="zh-TW" sz="1800">
                <a:solidFill>
                  <a:schemeClr val="dk2"/>
                </a:solidFill>
              </a:rPr>
              <a:t>EA&gt;CT&gt;MC&gt;SQ&gt;EP&gt;EA</a:t>
            </a:r>
            <a:br>
              <a:rPr lang="zh-TW" sz="1800">
                <a:solidFill>
                  <a:schemeClr val="dk2"/>
                </a:solidFill>
              </a:rPr>
            </a:br>
            <a:r>
              <a:rPr lang="zh-TW" sz="1800">
                <a:solidFill>
                  <a:schemeClr val="dk2"/>
                </a:solidFill>
              </a:rPr>
              <a:t>PO&gt;RD&gt;PM</a:t>
            </a:r>
            <a:endParaRPr sz="1800">
              <a:solidFill>
                <a:schemeClr val="dk2"/>
              </a:solidFill>
            </a:endParaRPr>
          </a:p>
          <a:p>
            <a:pPr marL="0" lvl="0" indent="0" algn="l" rtl="0">
              <a:spcBef>
                <a:spcPts val="0"/>
              </a:spcBef>
              <a:spcAft>
                <a:spcPts val="0"/>
              </a:spcAft>
              <a:buNone/>
            </a:pPr>
            <a:endParaRPr sz="1800">
              <a:solidFill>
                <a:schemeClr val="dk2"/>
              </a:solidFill>
            </a:endParaRPr>
          </a:p>
        </p:txBody>
      </p:sp>
      <p:grpSp>
        <p:nvGrpSpPr>
          <p:cNvPr id="457" name="Google Shape;457;p54"/>
          <p:cNvGrpSpPr/>
          <p:nvPr/>
        </p:nvGrpSpPr>
        <p:grpSpPr>
          <a:xfrm>
            <a:off x="607950" y="1213525"/>
            <a:ext cx="492200" cy="658800"/>
            <a:chOff x="-773175" y="715950"/>
            <a:chExt cx="492200" cy="658800"/>
          </a:xfrm>
        </p:grpSpPr>
        <p:cxnSp>
          <p:nvCxnSpPr>
            <p:cNvPr id="458" name="Google Shape;458;p54"/>
            <p:cNvCxnSpPr/>
            <p:nvPr/>
          </p:nvCxnSpPr>
          <p:spPr>
            <a:xfrm>
              <a:off x="-765175" y="715950"/>
              <a:ext cx="484200" cy="658800"/>
            </a:xfrm>
            <a:prstGeom prst="straightConnector1">
              <a:avLst/>
            </a:prstGeom>
            <a:noFill/>
            <a:ln w="9525" cap="flat" cmpd="sng">
              <a:solidFill>
                <a:srgbClr val="FF0000"/>
              </a:solidFill>
              <a:prstDash val="solid"/>
              <a:round/>
              <a:headEnd type="none" w="med" len="med"/>
              <a:tailEnd type="none" w="med" len="med"/>
            </a:ln>
          </p:spPr>
        </p:cxnSp>
        <p:cxnSp>
          <p:nvCxnSpPr>
            <p:cNvPr id="459" name="Google Shape;459;p54"/>
            <p:cNvCxnSpPr/>
            <p:nvPr/>
          </p:nvCxnSpPr>
          <p:spPr>
            <a:xfrm flipH="1">
              <a:off x="-773175" y="715950"/>
              <a:ext cx="428700" cy="571500"/>
            </a:xfrm>
            <a:prstGeom prst="straightConnector1">
              <a:avLst/>
            </a:prstGeom>
            <a:noFill/>
            <a:ln w="9525" cap="flat" cmpd="sng">
              <a:solidFill>
                <a:srgbClr val="FF0000"/>
              </a:solidFill>
              <a:prstDash val="solid"/>
              <a:round/>
              <a:headEnd type="none" w="med" len="med"/>
              <a:tailEnd type="none" w="med" len="med"/>
            </a:ln>
          </p:spPr>
        </p:cxnSp>
      </p:grpSp>
      <p:grpSp>
        <p:nvGrpSpPr>
          <p:cNvPr id="460" name="Google Shape;460;p54"/>
          <p:cNvGrpSpPr/>
          <p:nvPr/>
        </p:nvGrpSpPr>
        <p:grpSpPr>
          <a:xfrm>
            <a:off x="1379475" y="1786600"/>
            <a:ext cx="492200" cy="658800"/>
            <a:chOff x="-773175" y="715950"/>
            <a:chExt cx="492200" cy="658800"/>
          </a:xfrm>
        </p:grpSpPr>
        <p:cxnSp>
          <p:nvCxnSpPr>
            <p:cNvPr id="461" name="Google Shape;461;p54"/>
            <p:cNvCxnSpPr/>
            <p:nvPr/>
          </p:nvCxnSpPr>
          <p:spPr>
            <a:xfrm>
              <a:off x="-765175" y="715950"/>
              <a:ext cx="484200" cy="658800"/>
            </a:xfrm>
            <a:prstGeom prst="straightConnector1">
              <a:avLst/>
            </a:prstGeom>
            <a:noFill/>
            <a:ln w="9525" cap="flat" cmpd="sng">
              <a:solidFill>
                <a:srgbClr val="FF0000"/>
              </a:solidFill>
              <a:prstDash val="solid"/>
              <a:round/>
              <a:headEnd type="none" w="med" len="med"/>
              <a:tailEnd type="none" w="med" len="med"/>
            </a:ln>
          </p:spPr>
        </p:cxnSp>
        <p:cxnSp>
          <p:nvCxnSpPr>
            <p:cNvPr id="462" name="Google Shape;462;p54"/>
            <p:cNvCxnSpPr/>
            <p:nvPr/>
          </p:nvCxnSpPr>
          <p:spPr>
            <a:xfrm flipH="1">
              <a:off x="-773175" y="715950"/>
              <a:ext cx="428700" cy="571500"/>
            </a:xfrm>
            <a:prstGeom prst="straightConnector1">
              <a:avLst/>
            </a:prstGeom>
            <a:noFill/>
            <a:ln w="9525" cap="flat" cmpd="sng">
              <a:solidFill>
                <a:srgbClr val="FF0000"/>
              </a:solidFill>
              <a:prstDash val="solid"/>
              <a:round/>
              <a:headEnd type="none" w="med" len="med"/>
              <a:tailEnd type="none" w="med" len="med"/>
            </a:ln>
          </p:spPr>
        </p:cxnSp>
      </p:grpSp>
      <p:grpSp>
        <p:nvGrpSpPr>
          <p:cNvPr id="463" name="Google Shape;463;p54"/>
          <p:cNvGrpSpPr/>
          <p:nvPr/>
        </p:nvGrpSpPr>
        <p:grpSpPr>
          <a:xfrm>
            <a:off x="1379475" y="2521075"/>
            <a:ext cx="492200" cy="658800"/>
            <a:chOff x="-773175" y="715950"/>
            <a:chExt cx="492200" cy="658800"/>
          </a:xfrm>
        </p:grpSpPr>
        <p:cxnSp>
          <p:nvCxnSpPr>
            <p:cNvPr id="464" name="Google Shape;464;p54"/>
            <p:cNvCxnSpPr/>
            <p:nvPr/>
          </p:nvCxnSpPr>
          <p:spPr>
            <a:xfrm>
              <a:off x="-765175" y="715950"/>
              <a:ext cx="484200" cy="658800"/>
            </a:xfrm>
            <a:prstGeom prst="straightConnector1">
              <a:avLst/>
            </a:prstGeom>
            <a:noFill/>
            <a:ln w="9525" cap="flat" cmpd="sng">
              <a:solidFill>
                <a:srgbClr val="FF0000"/>
              </a:solidFill>
              <a:prstDash val="solid"/>
              <a:round/>
              <a:headEnd type="none" w="med" len="med"/>
              <a:tailEnd type="none" w="med" len="med"/>
            </a:ln>
          </p:spPr>
        </p:cxnSp>
        <p:cxnSp>
          <p:nvCxnSpPr>
            <p:cNvPr id="465" name="Google Shape;465;p54"/>
            <p:cNvCxnSpPr/>
            <p:nvPr/>
          </p:nvCxnSpPr>
          <p:spPr>
            <a:xfrm flipH="1">
              <a:off x="-773175" y="715950"/>
              <a:ext cx="428700" cy="571500"/>
            </a:xfrm>
            <a:prstGeom prst="straightConnector1">
              <a:avLst/>
            </a:prstGeom>
            <a:noFill/>
            <a:ln w="9525" cap="flat" cmpd="sng">
              <a:solidFill>
                <a:srgbClr val="FF0000"/>
              </a:solidFill>
              <a:prstDash val="solid"/>
              <a:round/>
              <a:headEnd type="none" w="med" len="med"/>
              <a:tailEnd type="none" w="med" len="med"/>
            </a:ln>
          </p:spPr>
        </p:cxnSp>
      </p:grpSp>
      <p:grpSp>
        <p:nvGrpSpPr>
          <p:cNvPr id="466" name="Google Shape;466;p54"/>
          <p:cNvGrpSpPr/>
          <p:nvPr/>
        </p:nvGrpSpPr>
        <p:grpSpPr>
          <a:xfrm>
            <a:off x="819100" y="4017475"/>
            <a:ext cx="492200" cy="658800"/>
            <a:chOff x="-773175" y="715950"/>
            <a:chExt cx="492200" cy="658800"/>
          </a:xfrm>
        </p:grpSpPr>
        <p:cxnSp>
          <p:nvCxnSpPr>
            <p:cNvPr id="467" name="Google Shape;467;p54"/>
            <p:cNvCxnSpPr/>
            <p:nvPr/>
          </p:nvCxnSpPr>
          <p:spPr>
            <a:xfrm>
              <a:off x="-765175" y="715950"/>
              <a:ext cx="484200" cy="658800"/>
            </a:xfrm>
            <a:prstGeom prst="straightConnector1">
              <a:avLst/>
            </a:prstGeom>
            <a:noFill/>
            <a:ln w="9525" cap="flat" cmpd="sng">
              <a:solidFill>
                <a:srgbClr val="FF0000"/>
              </a:solidFill>
              <a:prstDash val="solid"/>
              <a:round/>
              <a:headEnd type="none" w="med" len="med"/>
              <a:tailEnd type="none" w="med" len="med"/>
            </a:ln>
          </p:spPr>
        </p:cxnSp>
        <p:cxnSp>
          <p:nvCxnSpPr>
            <p:cNvPr id="468" name="Google Shape;468;p54"/>
            <p:cNvCxnSpPr/>
            <p:nvPr/>
          </p:nvCxnSpPr>
          <p:spPr>
            <a:xfrm flipH="1">
              <a:off x="-773175" y="715950"/>
              <a:ext cx="428700" cy="571500"/>
            </a:xfrm>
            <a:prstGeom prst="straightConnector1">
              <a:avLst/>
            </a:prstGeom>
            <a:noFill/>
            <a:ln w="9525" cap="flat" cmpd="sng">
              <a:solidFill>
                <a:srgbClr val="FF0000"/>
              </a:solidFill>
              <a:prstDash val="solid"/>
              <a:round/>
              <a:headEnd type="none" w="med" len="med"/>
              <a:tailEnd type="none" w="med" len="med"/>
            </a:ln>
          </p:spPr>
        </p:cxnSp>
      </p:grpSp>
      <p:sp>
        <p:nvSpPr>
          <p:cNvPr id="469" name="Google Shape;469;p54"/>
          <p:cNvSpPr txBox="1"/>
          <p:nvPr/>
        </p:nvSpPr>
        <p:spPr>
          <a:xfrm>
            <a:off x="3248425" y="1981075"/>
            <a:ext cx="1000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rgbClr val="FF0000"/>
                </a:solidFill>
              </a:rPr>
              <a:t>合併為精熟學習內容</a:t>
            </a:r>
            <a:endParaRPr sz="1800">
              <a:solidFill>
                <a:srgbClr val="FF0000"/>
              </a:solidFill>
            </a:endParaRPr>
          </a:p>
        </p:txBody>
      </p:sp>
      <p:sp>
        <p:nvSpPr>
          <p:cNvPr id="470" name="Google Shape;470;p54"/>
          <p:cNvSpPr/>
          <p:nvPr/>
        </p:nvSpPr>
        <p:spPr>
          <a:xfrm>
            <a:off x="3143250" y="2122475"/>
            <a:ext cx="1068000" cy="939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71" name="Google Shape;471;p54"/>
          <p:cNvGrpSpPr/>
          <p:nvPr/>
        </p:nvGrpSpPr>
        <p:grpSpPr>
          <a:xfrm>
            <a:off x="4302150" y="1746950"/>
            <a:ext cx="492200" cy="658800"/>
            <a:chOff x="-773175" y="715950"/>
            <a:chExt cx="492200" cy="658800"/>
          </a:xfrm>
        </p:grpSpPr>
        <p:cxnSp>
          <p:nvCxnSpPr>
            <p:cNvPr id="472" name="Google Shape;472;p54"/>
            <p:cNvCxnSpPr/>
            <p:nvPr/>
          </p:nvCxnSpPr>
          <p:spPr>
            <a:xfrm>
              <a:off x="-765175" y="715950"/>
              <a:ext cx="484200" cy="658800"/>
            </a:xfrm>
            <a:prstGeom prst="straightConnector1">
              <a:avLst/>
            </a:prstGeom>
            <a:noFill/>
            <a:ln w="9525" cap="flat" cmpd="sng">
              <a:solidFill>
                <a:srgbClr val="FF0000"/>
              </a:solidFill>
              <a:prstDash val="solid"/>
              <a:round/>
              <a:headEnd type="none" w="med" len="med"/>
              <a:tailEnd type="none" w="med" len="med"/>
            </a:ln>
          </p:spPr>
        </p:cxnSp>
        <p:cxnSp>
          <p:nvCxnSpPr>
            <p:cNvPr id="473" name="Google Shape;473;p54"/>
            <p:cNvCxnSpPr/>
            <p:nvPr/>
          </p:nvCxnSpPr>
          <p:spPr>
            <a:xfrm flipH="1">
              <a:off x="-773175" y="715950"/>
              <a:ext cx="428700" cy="571500"/>
            </a:xfrm>
            <a:prstGeom prst="straightConnector1">
              <a:avLst/>
            </a:prstGeom>
            <a:noFill/>
            <a:ln w="9525" cap="flat" cmpd="sng">
              <a:solidFill>
                <a:srgbClr val="FF0000"/>
              </a:solidFill>
              <a:prstDash val="solid"/>
              <a:round/>
              <a:headEnd type="none" w="med" len="med"/>
              <a:tailEnd type="none" w="med" len="med"/>
            </a:ln>
          </p:spPr>
        </p:cxnSp>
      </p:grpSp>
      <p:cxnSp>
        <p:nvCxnSpPr>
          <p:cNvPr id="474" name="Google Shape;474;p54"/>
          <p:cNvCxnSpPr/>
          <p:nvPr/>
        </p:nvCxnSpPr>
        <p:spPr>
          <a:xfrm>
            <a:off x="7289000" y="526275"/>
            <a:ext cx="1387200" cy="0"/>
          </a:xfrm>
          <a:prstGeom prst="straightConnector1">
            <a:avLst/>
          </a:prstGeom>
          <a:noFill/>
          <a:ln w="28575" cap="flat" cmpd="sng">
            <a:solidFill>
              <a:srgbClr val="FF0000"/>
            </a:solidFill>
            <a:prstDash val="solid"/>
            <a:round/>
            <a:headEnd type="none" w="med" len="med"/>
            <a:tailEnd type="none" w="med" len="med"/>
          </a:ln>
        </p:spPr>
      </p:cxnSp>
      <p:cxnSp>
        <p:nvCxnSpPr>
          <p:cNvPr id="475" name="Google Shape;475;p54"/>
          <p:cNvCxnSpPr/>
          <p:nvPr/>
        </p:nvCxnSpPr>
        <p:spPr>
          <a:xfrm>
            <a:off x="7326300" y="762025"/>
            <a:ext cx="1387200" cy="0"/>
          </a:xfrm>
          <a:prstGeom prst="straightConnector1">
            <a:avLst/>
          </a:prstGeom>
          <a:noFill/>
          <a:ln w="28575" cap="flat" cmpd="sng">
            <a:solidFill>
              <a:srgbClr val="FF0000"/>
            </a:solidFill>
            <a:prstDash val="solid"/>
            <a:round/>
            <a:headEnd type="none" w="med" len="med"/>
            <a:tailEnd type="none" w="med" len="med"/>
          </a:ln>
        </p:spPr>
      </p:cxnSp>
      <p:cxnSp>
        <p:nvCxnSpPr>
          <p:cNvPr id="476" name="Google Shape;476;p54"/>
          <p:cNvCxnSpPr/>
          <p:nvPr/>
        </p:nvCxnSpPr>
        <p:spPr>
          <a:xfrm>
            <a:off x="7289000" y="1017725"/>
            <a:ext cx="1387200" cy="0"/>
          </a:xfrm>
          <a:prstGeom prst="straightConnector1">
            <a:avLst/>
          </a:prstGeom>
          <a:noFill/>
          <a:ln w="28575" cap="flat" cmpd="sng">
            <a:solidFill>
              <a:srgbClr val="FF0000"/>
            </a:solidFill>
            <a:prstDash val="solid"/>
            <a:round/>
            <a:headEnd type="none" w="med" len="med"/>
            <a:tailEnd type="none" w="med" len="med"/>
          </a:ln>
        </p:spPr>
      </p:cxnSp>
      <p:cxnSp>
        <p:nvCxnSpPr>
          <p:cNvPr id="477" name="Google Shape;477;p54"/>
          <p:cNvCxnSpPr/>
          <p:nvPr/>
        </p:nvCxnSpPr>
        <p:spPr>
          <a:xfrm>
            <a:off x="7210425" y="2745600"/>
            <a:ext cx="1387200" cy="0"/>
          </a:xfrm>
          <a:prstGeom prst="straightConnector1">
            <a:avLst/>
          </a:prstGeom>
          <a:noFill/>
          <a:ln w="28575" cap="flat" cmpd="sng">
            <a:solidFill>
              <a:srgbClr val="FF0000"/>
            </a:solidFill>
            <a:prstDash val="solid"/>
            <a:round/>
            <a:headEnd type="none" w="med" len="med"/>
            <a:tailEnd type="none" w="med" len="med"/>
          </a:ln>
        </p:spPr>
      </p:cxnSp>
      <p:cxnSp>
        <p:nvCxnSpPr>
          <p:cNvPr id="478" name="Google Shape;478;p54"/>
          <p:cNvCxnSpPr/>
          <p:nvPr/>
        </p:nvCxnSpPr>
        <p:spPr>
          <a:xfrm>
            <a:off x="7210425" y="3707625"/>
            <a:ext cx="1387200" cy="0"/>
          </a:xfrm>
          <a:prstGeom prst="straightConnector1">
            <a:avLst/>
          </a:prstGeom>
          <a:noFill/>
          <a:ln w="28575" cap="flat" cmpd="sng">
            <a:solidFill>
              <a:srgbClr val="FF0000"/>
            </a:solidFill>
            <a:prstDash val="solid"/>
            <a:round/>
            <a:headEnd type="none" w="med" len="med"/>
            <a:tailEnd type="none" w="med" len="med"/>
          </a:ln>
        </p:spPr>
      </p:cxnSp>
      <p:sp>
        <p:nvSpPr>
          <p:cNvPr id="479" name="Google Shape;479;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筆記區</a:t>
            </a:r>
            <a:endParaRPr/>
          </a:p>
        </p:txBody>
      </p:sp>
      <p:sp>
        <p:nvSpPr>
          <p:cNvPr id="485" name="Google Shape;485;p55"/>
          <p:cNvSpPr txBox="1">
            <a:spLocks noGrp="1"/>
          </p:cNvSpPr>
          <p:nvPr>
            <p:ph type="body" idx="1"/>
          </p:nvPr>
        </p:nvSpPr>
        <p:spPr>
          <a:xfrm>
            <a:off x="311700" y="1144475"/>
            <a:ext cx="8520600" cy="399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zh-TW" sz="1400">
                <a:highlight>
                  <a:srgbClr val="C9DAF8"/>
                </a:highlight>
              </a:rPr>
              <a:t>又稱建構知識，透過原因、敘述、證據等邏輯思維產生的知識。（Lee et al., 1996)</a:t>
            </a:r>
            <a:endParaRPr sz="2300" b="1"/>
          </a:p>
          <a:p>
            <a:pPr marL="0" lvl="0" indent="0" algn="l" rtl="0">
              <a:spcBef>
                <a:spcPts val="1200"/>
              </a:spcBef>
              <a:spcAft>
                <a:spcPts val="0"/>
              </a:spcAft>
              <a:buNone/>
            </a:pPr>
            <a:r>
              <a:rPr lang="zh-TW" sz="1400"/>
              <a:t>參考國小自然領域的CER&gt;&gt;主張、證據、推理</a:t>
            </a:r>
            <a:endParaRPr sz="1400"/>
          </a:p>
          <a:p>
            <a:pPr marL="0" lvl="0" indent="0" algn="l" rtl="0">
              <a:spcBef>
                <a:spcPts val="1200"/>
              </a:spcBef>
              <a:spcAft>
                <a:spcPts val="0"/>
              </a:spcAft>
              <a:buNone/>
            </a:pPr>
            <a:r>
              <a:rPr lang="zh-TW" sz="1400"/>
              <a:t>用這3步驟套用在生成式AI的蘇格拉底提問</a:t>
            </a:r>
            <a:endParaRPr sz="1400"/>
          </a:p>
          <a:p>
            <a:pPr marL="0" lvl="0" indent="0" algn="l" rtl="0">
              <a:spcBef>
                <a:spcPts val="1200"/>
              </a:spcBef>
              <a:spcAft>
                <a:spcPts val="0"/>
              </a:spcAft>
              <a:buNone/>
            </a:pPr>
            <a:r>
              <a:rPr lang="zh-TW" sz="1400"/>
              <a:t>學生提問想知道結果，一般生成式AI會直接給答案，但蘇格拉底只會引導學生在知識建構上，在進行單元的時候先把原因找出來。原因是什麼? 要用什麼樣的論述詮釋歷史事件? 學生會在場景內移動，移動完成後再把歷史事件回答好。學生回答蘇格拉底的期間，會一直對談，直到原因釐清。有原因後，針對原因補上敘述，再接著把VR內的證據寫出來、表達出來。</a:t>
            </a:r>
            <a:endParaRPr sz="1400"/>
          </a:p>
          <a:p>
            <a:pPr marL="0" lvl="0" indent="0" algn="l" rtl="0">
              <a:spcBef>
                <a:spcPts val="1200"/>
              </a:spcBef>
              <a:spcAft>
                <a:spcPts val="0"/>
              </a:spcAft>
              <a:buNone/>
            </a:pPr>
            <a:r>
              <a:rPr lang="zh-TW" sz="1400">
                <a:solidFill>
                  <a:srgbClr val="CC0000"/>
                </a:solidFill>
              </a:rPr>
              <a:t>先做VR探索，但是用蘇格拉底AI幫學生建構知識，蘇格拉底不會告訴學生答案</a:t>
            </a:r>
            <a:r>
              <a:rPr lang="zh-TW" sz="1400"/>
              <a:t>。</a:t>
            </a:r>
            <a:endParaRPr sz="1400"/>
          </a:p>
          <a:p>
            <a:pPr marL="0" lvl="0" indent="0" algn="l" rtl="0">
              <a:spcBef>
                <a:spcPts val="1200"/>
              </a:spcBef>
              <a:spcAft>
                <a:spcPts val="0"/>
              </a:spcAft>
              <a:buNone/>
            </a:pPr>
            <a:r>
              <a:rPr lang="zh-TW" sz="1400"/>
              <a:t>永濂用"5E"，信霆用"建構知識"</a:t>
            </a:r>
            <a:endParaRPr sz="1400"/>
          </a:p>
          <a:p>
            <a:pPr marL="0" lvl="0" indent="0" algn="l" rtl="0">
              <a:spcBef>
                <a:spcPts val="1200"/>
              </a:spcBef>
              <a:spcAft>
                <a:spcPts val="1200"/>
              </a:spcAft>
              <a:buNone/>
            </a:pPr>
            <a:r>
              <a:rPr lang="zh-TW" sz="1400"/>
              <a:t>實質性概念是記憶型的，背一背而已。但真正希望的是有歷史脈絡、有前因後果。看了A才觸發B的事件，為什麼要抓林爽文? 其實都有原因脈絡，才會促成歷史事件。</a:t>
            </a:r>
            <a:r>
              <a:rPr lang="zh-TW" sz="1400">
                <a:solidFill>
                  <a:srgbClr val="CC0000"/>
                </a:solidFill>
              </a:rPr>
              <a:t>總之希望的就是建構知識概念這件事</a:t>
            </a:r>
            <a:endParaRPr sz="1400">
              <a:solidFill>
                <a:srgbClr val="CC0000"/>
              </a:solidFill>
            </a:endParaRPr>
          </a:p>
        </p:txBody>
      </p:sp>
      <p:pic>
        <p:nvPicPr>
          <p:cNvPr id="486" name="Google Shape;486;p55"/>
          <p:cNvPicPr preferRelativeResize="0"/>
          <p:nvPr/>
        </p:nvPicPr>
        <p:blipFill>
          <a:blip r:embed="rId3">
            <a:alphaModFix/>
          </a:blip>
          <a:stretch>
            <a:fillRect/>
          </a:stretch>
        </p:blipFill>
        <p:spPr>
          <a:xfrm>
            <a:off x="5652825" y="163388"/>
            <a:ext cx="3105150" cy="981075"/>
          </a:xfrm>
          <a:prstGeom prst="rect">
            <a:avLst/>
          </a:prstGeom>
          <a:noFill/>
          <a:ln>
            <a:noFill/>
          </a:ln>
        </p:spPr>
      </p:pic>
      <p:sp>
        <p:nvSpPr>
          <p:cNvPr id="487" name="Google Shape;487;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a:t>筆記區</a:t>
            </a:r>
            <a:endParaRPr/>
          </a:p>
        </p:txBody>
      </p:sp>
      <p:sp>
        <p:nvSpPr>
          <p:cNvPr id="493" name="Google Shape;493;p56"/>
          <p:cNvSpPr txBox="1">
            <a:spLocks noGrp="1"/>
          </p:cNvSpPr>
          <p:nvPr>
            <p:ph type="body" idx="1"/>
          </p:nvPr>
        </p:nvSpPr>
        <p:spPr>
          <a:xfrm>
            <a:off x="311700" y="1144475"/>
            <a:ext cx="8520600" cy="399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zh-TW" sz="1400">
                <a:highlight>
                  <a:srgbClr val="C9DAF8"/>
                </a:highlight>
              </a:rPr>
              <a:t>又稱建構知識，透過原因、敘述、證據等邏輯思維產生的知識。（Lee et al., 1996)</a:t>
            </a:r>
            <a:endParaRPr sz="2300" b="1"/>
          </a:p>
          <a:p>
            <a:pPr marL="0" lvl="0" indent="0" algn="l" rtl="0">
              <a:spcBef>
                <a:spcPts val="1200"/>
              </a:spcBef>
              <a:spcAft>
                <a:spcPts val="1200"/>
              </a:spcAft>
              <a:buNone/>
            </a:pPr>
            <a:r>
              <a:rPr lang="zh-TW" sz="1400">
                <a:solidFill>
                  <a:srgbClr val="CC0000"/>
                </a:solidFill>
              </a:rPr>
              <a:t>想像使用者走過去跟ai講話，一問一答，得到ai的訊息的時候，接下來就跟著ai的建議走，走完、探索完後有問題再走回去找ai</a:t>
            </a:r>
            <a:endParaRPr sz="1400">
              <a:solidFill>
                <a:srgbClr val="CC0000"/>
              </a:solidFill>
            </a:endParaRPr>
          </a:p>
        </p:txBody>
      </p:sp>
      <p:pic>
        <p:nvPicPr>
          <p:cNvPr id="494" name="Google Shape;494;p56"/>
          <p:cNvPicPr preferRelativeResize="0"/>
          <p:nvPr/>
        </p:nvPicPr>
        <p:blipFill>
          <a:blip r:embed="rId3">
            <a:alphaModFix/>
          </a:blip>
          <a:stretch>
            <a:fillRect/>
          </a:stretch>
        </p:blipFill>
        <p:spPr>
          <a:xfrm>
            <a:off x="5652825" y="163388"/>
            <a:ext cx="3105150" cy="981075"/>
          </a:xfrm>
          <a:prstGeom prst="rect">
            <a:avLst/>
          </a:prstGeom>
          <a:noFill/>
          <a:ln>
            <a:noFill/>
          </a:ln>
        </p:spPr>
      </p:pic>
      <p:sp>
        <p:nvSpPr>
          <p:cNvPr id="495" name="Google Shape;495;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筆記區_VR的必要性?</a:t>
            </a:r>
            <a:endParaRPr/>
          </a:p>
        </p:txBody>
      </p:sp>
      <p:sp>
        <p:nvSpPr>
          <p:cNvPr id="501" name="Google Shape;501;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p>
          <a:p>
            <a:pPr marL="0" lvl="0" indent="0" algn="l" rtl="0">
              <a:spcBef>
                <a:spcPts val="1200"/>
              </a:spcBef>
              <a:spcAft>
                <a:spcPts val="1200"/>
              </a:spcAft>
              <a:buNone/>
            </a:pPr>
            <a:endParaRPr sz="1400"/>
          </a:p>
        </p:txBody>
      </p:sp>
      <p:sp>
        <p:nvSpPr>
          <p:cNvPr id="502" name="Google Shape;502;p57"/>
          <p:cNvSpPr/>
          <p:nvPr/>
        </p:nvSpPr>
        <p:spPr>
          <a:xfrm>
            <a:off x="462900" y="1214200"/>
            <a:ext cx="8218200" cy="3764400"/>
          </a:xfrm>
          <a:prstGeom prst="roundRect">
            <a:avLst>
              <a:gd name="adj" fmla="val 16667"/>
            </a:avLst>
          </a:prstGeom>
          <a:solidFill>
            <a:srgbClr val="FFE599"/>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800"/>
              <a:t>看影片的多媒體方式比起VR，為什麼對於轉換概念成效比較不好?</a:t>
            </a:r>
            <a:br>
              <a:rPr lang="zh-TW" sz="800"/>
            </a:br>
            <a:r>
              <a:rPr lang="zh-TW" sz="800"/>
              <a:t/>
            </a:r>
            <a:br>
              <a:rPr lang="zh-TW" sz="800"/>
            </a:br>
            <a:r>
              <a:rPr lang="zh-TW" sz="800"/>
              <a:t>過去學習歷史有什麼問題，所以得用結構性概念來做?</a:t>
            </a:r>
            <a:br>
              <a:rPr lang="zh-TW" sz="800"/>
            </a:br>
            <a:r>
              <a:rPr lang="zh-TW" sz="800"/>
              <a:t/>
            </a:r>
            <a:br>
              <a:rPr lang="zh-TW" sz="800"/>
            </a:br>
            <a:r>
              <a:rPr lang="zh-TW" sz="800"/>
              <a:t>傳統在教學的時候，用多媒體方式做、或者用數位學習方式、或是現場教育教學的方式，這些對於實質轉換結構的過程，是不容易理解的。例如: 什麼研究有提出某某方式、或是什麼研究提出某某很重要。</a:t>
            </a:r>
            <a:br>
              <a:rPr lang="zh-TW" sz="800"/>
            </a:br>
            <a:r>
              <a:rPr lang="zh-TW" sz="800"/>
              <a:t/>
            </a:r>
            <a:br>
              <a:rPr lang="zh-TW" sz="800"/>
            </a:br>
            <a:r>
              <a:rPr lang="zh-TW" sz="800"/>
              <a:t>一定有VR在做結構性概念的設計。假如有VR研究歷史，也是做歷史VR課程設計，或者是VR模擬古代現場場景。</a:t>
            </a:r>
            <a:br>
              <a:rPr lang="zh-TW" sz="800"/>
            </a:br>
            <a:r>
              <a:rPr lang="zh-TW" sz="800"/>
              <a:t/>
            </a:r>
            <a:br>
              <a:rPr lang="zh-TW" sz="800"/>
            </a:br>
            <a:r>
              <a:rPr lang="zh-TW" sz="800"/>
              <a:t>怎麼樣的活動設計，叫做把實質性概念轉換成結構性概念。</a:t>
            </a:r>
            <a:br>
              <a:rPr lang="zh-TW" sz="800"/>
            </a:br>
            <a:endParaRPr sz="800"/>
          </a:p>
          <a:p>
            <a:pPr marL="0" lvl="0" indent="0" algn="ctr" rtl="0">
              <a:spcBef>
                <a:spcPts val="0"/>
              </a:spcBef>
              <a:spcAft>
                <a:spcPts val="0"/>
              </a:spcAft>
              <a:buNone/>
            </a:pPr>
            <a:r>
              <a:rPr lang="zh-TW" sz="800"/>
              <a:t>第一件就告訴他說，假如使用VR就能體驗過去的生活，來鋪陳VR能概念。</a:t>
            </a:r>
            <a:br>
              <a:rPr lang="zh-TW" sz="800"/>
            </a:br>
            <a:endParaRPr sz="800"/>
          </a:p>
          <a:p>
            <a:pPr marL="0" lvl="0" indent="0" algn="ctr" rtl="0">
              <a:spcBef>
                <a:spcPts val="0"/>
              </a:spcBef>
              <a:spcAft>
                <a:spcPts val="0"/>
              </a:spcAft>
              <a:buNone/>
            </a:pPr>
            <a:r>
              <a:rPr lang="zh-TW" sz="800"/>
              <a:t>活在現代，無法想像過去的生活。</a:t>
            </a:r>
            <a:br>
              <a:rPr lang="zh-TW" sz="800"/>
            </a:br>
            <a:r>
              <a:rPr lang="zh-TW" sz="800"/>
              <a:t>VR可以模擬，可以身歷其境，可以體驗前人的生活，這是VR第一個好處，回應上面兩點。</a:t>
            </a:r>
            <a:br>
              <a:rPr lang="zh-TW" sz="800"/>
            </a:br>
            <a:r>
              <a:rPr lang="zh-TW" sz="800"/>
              <a:t/>
            </a:r>
            <a:br>
              <a:rPr lang="zh-TW" sz="800"/>
            </a:br>
            <a:r>
              <a:rPr lang="zh-TW" sz="800"/>
              <a:t>VR的必要性? 答: 因為傳統的不能回到過去，但是VR可以回到過去。</a:t>
            </a:r>
            <a:endParaRPr sz="800"/>
          </a:p>
        </p:txBody>
      </p:sp>
      <p:sp>
        <p:nvSpPr>
          <p:cNvPr id="503" name="Google Shape;5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筆記區_歷史文本的引導模式</a:t>
            </a:r>
            <a:endParaRPr/>
          </a:p>
        </p:txBody>
      </p:sp>
      <p:sp>
        <p:nvSpPr>
          <p:cNvPr id="509" name="Google Shape;50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p>
          <a:p>
            <a:pPr marL="0" lvl="0" indent="0" algn="l" rtl="0">
              <a:spcBef>
                <a:spcPts val="1200"/>
              </a:spcBef>
              <a:spcAft>
                <a:spcPts val="1200"/>
              </a:spcAft>
              <a:buNone/>
            </a:pPr>
            <a:endParaRPr sz="1400"/>
          </a:p>
        </p:txBody>
      </p:sp>
      <p:sp>
        <p:nvSpPr>
          <p:cNvPr id="510" name="Google Shape;510;p58"/>
          <p:cNvSpPr/>
          <p:nvPr/>
        </p:nvSpPr>
        <p:spPr>
          <a:xfrm>
            <a:off x="462900" y="1214200"/>
            <a:ext cx="8218200" cy="3764400"/>
          </a:xfrm>
          <a:prstGeom prst="roundRect">
            <a:avLst>
              <a:gd name="adj" fmla="val 16667"/>
            </a:avLst>
          </a:prstGeom>
          <a:solidFill>
            <a:srgbClr val="FFE599"/>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800"/>
              <a:t>這模式能夠結構化。需要一些參考文獻能支持引導是很重要的，然後不能只有一篇，因為裡面的引導模式很重要，我們現在是要用VR或是生成式AI去串說，如何來把實質性概念轉換成結構性概念的這種認知過程。</a:t>
            </a:r>
            <a:endParaRPr sz="800"/>
          </a:p>
          <a:p>
            <a:pPr marL="0" lvl="0" indent="0" algn="ctr" rtl="0">
              <a:spcBef>
                <a:spcPts val="0"/>
              </a:spcBef>
              <a:spcAft>
                <a:spcPts val="0"/>
              </a:spcAft>
              <a:buNone/>
            </a:pPr>
            <a:r>
              <a:rPr lang="zh-TW" sz="800"/>
              <a:t/>
            </a:r>
            <a:br>
              <a:rPr lang="zh-TW" sz="800"/>
            </a:br>
            <a:r>
              <a:rPr lang="zh-TW" sz="800"/>
              <a:t>怎麼樣的設計，或是有其他研究也適用轉換結構性的概念，用在歷史科的教學，需要2、3篇。</a:t>
            </a:r>
            <a:br>
              <a:rPr lang="zh-TW" sz="800"/>
            </a:br>
            <a:r>
              <a:rPr lang="zh-TW" sz="800"/>
              <a:t/>
            </a:r>
            <a:br>
              <a:rPr lang="zh-TW" sz="800"/>
            </a:br>
            <a:r>
              <a:rPr lang="zh-TW" sz="800"/>
              <a:t>認識到底是VR可以做這件事，還是AI也可以做這件事。</a:t>
            </a:r>
            <a:endParaRPr sz="800"/>
          </a:p>
          <a:p>
            <a:pPr marL="0" lvl="0" indent="0" algn="ctr" rtl="0">
              <a:spcBef>
                <a:spcPts val="0"/>
              </a:spcBef>
              <a:spcAft>
                <a:spcPts val="0"/>
              </a:spcAft>
              <a:buNone/>
            </a:pPr>
            <a:r>
              <a:rPr lang="zh-TW" sz="800"/>
              <a:t>VR的引導設計，還是NPC也可以串這件事 </a:t>
            </a:r>
            <a:br>
              <a:rPr lang="zh-TW" sz="800"/>
            </a:br>
            <a:r>
              <a:rPr lang="zh-TW" sz="800"/>
              <a:t/>
            </a:r>
            <a:br>
              <a:rPr lang="zh-TW" sz="800"/>
            </a:br>
            <a:r>
              <a:rPr lang="zh-TW" sz="800"/>
              <a:t>有疑惑找NPC，在學習的過程當中，即時回饋很重要，假如學習者遇到困難的時候，再VR遊戲中我們可以設定NPC給學習者即時回饋、引導。</a:t>
            </a:r>
            <a:endParaRPr sz="800"/>
          </a:p>
          <a:p>
            <a:pPr marL="0" lvl="0" indent="0" algn="ctr" rtl="0">
              <a:spcBef>
                <a:spcPts val="0"/>
              </a:spcBef>
              <a:spcAft>
                <a:spcPts val="0"/>
              </a:spcAft>
              <a:buNone/>
            </a:pPr>
            <a:r>
              <a:rPr lang="zh-TW" sz="800"/>
              <a:t>這個是即時回饋，這還是跟實質性轉換成結構性的認知歷程這件事情，你還沒有回答這件事。</a:t>
            </a:r>
            <a:br>
              <a:rPr lang="zh-TW" sz="800"/>
            </a:br>
            <a:r>
              <a:rPr lang="zh-TW" sz="800"/>
              <a:t/>
            </a:r>
            <a:br>
              <a:rPr lang="zh-TW" sz="800"/>
            </a:br>
            <a:r>
              <a:rPr lang="zh-TW" sz="800"/>
              <a:t>這很重要，這代表說裡面的引導機制，都是用這種實質性概念轉換成結構性概念的安排，重點就是這件事，認知過程</a:t>
            </a:r>
            <a:endParaRPr sz="800"/>
          </a:p>
          <a:p>
            <a:pPr marL="0" lvl="0" indent="0" algn="ctr" rtl="0">
              <a:spcBef>
                <a:spcPts val="0"/>
              </a:spcBef>
              <a:spcAft>
                <a:spcPts val="0"/>
              </a:spcAft>
              <a:buNone/>
            </a:pPr>
            <a:r>
              <a:rPr lang="zh-TW" sz="800"/>
              <a:t/>
            </a:r>
            <a:br>
              <a:rPr lang="zh-TW" sz="800"/>
            </a:br>
            <a:r>
              <a:rPr lang="zh-TW" sz="800" b="1">
                <a:solidFill>
                  <a:schemeClr val="dk1"/>
                </a:solidFill>
              </a:rPr>
              <a:t>已放上實質性概念和結構性概念的定義</a:t>
            </a:r>
            <a:endParaRPr sz="800" b="1">
              <a:solidFill>
                <a:schemeClr val="dk1"/>
              </a:solidFill>
            </a:endParaRPr>
          </a:p>
          <a:p>
            <a:pPr marL="0" lvl="0" indent="0" algn="ctr" rtl="0">
              <a:spcBef>
                <a:spcPts val="0"/>
              </a:spcBef>
              <a:spcAft>
                <a:spcPts val="0"/>
              </a:spcAft>
              <a:buNone/>
            </a:pPr>
            <a:r>
              <a:rPr lang="zh-TW" sz="800" i="1" u="sng"/>
              <a:t>可以說是哪個片段是在做這件事， 還是那樣的活動是在做這件事，撿取蚵灰、做合成的動作，這樣算嗎?算實質性概念嗎?還是結構性概念?什麼叫做結構性概念?</a:t>
            </a:r>
            <a:endParaRPr sz="800" i="1" u="sng"/>
          </a:p>
          <a:p>
            <a:pPr marL="0" lvl="0" indent="0" algn="ctr" rtl="0">
              <a:spcBef>
                <a:spcPts val="0"/>
              </a:spcBef>
              <a:spcAft>
                <a:spcPts val="0"/>
              </a:spcAft>
              <a:buNone/>
            </a:pPr>
            <a:r>
              <a:rPr lang="zh-TW" sz="800" i="1" u="sng"/>
              <a:t>舉例實質性概念和結構性概念。</a:t>
            </a:r>
            <a:br>
              <a:rPr lang="zh-TW" sz="800" i="1" u="sng"/>
            </a:br>
            <a:r>
              <a:rPr lang="zh-TW" sz="800" b="1"/>
              <a:t>已放上</a:t>
            </a:r>
            <a:r>
              <a:rPr lang="zh-TW" sz="800" b="1">
                <a:solidFill>
                  <a:schemeClr val="dk1"/>
                </a:solidFill>
              </a:rPr>
              <a:t>實質性概念和結構性概念的定義</a:t>
            </a:r>
            <a:endParaRPr sz="800" b="1">
              <a:solidFill>
                <a:schemeClr val="dk1"/>
              </a:solidFill>
            </a:endParaRPr>
          </a:p>
          <a:p>
            <a:pPr marL="0" lvl="0" indent="0" algn="ctr" rtl="0">
              <a:spcBef>
                <a:spcPts val="0"/>
              </a:spcBef>
              <a:spcAft>
                <a:spcPts val="0"/>
              </a:spcAft>
              <a:buNone/>
            </a:pPr>
            <a:endParaRPr sz="800" b="1">
              <a:solidFill>
                <a:schemeClr val="dk1"/>
              </a:solidFill>
            </a:endParaRPr>
          </a:p>
          <a:p>
            <a:pPr marL="0" lvl="0" indent="0" algn="ctr" rtl="0">
              <a:spcBef>
                <a:spcPts val="0"/>
              </a:spcBef>
              <a:spcAft>
                <a:spcPts val="0"/>
              </a:spcAft>
              <a:buNone/>
            </a:pPr>
            <a:r>
              <a:rPr lang="zh-TW" sz="800" b="1">
                <a:solidFill>
                  <a:schemeClr val="dk1"/>
                </a:solidFill>
              </a:rPr>
              <a:t>已舉出歷史文本這句話個一個例子</a:t>
            </a:r>
            <a:endParaRPr sz="800" b="1">
              <a:solidFill>
                <a:schemeClr val="dk1"/>
              </a:solidFill>
            </a:endParaRPr>
          </a:p>
          <a:p>
            <a:pPr marL="0" lvl="0" indent="0" algn="ctr" rtl="0">
              <a:spcBef>
                <a:spcPts val="0"/>
              </a:spcBef>
              <a:spcAft>
                <a:spcPts val="0"/>
              </a:spcAft>
              <a:buNone/>
            </a:pPr>
            <a:r>
              <a:rPr lang="zh-TW" sz="800" b="1">
                <a:solidFill>
                  <a:schemeClr val="dk1"/>
                </a:solidFill>
              </a:rPr>
              <a:t>將歷史文本的實質性概念轉換成結構性概念是一個認知過程(Lee et al., 1996) 。</a:t>
            </a:r>
            <a:endParaRPr sz="800" b="1">
              <a:solidFill>
                <a:schemeClr val="dk1"/>
              </a:solidFill>
            </a:endParaRPr>
          </a:p>
          <a:p>
            <a:pPr marL="0" lvl="0" indent="0" algn="ctr" rtl="0">
              <a:spcBef>
                <a:spcPts val="0"/>
              </a:spcBef>
              <a:spcAft>
                <a:spcPts val="0"/>
              </a:spcAft>
              <a:buNone/>
            </a:pPr>
            <a:r>
              <a:rPr lang="zh-TW" sz="800" b="1">
                <a:solidFill>
                  <a:schemeClr val="dk1"/>
                </a:solidFill>
              </a:rPr>
              <a:t>如下</a:t>
            </a:r>
            <a:endParaRPr sz="800" b="1">
              <a:solidFill>
                <a:schemeClr val="dk1"/>
              </a:solidFill>
            </a:endParaRPr>
          </a:p>
          <a:p>
            <a:pPr marL="0" lvl="0" indent="0" algn="ctr" rtl="0">
              <a:spcBef>
                <a:spcPts val="0"/>
              </a:spcBef>
              <a:spcAft>
                <a:spcPts val="0"/>
              </a:spcAft>
              <a:buNone/>
            </a:pPr>
            <a:r>
              <a:rPr lang="zh-TW" sz="800" b="1">
                <a:solidFill>
                  <a:schemeClr val="dk1"/>
                </a:solidFill>
              </a:rPr>
              <a:t>(Chou et al., 2021)指出學習者的認知過程建構可以通過像GBL這樣的學習環境來幫助。</a:t>
            </a:r>
            <a:endParaRPr sz="800" b="1">
              <a:solidFill>
                <a:schemeClr val="dk1"/>
              </a:solidFill>
            </a:endParaRPr>
          </a:p>
          <a:p>
            <a:pPr marL="0" lvl="0" indent="0" algn="ctr" rtl="0">
              <a:spcBef>
                <a:spcPts val="0"/>
              </a:spcBef>
              <a:spcAft>
                <a:spcPts val="0"/>
              </a:spcAft>
              <a:buNone/>
            </a:pPr>
            <a:r>
              <a:rPr lang="zh-TW" sz="800" b="1">
                <a:solidFill>
                  <a:schemeClr val="dk1"/>
                </a:solidFill>
              </a:rPr>
              <a:t>已舉出歷史文本這句話個一個例子</a:t>
            </a:r>
            <a:endParaRPr sz="800" b="1">
              <a:solidFill>
                <a:schemeClr val="dk1"/>
              </a:solidFill>
            </a:endParaRPr>
          </a:p>
          <a:p>
            <a:pPr marL="0" lvl="0" indent="0" algn="ctr" rtl="0">
              <a:spcBef>
                <a:spcPts val="0"/>
              </a:spcBef>
              <a:spcAft>
                <a:spcPts val="0"/>
              </a:spcAft>
              <a:buNone/>
            </a:pPr>
            <a:endParaRPr sz="800"/>
          </a:p>
          <a:p>
            <a:pPr marL="0" lvl="0" indent="0" algn="ctr" rtl="0">
              <a:spcBef>
                <a:spcPts val="0"/>
              </a:spcBef>
              <a:spcAft>
                <a:spcPts val="0"/>
              </a:spcAft>
              <a:buNone/>
            </a:pPr>
            <a:r>
              <a:rPr lang="zh-TW" sz="800"/>
              <a:t>成功舉例後，即可知道VR很適合輔助</a:t>
            </a:r>
            <a:r>
              <a:rPr lang="zh-TW" sz="800" b="1">
                <a:solidFill>
                  <a:schemeClr val="dk1"/>
                </a:solidFill>
              </a:rPr>
              <a:t>實質性概念轉成結構性概念</a:t>
            </a:r>
            <a:r>
              <a:rPr lang="zh-TW" sz="800">
                <a:solidFill>
                  <a:schemeClr val="dk1"/>
                </a:solidFill>
              </a:rPr>
              <a:t>，因為也是情境的概念。</a:t>
            </a:r>
            <a:endParaRPr sz="800"/>
          </a:p>
          <a:p>
            <a:pPr marL="0" lvl="0" indent="0" algn="ctr" rtl="0">
              <a:spcBef>
                <a:spcPts val="0"/>
              </a:spcBef>
              <a:spcAft>
                <a:spcPts val="0"/>
              </a:spcAft>
              <a:buClr>
                <a:schemeClr val="dk1"/>
              </a:buClr>
              <a:buSzPts val="1100"/>
              <a:buFont typeface="Arial"/>
              <a:buNone/>
            </a:pPr>
            <a:endParaRPr sz="800"/>
          </a:p>
          <a:p>
            <a:pPr marL="0" lvl="0" indent="0" algn="ctr" rtl="0">
              <a:spcBef>
                <a:spcPts val="0"/>
              </a:spcBef>
              <a:spcAft>
                <a:spcPts val="0"/>
              </a:spcAft>
              <a:buClr>
                <a:schemeClr val="dk1"/>
              </a:buClr>
              <a:buSzPts val="1100"/>
              <a:buFont typeface="Arial"/>
              <a:buNone/>
            </a:pPr>
            <a:endParaRPr sz="800"/>
          </a:p>
          <a:p>
            <a:pPr marL="0" lvl="0" indent="0" algn="ctr" rtl="0">
              <a:spcBef>
                <a:spcPts val="0"/>
              </a:spcBef>
              <a:spcAft>
                <a:spcPts val="0"/>
              </a:spcAft>
              <a:buNone/>
            </a:pPr>
            <a:endParaRPr sz="800"/>
          </a:p>
        </p:txBody>
      </p:sp>
      <p:sp>
        <p:nvSpPr>
          <p:cNvPr id="511" name="Google Shape;511;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筆記區_個人化的學習，NPC與生成式AI</a:t>
            </a:r>
            <a:endParaRPr/>
          </a:p>
        </p:txBody>
      </p:sp>
      <p:sp>
        <p:nvSpPr>
          <p:cNvPr id="517" name="Google Shape;517;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p>
          <a:p>
            <a:pPr marL="0" lvl="0" indent="0" algn="l" rtl="0">
              <a:spcBef>
                <a:spcPts val="1200"/>
              </a:spcBef>
              <a:spcAft>
                <a:spcPts val="1200"/>
              </a:spcAft>
              <a:buNone/>
            </a:pPr>
            <a:endParaRPr sz="1400"/>
          </a:p>
        </p:txBody>
      </p:sp>
      <p:sp>
        <p:nvSpPr>
          <p:cNvPr id="518" name="Google Shape;518;p59"/>
          <p:cNvSpPr/>
          <p:nvPr/>
        </p:nvSpPr>
        <p:spPr>
          <a:xfrm>
            <a:off x="462900" y="1214200"/>
            <a:ext cx="8218200" cy="3764400"/>
          </a:xfrm>
          <a:prstGeom prst="roundRect">
            <a:avLst>
              <a:gd name="adj" fmla="val 16667"/>
            </a:avLst>
          </a:prstGeom>
          <a:solidFill>
            <a:srgbClr val="FFE599"/>
          </a:solidFill>
          <a:ln w="9525" cap="flat" cmpd="sng">
            <a:solidFill>
              <a:srgbClr val="F6B26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zh-TW" sz="800"/>
              <a:t>個人化的學習，沒有NPC沒有即時回饋，較困難</a:t>
            </a:r>
            <a:r>
              <a:rPr lang="zh-TW" sz="800">
                <a:solidFill>
                  <a:schemeClr val="dk1"/>
                </a:solidFill>
              </a:rPr>
              <a:t>。</a:t>
            </a:r>
            <a:endParaRPr sz="800">
              <a:solidFill>
                <a:schemeClr val="dk1"/>
              </a:solidFill>
            </a:endParaRPr>
          </a:p>
          <a:p>
            <a:pPr marL="0" lvl="0" indent="0" algn="ctr" rtl="0">
              <a:spcBef>
                <a:spcPts val="0"/>
              </a:spcBef>
              <a:spcAft>
                <a:spcPts val="0"/>
              </a:spcAft>
              <a:buNone/>
            </a:pPr>
            <a:r>
              <a:rPr lang="zh-TW" sz="800">
                <a:solidFill>
                  <a:schemeClr val="dk1"/>
                </a:solidFill>
              </a:rPr>
              <a:t>所以需要在遊戲、教材中設置NPC引導學生。</a:t>
            </a:r>
            <a:endParaRPr sz="800">
              <a:solidFill>
                <a:schemeClr val="dk1"/>
              </a:solidFill>
            </a:endParaRPr>
          </a:p>
          <a:p>
            <a:pPr marL="0" lvl="0" indent="0" algn="ctr" rtl="0">
              <a:spcBef>
                <a:spcPts val="0"/>
              </a:spcBef>
              <a:spcAft>
                <a:spcPts val="0"/>
              </a:spcAft>
              <a:buNone/>
            </a:pPr>
            <a:endParaRPr sz="800"/>
          </a:p>
          <a:p>
            <a:pPr marL="0" lvl="0" indent="0" algn="ctr" rtl="0">
              <a:spcBef>
                <a:spcPts val="0"/>
              </a:spcBef>
              <a:spcAft>
                <a:spcPts val="0"/>
              </a:spcAft>
              <a:buNone/>
            </a:pPr>
            <a:r>
              <a:rPr lang="zh-TW" sz="800"/>
              <a:t>最後說生成式AI，也是個實質性概念轉成結構性概念的</a:t>
            </a:r>
            <a:r>
              <a:rPr lang="zh-TW" sz="800">
                <a:solidFill>
                  <a:schemeClr val="dk1"/>
                </a:solidFill>
              </a:rPr>
              <a:t>輔助，因為可以啟發思考。</a:t>
            </a:r>
            <a:endParaRPr sz="800">
              <a:solidFill>
                <a:schemeClr val="dk1"/>
              </a:solidFill>
            </a:endParaRPr>
          </a:p>
          <a:p>
            <a:pPr marL="0" lvl="0" indent="0" algn="ctr" rtl="0">
              <a:spcBef>
                <a:spcPts val="0"/>
              </a:spcBef>
              <a:spcAft>
                <a:spcPts val="0"/>
              </a:spcAft>
              <a:buNone/>
            </a:pPr>
            <a:r>
              <a:rPr lang="zh-TW" sz="800">
                <a:solidFill>
                  <a:schemeClr val="dk1"/>
                </a:solidFill>
              </a:rPr>
              <a:t>研究動機都有，但還沒把所有研究動機的故事性串起來</a:t>
            </a:r>
            <a:endParaRPr sz="800">
              <a:solidFill>
                <a:schemeClr val="dk1"/>
              </a:solidFill>
            </a:endParaRPr>
          </a:p>
          <a:p>
            <a:pPr marL="0" lvl="0" indent="0" algn="ctr" rtl="0">
              <a:spcBef>
                <a:spcPts val="0"/>
              </a:spcBef>
              <a:spcAft>
                <a:spcPts val="0"/>
              </a:spcAft>
              <a:buNone/>
            </a:pPr>
            <a:endParaRPr sz="800">
              <a:solidFill>
                <a:schemeClr val="dk1"/>
              </a:solidFill>
            </a:endParaRPr>
          </a:p>
          <a:p>
            <a:pPr marL="0" lvl="0" indent="0" algn="ctr" rtl="0">
              <a:spcBef>
                <a:spcPts val="0"/>
              </a:spcBef>
              <a:spcAft>
                <a:spcPts val="0"/>
              </a:spcAft>
              <a:buNone/>
            </a:pPr>
            <a:r>
              <a:rPr lang="zh-TW" sz="800">
                <a:solidFill>
                  <a:schemeClr val="dk1"/>
                </a:solidFill>
              </a:rPr>
              <a:t>VR的必要性有情境，有情境但是在學科內容的支持上，我們怎麼樣來設計，為什麼要這樣設計。</a:t>
            </a:r>
            <a:endParaRPr sz="800">
              <a:solidFill>
                <a:schemeClr val="dk1"/>
              </a:solidFill>
            </a:endParaRPr>
          </a:p>
          <a:p>
            <a:pPr marL="0" lvl="0" indent="0" algn="ctr" rtl="0">
              <a:spcBef>
                <a:spcPts val="0"/>
              </a:spcBef>
              <a:spcAft>
                <a:spcPts val="0"/>
              </a:spcAft>
              <a:buNone/>
            </a:pPr>
            <a:r>
              <a:rPr lang="zh-TW" sz="800"/>
              <a:t>就用生成式 AI的</a:t>
            </a:r>
            <a:r>
              <a:rPr lang="zh-TW" sz="800">
                <a:solidFill>
                  <a:schemeClr val="dk1"/>
                </a:solidFill>
              </a:rPr>
              <a:t>蘇格拉底</a:t>
            </a:r>
            <a:r>
              <a:rPr lang="zh-TW" sz="800"/>
              <a:t>提問和VR的部分</a:t>
            </a:r>
            <a:endParaRPr sz="800"/>
          </a:p>
          <a:p>
            <a:pPr marL="0" lvl="0" indent="0" algn="ctr" rtl="0">
              <a:spcBef>
                <a:spcPts val="0"/>
              </a:spcBef>
              <a:spcAft>
                <a:spcPts val="0"/>
              </a:spcAft>
              <a:buNone/>
            </a:pPr>
            <a:endParaRPr sz="800"/>
          </a:p>
          <a:p>
            <a:pPr marL="0" lvl="0" indent="0" algn="ctr" rtl="0">
              <a:spcBef>
                <a:spcPts val="0"/>
              </a:spcBef>
              <a:spcAft>
                <a:spcPts val="0"/>
              </a:spcAft>
              <a:buNone/>
            </a:pPr>
            <a:r>
              <a:rPr lang="zh-TW" sz="800"/>
              <a:t>順過的緒論會變成</a:t>
            </a:r>
            <a:endParaRPr sz="800"/>
          </a:p>
          <a:p>
            <a:pPr marL="0" lvl="0" indent="0" algn="ctr" rtl="0">
              <a:spcBef>
                <a:spcPts val="0"/>
              </a:spcBef>
              <a:spcAft>
                <a:spcPts val="0"/>
              </a:spcAft>
              <a:buNone/>
            </a:pPr>
            <a:r>
              <a:rPr lang="zh-TW" sz="800"/>
              <a:t>從VR的必要性&gt;&gt;</a:t>
            </a:r>
            <a:endParaRPr sz="800"/>
          </a:p>
          <a:p>
            <a:pPr marL="0" lvl="0" indent="0" algn="ctr" rtl="0">
              <a:spcBef>
                <a:spcPts val="0"/>
              </a:spcBef>
              <a:spcAft>
                <a:spcPts val="0"/>
              </a:spcAft>
              <a:buNone/>
            </a:pPr>
            <a:r>
              <a:rPr lang="zh-TW" sz="800"/>
              <a:t>歷史學科上的困難度&gt;&gt;</a:t>
            </a:r>
            <a:endParaRPr sz="800"/>
          </a:p>
          <a:p>
            <a:pPr marL="0" lvl="0" indent="0" algn="ctr" rtl="0">
              <a:spcBef>
                <a:spcPts val="0"/>
              </a:spcBef>
              <a:spcAft>
                <a:spcPts val="0"/>
              </a:spcAft>
              <a:buNone/>
            </a:pPr>
            <a:r>
              <a:rPr lang="zh-TW" sz="800"/>
              <a:t>如何達成實質性概念轉換成結構性概念的認知過程&gt;&gt;</a:t>
            </a:r>
            <a:endParaRPr sz="800"/>
          </a:p>
          <a:p>
            <a:pPr marL="0" lvl="0" indent="0" algn="ctr" rtl="0">
              <a:spcBef>
                <a:spcPts val="0"/>
              </a:spcBef>
              <a:spcAft>
                <a:spcPts val="0"/>
              </a:spcAft>
              <a:buNone/>
            </a:pPr>
            <a:r>
              <a:rPr lang="zh-TW" sz="800"/>
              <a:t>如何用蘇格拉底促成認知過程&gt;?</a:t>
            </a:r>
            <a:br>
              <a:rPr lang="zh-TW" sz="800"/>
            </a:br>
            <a:r>
              <a:rPr lang="zh-TW" sz="800"/>
              <a:t>甚至不需要寫NPC的引導，因為AI也是NPC的一環</a:t>
            </a:r>
            <a:br>
              <a:rPr lang="zh-TW" sz="800"/>
            </a:br>
            <a:endParaRPr sz="800"/>
          </a:p>
          <a:p>
            <a:pPr marL="0" lvl="0" indent="0" algn="ctr" rtl="0">
              <a:spcBef>
                <a:spcPts val="0"/>
              </a:spcBef>
              <a:spcAft>
                <a:spcPts val="0"/>
              </a:spcAft>
              <a:buNone/>
            </a:pPr>
            <a:r>
              <a:rPr lang="zh-TW" sz="800"/>
              <a:t>所有東西都是為了引導學生去思考，或是遇到困難能解決掉，但AI不告訴他答案，而是讓學生探究，活動設計都是在將實質性概念轉換成結構性概念。</a:t>
            </a:r>
            <a:endParaRPr sz="800"/>
          </a:p>
          <a:p>
            <a:pPr marL="0" lvl="0" indent="0" algn="ctr" rtl="0">
              <a:spcBef>
                <a:spcPts val="0"/>
              </a:spcBef>
              <a:spcAft>
                <a:spcPts val="0"/>
              </a:spcAft>
              <a:buNone/>
            </a:pPr>
            <a:endParaRPr sz="800"/>
          </a:p>
          <a:p>
            <a:pPr marL="0" lvl="0" indent="0" algn="ctr" rtl="0">
              <a:spcBef>
                <a:spcPts val="0"/>
              </a:spcBef>
              <a:spcAft>
                <a:spcPts val="0"/>
              </a:spcAft>
              <a:buNone/>
            </a:pPr>
            <a:r>
              <a:rPr lang="zh-TW" sz="800"/>
              <a:t>在需實驗的單元，解釋什麼是</a:t>
            </a:r>
            <a:r>
              <a:rPr lang="zh-TW" sz="800">
                <a:solidFill>
                  <a:schemeClr val="dk1"/>
                </a:solidFill>
              </a:rPr>
              <a:t>實質性概念、什麼是結構性概念，哪些活動是實質性概念轉換成結構性概念。</a:t>
            </a:r>
            <a:endParaRPr sz="800">
              <a:solidFill>
                <a:schemeClr val="dk1"/>
              </a:solidFill>
            </a:endParaRPr>
          </a:p>
          <a:p>
            <a:pPr marL="0" lvl="0" indent="0" algn="ctr" rtl="0">
              <a:spcBef>
                <a:spcPts val="0"/>
              </a:spcBef>
              <a:spcAft>
                <a:spcPts val="0"/>
              </a:spcAft>
              <a:buNone/>
            </a:pPr>
            <a:r>
              <a:rPr lang="zh-TW" sz="800">
                <a:solidFill>
                  <a:schemeClr val="dk1"/>
                </a:solidFill>
              </a:rPr>
              <a:t>因為做了很多引導、撿東西、探究。</a:t>
            </a:r>
            <a:endParaRPr sz="800">
              <a:solidFill>
                <a:schemeClr val="dk1"/>
              </a:solidFill>
            </a:endParaRPr>
          </a:p>
        </p:txBody>
      </p:sp>
      <p:sp>
        <p:nvSpPr>
          <p:cNvPr id="519" name="Google Shape;51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DFKai-SB"/>
                <a:ea typeface="DFKai-SB"/>
                <a:cs typeface="DFKai-SB"/>
                <a:sym typeface="DFKai-SB"/>
              </a:rPr>
              <a:t>緒論_研究目的與問題</a:t>
            </a:r>
            <a:endParaRPr>
              <a:latin typeface="DFKai-SB"/>
              <a:ea typeface="DFKai-SB"/>
              <a:cs typeface="DFKai-SB"/>
              <a:sym typeface="DFKai-SB"/>
            </a:endParaRPr>
          </a:p>
        </p:txBody>
      </p:sp>
      <p:sp>
        <p:nvSpPr>
          <p:cNvPr id="99" name="Google Shape;99;p19"/>
          <p:cNvSpPr txBox="1">
            <a:spLocks noGrp="1"/>
          </p:cNvSpPr>
          <p:nvPr>
            <p:ph type="body" idx="1"/>
          </p:nvPr>
        </p:nvSpPr>
        <p:spPr>
          <a:xfrm>
            <a:off x="175975" y="1189500"/>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TW" sz="1400" dirty="0">
                <a:solidFill>
                  <a:schemeClr val="tx1"/>
                </a:solidFill>
                <a:latin typeface="DFKai-SB"/>
                <a:ea typeface="DFKai-SB"/>
                <a:cs typeface="DFKai-SB"/>
                <a:sym typeface="DFKai-SB"/>
              </a:rPr>
              <a:t>根據前述動機，本研究目的為，瞭解反思性機制生成式AI助手融合在虛擬實境教材中，對學習者的社會科歷史學習成效、數位素養、認知負荷、心流經驗以及學習行為有何影響，</a:t>
            </a:r>
            <a:endParaRPr sz="1400" dirty="0">
              <a:solidFill>
                <a:schemeClr val="tx1"/>
              </a:solidFill>
              <a:latin typeface="DFKai-SB"/>
              <a:ea typeface="DFKai-SB"/>
              <a:cs typeface="DFKai-SB"/>
              <a:sym typeface="DFKai-SB"/>
            </a:endParaRPr>
          </a:p>
          <a:p>
            <a:pPr marL="0" lvl="0" indent="0" algn="l" rtl="0">
              <a:spcBef>
                <a:spcPts val="1200"/>
              </a:spcBef>
              <a:spcAft>
                <a:spcPts val="0"/>
              </a:spcAft>
              <a:buNone/>
            </a:pPr>
            <a:r>
              <a:rPr lang="zh-TW" sz="1400" dirty="0">
                <a:solidFill>
                  <a:schemeClr val="tx1"/>
                </a:solidFill>
                <a:latin typeface="DFKai-SB"/>
                <a:ea typeface="DFKai-SB"/>
                <a:cs typeface="DFKai-SB"/>
                <a:sym typeface="DFKai-SB"/>
              </a:rPr>
              <a:t>基於以上研究目的，本研究提出研究問題如下:</a:t>
            </a:r>
            <a:endParaRPr sz="1400" dirty="0">
              <a:solidFill>
                <a:schemeClr val="tx1"/>
              </a:solidFill>
              <a:latin typeface="DFKai-SB"/>
              <a:ea typeface="DFKai-SB"/>
              <a:cs typeface="DFKai-SB"/>
              <a:sym typeface="DFKai-SB"/>
            </a:endParaRPr>
          </a:p>
          <a:p>
            <a:pPr marL="457200" lvl="0" indent="-317500" algn="l" rtl="0">
              <a:spcBef>
                <a:spcPts val="1200"/>
              </a:spcBef>
              <a:spcAft>
                <a:spcPts val="0"/>
              </a:spcAft>
              <a:buSzPts val="1400"/>
              <a:buFont typeface="DFKai-SB"/>
              <a:buAutoNum type="arabicPeriod"/>
            </a:pPr>
            <a:r>
              <a:rPr lang="zh-TW" sz="1400" dirty="0">
                <a:solidFill>
                  <a:schemeClr val="tx1"/>
                </a:solidFill>
                <a:latin typeface="DFKai-SB"/>
                <a:ea typeface="DFKai-SB"/>
                <a:cs typeface="DFKai-SB"/>
                <a:sym typeface="DFKai-SB"/>
              </a:rPr>
              <a:t>探討在社會科歷史教學中，有使用反思性引導機制虛擬實境教材對國小學習者之社會科歷史學習成效是否達顯著差異?</a:t>
            </a:r>
            <a:endParaRPr sz="1400" dirty="0">
              <a:solidFill>
                <a:schemeClr val="tx1"/>
              </a:solidFill>
              <a:latin typeface="DFKai-SB"/>
              <a:ea typeface="DFKai-SB"/>
              <a:cs typeface="DFKai-SB"/>
              <a:sym typeface="DFKai-SB"/>
            </a:endParaRPr>
          </a:p>
          <a:p>
            <a:pPr marL="457200" lvl="0" indent="-317500" algn="l" rtl="0">
              <a:spcBef>
                <a:spcPts val="0"/>
              </a:spcBef>
              <a:spcAft>
                <a:spcPts val="0"/>
              </a:spcAft>
              <a:buSzPts val="1400"/>
              <a:buFont typeface="DFKai-SB"/>
              <a:buAutoNum type="arabicPeriod"/>
            </a:pPr>
            <a:r>
              <a:rPr lang="zh-TW" sz="1400" dirty="0">
                <a:solidFill>
                  <a:schemeClr val="tx1"/>
                </a:solidFill>
                <a:latin typeface="DFKai-SB"/>
                <a:ea typeface="DFKai-SB"/>
                <a:cs typeface="DFKai-SB"/>
                <a:sym typeface="DFKai-SB"/>
              </a:rPr>
              <a:t>探討在社會科歷史教學中，有使用反思性引導機制虛擬實境教材對國小學習者之VR數位素養是否達顯著差異?</a:t>
            </a:r>
            <a:endParaRPr sz="1400" dirty="0">
              <a:solidFill>
                <a:schemeClr val="tx1"/>
              </a:solidFill>
              <a:latin typeface="DFKai-SB"/>
              <a:ea typeface="DFKai-SB"/>
              <a:cs typeface="DFKai-SB"/>
              <a:sym typeface="DFKai-SB"/>
            </a:endParaRPr>
          </a:p>
          <a:p>
            <a:pPr marL="457200" lvl="0" indent="-317500" algn="l" rtl="0">
              <a:spcBef>
                <a:spcPts val="0"/>
              </a:spcBef>
              <a:spcAft>
                <a:spcPts val="0"/>
              </a:spcAft>
              <a:buSzPts val="1400"/>
              <a:buFont typeface="DFKai-SB"/>
              <a:buAutoNum type="arabicPeriod"/>
            </a:pPr>
            <a:r>
              <a:rPr lang="zh-TW" sz="1400" dirty="0">
                <a:solidFill>
                  <a:schemeClr val="tx1"/>
                </a:solidFill>
                <a:latin typeface="DFKai-SB"/>
                <a:ea typeface="DFKai-SB"/>
                <a:cs typeface="DFKai-SB"/>
                <a:sym typeface="DFKai-SB"/>
              </a:rPr>
              <a:t>探討在社會科歷史教學中，有使用反思性引導機制虛擬實境教材對國小學習者之認知負荷是否達顯著差異?</a:t>
            </a:r>
            <a:endParaRPr sz="1400" dirty="0">
              <a:solidFill>
                <a:schemeClr val="tx1"/>
              </a:solidFill>
              <a:latin typeface="DFKai-SB"/>
              <a:ea typeface="DFKai-SB"/>
              <a:cs typeface="DFKai-SB"/>
              <a:sym typeface="DFKai-SB"/>
            </a:endParaRPr>
          </a:p>
          <a:p>
            <a:pPr marL="457200" lvl="0" indent="-317500" algn="l" rtl="0">
              <a:spcBef>
                <a:spcPts val="0"/>
              </a:spcBef>
              <a:spcAft>
                <a:spcPts val="0"/>
              </a:spcAft>
              <a:buSzPts val="1400"/>
              <a:buFont typeface="DFKai-SB"/>
              <a:buAutoNum type="arabicPeriod"/>
            </a:pPr>
            <a:r>
              <a:rPr lang="zh-TW" sz="1400" dirty="0">
                <a:solidFill>
                  <a:schemeClr val="tx1"/>
                </a:solidFill>
                <a:latin typeface="DFKai-SB"/>
                <a:ea typeface="DFKai-SB"/>
                <a:cs typeface="DFKai-SB"/>
                <a:sym typeface="DFKai-SB"/>
              </a:rPr>
              <a:t>探討在社會科歷史教學中，有使用反思性引導機制虛擬實境教材對國小學習者之心流經驗是否達顯著差異?</a:t>
            </a:r>
            <a:endParaRPr sz="1400" dirty="0">
              <a:solidFill>
                <a:schemeClr val="tx1"/>
              </a:solidFill>
              <a:latin typeface="DFKai-SB"/>
              <a:ea typeface="DFKai-SB"/>
              <a:cs typeface="DFKai-SB"/>
              <a:sym typeface="DFKai-SB"/>
            </a:endParaRPr>
          </a:p>
          <a:p>
            <a:pPr marL="457200" lvl="0" indent="-317500" algn="l" rtl="0">
              <a:spcBef>
                <a:spcPts val="0"/>
              </a:spcBef>
              <a:spcAft>
                <a:spcPts val="0"/>
              </a:spcAft>
              <a:buSzPts val="1400"/>
              <a:buFont typeface="DFKai-SB"/>
              <a:buAutoNum type="arabicPeriod"/>
            </a:pPr>
            <a:r>
              <a:rPr lang="zh-TW" sz="1400" dirty="0">
                <a:solidFill>
                  <a:schemeClr val="tx1"/>
                </a:solidFill>
                <a:latin typeface="DFKai-SB"/>
                <a:ea typeface="DFKai-SB"/>
                <a:cs typeface="DFKai-SB"/>
                <a:sym typeface="DFKai-SB"/>
              </a:rPr>
              <a:t>探討在社會科歷史教學中，有使用反思性引導機制虛擬實境教材對國小學習者之學習行為是否達顯著差異? </a:t>
            </a:r>
            <a:endParaRPr sz="1400" dirty="0">
              <a:solidFill>
                <a:schemeClr val="tx1"/>
              </a:solidFill>
              <a:latin typeface="DFKai-SB"/>
              <a:ea typeface="DFKai-SB"/>
              <a:cs typeface="DFKai-SB"/>
              <a:sym typeface="DFKai-SB"/>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文獻回顧</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t>生成式AI</a:t>
            </a:r>
            <a:endParaRPr/>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文獻回顧</a:t>
            </a:r>
            <a:endParaRP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t>虛擬實境</a:t>
            </a:r>
            <a:endParaRPr/>
          </a:p>
        </p:txBody>
      </p:sp>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234</TotalTime>
  <Words>9030</Words>
  <Application>Microsoft Office PowerPoint</Application>
  <PresentationFormat>如螢幕大小 (16:9)</PresentationFormat>
  <Paragraphs>1214</Paragraphs>
  <Slides>66</Slides>
  <Notes>64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66</vt:i4>
      </vt:variant>
    </vt:vector>
  </HeadingPairs>
  <TitlesOfParts>
    <vt:vector size="75" baseType="lpstr">
      <vt:lpstr>Microsoft Yahei</vt:lpstr>
      <vt:lpstr>Microsoft JhengHei</vt:lpstr>
      <vt:lpstr>新細明體</vt:lpstr>
      <vt:lpstr>標楷體</vt:lpstr>
      <vt:lpstr>標楷體</vt:lpstr>
      <vt:lpstr>Arial</vt:lpstr>
      <vt:lpstr>Times New Roman</vt:lpstr>
      <vt:lpstr>Wingdings 3</vt:lpstr>
      <vt:lpstr>Simple Light</vt:lpstr>
      <vt:lpstr>國立臺南大學 數位學習科技學系碩士班 論文口試</vt:lpstr>
      <vt:lpstr>目錄</vt:lpstr>
      <vt:lpstr>緒論_傳統歷史學習常常碰到的問題</vt:lpstr>
      <vt:lpstr>緒論_利用虛擬實境來讓新世代的學生學習歷史</vt:lpstr>
      <vt:lpstr>緒論_虛擬實境遊戲教材能給學習歷史什麼幫助?</vt:lpstr>
      <vt:lpstr>緒論_蘇格拉底式對答法生成式AI</vt:lpstr>
      <vt:lpstr>緒論_研究目的與問題</vt:lpstr>
      <vt:lpstr>文獻回顧</vt:lpstr>
      <vt:lpstr>文獻回顧</vt:lpstr>
      <vt:lpstr>文獻回顧</vt:lpstr>
      <vt:lpstr>研究工具_反思性引導機制AI助手虛擬實境教材</vt:lpstr>
      <vt:lpstr>研究方法_研究架構</vt:lpstr>
      <vt:lpstr>研究方法_實驗流程圖</vt:lpstr>
      <vt:lpstr>研究方法</vt:lpstr>
      <vt:lpstr>學習行為編碼表</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研究結果與討論</vt:lpstr>
      <vt:lpstr>結論與建議</vt:lpstr>
      <vt:lpstr>結論與建議</vt:lpstr>
      <vt:lpstr>感謝聆聽！ Thank you for your attention !</vt:lpstr>
      <vt:lpstr>PowerPoint 簡報</vt:lpstr>
      <vt:lpstr>3. 實驗設計與工具</vt:lpstr>
      <vt:lpstr>3. 實驗設計與工具</vt:lpstr>
      <vt:lpstr>3. 實驗設計與工具_Log紀錄單元一</vt:lpstr>
      <vt:lpstr>研究方法</vt:lpstr>
      <vt:lpstr>研究方法</vt:lpstr>
      <vt:lpstr>研究方法</vt:lpstr>
      <vt:lpstr>心流經驗題次分配表</vt:lpstr>
      <vt:lpstr>PowerPoint 簡報</vt:lpstr>
      <vt:lpstr>3. 實驗設計與工具_Log紀錄單元二</vt:lpstr>
      <vt:lpstr>2. 實驗設計與工具_形成式測驗_單元一</vt:lpstr>
      <vt:lpstr>2. 實驗設計與工具_形成式測驗_單元二</vt:lpstr>
      <vt:lpstr>0409_筆記</vt:lpstr>
      <vt:lpstr>0416_筆記(0418補充)</vt:lpstr>
      <vt:lpstr>0418_開會筆記</vt:lpstr>
      <vt:lpstr>PowerPoint 簡報</vt:lpstr>
      <vt:lpstr>0419_筆記</vt:lpstr>
      <vt:lpstr>4/23_筆記</vt:lpstr>
      <vt:lpstr>4. 實驗結果討論</vt:lpstr>
      <vt:lpstr>形成式測驗_ANCOVA</vt:lpstr>
      <vt:lpstr>VR數位素養_ANCOVA</vt:lpstr>
      <vt:lpstr>心流經驗_獨立樣本T檢定</vt:lpstr>
      <vt:lpstr>認知負荷_ANCOVA</vt:lpstr>
      <vt:lpstr>行為序列圖_學習行為_實驗組</vt:lpstr>
      <vt:lpstr>行為序列圖_學習行為_控制組</vt:lpstr>
      <vt:lpstr>5. 總結</vt:lpstr>
      <vt:lpstr>行為序列圖_學習行為</vt:lpstr>
      <vt:lpstr>筆記區</vt:lpstr>
      <vt:lpstr>筆記區</vt:lpstr>
      <vt:lpstr>筆記區_VR的必要性?</vt:lpstr>
      <vt:lpstr>筆記區_歷史文本的引導模式</vt:lpstr>
      <vt:lpstr>筆記區_個人化的學習，NPC與生成式AI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反思性引導機制融入虛擬實境教材對學生的歷史概念轉換與學習成效之影響 The impact of the reflective guidance mechanism integrated into virtual reality teaching materials on students' historical concept transformation and learning effectiveness</dc:title>
  <cp:lastModifiedBy>吳信霆</cp:lastModifiedBy>
  <cp:revision>33</cp:revision>
  <dcterms:modified xsi:type="dcterms:W3CDTF">2024-06-10T21:02:25Z</dcterms:modified>
</cp:coreProperties>
</file>