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19" autoAdjust="0"/>
  </p:normalViewPr>
  <p:slideViewPr>
    <p:cSldViewPr snapToGrid="0">
      <p:cViewPr>
        <p:scale>
          <a:sx n="66" d="100"/>
          <a:sy n="66" d="100"/>
        </p:scale>
        <p:origin x="38"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Binary logic and arithmetic</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err="1"/>
              <a:t>Əsmər</a:t>
            </a:r>
            <a:r>
              <a:rPr lang="en-US" dirty="0"/>
              <a:t>, Qumru, </a:t>
            </a:r>
            <a:r>
              <a:rPr lang="en-US" dirty="0" err="1"/>
              <a:t>Namiq</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768E-421F-B344-B517-33EBB6F989F0}"/>
              </a:ext>
            </a:extLst>
          </p:cNvPr>
          <p:cNvSpPr>
            <a:spLocks noGrp="1"/>
          </p:cNvSpPr>
          <p:nvPr>
            <p:ph type="title"/>
          </p:nvPr>
        </p:nvSpPr>
        <p:spPr/>
        <p:txBody>
          <a:bodyPr/>
          <a:lstStyle/>
          <a:p>
            <a:r>
              <a:rPr lang="en-US" dirty="0"/>
              <a:t>WHAT IS THE BINARY LOGIC?</a:t>
            </a:r>
          </a:p>
        </p:txBody>
      </p:sp>
      <p:sp>
        <p:nvSpPr>
          <p:cNvPr id="3" name="Content Placeholder 2">
            <a:extLst>
              <a:ext uri="{FF2B5EF4-FFF2-40B4-BE49-F238E27FC236}">
                <a16:creationId xmlns:a16="http://schemas.microsoft.com/office/drawing/2014/main" id="{A0C84EA5-3BD8-7BA7-E3EA-90CDEEE04F16}"/>
              </a:ext>
            </a:extLst>
          </p:cNvPr>
          <p:cNvSpPr>
            <a:spLocks noGrp="1"/>
          </p:cNvSpPr>
          <p:nvPr>
            <p:ph idx="1"/>
          </p:nvPr>
        </p:nvSpPr>
        <p:spPr>
          <a:xfrm>
            <a:off x="1097279" y="2108201"/>
            <a:ext cx="10058399" cy="3760891"/>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Binary logic consists of binary variables and logical operations. The variables are designated by the alphabets such as A, B, C, x, y, z, etc., with each variable having only two distinct values: 1 and 0. There are three basic logic operations: AND, OR, and NOT.</a:t>
            </a:r>
          </a:p>
          <a:p>
            <a:r>
              <a:rPr lang="en-US" sz="2800" dirty="0">
                <a:latin typeface="Times New Roman" panose="02020603050405020304" pitchFamily="18" charset="0"/>
                <a:cs typeface="Times New Roman" panose="02020603050405020304" pitchFamily="18" charset="0"/>
              </a:rPr>
              <a:t>What are the basic digital logic gates?</a:t>
            </a:r>
          </a:p>
          <a:p>
            <a:r>
              <a:rPr lang="en-US" sz="2800" dirty="0">
                <a:latin typeface="Times New Roman" panose="02020603050405020304" pitchFamily="18" charset="0"/>
                <a:cs typeface="Times New Roman" panose="02020603050405020304" pitchFamily="18" charset="0"/>
              </a:rPr>
              <a:t>The three basic logic gates are:</a:t>
            </a:r>
          </a:p>
          <a:p>
            <a:r>
              <a:rPr lang="en-US" sz="2800" dirty="0">
                <a:latin typeface="Times New Roman" panose="02020603050405020304" pitchFamily="18" charset="0"/>
                <a:cs typeface="Times New Roman" panose="02020603050405020304" pitchFamily="18" charset="0"/>
              </a:rPr>
              <a:t>AND  OR  NOT </a:t>
            </a:r>
          </a:p>
        </p:txBody>
      </p:sp>
    </p:spTree>
    <p:extLst>
      <p:ext uri="{BB962C8B-B14F-4D97-AF65-F5344CB8AC3E}">
        <p14:creationId xmlns:p14="http://schemas.microsoft.com/office/powerpoint/2010/main" val="151189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72FD-920B-F710-E5DA-970A5B39B943}"/>
              </a:ext>
            </a:extLst>
          </p:cNvPr>
          <p:cNvSpPr>
            <a:spLocks noGrp="1"/>
          </p:cNvSpPr>
          <p:nvPr>
            <p:ph type="title"/>
          </p:nvPr>
        </p:nvSpPr>
        <p:spPr/>
        <p:txBody>
          <a:bodyPr/>
          <a:lstStyle/>
          <a:p>
            <a:r>
              <a:rPr lang="en-US" dirty="0"/>
              <a:t>AND, OR, and NOT:</a:t>
            </a:r>
          </a:p>
        </p:txBody>
      </p:sp>
      <p:sp>
        <p:nvSpPr>
          <p:cNvPr id="3" name="Text Placeholder 2">
            <a:extLst>
              <a:ext uri="{FF2B5EF4-FFF2-40B4-BE49-F238E27FC236}">
                <a16:creationId xmlns:a16="http://schemas.microsoft.com/office/drawing/2014/main" id="{D71CC069-C18D-83E3-89E2-8726FCBE6D8F}"/>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AND</a:t>
            </a:r>
          </a:p>
        </p:txBody>
      </p:sp>
      <p:sp>
        <p:nvSpPr>
          <p:cNvPr id="4" name="Content Placeholder 3">
            <a:extLst>
              <a:ext uri="{FF2B5EF4-FFF2-40B4-BE49-F238E27FC236}">
                <a16:creationId xmlns:a16="http://schemas.microsoft.com/office/drawing/2014/main" id="{33EA8FB6-3114-84F8-420F-3383C755C926}"/>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(sometimes called “intersection” and indicated by the symbol • or ∗) means that, given two statements X and Y, if both are true, then X • Y = 1. If either one is false, then X • Y = 0. For example, the statement “It is raining (X) and the sun is out (Y)” is true only if both it is raining and the sun is out.</a:t>
            </a:r>
          </a:p>
        </p:txBody>
      </p:sp>
      <p:sp>
        <p:nvSpPr>
          <p:cNvPr id="5" name="Text Placeholder 4">
            <a:extLst>
              <a:ext uri="{FF2B5EF4-FFF2-40B4-BE49-F238E27FC236}">
                <a16:creationId xmlns:a16="http://schemas.microsoft.com/office/drawing/2014/main" id="{63DCC86F-5ED0-DEA8-2313-6692C86547DC}"/>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OR</a:t>
            </a:r>
            <a:r>
              <a:rPr lang="en-US" dirty="0"/>
              <a:t> </a:t>
            </a:r>
          </a:p>
        </p:txBody>
      </p:sp>
      <p:sp>
        <p:nvSpPr>
          <p:cNvPr id="6" name="Content Placeholder 5">
            <a:extLst>
              <a:ext uri="{FF2B5EF4-FFF2-40B4-BE49-F238E27FC236}">
                <a16:creationId xmlns:a16="http://schemas.microsoft.com/office/drawing/2014/main" id="{52FA2843-464A-59B6-088E-00B86A0E442A}"/>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(sometimes called “union” and indicated by the symbol + ) the inclusive “or” means that, given two statements X and Y, if either one or both are true, then X + Y = 1, while only if both are false is X + Y = 0. For example, the statement “It is raining (X) or the sun is out (Y)” is true in all cases except when both are not true.</a:t>
            </a:r>
          </a:p>
        </p:txBody>
      </p:sp>
    </p:spTree>
    <p:extLst>
      <p:ext uri="{BB962C8B-B14F-4D97-AF65-F5344CB8AC3E}">
        <p14:creationId xmlns:p14="http://schemas.microsoft.com/office/powerpoint/2010/main" val="2537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BDDF66-57DD-5BC7-D03A-B679506EAB25}"/>
              </a:ext>
            </a:extLst>
          </p:cNvPr>
          <p:cNvSpPr>
            <a:spLocks noGrp="1"/>
          </p:cNvSpPr>
          <p:nvPr>
            <p:ph type="body" idx="1"/>
          </p:nvPr>
        </p:nvSpPr>
        <p:spPr>
          <a:xfrm>
            <a:off x="1097280" y="2057400"/>
            <a:ext cx="10058400" cy="736282"/>
          </a:xfrm>
        </p:spPr>
        <p:txBody>
          <a:bodyPr/>
          <a:lstStyle/>
          <a:p>
            <a:r>
              <a:rPr lang="en-US" dirty="0">
                <a:latin typeface="Times New Roman" panose="02020603050405020304" pitchFamily="18" charset="0"/>
                <a:cs typeface="Times New Roman" panose="02020603050405020304" pitchFamily="18" charset="0"/>
              </a:rPr>
              <a:t>NOT</a:t>
            </a:r>
          </a:p>
        </p:txBody>
      </p:sp>
      <p:sp>
        <p:nvSpPr>
          <p:cNvPr id="4" name="Content Placeholder 3">
            <a:extLst>
              <a:ext uri="{FF2B5EF4-FFF2-40B4-BE49-F238E27FC236}">
                <a16:creationId xmlns:a16="http://schemas.microsoft.com/office/drawing/2014/main" id="{D57B7F6E-AEA6-EA25-1660-084A8D0ABA57}"/>
              </a:ext>
            </a:extLst>
          </p:cNvPr>
          <p:cNvSpPr>
            <a:spLocks noGrp="1"/>
          </p:cNvSpPr>
          <p:nvPr>
            <p:ph sz="half" idx="2"/>
          </p:nvPr>
        </p:nvSpPr>
        <p:spPr>
          <a:xfrm>
            <a:off x="1097280" y="2958274"/>
            <a:ext cx="5654040" cy="2910821"/>
          </a:xfrm>
        </p:spPr>
        <p:txBody>
          <a:bodyPr>
            <a:normAutofit lnSpcReduction="10000"/>
          </a:bodyPr>
          <a:lstStyle/>
          <a:p>
            <a:r>
              <a:rPr lang="en-US" dirty="0">
                <a:latin typeface="Times New Roman" panose="02020603050405020304" pitchFamily="18" charset="0"/>
                <a:cs typeface="Times New Roman" panose="02020603050405020304" pitchFamily="18" charset="0"/>
              </a:rPr>
              <a:t>(sometimes called “negation” and indicated here by the </a:t>
            </a:r>
            <a:r>
              <a:rPr lang="en-US" dirty="0" err="1">
                <a:latin typeface="Times New Roman" panose="02020603050405020304" pitchFamily="18" charset="0"/>
                <a:cs typeface="Times New Roman" panose="02020603050405020304" pitchFamily="18" charset="0"/>
              </a:rPr>
              <a:t>postsymbol</a:t>
            </a:r>
            <a:r>
              <a:rPr lang="en-US" dirty="0">
                <a:latin typeface="Times New Roman" panose="02020603050405020304" pitchFamily="18" charset="0"/>
                <a:cs typeface="Times New Roman" panose="02020603050405020304" pitchFamily="18" charset="0"/>
              </a:rPr>
              <a:t> ′ as in X′, but sometimes indicated in other texts with an overbar as in ) is an operation performed on a single statement. If X is the variable representing that single statement, then X′ = 0 if X = 1, and X′ = 1 if X = 0. Therefore, if X is the variable representing the statement “It is raining,” then X ′ is the variable representing the statement “It is not raining.”</a:t>
            </a:r>
          </a:p>
        </p:txBody>
      </p:sp>
      <p:pic>
        <p:nvPicPr>
          <p:cNvPr id="7" name="Picture 6">
            <a:extLst>
              <a:ext uri="{FF2B5EF4-FFF2-40B4-BE49-F238E27FC236}">
                <a16:creationId xmlns:a16="http://schemas.microsoft.com/office/drawing/2014/main" id="{CE128F8B-BA64-8AD5-C783-9FFAFDDCC1DB}"/>
              </a:ext>
            </a:extLst>
          </p:cNvPr>
          <p:cNvPicPr>
            <a:picLocks noChangeAspect="1"/>
          </p:cNvPicPr>
          <p:nvPr/>
        </p:nvPicPr>
        <p:blipFill>
          <a:blip r:embed="rId2"/>
          <a:stretch>
            <a:fillRect/>
          </a:stretch>
        </p:blipFill>
        <p:spPr>
          <a:xfrm>
            <a:off x="7099045" y="2958274"/>
            <a:ext cx="4056635" cy="3042476"/>
          </a:xfrm>
          <a:prstGeom prst="rect">
            <a:avLst/>
          </a:prstGeom>
        </p:spPr>
      </p:pic>
    </p:spTree>
    <p:extLst>
      <p:ext uri="{BB962C8B-B14F-4D97-AF65-F5344CB8AC3E}">
        <p14:creationId xmlns:p14="http://schemas.microsoft.com/office/powerpoint/2010/main" val="279361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A928-DA96-80C9-509D-A11680A9F35F}"/>
              </a:ext>
            </a:extLst>
          </p:cNvPr>
          <p:cNvSpPr>
            <a:spLocks noGrp="1"/>
          </p:cNvSpPr>
          <p:nvPr>
            <p:ph type="title"/>
          </p:nvPr>
        </p:nvSpPr>
        <p:spPr/>
        <p:txBody>
          <a:bodyPr/>
          <a:lstStyle/>
          <a:p>
            <a:r>
              <a:rPr lang="en-US" dirty="0"/>
              <a:t>WHAT ARE BINARY ARITHMETIC OPERATIONS?</a:t>
            </a:r>
          </a:p>
        </p:txBody>
      </p:sp>
      <p:sp>
        <p:nvSpPr>
          <p:cNvPr id="3" name="Content Placeholder 2">
            <a:extLst>
              <a:ext uri="{FF2B5EF4-FFF2-40B4-BE49-F238E27FC236}">
                <a16:creationId xmlns:a16="http://schemas.microsoft.com/office/drawing/2014/main" id="{74AE3030-9C0F-13C2-5F5C-647F0FBB0046}"/>
              </a:ext>
            </a:extLst>
          </p:cNvPr>
          <p:cNvSpPr>
            <a:spLocks noGrp="1"/>
          </p:cNvSpPr>
          <p:nvPr>
            <p:ph idx="1"/>
          </p:nvPr>
        </p:nvSpPr>
        <p:spPr/>
        <p:txBody>
          <a:bodyPr>
            <a:normAutofit fontScale="47500" lnSpcReduction="20000"/>
          </a:bodyPr>
          <a:lstStyle/>
          <a:p>
            <a:r>
              <a:rPr lang="en-US" sz="2900" b="1" dirty="0">
                <a:latin typeface="Times New Roman" panose="02020603050405020304" pitchFamily="18" charset="0"/>
                <a:cs typeface="Times New Roman" panose="02020603050405020304" pitchFamily="18" charset="0"/>
              </a:rPr>
              <a:t>Binary arithmetic operation starts from the least significant bit i.e. from the rightmost side.</a:t>
            </a:r>
            <a:r>
              <a:rPr lang="en-US"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Binary Addition</a:t>
            </a:r>
          </a:p>
          <a:p>
            <a:r>
              <a:rPr lang="en-US" sz="2400" dirty="0">
                <a:latin typeface="Arial Black" panose="020B0A04020102020204" pitchFamily="34" charset="0"/>
                <a:cs typeface="Times New Roman" panose="02020603050405020304" pitchFamily="18" charset="0"/>
              </a:rPr>
              <a:t>There are four steps in binary addition, they are written below</a:t>
            </a:r>
          </a:p>
          <a:p>
            <a:r>
              <a:rPr lang="en-US" sz="2400" dirty="0">
                <a:latin typeface="Arial Black" panose="020B0A04020102020204" pitchFamily="34" charset="0"/>
                <a:cs typeface="Times New Roman" panose="02020603050405020304" pitchFamily="18" charset="0"/>
              </a:rPr>
              <a:t>0 + 0 = 0</a:t>
            </a:r>
          </a:p>
          <a:p>
            <a:r>
              <a:rPr lang="en-US" sz="2400" dirty="0">
                <a:latin typeface="Arial Black" panose="020B0A04020102020204" pitchFamily="34" charset="0"/>
                <a:cs typeface="Times New Roman" panose="02020603050405020304" pitchFamily="18" charset="0"/>
              </a:rPr>
              <a:t>0 + 1 = 1</a:t>
            </a:r>
          </a:p>
          <a:p>
            <a:r>
              <a:rPr lang="en-US" sz="2400" dirty="0">
                <a:latin typeface="Arial Black" panose="020B0A04020102020204" pitchFamily="34" charset="0"/>
                <a:cs typeface="Times New Roman" panose="02020603050405020304" pitchFamily="18" charset="0"/>
              </a:rPr>
              <a:t>1 + 0 = 1</a:t>
            </a:r>
          </a:p>
          <a:p>
            <a:r>
              <a:rPr lang="en-US" sz="2400" dirty="0">
                <a:latin typeface="Arial Black" panose="020B0A04020102020204" pitchFamily="34" charset="0"/>
                <a:cs typeface="Times New Roman" panose="02020603050405020304" pitchFamily="18" charset="0"/>
              </a:rPr>
              <a:t>1 + 1 = 0 (carry 1 to the next significant bit)</a:t>
            </a:r>
          </a:p>
          <a:p>
            <a:r>
              <a:rPr lang="en-US" sz="2400" dirty="0">
                <a:latin typeface="Arial Black" panose="020B0A04020102020204" pitchFamily="34" charset="0"/>
                <a:cs typeface="Times New Roman" panose="02020603050405020304" pitchFamily="18" charset="0"/>
              </a:rPr>
              <a:t>An example will help us to understand the addition process. Let us take two binary numbers 10001001 and 10010101</a:t>
            </a:r>
          </a:p>
          <a:p>
            <a:r>
              <a:rPr lang="en-US" sz="2400" dirty="0">
                <a:latin typeface="Arial Black" panose="020B0A04020102020204" pitchFamily="34" charset="0"/>
                <a:cs typeface="Times New Roman" panose="02020603050405020304" pitchFamily="18" charset="0"/>
              </a:rPr>
              <a:t>Binary Arithmetic</a:t>
            </a:r>
          </a:p>
          <a:p>
            <a:r>
              <a:rPr lang="en-US" sz="2400" dirty="0">
                <a:latin typeface="Arial Black" panose="020B0A04020102020204" pitchFamily="34" charset="0"/>
                <a:cs typeface="Times New Roman" panose="02020603050405020304" pitchFamily="18" charset="0"/>
              </a:rPr>
              <a:t>The above example of binary arithmetic clearly explains the binary addition operation, the carried 1 is shown on the upper side of the operands.</a:t>
            </a:r>
          </a:p>
        </p:txBody>
      </p:sp>
      <p:pic>
        <p:nvPicPr>
          <p:cNvPr id="4" name="Picture 3">
            <a:extLst>
              <a:ext uri="{FF2B5EF4-FFF2-40B4-BE49-F238E27FC236}">
                <a16:creationId xmlns:a16="http://schemas.microsoft.com/office/drawing/2014/main" id="{F914FDB1-1A7E-E4AD-7AD3-64FE5CF94972}"/>
              </a:ext>
            </a:extLst>
          </p:cNvPr>
          <p:cNvPicPr>
            <a:picLocks noChangeAspect="1"/>
          </p:cNvPicPr>
          <p:nvPr/>
        </p:nvPicPr>
        <p:blipFill>
          <a:blip r:embed="rId2"/>
          <a:stretch>
            <a:fillRect/>
          </a:stretch>
        </p:blipFill>
        <p:spPr>
          <a:xfrm>
            <a:off x="4484829" y="3060478"/>
            <a:ext cx="1162050" cy="1362075"/>
          </a:xfrm>
          <a:prstGeom prst="rect">
            <a:avLst/>
          </a:prstGeom>
        </p:spPr>
      </p:pic>
    </p:spTree>
    <p:extLst>
      <p:ext uri="{BB962C8B-B14F-4D97-AF65-F5344CB8AC3E}">
        <p14:creationId xmlns:p14="http://schemas.microsoft.com/office/powerpoint/2010/main" val="271390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5666-E834-219E-A67E-8705BA87C1FB}"/>
              </a:ext>
            </a:extLst>
          </p:cNvPr>
          <p:cNvSpPr>
            <a:spLocks noGrp="1"/>
          </p:cNvSpPr>
          <p:nvPr>
            <p:ph type="title"/>
          </p:nvPr>
        </p:nvSpPr>
        <p:spPr/>
        <p:txBody>
          <a:bodyPr/>
          <a:lstStyle/>
          <a:p>
            <a:r>
              <a:rPr lang="en-US" dirty="0"/>
              <a:t>Binary Subtraction</a:t>
            </a:r>
          </a:p>
        </p:txBody>
      </p:sp>
      <p:sp>
        <p:nvSpPr>
          <p:cNvPr id="3" name="Content Placeholder 2">
            <a:extLst>
              <a:ext uri="{FF2B5EF4-FFF2-40B4-BE49-F238E27FC236}">
                <a16:creationId xmlns:a16="http://schemas.microsoft.com/office/drawing/2014/main" id="{9B025684-A5A3-432C-908D-1DC2FD8A9D34}"/>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Binary Subtraction</a:t>
            </a:r>
          </a:p>
          <a:p>
            <a:r>
              <a:rPr lang="en-US" dirty="0">
                <a:latin typeface="Times New Roman" panose="02020603050405020304" pitchFamily="18" charset="0"/>
                <a:cs typeface="Times New Roman" panose="02020603050405020304" pitchFamily="18" charset="0"/>
              </a:rPr>
              <a:t>Here are too four simple steps to keep in memory</a:t>
            </a:r>
          </a:p>
          <a:p>
            <a:r>
              <a:rPr lang="en-US" dirty="0">
                <a:latin typeface="Times New Roman" panose="02020603050405020304" pitchFamily="18" charset="0"/>
                <a:cs typeface="Times New Roman" panose="02020603050405020304" pitchFamily="18" charset="0"/>
              </a:rPr>
              <a:t>0 – 0 = 0</a:t>
            </a:r>
          </a:p>
          <a:p>
            <a:r>
              <a:rPr lang="en-US" dirty="0">
                <a:latin typeface="Times New Roman" panose="02020603050405020304" pitchFamily="18" charset="0"/>
                <a:cs typeface="Times New Roman" panose="02020603050405020304" pitchFamily="18" charset="0"/>
              </a:rPr>
              <a:t>0 – 1 = 1, borrow 1 from the next more significant bit</a:t>
            </a:r>
          </a:p>
          <a:p>
            <a:r>
              <a:rPr lang="en-US" dirty="0">
                <a:latin typeface="Times New Roman" panose="02020603050405020304" pitchFamily="18" charset="0"/>
                <a:cs typeface="Times New Roman" panose="02020603050405020304" pitchFamily="18" charset="0"/>
              </a:rPr>
              <a:t>1 – 0 = 1</a:t>
            </a:r>
          </a:p>
          <a:p>
            <a:r>
              <a:rPr lang="en-US" dirty="0">
                <a:latin typeface="Times New Roman" panose="02020603050405020304" pitchFamily="18" charset="0"/>
                <a:cs typeface="Times New Roman" panose="02020603050405020304" pitchFamily="18" charset="0"/>
              </a:rPr>
              <a:t>1 – 1 = 0</a:t>
            </a:r>
          </a:p>
          <a:p>
            <a:r>
              <a:rPr lang="en-US" dirty="0">
                <a:latin typeface="Times New Roman" panose="02020603050405020304" pitchFamily="18" charset="0"/>
                <a:cs typeface="Times New Roman" panose="02020603050405020304" pitchFamily="18" charset="0"/>
              </a:rPr>
              <a:t>A binary arithmetic example is given to understand the operation more clearly</a:t>
            </a:r>
          </a:p>
          <a:p>
            <a:r>
              <a:rPr lang="en-US" dirty="0">
                <a:latin typeface="Times New Roman" panose="02020603050405020304" pitchFamily="18" charset="0"/>
                <a:cs typeface="Times New Roman" panose="02020603050405020304" pitchFamily="18" charset="0"/>
              </a:rPr>
              <a:t>The operation shows the binary subtraction clearly.</a:t>
            </a:r>
          </a:p>
        </p:txBody>
      </p:sp>
      <p:pic>
        <p:nvPicPr>
          <p:cNvPr id="4" name="Picture 3">
            <a:extLst>
              <a:ext uri="{FF2B5EF4-FFF2-40B4-BE49-F238E27FC236}">
                <a16:creationId xmlns:a16="http://schemas.microsoft.com/office/drawing/2014/main" id="{692A3E54-FD9C-2B1D-9E38-87E2AE36FC3C}"/>
              </a:ext>
            </a:extLst>
          </p:cNvPr>
          <p:cNvPicPr>
            <a:picLocks noChangeAspect="1"/>
          </p:cNvPicPr>
          <p:nvPr/>
        </p:nvPicPr>
        <p:blipFill>
          <a:blip r:embed="rId2"/>
          <a:stretch>
            <a:fillRect/>
          </a:stretch>
        </p:blipFill>
        <p:spPr>
          <a:xfrm>
            <a:off x="6490722" y="3431433"/>
            <a:ext cx="885825" cy="1114425"/>
          </a:xfrm>
          <a:prstGeom prst="rect">
            <a:avLst/>
          </a:prstGeom>
        </p:spPr>
      </p:pic>
    </p:spTree>
    <p:extLst>
      <p:ext uri="{BB962C8B-B14F-4D97-AF65-F5344CB8AC3E}">
        <p14:creationId xmlns:p14="http://schemas.microsoft.com/office/powerpoint/2010/main" val="269526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DCD9-E1DB-F059-B901-2AE967FA7FFE}"/>
              </a:ext>
            </a:extLst>
          </p:cNvPr>
          <p:cNvSpPr>
            <a:spLocks noGrp="1"/>
          </p:cNvSpPr>
          <p:nvPr>
            <p:ph type="title"/>
          </p:nvPr>
        </p:nvSpPr>
        <p:spPr/>
        <p:txBody>
          <a:bodyPr/>
          <a:lstStyle/>
          <a:p>
            <a:r>
              <a:rPr lang="en-US" dirty="0"/>
              <a:t>Binary Multiplication</a:t>
            </a:r>
          </a:p>
        </p:txBody>
      </p:sp>
      <p:sp>
        <p:nvSpPr>
          <p:cNvPr id="3" name="Content Placeholder 2">
            <a:extLst>
              <a:ext uri="{FF2B5EF4-FFF2-40B4-BE49-F238E27FC236}">
                <a16:creationId xmlns:a16="http://schemas.microsoft.com/office/drawing/2014/main" id="{DD9FDB4C-A71C-4A27-BFC3-5B26D161C7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Binary multiplication may sound like it would be more difficult than binary addition or subtraction – but is actually a simple process. Here are the four steps to be followed, using the same binary numbers 10001001 and 10010101:</a:t>
            </a:r>
          </a:p>
          <a:p>
            <a:r>
              <a:rPr lang="en-US" dirty="0">
                <a:latin typeface="Times New Roman" panose="02020603050405020304" pitchFamily="18" charset="0"/>
                <a:cs typeface="Times New Roman" panose="02020603050405020304" pitchFamily="18" charset="0"/>
              </a:rPr>
              <a:t>0×0=0</a:t>
            </a:r>
          </a:p>
          <a:p>
            <a:r>
              <a:rPr lang="en-US" dirty="0">
                <a:latin typeface="Times New Roman" panose="02020603050405020304" pitchFamily="18" charset="0"/>
                <a:cs typeface="Times New Roman" panose="02020603050405020304" pitchFamily="18" charset="0"/>
              </a:rPr>
              <a:t>1×0=0</a:t>
            </a:r>
          </a:p>
          <a:p>
            <a:r>
              <a:rPr lang="en-US" dirty="0">
                <a:latin typeface="Times New Roman" panose="02020603050405020304" pitchFamily="18" charset="0"/>
                <a:cs typeface="Times New Roman" panose="02020603050405020304" pitchFamily="18" charset="0"/>
              </a:rPr>
              <a:t>0×1=0</a:t>
            </a:r>
          </a:p>
          <a:p>
            <a:r>
              <a:rPr lang="en-US" dirty="0">
                <a:latin typeface="Times New Roman" panose="02020603050405020304" pitchFamily="18" charset="0"/>
                <a:cs typeface="Times New Roman" panose="02020603050405020304" pitchFamily="18" charset="0"/>
              </a:rPr>
              <a:t>1×1=1 (there is no carry or borrow for this)</a:t>
            </a:r>
          </a:p>
        </p:txBody>
      </p:sp>
      <p:pic>
        <p:nvPicPr>
          <p:cNvPr id="4" name="Picture 3">
            <a:extLst>
              <a:ext uri="{FF2B5EF4-FFF2-40B4-BE49-F238E27FC236}">
                <a16:creationId xmlns:a16="http://schemas.microsoft.com/office/drawing/2014/main" id="{5D4F4AD9-D8ED-A5C0-D621-92DA46E35108}"/>
              </a:ext>
            </a:extLst>
          </p:cNvPr>
          <p:cNvPicPr>
            <a:picLocks noChangeAspect="1"/>
          </p:cNvPicPr>
          <p:nvPr/>
        </p:nvPicPr>
        <p:blipFill>
          <a:blip r:embed="rId2"/>
          <a:stretch>
            <a:fillRect/>
          </a:stretch>
        </p:blipFill>
        <p:spPr>
          <a:xfrm>
            <a:off x="2214020" y="3264746"/>
            <a:ext cx="819150" cy="1447800"/>
          </a:xfrm>
          <a:prstGeom prst="rect">
            <a:avLst/>
          </a:prstGeom>
        </p:spPr>
      </p:pic>
    </p:spTree>
    <p:extLst>
      <p:ext uri="{BB962C8B-B14F-4D97-AF65-F5344CB8AC3E}">
        <p14:creationId xmlns:p14="http://schemas.microsoft.com/office/powerpoint/2010/main" val="274424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F0CA-6DAA-D365-03CA-6E0BCFFF18AA}"/>
              </a:ext>
            </a:extLst>
          </p:cNvPr>
          <p:cNvSpPr>
            <a:spLocks noGrp="1"/>
          </p:cNvSpPr>
          <p:nvPr>
            <p:ph type="title"/>
          </p:nvPr>
        </p:nvSpPr>
        <p:spPr/>
        <p:txBody>
          <a:bodyPr/>
          <a:lstStyle/>
          <a:p>
            <a:r>
              <a:rPr lang="en-US" dirty="0"/>
              <a:t>Binary Division</a:t>
            </a:r>
          </a:p>
        </p:txBody>
      </p:sp>
      <p:sp>
        <p:nvSpPr>
          <p:cNvPr id="3" name="Content Placeholder 2">
            <a:extLst>
              <a:ext uri="{FF2B5EF4-FFF2-40B4-BE49-F238E27FC236}">
                <a16:creationId xmlns:a16="http://schemas.microsoft.com/office/drawing/2014/main" id="{1B2C1DE8-501A-F3C6-CDBB-73BA1F89B7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Binary division is comprised of other two binary arithmetic operations, multiplication and subtraction; an example will explain the operation more easily.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Here 101 is the quotient and 1 is the remainder.</a:t>
            </a:r>
          </a:p>
        </p:txBody>
      </p:sp>
      <p:pic>
        <p:nvPicPr>
          <p:cNvPr id="4" name="Picture 3">
            <a:extLst>
              <a:ext uri="{FF2B5EF4-FFF2-40B4-BE49-F238E27FC236}">
                <a16:creationId xmlns:a16="http://schemas.microsoft.com/office/drawing/2014/main" id="{5E7E5239-44FF-ABC2-CBC7-D0A0550810AD}"/>
              </a:ext>
            </a:extLst>
          </p:cNvPr>
          <p:cNvPicPr>
            <a:picLocks noChangeAspect="1"/>
          </p:cNvPicPr>
          <p:nvPr/>
        </p:nvPicPr>
        <p:blipFill>
          <a:blip r:embed="rId2"/>
          <a:stretch>
            <a:fillRect/>
          </a:stretch>
        </p:blipFill>
        <p:spPr>
          <a:xfrm>
            <a:off x="1097280" y="2820424"/>
            <a:ext cx="2981325" cy="2143125"/>
          </a:xfrm>
          <a:prstGeom prst="rect">
            <a:avLst/>
          </a:prstGeom>
        </p:spPr>
      </p:pic>
    </p:spTree>
    <p:extLst>
      <p:ext uri="{BB962C8B-B14F-4D97-AF65-F5344CB8AC3E}">
        <p14:creationId xmlns:p14="http://schemas.microsoft.com/office/powerpoint/2010/main" val="190508289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{715CD018-BFCA-4B7A-9E7A-0C304FA8D7DD}tf11437505_win32</Template>
  <TotalTime>32</TotalTime>
  <Words>645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Georgia Pro Cond Light</vt:lpstr>
      <vt:lpstr>Speak Pro</vt:lpstr>
      <vt:lpstr>Times New Roman</vt:lpstr>
      <vt:lpstr>RetrospectVTI</vt:lpstr>
      <vt:lpstr>Binary logic and arithmetic</vt:lpstr>
      <vt:lpstr>WHAT IS THE BINARY LOGIC?</vt:lpstr>
      <vt:lpstr>AND, OR, and NOT:</vt:lpstr>
      <vt:lpstr>PowerPoint Presentation</vt:lpstr>
      <vt:lpstr>WHAT ARE BINARY ARITHMETIC OPERATIONS?</vt:lpstr>
      <vt:lpstr>Binary Subtraction</vt:lpstr>
      <vt:lpstr>Binary Multiplication</vt:lpstr>
      <vt:lpstr>Binary Division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logic and arithmetic</dc:title>
  <dc:creator>Qumru Əliyeva</dc:creator>
  <cp:lastModifiedBy>Qumru Əliyeva</cp:lastModifiedBy>
  <cp:revision>1</cp:revision>
  <dcterms:created xsi:type="dcterms:W3CDTF">2022-10-08T06:50:44Z</dcterms:created>
  <dcterms:modified xsi:type="dcterms:W3CDTF">2022-10-08T07:23:10Z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