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65" r:id="rId2"/>
    <p:sldId id="266" r:id="rId3"/>
    <p:sldId id="267" r:id="rId4"/>
    <p:sldId id="268" r:id="rId5"/>
    <p:sldId id="278" r:id="rId6"/>
    <p:sldId id="269" r:id="rId7"/>
    <p:sldId id="270" r:id="rId8"/>
    <p:sldId id="271" r:id="rId9"/>
    <p:sldId id="272" r:id="rId10"/>
    <p:sldId id="279" r:id="rId11"/>
    <p:sldId id="273" r:id="rId12"/>
    <p:sldId id="275" r:id="rId13"/>
    <p:sldId id="276" r:id="rId14"/>
    <p:sldId id="277" r:id="rId15"/>
    <p:sldId id="28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06" autoAdjust="0"/>
    <p:restoredTop sz="94849" autoAdjust="0"/>
  </p:normalViewPr>
  <p:slideViewPr>
    <p:cSldViewPr>
      <p:cViewPr varScale="1">
        <p:scale>
          <a:sx n="74" d="100"/>
          <a:sy n="74" d="100"/>
        </p:scale>
        <p:origin x="-150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77805B-6167-4FAD-9DEF-1302DA24C2DD}" type="datetimeFigureOut">
              <a:rPr lang="en-US" smtClean="0"/>
              <a:t>10/25/2022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27D57C-E38A-4A20-9D06-72FC7DB56B13}" type="slidenum">
              <a:rPr lang="en-US" smtClean="0"/>
              <a:t>‹#›</a:t>
            </a:fld>
            <a:endParaRPr lang="en-US" dirty="0"/>
          </a:p>
        </p:txBody>
      </p:sp>
    </p:spTree>
    <p:extLst>
      <p:ext uri="{BB962C8B-B14F-4D97-AF65-F5344CB8AC3E}">
        <p14:creationId xmlns:p14="http://schemas.microsoft.com/office/powerpoint/2010/main" val="3088823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By comparison, if we were using the FCFS scheduling scheme, the average waiting time would be 10.25 milliseconds. </a:t>
            </a:r>
          </a:p>
          <a:p>
            <a:endParaRPr lang="en-US" dirty="0"/>
          </a:p>
        </p:txBody>
      </p:sp>
      <p:sp>
        <p:nvSpPr>
          <p:cNvPr id="4" name="Slide Number Placeholder 3"/>
          <p:cNvSpPr>
            <a:spLocks noGrp="1"/>
          </p:cNvSpPr>
          <p:nvPr>
            <p:ph type="sldNum" sz="quarter" idx="10"/>
          </p:nvPr>
        </p:nvSpPr>
        <p:spPr/>
        <p:txBody>
          <a:bodyPr/>
          <a:lstStyle/>
          <a:p>
            <a:fld id="{9727D57C-E38A-4A20-9D06-72FC7DB56B13}" type="slidenum">
              <a:rPr lang="en-US" smtClean="0"/>
              <a:t>7</a:t>
            </a:fld>
            <a:endParaRPr lang="en-US"/>
          </a:p>
        </p:txBody>
      </p:sp>
    </p:spTree>
    <p:extLst>
      <p:ext uri="{BB962C8B-B14F-4D97-AF65-F5344CB8AC3E}">
        <p14:creationId xmlns:p14="http://schemas.microsoft.com/office/powerpoint/2010/main" val="1576862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BD25DBA1-D07A-4677-B7AD-39C5AEABE6F8}" type="datetimeFigureOut">
              <a:rPr lang="en-US" smtClean="0"/>
              <a:t>10/25/2022</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38430F4-226B-436A-B446-0C54C1361739}"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25DBA1-D07A-4677-B7AD-39C5AEABE6F8}" type="datetimeFigureOut">
              <a:rPr lang="en-US" smtClean="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430F4-226B-436A-B446-0C54C136173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25DBA1-D07A-4677-B7AD-39C5AEABE6F8}" type="datetimeFigureOut">
              <a:rPr lang="en-US" smtClean="0"/>
              <a:t>10/25/2022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430F4-226B-436A-B446-0C54C1361739}"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BD25DBA1-D07A-4677-B7AD-39C5AEABE6F8}" type="datetimeFigureOut">
              <a:rPr lang="en-US" smtClean="0"/>
              <a:t>10/25/2022</a:t>
            </a:fld>
            <a:endParaRPr lang="en-US" dirty="0"/>
          </a:p>
        </p:txBody>
      </p:sp>
      <p:sp>
        <p:nvSpPr>
          <p:cNvPr id="9" name="Slide Number Placeholder 8"/>
          <p:cNvSpPr>
            <a:spLocks noGrp="1"/>
          </p:cNvSpPr>
          <p:nvPr>
            <p:ph type="sldNum" sz="quarter" idx="15"/>
          </p:nvPr>
        </p:nvSpPr>
        <p:spPr/>
        <p:txBody>
          <a:bodyPr rtlCol="0"/>
          <a:lstStyle/>
          <a:p>
            <a:fld id="{538430F4-226B-436A-B446-0C54C1361739}" type="slidenum">
              <a:rPr lang="en-US" smtClean="0"/>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D25DBA1-D07A-4677-B7AD-39C5AEABE6F8}" type="datetimeFigureOut">
              <a:rPr lang="en-US" smtClean="0"/>
              <a:t>10/25/2022</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538430F4-226B-436A-B446-0C54C1361739}"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D25DBA1-D07A-4677-B7AD-39C5AEABE6F8}" type="datetimeFigureOut">
              <a:rPr lang="en-US" smtClean="0"/>
              <a:t>10/25/2022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8430F4-226B-436A-B446-0C54C1361739}" type="slidenum">
              <a:rPr lang="en-US" smtClean="0"/>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BD25DBA1-D07A-4677-B7AD-39C5AEABE6F8}" type="datetimeFigureOut">
              <a:rPr lang="en-US" smtClean="0"/>
              <a:t>10/25/2022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38430F4-226B-436A-B446-0C54C1361739}" type="slidenum">
              <a:rPr lang="en-US" smtClean="0"/>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BD25DBA1-D07A-4677-B7AD-39C5AEABE6F8}" type="datetimeFigureOut">
              <a:rPr lang="en-US" smtClean="0"/>
              <a:t>10/25/2022</a:t>
            </a:fld>
            <a:endParaRPr lang="en-US" dirty="0"/>
          </a:p>
        </p:txBody>
      </p:sp>
      <p:sp>
        <p:nvSpPr>
          <p:cNvPr id="7" name="Slide Number Placeholder 6"/>
          <p:cNvSpPr>
            <a:spLocks noGrp="1"/>
          </p:cNvSpPr>
          <p:nvPr>
            <p:ph type="sldNum" sz="quarter" idx="11"/>
          </p:nvPr>
        </p:nvSpPr>
        <p:spPr/>
        <p:txBody>
          <a:bodyPr rtlCol="0"/>
          <a:lstStyle/>
          <a:p>
            <a:fld id="{538430F4-226B-436A-B446-0C54C1361739}" type="slidenum">
              <a:rPr lang="en-US" smtClean="0"/>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25DBA1-D07A-4677-B7AD-39C5AEABE6F8}" type="datetimeFigureOut">
              <a:rPr lang="en-US" smtClean="0"/>
              <a:t>10/25/2022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38430F4-226B-436A-B446-0C54C1361739}"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BD25DBA1-D07A-4677-B7AD-39C5AEABE6F8}" type="datetimeFigureOut">
              <a:rPr lang="en-US" smtClean="0"/>
              <a:t>10/25/2022</a:t>
            </a:fld>
            <a:endParaRPr lang="en-US" dirty="0"/>
          </a:p>
        </p:txBody>
      </p:sp>
      <p:sp>
        <p:nvSpPr>
          <p:cNvPr id="22" name="Slide Number Placeholder 21"/>
          <p:cNvSpPr>
            <a:spLocks noGrp="1"/>
          </p:cNvSpPr>
          <p:nvPr>
            <p:ph type="sldNum" sz="quarter" idx="15"/>
          </p:nvPr>
        </p:nvSpPr>
        <p:spPr/>
        <p:txBody>
          <a:bodyPr rtlCol="0"/>
          <a:lstStyle/>
          <a:p>
            <a:fld id="{538430F4-226B-436A-B446-0C54C1361739}" type="slidenum">
              <a:rPr lang="en-US" smtClean="0"/>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D25DBA1-D07A-4677-B7AD-39C5AEABE6F8}" type="datetimeFigureOut">
              <a:rPr lang="en-US" smtClean="0"/>
              <a:t>10/25/2022</a:t>
            </a:fld>
            <a:endParaRPr lang="en-US" dirty="0"/>
          </a:p>
        </p:txBody>
      </p:sp>
      <p:sp>
        <p:nvSpPr>
          <p:cNvPr id="18" name="Slide Number Placeholder 17"/>
          <p:cNvSpPr>
            <a:spLocks noGrp="1"/>
          </p:cNvSpPr>
          <p:nvPr>
            <p:ph type="sldNum" sz="quarter" idx="11"/>
          </p:nvPr>
        </p:nvSpPr>
        <p:spPr/>
        <p:txBody>
          <a:bodyPr rtlCol="0"/>
          <a:lstStyle/>
          <a:p>
            <a:fld id="{538430F4-226B-436A-B446-0C54C1361739}" type="slidenum">
              <a:rPr lang="en-US" smtClean="0"/>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D25DBA1-D07A-4677-B7AD-39C5AEABE6F8}" type="datetimeFigureOut">
              <a:rPr lang="en-US" smtClean="0"/>
              <a:t>10/25/2022</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38430F4-226B-436A-B446-0C54C1361739}"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1.xml" /><Relationship Id="rId1" Type="http://schemas.openxmlformats.org/officeDocument/2006/relationships/slideLayout" Target="../slideLayouts/slideLayout2.xml" /><Relationship Id="rId4" Type="http://schemas.openxmlformats.org/officeDocument/2006/relationships/image" Target="../media/image9.png"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1.png" /><Relationship Id="rId1" Type="http://schemas.openxmlformats.org/officeDocument/2006/relationships/slideLayout" Target="../slideLayouts/slideLayout2.xml" /><Relationship Id="rId4" Type="http://schemas.openxmlformats.org/officeDocument/2006/relationships/image" Target="../media/image1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315200" cy="655638"/>
          </a:xfrm>
        </p:spPr>
        <p:txBody>
          <a:bodyPr>
            <a:normAutofit/>
          </a:bodyPr>
          <a:lstStyle/>
          <a:p>
            <a:r>
              <a:rPr lang="en-US" dirty="0"/>
              <a:t>Scheduling Algorithms</a:t>
            </a:r>
          </a:p>
        </p:txBody>
      </p:sp>
      <p:sp>
        <p:nvSpPr>
          <p:cNvPr id="3" name="Content Placeholder 2"/>
          <p:cNvSpPr>
            <a:spLocks noGrp="1"/>
          </p:cNvSpPr>
          <p:nvPr>
            <p:ph sz="quarter" idx="1"/>
          </p:nvPr>
        </p:nvSpPr>
        <p:spPr>
          <a:xfrm>
            <a:off x="381000" y="1219200"/>
            <a:ext cx="8077200" cy="5254752"/>
          </a:xfrm>
        </p:spPr>
        <p:txBody>
          <a:bodyPr>
            <a:normAutofit/>
          </a:bodyPr>
          <a:lstStyle/>
          <a:p>
            <a:pPr marL="0" indent="0">
              <a:buNone/>
            </a:pPr>
            <a:r>
              <a:rPr lang="en-US" dirty="0"/>
              <a:t>CPU scheduling deals with the problem of deciding which of the processes in the ready queue is to be allocated the CPU. There are many different CPU-scheduling algorithms. There are six popular process scheduling algorithms which we are going to discuss:</a:t>
            </a:r>
          </a:p>
          <a:p>
            <a:pPr lvl="0"/>
            <a:r>
              <a:rPr lang="en-US" dirty="0"/>
              <a:t>First-Come, First-Served (FCFS) Scheduling </a:t>
            </a:r>
          </a:p>
          <a:p>
            <a:pPr lvl="0"/>
            <a:r>
              <a:rPr lang="ru-RU" dirty="0"/>
              <a:t>Shortest-Job-Next (SJN) Scheduling </a:t>
            </a:r>
            <a:endParaRPr lang="en-US" dirty="0"/>
          </a:p>
          <a:p>
            <a:pPr lvl="0"/>
            <a:r>
              <a:rPr lang="ru-RU" dirty="0"/>
              <a:t>Priority Scheduling</a:t>
            </a:r>
            <a:endParaRPr lang="en-US" dirty="0"/>
          </a:p>
          <a:p>
            <a:pPr lvl="0"/>
            <a:r>
              <a:rPr lang="ru-RU" dirty="0"/>
              <a:t>Shortest Remaining Time </a:t>
            </a:r>
            <a:endParaRPr lang="en-US" dirty="0"/>
          </a:p>
          <a:p>
            <a:pPr lvl="0"/>
            <a:r>
              <a:rPr lang="ru-RU" dirty="0"/>
              <a:t>Round Robin (RR) Scheduling </a:t>
            </a:r>
            <a:endParaRPr lang="en-US" dirty="0"/>
          </a:p>
          <a:p>
            <a:pPr lvl="0"/>
            <a:r>
              <a:rPr lang="ru-RU" dirty="0"/>
              <a:t>Multiple-Level Queues Scheduling</a:t>
            </a:r>
            <a:endParaRPr lang="en-US" dirty="0"/>
          </a:p>
          <a:p>
            <a:endParaRPr lang="en-US" dirty="0"/>
          </a:p>
        </p:txBody>
      </p:sp>
    </p:spTree>
    <p:extLst>
      <p:ext uri="{BB962C8B-B14F-4D97-AF65-F5344CB8AC3E}">
        <p14:creationId xmlns:p14="http://schemas.microsoft.com/office/powerpoint/2010/main" val="960967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905000"/>
            <a:ext cx="8534400" cy="4568952"/>
          </a:xfrm>
        </p:spPr>
        <p:txBody>
          <a:bodyPr/>
          <a:lstStyle/>
          <a:p>
            <a:r>
              <a:rPr lang="en-US" dirty="0"/>
              <a:t>A major problem with priority scheduling algorithms is indeﬁnite blocking, or starvation. A process that is ready to run but waiting for the CPU can be considered blocked. A priority scheduling algorithm can leave some low priority processes waiting indeﬁnitely. In a heavily loaded computer system, a steady stream of higher-priority processes can prevent a low-priority process from ever getting the CPU.</a:t>
            </a:r>
          </a:p>
          <a:p>
            <a:endParaRPr lang="en-US" dirty="0"/>
          </a:p>
        </p:txBody>
      </p:sp>
      <p:pic>
        <p:nvPicPr>
          <p:cNvPr id="5122" name="Picture 2" descr="Disadvantage photos, royalty-free images, graphics, vectors ..."/>
          <p:cNvPicPr>
            <a:picLocks noChangeAspect="1" noChangeArrowheads="1"/>
          </p:cNvPicPr>
          <p:nvPr/>
        </p:nvPicPr>
        <p:blipFill rotWithShape="1">
          <a:blip r:embed="rId2">
            <a:extLst>
              <a:ext uri="{28A0092B-C50C-407E-A947-70E740481C1C}">
                <a14:useLocalDpi xmlns:a14="http://schemas.microsoft.com/office/drawing/2010/main" val="0"/>
              </a:ext>
            </a:extLst>
          </a:blip>
          <a:srcRect t="12424" b="12424"/>
          <a:stretch/>
        </p:blipFill>
        <p:spPr bwMode="auto">
          <a:xfrm>
            <a:off x="2133600" y="417040"/>
            <a:ext cx="3886200" cy="1478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560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639762"/>
          </a:xfrm>
        </p:spPr>
        <p:txBody>
          <a:bodyPr/>
          <a:lstStyle/>
          <a:p>
            <a:r>
              <a:rPr lang="en-US" b="1" dirty="0"/>
              <a:t>Shortest Remaining Time </a:t>
            </a:r>
            <a:endParaRPr lang="en-US" dirty="0"/>
          </a:p>
        </p:txBody>
      </p:sp>
      <p:sp>
        <p:nvSpPr>
          <p:cNvPr id="3" name="Content Placeholder 2"/>
          <p:cNvSpPr>
            <a:spLocks noGrp="1"/>
          </p:cNvSpPr>
          <p:nvPr>
            <p:ph sz="quarter" idx="1"/>
          </p:nvPr>
        </p:nvSpPr>
        <p:spPr>
          <a:xfrm>
            <a:off x="228600" y="1066800"/>
            <a:ext cx="8382000" cy="3810000"/>
          </a:xfrm>
        </p:spPr>
        <p:txBody>
          <a:bodyPr/>
          <a:lstStyle/>
          <a:p>
            <a:pPr lvl="0"/>
            <a:r>
              <a:rPr lang="en-US" dirty="0"/>
              <a:t>Shortest remaining time (SRT) is the preemptive version of the SJN algorithm. </a:t>
            </a:r>
          </a:p>
          <a:p>
            <a:pPr lvl="0"/>
            <a:r>
              <a:rPr lang="en-US" dirty="0"/>
              <a:t>The processor is allocated to the job closest to completion but it can be preempted by a newer ready job with shorter time to completion. </a:t>
            </a:r>
          </a:p>
          <a:p>
            <a:pPr lvl="0"/>
            <a:r>
              <a:rPr lang="en-US" dirty="0"/>
              <a:t>Impossible to implement in interactive systems where required CPU time is not known. </a:t>
            </a:r>
          </a:p>
          <a:p>
            <a:pPr lvl="0"/>
            <a:r>
              <a:rPr lang="en-US" dirty="0"/>
              <a:t>It is often used in batch environments where short jobs need to be given preference.</a:t>
            </a:r>
          </a:p>
          <a:p>
            <a:endParaRPr lang="en-US" dirty="0"/>
          </a:p>
        </p:txBody>
      </p:sp>
    </p:spTree>
    <p:extLst>
      <p:ext uri="{BB962C8B-B14F-4D97-AF65-F5344CB8AC3E}">
        <p14:creationId xmlns:p14="http://schemas.microsoft.com/office/powerpoint/2010/main" val="3900007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315200" cy="655638"/>
          </a:xfrm>
        </p:spPr>
        <p:txBody>
          <a:bodyPr/>
          <a:lstStyle/>
          <a:p>
            <a:r>
              <a:rPr lang="en-US" b="1" dirty="0"/>
              <a:t>Round Robin Scheduling </a:t>
            </a:r>
            <a:endParaRPr lang="en-US" dirty="0"/>
          </a:p>
        </p:txBody>
      </p:sp>
      <p:sp>
        <p:nvSpPr>
          <p:cNvPr id="3" name="Content Placeholder 2"/>
          <p:cNvSpPr>
            <a:spLocks noGrp="1"/>
          </p:cNvSpPr>
          <p:nvPr>
            <p:ph sz="quarter" idx="1"/>
          </p:nvPr>
        </p:nvSpPr>
        <p:spPr>
          <a:xfrm>
            <a:off x="304800" y="838200"/>
            <a:ext cx="8458200" cy="2819400"/>
          </a:xfrm>
        </p:spPr>
        <p:txBody>
          <a:bodyPr>
            <a:normAutofit fontScale="92500" lnSpcReduction="10000"/>
          </a:bodyPr>
          <a:lstStyle/>
          <a:p>
            <a:pPr lvl="0"/>
            <a:r>
              <a:rPr lang="en-US" dirty="0"/>
              <a:t>Round Robin is a preemptive process scheduling algorithm. </a:t>
            </a:r>
          </a:p>
          <a:p>
            <a:pPr lvl="0"/>
            <a:r>
              <a:rPr lang="en-US" dirty="0"/>
              <a:t>Each process is provided a fix time to execute; it is called a quantum. </a:t>
            </a:r>
          </a:p>
          <a:p>
            <a:pPr lvl="0"/>
            <a:r>
              <a:rPr lang="en-US" dirty="0"/>
              <a:t>Once a process is executed for a given time period, it is preempted and other process executes for a given time period. </a:t>
            </a:r>
          </a:p>
          <a:p>
            <a:pPr lvl="0"/>
            <a:r>
              <a:rPr lang="en-US" dirty="0"/>
              <a:t>Context switching is used to save states of preempted processes.</a:t>
            </a:r>
          </a:p>
          <a:p>
            <a:endParaRPr lang="en-US" dirty="0"/>
          </a:p>
        </p:txBody>
      </p:sp>
      <p:pic>
        <p:nvPicPr>
          <p:cNvPr id="6146" name="Picture 2" descr="Round Robin Scheduling and Disambiguation of Round Rob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1" y="3467717"/>
            <a:ext cx="3886200" cy="3390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494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105400"/>
          </a:xfrm>
        </p:spPr>
        <p:txBody>
          <a:bodyPr>
            <a:normAutofit fontScale="85000" lnSpcReduction="10000"/>
          </a:bodyPr>
          <a:lstStyle/>
          <a:p>
            <a:r>
              <a:rPr lang="en-US" dirty="0"/>
              <a:t> The average waiting time under the RR policy is often long. Consider the following set of processes that arrive at time 0, with the length of the CPU burst given in milliseconds:</a:t>
            </a:r>
          </a:p>
          <a:p>
            <a:endParaRPr lang="en-US" dirty="0"/>
          </a:p>
          <a:p>
            <a:endParaRPr lang="en-US" dirty="0"/>
          </a:p>
          <a:p>
            <a:endParaRPr lang="en-US" dirty="0"/>
          </a:p>
          <a:p>
            <a:endParaRPr lang="en-US" dirty="0"/>
          </a:p>
          <a:p>
            <a:r>
              <a:rPr lang="en-US" dirty="0"/>
              <a:t>If we use a time quantum of 4 milliseconds, then process P1 gets the ﬁrst 4 milliseconds. Since it requires another 20 milliseconds, it is preempted after the ﬁrst time quantum, and the CPU is given to the next process in the queue, process P2. Process P2 does not need 4 milliseconds, so it quits before its time quantum expires. The CPU is then given to the next process, process P3. Once each process has received 1 time quantum, the CPU is returned to process P1 for an additional time quantum. The resulting RR schedule is as follows:</a:t>
            </a:r>
          </a:p>
          <a:p>
            <a:endParaRPr lang="en-US" dirty="0"/>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047998" y="1371600"/>
            <a:ext cx="2638425" cy="1300162"/>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981200" y="5486400"/>
            <a:ext cx="5043487" cy="738187"/>
          </a:xfrm>
          <a:prstGeom prst="rect">
            <a:avLst/>
          </a:prstGeom>
        </p:spPr>
      </p:pic>
    </p:spTree>
    <p:extLst>
      <p:ext uri="{BB962C8B-B14F-4D97-AF65-F5344CB8AC3E}">
        <p14:creationId xmlns:p14="http://schemas.microsoft.com/office/powerpoint/2010/main" val="1269355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715962"/>
          </a:xfrm>
        </p:spPr>
        <p:txBody>
          <a:bodyPr/>
          <a:lstStyle/>
          <a:p>
            <a:r>
              <a:rPr lang="en-US" b="1" dirty="0"/>
              <a:t>Multiple-Level Queues Scheduling </a:t>
            </a:r>
            <a:endParaRPr lang="en-US" dirty="0"/>
          </a:p>
        </p:txBody>
      </p:sp>
      <p:sp>
        <p:nvSpPr>
          <p:cNvPr id="3" name="Content Placeholder 2"/>
          <p:cNvSpPr>
            <a:spLocks noGrp="1"/>
          </p:cNvSpPr>
          <p:nvPr>
            <p:ph sz="quarter" idx="1"/>
          </p:nvPr>
        </p:nvSpPr>
        <p:spPr>
          <a:xfrm>
            <a:off x="304800" y="1066800"/>
            <a:ext cx="8382000" cy="5407152"/>
          </a:xfrm>
        </p:spPr>
        <p:txBody>
          <a:bodyPr>
            <a:normAutofit/>
          </a:bodyPr>
          <a:lstStyle/>
          <a:p>
            <a:r>
              <a:rPr lang="en-US" dirty="0"/>
              <a:t>Multiple-level queues are not an independent scheduling algorithm. They make use of other existing algorithms to group and schedule jobs with common characteristics. </a:t>
            </a:r>
          </a:p>
          <a:p>
            <a:pPr lvl="0"/>
            <a:r>
              <a:rPr lang="en-US" dirty="0"/>
              <a:t>Multiple queues are maintained for processes with common characteristics. </a:t>
            </a:r>
          </a:p>
          <a:p>
            <a:pPr lvl="0"/>
            <a:r>
              <a:rPr lang="en-US" dirty="0"/>
              <a:t>Each queue can have its own scheduling algorithms.</a:t>
            </a:r>
          </a:p>
          <a:p>
            <a:pPr lvl="0"/>
            <a:r>
              <a:rPr lang="en-US" dirty="0"/>
              <a:t>Priorities are assigned to each queue. </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440382"/>
            <a:ext cx="7698964"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83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533400"/>
            <a:ext cx="8001000" cy="2133600"/>
          </a:xfrm>
        </p:spPr>
        <p:txBody>
          <a:bodyPr>
            <a:normAutofit lnSpcReduction="10000"/>
          </a:bodyPr>
          <a:lstStyle/>
          <a:p>
            <a:r>
              <a:rPr lang="en-US" dirty="0"/>
              <a:t>Interactive processes might be scheduled by an RR algorithm, while the batch processes is scheduled by FCFS algorithm. The Process Scheduler then alternately selects jobs from each queue and assigns them to the CPU based on the algorithm assigned to the queue. </a:t>
            </a:r>
          </a:p>
          <a:p>
            <a:endParaRPr lang="en-US" dirty="0"/>
          </a:p>
        </p:txBody>
      </p:sp>
      <p:pic>
        <p:nvPicPr>
          <p:cNvPr id="7170" name="Picture 2" descr="Multilevel Queue (MLQ) CPU Scheduling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667000"/>
            <a:ext cx="5181600" cy="374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146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304800"/>
            <a:ext cx="8610600" cy="2614230"/>
          </a:xfrm>
        </p:spPr>
        <p:txBody>
          <a:bodyPr>
            <a:normAutofit fontScale="92500"/>
          </a:bodyPr>
          <a:lstStyle/>
          <a:p>
            <a:r>
              <a:rPr lang="en-US" dirty="0"/>
              <a:t>These algorithms are </a:t>
            </a:r>
            <a:r>
              <a:rPr lang="en-US" b="1" dirty="0"/>
              <a:t>either non-preemptive or preemptive</a:t>
            </a:r>
            <a:r>
              <a:rPr lang="en-US" dirty="0"/>
              <a:t>. Non-preemptive algorithms are designed so that once a process enters the running state; it cannot be preempted until it completes its allotted time, whereas the preemptive scheduling is based on priority where a scheduler may preempt a low priority running process anytime when a high priority process enters into a ready state.</a:t>
            </a:r>
          </a:p>
          <a:p>
            <a:endParaRPr lang="en-US" dirty="0"/>
          </a:p>
        </p:txBody>
      </p:sp>
      <p:pic>
        <p:nvPicPr>
          <p:cNvPr id="1026" name="Picture 2" descr="Preemptive Scheduling vs Non Preemptive Scheduling » PREP INSTA"/>
          <p:cNvPicPr>
            <a:picLocks noChangeAspect="1" noChangeArrowheads="1"/>
          </p:cNvPicPr>
          <p:nvPr/>
        </p:nvPicPr>
        <p:blipFill rotWithShape="1">
          <a:blip r:embed="rId2">
            <a:extLst>
              <a:ext uri="{28A0092B-C50C-407E-A947-70E740481C1C}">
                <a14:useLocalDpi xmlns:a14="http://schemas.microsoft.com/office/drawing/2010/main" val="0"/>
              </a:ext>
            </a:extLst>
          </a:blip>
          <a:srcRect t="10250"/>
          <a:stretch/>
        </p:blipFill>
        <p:spPr bwMode="auto">
          <a:xfrm>
            <a:off x="2057400" y="2919030"/>
            <a:ext cx="4114800" cy="3693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577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153400" cy="579438"/>
          </a:xfrm>
        </p:spPr>
        <p:txBody>
          <a:bodyPr>
            <a:normAutofit/>
          </a:bodyPr>
          <a:lstStyle/>
          <a:p>
            <a:r>
              <a:rPr lang="en-US" sz="2800" b="1" dirty="0"/>
              <a:t>First-Come, First-Served (FCFS) Scheduling</a:t>
            </a:r>
            <a:endParaRPr lang="en-US" sz="2800" dirty="0"/>
          </a:p>
        </p:txBody>
      </p:sp>
      <p:sp>
        <p:nvSpPr>
          <p:cNvPr id="3" name="Content Placeholder 2"/>
          <p:cNvSpPr>
            <a:spLocks noGrp="1"/>
          </p:cNvSpPr>
          <p:nvPr>
            <p:ph sz="quarter" idx="1"/>
          </p:nvPr>
        </p:nvSpPr>
        <p:spPr>
          <a:xfrm>
            <a:off x="304800" y="838200"/>
            <a:ext cx="8229600" cy="2133600"/>
          </a:xfrm>
        </p:spPr>
        <p:txBody>
          <a:bodyPr>
            <a:normAutofit fontScale="92500" lnSpcReduction="20000"/>
          </a:bodyPr>
          <a:lstStyle/>
          <a:p>
            <a:pPr lvl="0"/>
            <a:r>
              <a:rPr lang="en-US" dirty="0"/>
              <a:t>Jobs are executed on first come, first served basis.</a:t>
            </a:r>
          </a:p>
          <a:p>
            <a:pPr lvl="0"/>
            <a:r>
              <a:rPr lang="en-US" dirty="0"/>
              <a:t>It is a non-preemptive scheduling algorithm.</a:t>
            </a:r>
          </a:p>
          <a:p>
            <a:pPr lvl="0"/>
            <a:r>
              <a:rPr lang="en-US" dirty="0"/>
              <a:t>Easy to understand and implement. </a:t>
            </a:r>
          </a:p>
          <a:p>
            <a:pPr lvl="0"/>
            <a:r>
              <a:rPr lang="en-US" dirty="0"/>
              <a:t>Its implementation is based on FIFO(first in first out) queue. </a:t>
            </a:r>
          </a:p>
          <a:p>
            <a:pPr lvl="0"/>
            <a:r>
              <a:rPr lang="en-US" dirty="0"/>
              <a:t>Poor in performance, as average wait time is high.</a:t>
            </a:r>
          </a:p>
          <a:p>
            <a:pPr marL="0" lvl="0" indent="0">
              <a:buNone/>
            </a:pPr>
            <a:endParaRPr lang="en-US" dirty="0"/>
          </a:p>
        </p:txBody>
      </p:sp>
      <p:pic>
        <p:nvPicPr>
          <p:cNvPr id="2050" name="Picture 2" descr="JavaScript Queue: How to Implement a Queue Using a JavaScript 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868" y="2785773"/>
            <a:ext cx="576349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wift: Queue Data Structure - Tech Everything - Medium"/>
          <p:cNvPicPr>
            <a:picLocks noChangeAspect="1" noChangeArrowheads="1"/>
          </p:cNvPicPr>
          <p:nvPr/>
        </p:nvPicPr>
        <p:blipFill rotWithShape="1">
          <a:blip r:embed="rId3">
            <a:extLst>
              <a:ext uri="{28A0092B-C50C-407E-A947-70E740481C1C}">
                <a14:useLocalDpi xmlns:a14="http://schemas.microsoft.com/office/drawing/2010/main" val="0"/>
              </a:ext>
            </a:extLst>
          </a:blip>
          <a:srcRect t="17187"/>
          <a:stretch/>
        </p:blipFill>
        <p:spPr bwMode="auto">
          <a:xfrm>
            <a:off x="1828800" y="5189032"/>
            <a:ext cx="4571626" cy="1668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697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077200" cy="5940552"/>
          </a:xfrm>
        </p:spPr>
        <p:txBody>
          <a:bodyPr/>
          <a:lstStyle/>
          <a:p>
            <a:pPr marL="0" indent="0">
              <a:buNone/>
            </a:pPr>
            <a:r>
              <a:rPr lang="en-US" dirty="0"/>
              <a:t>Consider the following set of processes that arrive at time 0, with the length of the CPU burst given in milliseconds:</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If the processes arrive in the order P1, P2, P3, and are served in FCFS order, we get the result shown in the following chart that illustrates a particular schedule, including the start and ﬁnish times of each of the participating processes:</a:t>
            </a:r>
          </a:p>
          <a:p>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971800" y="1371600"/>
            <a:ext cx="2362200" cy="1382078"/>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600200" y="5562600"/>
            <a:ext cx="5486400" cy="914400"/>
          </a:xfrm>
          <a:prstGeom prst="rect">
            <a:avLst/>
          </a:prstGeom>
        </p:spPr>
      </p:pic>
    </p:spTree>
    <p:extLst>
      <p:ext uri="{BB962C8B-B14F-4D97-AF65-F5344CB8AC3E}">
        <p14:creationId xmlns:p14="http://schemas.microsoft.com/office/powerpoint/2010/main" val="2526353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533400"/>
                <a:ext cx="8001000" cy="5940552"/>
              </a:xfrm>
            </p:spPr>
            <p:txBody>
              <a:bodyPr>
                <a:normAutofit fontScale="92500" lnSpcReduction="10000"/>
              </a:bodyPr>
              <a:lstStyle/>
              <a:p>
                <a:r>
                  <a:rPr lang="en-US" dirty="0"/>
                  <a:t>Waiting time for P1=0 </a:t>
                </a:r>
                <a:r>
                  <a:rPr lang="en-US" dirty="0" err="1"/>
                  <a:t>ms</a:t>
                </a:r>
                <a:endParaRPr lang="en-US" dirty="0"/>
              </a:p>
              <a:p>
                <a:r>
                  <a:rPr lang="en-US" dirty="0"/>
                  <a:t>Waiting time for P2=24 </a:t>
                </a:r>
                <a:r>
                  <a:rPr lang="en-US" dirty="0" err="1"/>
                  <a:t>ms</a:t>
                </a:r>
                <a:endParaRPr lang="en-US" dirty="0"/>
              </a:p>
              <a:p>
                <a:r>
                  <a:rPr lang="en-US" dirty="0"/>
                  <a:t>Waiting time for P3=27 </a:t>
                </a:r>
                <a:r>
                  <a:rPr lang="en-US" dirty="0" err="1"/>
                  <a:t>ms</a:t>
                </a:r>
                <a:endParaRPr lang="en-US" dirty="0"/>
              </a:p>
              <a:p>
                <a:r>
                  <a:rPr lang="en-US" dirty="0">
                    <a:solidFill>
                      <a:schemeClr val="tx2">
                        <a:lumMod val="60000"/>
                        <a:lumOff val="40000"/>
                      </a:schemeClr>
                    </a:solidFill>
                  </a:rPr>
                  <a:t>AVERAGE WAITING TIME IS:</a:t>
                </a:r>
              </a:p>
              <a:p>
                <a:pPr marL="0" indent="0">
                  <a:buNone/>
                </a:pPr>
                <a14:m>
                  <m:oMathPara xmlns:m="http://schemas.openxmlformats.org/officeDocument/2006/math">
                    <m:oMathParaPr>
                      <m:jc m:val="centerGroup"/>
                    </m:oMathParaPr>
                    <m:oMath xmlns:m="http://schemas.openxmlformats.org/officeDocument/2006/math">
                      <m:f>
                        <m:fPr>
                          <m:ctrlPr>
                            <a:rPr lang="en-US" i="1" dirty="0" smtClean="0">
                              <a:solidFill>
                                <a:schemeClr val="tx2">
                                  <a:lumMod val="60000"/>
                                  <a:lumOff val="40000"/>
                                </a:schemeClr>
                              </a:solidFill>
                              <a:latin typeface="Cambria Math" panose="02040503050406030204" pitchFamily="18" charset="0"/>
                            </a:rPr>
                          </m:ctrlPr>
                        </m:fPr>
                        <m:num>
                          <m:r>
                            <m:rPr>
                              <m:nor/>
                            </m:rPr>
                            <a:rPr lang="en-US" dirty="0">
                              <a:solidFill>
                                <a:schemeClr val="tx2">
                                  <a:lumMod val="60000"/>
                                  <a:lumOff val="40000"/>
                                </a:schemeClr>
                              </a:solidFill>
                            </a:rPr>
                            <m:t>(0+24+27) </m:t>
                          </m:r>
                        </m:num>
                        <m:den>
                          <m:r>
                            <a:rPr lang="en-US" b="0" i="1" dirty="0" smtClean="0">
                              <a:solidFill>
                                <a:schemeClr val="tx2">
                                  <a:lumMod val="60000"/>
                                  <a:lumOff val="40000"/>
                                </a:schemeClr>
                              </a:solidFill>
                              <a:latin typeface="Cambria Math"/>
                            </a:rPr>
                            <m:t>3</m:t>
                          </m:r>
                        </m:den>
                      </m:f>
                      <m:r>
                        <a:rPr lang="en-US" b="0" i="0" dirty="0" smtClean="0">
                          <a:solidFill>
                            <a:schemeClr val="tx2">
                              <a:lumMod val="60000"/>
                              <a:lumOff val="40000"/>
                            </a:schemeClr>
                          </a:solidFill>
                          <a:latin typeface="Cambria Math"/>
                        </a:rPr>
                        <m:t>=17 </m:t>
                      </m:r>
                      <m:r>
                        <m:rPr>
                          <m:sty m:val="p"/>
                        </m:rPr>
                        <a:rPr lang="en-US" b="0" i="0" dirty="0" smtClean="0">
                          <a:solidFill>
                            <a:schemeClr val="tx2">
                              <a:lumMod val="60000"/>
                              <a:lumOff val="40000"/>
                            </a:schemeClr>
                          </a:solidFill>
                          <a:latin typeface="Cambria Math"/>
                        </a:rPr>
                        <m:t>millisecond</m:t>
                      </m:r>
                    </m:oMath>
                  </m:oMathPara>
                </a14:m>
                <a:endParaRPr lang="en-US" dirty="0">
                  <a:solidFill>
                    <a:schemeClr val="tx2">
                      <a:lumMod val="60000"/>
                      <a:lumOff val="40000"/>
                    </a:schemeClr>
                  </a:solidFill>
                </a:endParaRPr>
              </a:p>
              <a:p>
                <a:pPr marL="0" indent="0">
                  <a:buNone/>
                </a:pPr>
                <a:endParaRPr lang="en-US" dirty="0">
                  <a:solidFill>
                    <a:schemeClr val="tx2">
                      <a:lumMod val="60000"/>
                      <a:lumOff val="40000"/>
                    </a:schemeClr>
                  </a:solidFill>
                </a:endParaRPr>
              </a:p>
              <a:p>
                <a:r>
                  <a:rPr lang="en-US" dirty="0"/>
                  <a:t>If the processes arrive in the order P2, P3, P1, however, the results will be as shown in the following chart:</a:t>
                </a:r>
              </a:p>
              <a:p>
                <a:pPr algn="ctr"/>
                <a:r>
                  <a:rPr lang="en-US" dirty="0"/>
                  <a:t>The average waiting time is now </a:t>
                </a:r>
                <a:r>
                  <a:rPr lang="en-US" dirty="0">
                    <a:solidFill>
                      <a:schemeClr val="tx2">
                        <a:lumMod val="60000"/>
                        <a:lumOff val="40000"/>
                      </a:schemeClr>
                    </a:solidFill>
                  </a:rPr>
                  <a:t>(0+3+6)/3=3milliseconds. </a:t>
                </a:r>
              </a:p>
              <a:p>
                <a:r>
                  <a:rPr lang="en-US" dirty="0"/>
                  <a:t>This reduction is substantial. Thus, the average waiting time under an FCFS policy is generally not minimal and  may vary substantially if the processes’ CPU burst times vary greatly. </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533400"/>
                <a:ext cx="8001000" cy="5940552"/>
              </a:xfrm>
              <a:blipFill rotWithShape="1">
                <a:blip r:embed="rId2"/>
                <a:stretch>
                  <a:fillRect l="-228" t="-1027" r="-1980"/>
                </a:stretch>
              </a:blipFill>
            </p:spPr>
            <p:txBody>
              <a:bodyPr/>
              <a:lstStyle/>
              <a:p>
                <a:r>
                  <a:rPr lang="en-US">
                    <a:noFill/>
                  </a:rPr>
                  <a:t> </a:t>
                </a:r>
              </a:p>
            </p:txBody>
          </p:sp>
        </mc:Fallback>
      </mc:AlternateContent>
    </p:spTree>
    <p:extLst>
      <p:ext uri="{BB962C8B-B14F-4D97-AF65-F5344CB8AC3E}">
        <p14:creationId xmlns:p14="http://schemas.microsoft.com/office/powerpoint/2010/main" val="5143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563562"/>
          </a:xfrm>
        </p:spPr>
        <p:txBody>
          <a:bodyPr/>
          <a:lstStyle/>
          <a:p>
            <a:r>
              <a:rPr lang="en-US" b="1" dirty="0"/>
              <a:t>Shortest Job Next (SJN)</a:t>
            </a:r>
            <a:endParaRPr lang="en-US" dirty="0"/>
          </a:p>
        </p:txBody>
      </p:sp>
      <p:sp>
        <p:nvSpPr>
          <p:cNvPr id="3" name="Content Placeholder 2"/>
          <p:cNvSpPr>
            <a:spLocks noGrp="1"/>
          </p:cNvSpPr>
          <p:nvPr>
            <p:ph sz="quarter" idx="1"/>
          </p:nvPr>
        </p:nvSpPr>
        <p:spPr>
          <a:xfrm>
            <a:off x="304800" y="990600"/>
            <a:ext cx="8534400" cy="3124200"/>
          </a:xfrm>
        </p:spPr>
        <p:txBody>
          <a:bodyPr>
            <a:normAutofit/>
          </a:bodyPr>
          <a:lstStyle/>
          <a:p>
            <a:pPr lvl="0"/>
            <a:r>
              <a:rPr lang="en-US" dirty="0"/>
              <a:t>This is also known as shortest job first, or SJF. </a:t>
            </a:r>
          </a:p>
          <a:p>
            <a:pPr lvl="0"/>
            <a:r>
              <a:rPr lang="en-US" dirty="0"/>
              <a:t>This is a non-preemptive scheduling algorithm. </a:t>
            </a:r>
          </a:p>
          <a:p>
            <a:pPr lvl="0"/>
            <a:r>
              <a:rPr lang="en-US" dirty="0"/>
              <a:t>Best approach to minimize waiting time. </a:t>
            </a:r>
          </a:p>
          <a:p>
            <a:pPr lvl="0"/>
            <a:r>
              <a:rPr lang="en-US" dirty="0"/>
              <a:t>Easy to implement in Batch systems where required CPU time is known in advance. </a:t>
            </a:r>
          </a:p>
          <a:p>
            <a:pPr lvl="0"/>
            <a:r>
              <a:rPr lang="en-US" dirty="0"/>
              <a:t>The processer should know in advance how much time a process will take.</a:t>
            </a:r>
          </a:p>
          <a:p>
            <a:endParaRPr lang="en-US" dirty="0"/>
          </a:p>
        </p:txBody>
      </p:sp>
      <p:pic>
        <p:nvPicPr>
          <p:cNvPr id="3074" name="Picture 2" descr="SPAC50 | Sjf Preemptive Algorithm Clipart Big Pictures | HD ..."/>
          <p:cNvPicPr>
            <a:picLocks noChangeAspect="1" noChangeArrowheads="1"/>
          </p:cNvPicPr>
          <p:nvPr/>
        </p:nvPicPr>
        <p:blipFill rotWithShape="1">
          <a:blip r:embed="rId2">
            <a:extLst>
              <a:ext uri="{28A0092B-C50C-407E-A947-70E740481C1C}">
                <a14:useLocalDpi xmlns:a14="http://schemas.microsoft.com/office/drawing/2010/main" val="0"/>
              </a:ext>
            </a:extLst>
          </a:blip>
          <a:srcRect l="17332" t="41760" r="14730" b="13674"/>
          <a:stretch/>
        </p:blipFill>
        <p:spPr bwMode="auto">
          <a:xfrm>
            <a:off x="1295400" y="4038600"/>
            <a:ext cx="6301665" cy="2170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381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077200" cy="6169152"/>
          </a:xfrm>
        </p:spPr>
        <p:txBody>
          <a:bodyPr>
            <a:normAutofit fontScale="92500" lnSpcReduction="10000"/>
          </a:bodyPr>
          <a:lstStyle/>
          <a:p>
            <a:r>
              <a:rPr lang="en-US" dirty="0"/>
              <a:t>As an example of SJF scheduling, consider the following set of processes, with the length of the CPU burst given in milliseconds:</a:t>
            </a:r>
          </a:p>
          <a:p>
            <a:endParaRPr lang="en-US" dirty="0"/>
          </a:p>
          <a:p>
            <a:endParaRPr lang="en-US" dirty="0"/>
          </a:p>
          <a:p>
            <a:endParaRPr lang="en-US" dirty="0"/>
          </a:p>
          <a:p>
            <a:pPr marL="0" indent="0">
              <a:buNone/>
            </a:pPr>
            <a:endParaRPr lang="en-US" dirty="0"/>
          </a:p>
          <a:p>
            <a:r>
              <a:rPr lang="en-US" dirty="0"/>
              <a:t>Using SJF scheduling, we would schedule these processes according to the following chart:</a:t>
            </a:r>
          </a:p>
          <a:p>
            <a:endParaRPr lang="en-US" dirty="0"/>
          </a:p>
          <a:p>
            <a:endParaRPr lang="en-US" dirty="0"/>
          </a:p>
          <a:p>
            <a:endParaRPr lang="en-US" dirty="0"/>
          </a:p>
          <a:p>
            <a:r>
              <a:rPr lang="en-US" dirty="0"/>
              <a:t>The waiting time is 3 milliseconds for process P1, 16 milliseconds for process P2, 9 milliseconds for process P3, and 0 milliseconds for process P4. Thus, the average waiting time is (3 + 16 + 9 + 0)/4 = 7 milliseconds. </a:t>
            </a: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3207327" y="1219200"/>
            <a:ext cx="2355273" cy="1219200"/>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2195945" y="3664743"/>
            <a:ext cx="5132387" cy="776287"/>
          </a:xfrm>
          <a:prstGeom prst="rect">
            <a:avLst/>
          </a:prstGeom>
        </p:spPr>
      </p:pic>
    </p:spTree>
    <p:extLst>
      <p:ext uri="{BB962C8B-B14F-4D97-AF65-F5344CB8AC3E}">
        <p14:creationId xmlns:p14="http://schemas.microsoft.com/office/powerpoint/2010/main" val="1051099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533400"/>
            <a:ext cx="7696200" cy="715962"/>
          </a:xfrm>
        </p:spPr>
        <p:txBody>
          <a:bodyPr/>
          <a:lstStyle/>
          <a:p>
            <a:r>
              <a:rPr lang="en-US" b="1" dirty="0"/>
              <a:t>Priority Based Scheduling </a:t>
            </a:r>
            <a:endParaRPr lang="en-US" dirty="0"/>
          </a:p>
        </p:txBody>
      </p:sp>
      <p:sp>
        <p:nvSpPr>
          <p:cNvPr id="3" name="Content Placeholder 2"/>
          <p:cNvSpPr>
            <a:spLocks noGrp="1"/>
          </p:cNvSpPr>
          <p:nvPr>
            <p:ph sz="quarter" idx="1"/>
          </p:nvPr>
        </p:nvSpPr>
        <p:spPr>
          <a:xfrm>
            <a:off x="307975" y="2133600"/>
            <a:ext cx="8302625" cy="3581400"/>
          </a:xfrm>
        </p:spPr>
        <p:txBody>
          <a:bodyPr>
            <a:normAutofit fontScale="92500"/>
          </a:bodyPr>
          <a:lstStyle/>
          <a:p>
            <a:pPr lvl="0"/>
            <a:r>
              <a:rPr lang="en-US" dirty="0"/>
              <a:t>Priority scheduling is a non-preemptive algorithm and one of the most common scheduling algorithms in batch systems. </a:t>
            </a:r>
          </a:p>
          <a:p>
            <a:pPr lvl="0"/>
            <a:r>
              <a:rPr lang="en-US" dirty="0"/>
              <a:t>Each process is assigned a priority. Process with highest priority is to be executed first and so on. </a:t>
            </a:r>
          </a:p>
          <a:p>
            <a:pPr lvl="0"/>
            <a:r>
              <a:rPr lang="en-US" dirty="0"/>
              <a:t>Processes with same priority are executed on first come first served basis. </a:t>
            </a:r>
          </a:p>
          <a:p>
            <a:pPr lvl="0"/>
            <a:r>
              <a:rPr lang="en-US" dirty="0"/>
              <a:t>Priority can be decided based on memory requirements, time requirements or any other resource requirement.</a:t>
            </a:r>
          </a:p>
          <a:p>
            <a:endParaRPr lang="en-US" dirty="0"/>
          </a:p>
        </p:txBody>
      </p:sp>
      <p:sp>
        <p:nvSpPr>
          <p:cNvPr id="4" name="AutoShape 2" descr="Follow THIS Rule for Your #1 Life Priorit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1" name="Picture 5" descr="Priority setting | Cochrane He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2200" y="160338"/>
            <a:ext cx="2176145"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653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382000" cy="5940552"/>
          </a:xfrm>
        </p:spPr>
        <p:txBody>
          <a:bodyPr/>
          <a:lstStyle/>
          <a:p>
            <a:r>
              <a:rPr lang="en-US" dirty="0"/>
              <a:t>As an example, consider the following set of processes, assumed to have arrived at time 0 in the order P1, P2, ··· , P5, with the length of the CPU burst given in milliseconds:</a:t>
            </a:r>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Using priority scheduling, we would schedule these processes according to the following chart:</a:t>
            </a:r>
          </a:p>
          <a:p>
            <a:pPr marL="0" indent="0">
              <a:buNone/>
            </a:pPr>
            <a:endParaRPr lang="en-US" dirty="0"/>
          </a:p>
          <a:p>
            <a:pPr marL="0" indent="0">
              <a:buNone/>
            </a:pPr>
            <a:endParaRPr lang="en-US" dirty="0"/>
          </a:p>
          <a:p>
            <a:pPr marL="0" indent="0">
              <a:buNone/>
            </a:pPr>
            <a:r>
              <a:rPr lang="en-US" dirty="0"/>
              <a:t>The average waiting time is 8.2 milliseconds.</a:t>
            </a:r>
          </a:p>
          <a:p>
            <a:pPr marL="0" indent="0">
              <a:buNone/>
            </a:pPr>
            <a:endParaRPr lang="en-US" dirty="0"/>
          </a:p>
        </p:txBody>
      </p:sp>
      <p:pic>
        <p:nvPicPr>
          <p:cNvPr id="5" name="Picture 4"/>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200400" y="2016082"/>
            <a:ext cx="2386013" cy="1274128"/>
          </a:xfrm>
          <a:prstGeom prst="rect">
            <a:avLst/>
          </a:prstGeom>
        </p:spPr>
      </p:pic>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2116931" y="4495800"/>
            <a:ext cx="4552950" cy="607695"/>
          </a:xfrm>
          <a:prstGeom prst="rect">
            <a:avLst/>
          </a:prstGeom>
        </p:spPr>
      </p:pic>
    </p:spTree>
    <p:extLst>
      <p:ext uri="{BB962C8B-B14F-4D97-AF65-F5344CB8AC3E}">
        <p14:creationId xmlns:p14="http://schemas.microsoft.com/office/powerpoint/2010/main" val="5979502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3">
      <a:majorFont>
        <a:latin typeface="MV Boli"/>
        <a:ea typeface=""/>
        <a:cs typeface=""/>
      </a:majorFont>
      <a:minorFont>
        <a:latin typeface="MV Boli"/>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366</TotalTime>
  <Words>1068</Words>
  <Application>Microsoft Office PowerPoint</Application>
  <PresentationFormat>On-screen Show (4:3)</PresentationFormat>
  <Paragraphs>85</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Oriel</vt:lpstr>
      <vt:lpstr>Scheduling Algorithms</vt:lpstr>
      <vt:lpstr>PowerPoint Presentation</vt:lpstr>
      <vt:lpstr>First-Come, First-Served (FCFS) Scheduling</vt:lpstr>
      <vt:lpstr>PowerPoint Presentation</vt:lpstr>
      <vt:lpstr>PowerPoint Presentation</vt:lpstr>
      <vt:lpstr>Shortest Job Next (SJN)</vt:lpstr>
      <vt:lpstr>PowerPoint Presentation</vt:lpstr>
      <vt:lpstr>Priority Based Scheduling </vt:lpstr>
      <vt:lpstr>PowerPoint Presentation</vt:lpstr>
      <vt:lpstr>PowerPoint Presentation</vt:lpstr>
      <vt:lpstr>Shortest Remaining Time </vt:lpstr>
      <vt:lpstr>Round Robin Scheduling </vt:lpstr>
      <vt:lpstr>PowerPoint Presentation</vt:lpstr>
      <vt:lpstr>Multiple-Level Queues Scheduling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SCHEDULING</dc:title>
  <dc:creator>Localuser</dc:creator>
  <cp:lastModifiedBy>Qumru Əliyeva</cp:lastModifiedBy>
  <cp:revision>43</cp:revision>
  <dcterms:created xsi:type="dcterms:W3CDTF">2020-05-15T15:25:20Z</dcterms:created>
  <dcterms:modified xsi:type="dcterms:W3CDTF">2022-10-25T14:02:09Z</dcterms:modified>
</cp:coreProperties>
</file>