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5"/>
  </p:notesMasterIdLst>
  <p:sldIdLst>
    <p:sldId id="256" r:id="rId5"/>
    <p:sldId id="306" r:id="rId6"/>
    <p:sldId id="307" r:id="rId7"/>
    <p:sldId id="308" r:id="rId8"/>
    <p:sldId id="257" r:id="rId9"/>
    <p:sldId id="309" r:id="rId10"/>
    <p:sldId id="317" r:id="rId11"/>
    <p:sldId id="295" r:id="rId12"/>
    <p:sldId id="298" r:id="rId13"/>
    <p:sldId id="297" r:id="rId14"/>
    <p:sldId id="303" r:id="rId15"/>
    <p:sldId id="304" r:id="rId16"/>
    <p:sldId id="305" r:id="rId17"/>
    <p:sldId id="310" r:id="rId18"/>
    <p:sldId id="311" r:id="rId19"/>
    <p:sldId id="312" r:id="rId20"/>
    <p:sldId id="313" r:id="rId21"/>
    <p:sldId id="314" r:id="rId22"/>
    <p:sldId id="294" r:id="rId23"/>
    <p:sldId id="293" r:id="rId2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73190" autoAdjust="0"/>
  </p:normalViewPr>
  <p:slideViewPr>
    <p:cSldViewPr>
      <p:cViewPr varScale="1">
        <p:scale>
          <a:sx n="31" d="100"/>
          <a:sy n="31" d="100"/>
        </p:scale>
        <p:origin x="-1651" y="-8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AC47A-3BC8-41DE-ADEC-0CB744AE0A79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5D4E-C944-4F81-B24A-657957B0F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A5D4E-C944-4F81-B24A-657957B0FE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A5D4E-C944-4F81-B24A-657957B0FE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A5D4E-C944-4F81-B24A-657957B0FE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A5D4E-C944-4F81-B24A-657957B0FE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A5D4E-C944-4F81-B24A-657957B0FEC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A5D4E-C944-4F81-B24A-657957B0FE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A5D4E-C944-4F81-B24A-657957B0FE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A5D4E-C944-4F81-B24A-657957B0FE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6" name="Picture 1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5" name="Picture 1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267CE00-D362-4891-89D9-7A56DC1AAA43}" type="slidenum">
              <a:rPr lang="en-GB" sz="1400">
                <a:latin typeface="Times New Roman"/>
              </a:rPr>
              <a:pPr algn="r"/>
              <a:t>‹#›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64000" y="-72000"/>
            <a:ext cx="2005920" cy="864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46F0DEF-735C-409C-B887-068F8B1EA89D}" type="slidenum">
              <a:rPr lang="en-GB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10/12/15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0C76AF9-8C31-4445-BF3F-1471C7EE7A3D}" type="slidenum">
              <a:rPr lang="en-GB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353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65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21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21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21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21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21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3120"/>
            <a:ext cx="9071640" cy="1259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10/12/15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047F9D-05A1-440A-A859-7558502DEDC0}" type="slidenum">
              <a:rPr lang="en-GB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1.jpe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000" y="4968000"/>
            <a:ext cx="2664000" cy="1116000"/>
          </a:xfrm>
          <a:prstGeom prst="rect">
            <a:avLst/>
          </a:prstGeom>
          <a:ln>
            <a:noFill/>
          </a:ln>
        </p:spPr>
      </p:pic>
      <p:sp>
        <p:nvSpPr>
          <p:cNvPr id="158" name="TextShape 1"/>
          <p:cNvSpPr txBox="1"/>
          <p:nvPr/>
        </p:nvSpPr>
        <p:spPr>
          <a:xfrm>
            <a:off x="360000" y="401400"/>
            <a:ext cx="9648000" cy="17946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GB" sz="6000" b="1">
                <a:solidFill>
                  <a:srgbClr val="0084D1"/>
                </a:solidFill>
                <a:latin typeface="Arial"/>
              </a:rPr>
              <a:t>Hands-On Deep Learning </a:t>
            </a:r>
            <a:endParaRPr/>
          </a:p>
          <a:p>
            <a:pPr algn="ctr"/>
            <a:r>
              <a:rPr lang="en-GB" sz="6000" b="1">
                <a:solidFill>
                  <a:srgbClr val="0084D1"/>
                </a:solidFill>
                <a:latin typeface="Arial"/>
              </a:rPr>
              <a:t>with MatConvNet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1404000" y="6660000"/>
            <a:ext cx="7848000" cy="610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GB" dirty="0">
                <a:latin typeface="Arial"/>
              </a:rPr>
              <a:t>www.cvc.uab.es/~gros/index.php/hands-on-deep-learning-with-matconvnet/</a:t>
            </a:r>
            <a:endParaRPr dirty="0"/>
          </a:p>
          <a:p>
            <a:pPr algn="ctr"/>
            <a:r>
              <a:rPr lang="en-GB" dirty="0" smtClean="0">
                <a:latin typeface="Arial"/>
              </a:rPr>
              <a:t>15</a:t>
            </a:r>
            <a:r>
              <a:rPr lang="en-GB" baseline="101000" dirty="0" smtClean="0">
                <a:latin typeface="Arial"/>
              </a:rPr>
              <a:t>th</a:t>
            </a:r>
            <a:r>
              <a:rPr lang="en-GB" dirty="0" smtClean="0">
                <a:latin typeface="Arial"/>
              </a:rPr>
              <a:t> January of </a:t>
            </a:r>
            <a:r>
              <a:rPr lang="en-GB" dirty="0">
                <a:latin typeface="Arial"/>
              </a:rPr>
              <a:t>2015</a:t>
            </a:r>
            <a:endParaRPr dirty="0"/>
          </a:p>
        </p:txBody>
      </p:sp>
      <p:sp>
        <p:nvSpPr>
          <p:cNvPr id="160" name="TextShape 3"/>
          <p:cNvSpPr txBox="1"/>
          <p:nvPr/>
        </p:nvSpPr>
        <p:spPr>
          <a:xfrm>
            <a:off x="0" y="6120000"/>
            <a:ext cx="100800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GB" dirty="0" smtClean="0">
                <a:latin typeface="Arial"/>
              </a:rPr>
              <a:t> </a:t>
            </a:r>
            <a:endParaRPr/>
          </a:p>
        </p:txBody>
      </p:sp>
      <p:pic>
        <p:nvPicPr>
          <p:cNvPr id="161" name="Picture 16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2000" y="2376000"/>
            <a:ext cx="372600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280" y="708003"/>
            <a:ext cx="911852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553266" y="7190343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slide</a:t>
            </a:r>
            <a:r>
              <a:rPr lang="es-ES" b="1" dirty="0" smtClean="0"/>
              <a:t> </a:t>
            </a:r>
            <a:r>
              <a:rPr lang="es-ES" b="1" dirty="0" err="1" smtClean="0"/>
              <a:t>credit</a:t>
            </a:r>
            <a:r>
              <a:rPr lang="es-ES" b="1" dirty="0" smtClean="0"/>
              <a:t> </a:t>
            </a:r>
            <a:r>
              <a:rPr lang="es-ES" b="1" dirty="0" err="1" smtClean="0"/>
              <a:t>P.Poupart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03" y="350813"/>
            <a:ext cx="9569263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553266" y="7190343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slide</a:t>
            </a:r>
            <a:r>
              <a:rPr lang="es-ES" b="1" dirty="0" smtClean="0"/>
              <a:t> </a:t>
            </a:r>
            <a:r>
              <a:rPr lang="es-ES" b="1" dirty="0" err="1" smtClean="0"/>
              <a:t>credit</a:t>
            </a:r>
            <a:r>
              <a:rPr lang="es-ES" b="1" dirty="0" smtClean="0"/>
              <a:t> </a:t>
            </a:r>
            <a:r>
              <a:rPr lang="es-ES" b="1" dirty="0" err="1" smtClean="0"/>
              <a:t>P.Poupart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2336" b="81399"/>
          <a:stretch>
            <a:fillRect/>
          </a:stretch>
        </p:blipFill>
        <p:spPr bwMode="auto">
          <a:xfrm>
            <a:off x="152401" y="636565"/>
            <a:ext cx="882652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 cstate="print"/>
          <a:srcRect t="22521" b="57461"/>
          <a:stretch>
            <a:fillRect/>
          </a:stretch>
        </p:blipFill>
        <p:spPr bwMode="auto">
          <a:xfrm>
            <a:off x="1" y="1279507"/>
            <a:ext cx="882652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553266" y="7190343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slide</a:t>
            </a:r>
            <a:r>
              <a:rPr lang="es-ES" b="1" dirty="0" smtClean="0"/>
              <a:t> </a:t>
            </a:r>
            <a:r>
              <a:rPr lang="es-ES" b="1" dirty="0" err="1" smtClean="0"/>
              <a:t>credit</a:t>
            </a:r>
            <a:r>
              <a:rPr lang="es-ES" b="1" dirty="0" smtClean="0"/>
              <a:t> </a:t>
            </a:r>
            <a:r>
              <a:rPr lang="es-ES" b="1" dirty="0" err="1" smtClean="0"/>
              <a:t>P.Poupart</a:t>
            </a:r>
            <a:endParaRPr 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2548"/>
          <a:stretch>
            <a:fillRect/>
          </a:stretch>
        </p:blipFill>
        <p:spPr bwMode="auto">
          <a:xfrm>
            <a:off x="0" y="2279639"/>
            <a:ext cx="8826526" cy="270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 cstate="print"/>
          <a:srcRect t="13521"/>
          <a:stretch>
            <a:fillRect/>
          </a:stretch>
        </p:blipFill>
        <p:spPr bwMode="auto">
          <a:xfrm>
            <a:off x="396842" y="4534678"/>
            <a:ext cx="6969139" cy="302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2" cstate="print"/>
          <a:srcRect b="21295"/>
          <a:stretch>
            <a:fillRect/>
          </a:stretch>
        </p:blipFill>
        <p:spPr bwMode="auto">
          <a:xfrm>
            <a:off x="1151880" y="755501"/>
            <a:ext cx="7848872" cy="515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553266" y="719034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slide</a:t>
            </a:r>
            <a:r>
              <a:rPr lang="es-ES" b="1" dirty="0" smtClean="0"/>
              <a:t> </a:t>
            </a:r>
            <a:r>
              <a:rPr lang="es-ES" b="1" dirty="0" err="1" smtClean="0"/>
              <a:t>credit</a:t>
            </a:r>
            <a:r>
              <a:rPr lang="es-ES" b="1" dirty="0" smtClean="0"/>
              <a:t> </a:t>
            </a:r>
            <a:r>
              <a:rPr lang="es-ES" b="1" dirty="0" err="1" smtClean="0"/>
              <a:t>R.Fergus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2595" y="5851539"/>
            <a:ext cx="907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  </a:t>
            </a:r>
            <a:r>
              <a:rPr lang="es-ES" sz="2000" dirty="0" err="1" smtClean="0"/>
              <a:t>You</a:t>
            </a:r>
            <a:r>
              <a:rPr lang="es-ES" sz="2000" dirty="0" smtClean="0"/>
              <a:t> </a:t>
            </a:r>
            <a:r>
              <a:rPr lang="es-ES" sz="2000" dirty="0" err="1" smtClean="0"/>
              <a:t>have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play</a:t>
            </a:r>
            <a:r>
              <a:rPr lang="es-ES" sz="2000" dirty="0" smtClean="0"/>
              <a:t> </a:t>
            </a:r>
            <a:r>
              <a:rPr lang="es-ES" sz="2000" dirty="0" err="1" smtClean="0"/>
              <a:t>with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best</a:t>
            </a:r>
            <a:r>
              <a:rPr lang="es-ES" sz="2000" dirty="0" smtClean="0"/>
              <a:t> </a:t>
            </a:r>
            <a:r>
              <a:rPr lang="es-ES" sz="2000" dirty="0" err="1" smtClean="0"/>
              <a:t>positioning</a:t>
            </a:r>
            <a:r>
              <a:rPr lang="es-ES" sz="2000" dirty="0" smtClean="0"/>
              <a:t> of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  (</a:t>
            </a:r>
            <a:r>
              <a:rPr lang="es-ES" sz="2000" dirty="0" err="1" smtClean="0"/>
              <a:t>often</a:t>
            </a:r>
            <a:r>
              <a:rPr lang="es-ES" sz="2000" dirty="0" smtClean="0"/>
              <a:t> </a:t>
            </a:r>
            <a:r>
              <a:rPr lang="es-ES" sz="2000" dirty="0" err="1" smtClean="0"/>
              <a:t>it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placed in </a:t>
            </a:r>
            <a:r>
              <a:rPr lang="es-ES" sz="2000" dirty="0" err="1" smtClean="0"/>
              <a:t>between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fully</a:t>
            </a:r>
            <a:r>
              <a:rPr lang="es-ES" sz="2000" dirty="0" smtClean="0"/>
              <a:t> </a:t>
            </a:r>
            <a:r>
              <a:rPr lang="es-ES" sz="2000" dirty="0" err="1" smtClean="0"/>
              <a:t>connected</a:t>
            </a:r>
            <a:r>
              <a:rPr lang="es-ES" sz="2000" dirty="0" smtClean="0"/>
              <a:t> </a:t>
            </a:r>
            <a:r>
              <a:rPr lang="es-ES" sz="2000" dirty="0" err="1" smtClean="0"/>
              <a:t>layers</a:t>
            </a:r>
            <a:r>
              <a:rPr lang="es-ES" sz="2000" dirty="0" smtClean="0"/>
              <a:t>).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88184" y="25144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Dropout</a:t>
            </a:r>
            <a:endParaRPr lang="en-GB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Batch Normalization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468280" y="1136631"/>
            <a:ext cx="961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normalization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recent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n-US" dirty="0" smtClean="0"/>
              <a:t>Sergey </a:t>
            </a:r>
            <a:r>
              <a:rPr lang="en-US" dirty="0" err="1" smtClean="0"/>
              <a:t>Ioffe</a:t>
            </a:r>
            <a:r>
              <a:rPr lang="en-US" dirty="0" smtClean="0"/>
              <a:t> and Christian </a:t>
            </a:r>
            <a:r>
              <a:rPr lang="en-US" dirty="0" err="1" smtClean="0"/>
              <a:t>Szegedy</a:t>
            </a:r>
            <a:r>
              <a:rPr lang="en-US" dirty="0" smtClean="0"/>
              <a:t> [ICML2015]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1" name="Picture 11" descr="https://encrypted-tbn1.gstatic.com/images?q=tbn:ANd9GcQWKu3jtP8jY4DWOnGLp2Etjii5Gu-y6vJpxOke9hoLhGBZlKc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536" y="1993887"/>
            <a:ext cx="6912768" cy="216024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11156" y="4351341"/>
            <a:ext cx="9469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 </a:t>
            </a:r>
            <a:r>
              <a:rPr lang="es-ES" dirty="0" err="1" smtClean="0"/>
              <a:t>apply</a:t>
            </a:r>
            <a:r>
              <a:rPr lang="es-ES" dirty="0" smtClean="0"/>
              <a:t> </a:t>
            </a:r>
            <a:r>
              <a:rPr lang="es-ES" dirty="0" err="1" smtClean="0"/>
              <a:t>whitening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input, and </a:t>
            </a:r>
            <a:r>
              <a:rPr lang="es-ES" dirty="0" err="1" smtClean="0"/>
              <a:t>choose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in </a:t>
            </a:r>
            <a:r>
              <a:rPr lang="es-ES" dirty="0" err="1" smtClean="0"/>
              <a:t>such</a:t>
            </a:r>
            <a:r>
              <a:rPr lang="es-ES" dirty="0" smtClean="0"/>
              <a:t> a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activations</a:t>
            </a:r>
            <a:r>
              <a:rPr lang="es-ES" dirty="0" smtClean="0"/>
              <a:t> in </a:t>
            </a:r>
            <a:r>
              <a:rPr lang="es-ES" dirty="0" err="1" smtClean="0"/>
              <a:t>between</a:t>
            </a:r>
            <a:r>
              <a:rPr lang="es-ES" dirty="0" smtClean="0"/>
              <a:t> are </a:t>
            </a:r>
            <a:r>
              <a:rPr lang="es-ES" dirty="0" err="1" smtClean="0"/>
              <a:t>close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whitened</a:t>
            </a:r>
            <a:r>
              <a:rPr lang="es-ES" dirty="0" smtClean="0"/>
              <a:t>  (‘Xavier’ </a:t>
            </a:r>
            <a:r>
              <a:rPr lang="es-ES" dirty="0" err="1" smtClean="0"/>
              <a:t>inialization</a:t>
            </a:r>
            <a:r>
              <a:rPr lang="es-ES" dirty="0" smtClean="0"/>
              <a:t>).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25536" y="5065721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nice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ensure</a:t>
            </a:r>
            <a:r>
              <a:rPr lang="es-ES" dirty="0" smtClean="0"/>
              <a:t> </a:t>
            </a:r>
            <a:r>
              <a:rPr lang="es-ES" dirty="0" err="1" smtClean="0"/>
              <a:t>whitened</a:t>
            </a:r>
            <a:r>
              <a:rPr lang="es-ES" dirty="0" smtClean="0"/>
              <a:t> </a:t>
            </a:r>
            <a:r>
              <a:rPr lang="es-ES" dirty="0" err="1" smtClean="0"/>
              <a:t>activations</a:t>
            </a:r>
            <a:r>
              <a:rPr lang="es-ES" dirty="0" smtClean="0"/>
              <a:t> </a:t>
            </a:r>
            <a:r>
              <a:rPr lang="es-ES" dirty="0" err="1" smtClean="0"/>
              <a:t>during</a:t>
            </a:r>
            <a:r>
              <a:rPr lang="es-ES" dirty="0" smtClean="0"/>
              <a:t> training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layers</a:t>
            </a:r>
            <a:r>
              <a:rPr lang="es-E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1157" y="5805349"/>
            <a:ext cx="8858311" cy="1477328"/>
            <a:chOff x="611157" y="5805349"/>
            <a:chExt cx="8858311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611157" y="5805349"/>
              <a:ext cx="835824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s-ES" dirty="0" smtClean="0"/>
                <a:t> Training of </a:t>
              </a:r>
              <a:r>
                <a:rPr lang="es-ES" dirty="0" err="1" smtClean="0"/>
                <a:t>networks</a:t>
              </a:r>
              <a:r>
                <a:rPr lang="es-ES" dirty="0" smtClean="0"/>
                <a:t> </a:t>
              </a:r>
              <a:r>
                <a:rPr lang="es-ES" dirty="0" err="1" smtClean="0"/>
                <a:t>is</a:t>
              </a:r>
              <a:r>
                <a:rPr lang="es-ES" dirty="0" smtClean="0"/>
                <a:t> </a:t>
              </a:r>
              <a:r>
                <a:rPr lang="es-ES" dirty="0" err="1" smtClean="0"/>
                <a:t>complicated</a:t>
              </a:r>
              <a:r>
                <a:rPr lang="es-ES" dirty="0" smtClean="0"/>
                <a:t> </a:t>
              </a:r>
              <a:r>
                <a:rPr lang="es-ES" dirty="0" err="1" smtClean="0"/>
                <a:t>because</a:t>
              </a:r>
              <a:r>
                <a:rPr lang="es-ES" dirty="0" smtClean="0"/>
                <a:t> </a:t>
              </a:r>
              <a:r>
                <a:rPr lang="es-ES" dirty="0" err="1" smtClean="0"/>
                <a:t>the</a:t>
              </a:r>
              <a:r>
                <a:rPr lang="es-ES" dirty="0" smtClean="0"/>
                <a:t> </a:t>
              </a:r>
              <a:r>
                <a:rPr lang="es-ES" dirty="0" err="1" smtClean="0"/>
                <a:t>distribution</a:t>
              </a:r>
              <a:r>
                <a:rPr lang="es-ES" dirty="0" smtClean="0"/>
                <a:t> of </a:t>
              </a:r>
              <a:r>
                <a:rPr lang="es-ES" dirty="0" err="1" smtClean="0"/>
                <a:t>layer</a:t>
              </a:r>
              <a:r>
                <a:rPr lang="es-ES" dirty="0" smtClean="0"/>
                <a:t> inputs </a:t>
              </a:r>
              <a:r>
                <a:rPr lang="es-ES" dirty="0" err="1" smtClean="0"/>
                <a:t>changes</a:t>
              </a:r>
              <a:r>
                <a:rPr lang="es-ES" dirty="0" smtClean="0"/>
                <a:t> </a:t>
              </a:r>
              <a:r>
                <a:rPr lang="es-ES" dirty="0" err="1" smtClean="0"/>
                <a:t>during</a:t>
              </a:r>
              <a:r>
                <a:rPr lang="es-ES" dirty="0" smtClean="0"/>
                <a:t> training </a:t>
              </a:r>
              <a:r>
                <a:rPr lang="es-ES" i="1" dirty="0" smtClean="0"/>
                <a:t>(</a:t>
              </a:r>
              <a:r>
                <a:rPr lang="es-ES" i="1" dirty="0" err="1" smtClean="0"/>
                <a:t>internal</a:t>
              </a:r>
              <a:r>
                <a:rPr lang="es-ES" i="1" dirty="0" smtClean="0"/>
                <a:t> </a:t>
              </a:r>
              <a:r>
                <a:rPr lang="es-ES" i="1" dirty="0" err="1" smtClean="0"/>
                <a:t>covariate</a:t>
              </a:r>
              <a:r>
                <a:rPr lang="es-ES" i="1" dirty="0" smtClean="0"/>
                <a:t> </a:t>
              </a:r>
              <a:r>
                <a:rPr lang="es-ES" i="1" dirty="0" err="1" smtClean="0"/>
                <a:t>shift</a:t>
              </a:r>
              <a:r>
                <a:rPr lang="es-ES" i="1" dirty="0" smtClean="0"/>
                <a:t>)</a:t>
              </a:r>
            </a:p>
            <a:p>
              <a:pPr>
                <a:buFont typeface="Arial" pitchFamily="34" charset="0"/>
                <a:buChar char="•"/>
              </a:pPr>
              <a:endParaRPr lang="es-ES" dirty="0" smtClean="0"/>
            </a:p>
            <a:p>
              <a:pPr>
                <a:buFont typeface="Arial" pitchFamily="34" charset="0"/>
                <a:buChar char="•"/>
              </a:pPr>
              <a:endParaRPr lang="es-ES" dirty="0" smtClean="0"/>
            </a:p>
            <a:p>
              <a:pPr>
                <a:buFont typeface="Arial" pitchFamily="34" charset="0"/>
                <a:buChar char="•"/>
              </a:pPr>
              <a:endParaRPr lang="es-ES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54098" y="6565919"/>
              <a:ext cx="82153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Making</a:t>
              </a:r>
              <a:r>
                <a:rPr lang="es-ES" dirty="0" smtClean="0"/>
                <a:t> </a:t>
              </a:r>
              <a:r>
                <a:rPr lang="es-ES" dirty="0" err="1" smtClean="0"/>
                <a:t>normalization</a:t>
              </a:r>
              <a:r>
                <a:rPr lang="es-ES" dirty="0" smtClean="0"/>
                <a:t> at </a:t>
              </a:r>
              <a:r>
                <a:rPr lang="es-ES" dirty="0" err="1" smtClean="0"/>
                <a:t>all</a:t>
              </a:r>
              <a:r>
                <a:rPr lang="es-ES" dirty="0" smtClean="0"/>
                <a:t> </a:t>
              </a:r>
              <a:r>
                <a:rPr lang="es-ES" dirty="0" err="1" smtClean="0"/>
                <a:t>layers</a:t>
              </a:r>
              <a:r>
                <a:rPr lang="es-ES" dirty="0" smtClean="0"/>
                <a:t> </a:t>
              </a:r>
              <a:r>
                <a:rPr lang="es-ES" dirty="0" err="1" smtClean="0"/>
                <a:t>part</a:t>
              </a:r>
              <a:r>
                <a:rPr lang="es-ES" dirty="0" smtClean="0"/>
                <a:t> of </a:t>
              </a:r>
              <a:r>
                <a:rPr lang="es-ES" dirty="0" err="1" smtClean="0"/>
                <a:t>the</a:t>
              </a:r>
              <a:r>
                <a:rPr lang="es-ES" dirty="0" smtClean="0"/>
                <a:t> training </a:t>
              </a:r>
              <a:r>
                <a:rPr lang="es-ES" dirty="0" err="1" smtClean="0"/>
                <a:t>prevents</a:t>
              </a:r>
              <a:r>
                <a:rPr lang="es-ES" dirty="0" smtClean="0"/>
                <a:t> </a:t>
              </a:r>
              <a:r>
                <a:rPr lang="es-ES" dirty="0" err="1" smtClean="0"/>
                <a:t>the</a:t>
              </a:r>
              <a:r>
                <a:rPr lang="es-ES" dirty="0" smtClean="0"/>
                <a:t> </a:t>
              </a:r>
              <a:r>
                <a:rPr lang="es-ES" dirty="0" err="1" smtClean="0"/>
                <a:t>internal</a:t>
              </a:r>
              <a:r>
                <a:rPr lang="es-ES" dirty="0" smtClean="0"/>
                <a:t> </a:t>
              </a:r>
              <a:r>
                <a:rPr lang="es-ES" dirty="0" err="1" smtClean="0"/>
                <a:t>covariate</a:t>
              </a:r>
              <a:r>
                <a:rPr lang="es-ES" dirty="0" smtClean="0"/>
                <a:t> </a:t>
              </a:r>
              <a:r>
                <a:rPr lang="es-ES" dirty="0" err="1" smtClean="0"/>
                <a:t>shift</a:t>
              </a:r>
              <a:r>
                <a:rPr lang="es-ES" dirty="0" smtClean="0"/>
                <a:t>.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Batch Normalization</a:t>
            </a:r>
            <a:endParaRPr dirty="0"/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908" y="1136631"/>
            <a:ext cx="7740767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Batch Normalization</a:t>
            </a:r>
            <a:endParaRPr dirty="0"/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56" y="1208069"/>
            <a:ext cx="843718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1156" y="6208729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Backpropagation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Normalization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Batch Normalization</a:t>
            </a:r>
            <a:endParaRPr dirty="0"/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50" y="2065325"/>
            <a:ext cx="6781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54032" y="6137291"/>
            <a:ext cx="438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MNIST [</a:t>
            </a:r>
            <a:r>
              <a:rPr lang="es-ES" dirty="0" err="1" smtClean="0"/>
              <a:t>Ioffe</a:t>
            </a:r>
            <a:r>
              <a:rPr lang="es-ES" dirty="0" smtClean="0"/>
              <a:t> &amp; Szegedy2015]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Batch Normalization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039916" y="5922977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ImageNet</a:t>
            </a:r>
            <a:r>
              <a:rPr lang="es-ES" dirty="0" smtClean="0"/>
              <a:t> [</a:t>
            </a:r>
            <a:r>
              <a:rPr lang="es-ES" dirty="0" err="1" smtClean="0"/>
              <a:t>Ioffe</a:t>
            </a:r>
            <a:r>
              <a:rPr lang="es-ES" dirty="0" smtClean="0"/>
              <a:t> &amp; Szegedy2015]</a:t>
            </a:r>
            <a:endParaRPr lang="en-US" dirty="0"/>
          </a:p>
        </p:txBody>
      </p:sp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04" y="1565259"/>
            <a:ext cx="71342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6611948" y="3994151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26394" y="3494085"/>
            <a:ext cx="225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</a:t>
            </a:r>
            <a:r>
              <a:rPr lang="es-ES" dirty="0" err="1" smtClean="0"/>
              <a:t>multiplied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5 and 30.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82726" y="156525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14x </a:t>
            </a:r>
            <a:r>
              <a:rPr lang="es-ES" dirty="0" err="1" smtClean="0"/>
              <a:t>faster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reach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325536" y="2065325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Conclusion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11157" y="1779573"/>
            <a:ext cx="85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Correct</a:t>
            </a:r>
            <a:r>
              <a:rPr lang="es-ES" dirty="0" smtClean="0"/>
              <a:t> </a:t>
            </a:r>
            <a:r>
              <a:rPr lang="es-ES" dirty="0" err="1" smtClean="0"/>
              <a:t>initialization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crucial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succesfull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of </a:t>
            </a:r>
            <a:r>
              <a:rPr lang="es-ES" dirty="0" err="1" smtClean="0"/>
              <a:t>DNNs.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Dropout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effective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prevent</a:t>
            </a:r>
            <a:r>
              <a:rPr lang="es-ES" dirty="0" smtClean="0"/>
              <a:t> </a:t>
            </a:r>
            <a:r>
              <a:rPr lang="es-ES" dirty="0" err="1" smtClean="0"/>
              <a:t>overfitting</a:t>
            </a:r>
            <a:r>
              <a:rPr lang="es-E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Normalization</a:t>
            </a:r>
            <a:r>
              <a:rPr lang="es-ES" dirty="0" smtClean="0"/>
              <a:t> </a:t>
            </a:r>
            <a:r>
              <a:rPr lang="es-ES" dirty="0" err="1" smtClean="0"/>
              <a:t>prevents</a:t>
            </a:r>
            <a:r>
              <a:rPr lang="es-ES" dirty="0" smtClean="0"/>
              <a:t> 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internal</a:t>
            </a:r>
            <a:r>
              <a:rPr lang="es-ES" dirty="0" smtClean="0"/>
              <a:t> </a:t>
            </a:r>
            <a:r>
              <a:rPr lang="es-ES" dirty="0" err="1" smtClean="0"/>
              <a:t>covariate</a:t>
            </a:r>
            <a:r>
              <a:rPr lang="es-ES" dirty="0" smtClean="0"/>
              <a:t> </a:t>
            </a:r>
            <a:r>
              <a:rPr lang="es-ES" dirty="0" err="1" smtClean="0"/>
              <a:t>shift</a:t>
            </a:r>
            <a:r>
              <a:rPr lang="es-ES" dirty="0" smtClean="0"/>
              <a:t> and </a:t>
            </a:r>
            <a:r>
              <a:rPr lang="es-ES" dirty="0" err="1" smtClean="0"/>
              <a:t>therefore</a:t>
            </a:r>
            <a:r>
              <a:rPr lang="es-ES" dirty="0" smtClean="0"/>
              <a:t> </a:t>
            </a:r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rates</a:t>
            </a:r>
            <a:r>
              <a:rPr lang="es-ES" dirty="0" smtClean="0"/>
              <a:t> (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seems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Dropout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necessary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Normalization</a:t>
            </a:r>
            <a:r>
              <a:rPr lang="es-E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9" name="Picture 11" descr="https://encrypted-tbn1.gstatic.com/images?q=tbn:ANd9GcQWKu3jtP8jY4DWOnGLp2Etjii5Gu-y6vJpxOke9hoLhGBZlKc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960" y="1763613"/>
            <a:ext cx="6912768" cy="2160240"/>
          </a:xfrm>
          <a:prstGeom prst="rect">
            <a:avLst/>
          </a:prstGeom>
          <a:noFill/>
        </p:spPr>
      </p:pic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Training</a:t>
            </a:r>
            <a:endParaRPr dirty="0"/>
          </a:p>
        </p:txBody>
      </p:sp>
      <p:pic>
        <p:nvPicPr>
          <p:cNvPr id="83970" name="Picture 2" descr="C:\Users\User\work\images\corel\Antelope\77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792" y="1763613"/>
            <a:ext cx="816091" cy="122413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424688" y="2051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‘antelope’</a:t>
            </a:r>
            <a:endParaRPr lang="en-GB" b="1" dirty="0"/>
          </a:p>
        </p:txBody>
      </p:sp>
      <p:pic>
        <p:nvPicPr>
          <p:cNvPr id="83971" name="Picture 3" descr="C:\Users\User\work\images\corel\Ballet\54000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856" y="2483693"/>
            <a:ext cx="720080" cy="10801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856736" y="255570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‘ballet’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40712" y="31317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‘boat’</a:t>
            </a:r>
            <a:endParaRPr lang="en-GB" b="1" dirty="0"/>
          </a:p>
        </p:txBody>
      </p:sp>
      <p:pic>
        <p:nvPicPr>
          <p:cNvPr id="14" name="Picture 4" descr="C:\Users\User\work\images\corel\Boats\6060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7784" y="3275781"/>
            <a:ext cx="1440160" cy="960107"/>
          </a:xfrm>
          <a:prstGeom prst="rect">
            <a:avLst/>
          </a:prstGeom>
          <a:noFill/>
        </p:spPr>
      </p:pic>
      <p:graphicFrame>
        <p:nvGraphicFramePr>
          <p:cNvPr id="83986" name="Object 18"/>
          <p:cNvGraphicFramePr>
            <a:graphicFrameLocks noChangeAspect="1"/>
          </p:cNvGraphicFramePr>
          <p:nvPr/>
        </p:nvGraphicFramePr>
        <p:xfrm>
          <a:off x="1223888" y="1691605"/>
          <a:ext cx="576064" cy="709002"/>
        </p:xfrm>
        <a:graphic>
          <a:graphicData uri="http://schemas.openxmlformats.org/presentationml/2006/ole">
            <p:oleObj spid="_x0000_s222212" name="Equation" r:id="rId7" imgW="164880" imgH="203040" progId="Equation.DSMT4">
              <p:embed/>
            </p:oleObj>
          </a:graphicData>
        </a:graphic>
      </p:graphicFrame>
      <p:graphicFrame>
        <p:nvGraphicFramePr>
          <p:cNvPr id="83987" name="Object 19"/>
          <p:cNvGraphicFramePr>
            <a:graphicFrameLocks noChangeAspect="1"/>
          </p:cNvGraphicFramePr>
          <p:nvPr/>
        </p:nvGraphicFramePr>
        <p:xfrm>
          <a:off x="8928744" y="1259557"/>
          <a:ext cx="572063" cy="792088"/>
        </p:xfrm>
        <a:graphic>
          <a:graphicData uri="http://schemas.openxmlformats.org/presentationml/2006/ole">
            <p:oleObj spid="_x0000_s222213" name="Equation" r:id="rId8" imgW="164880" imgH="228600" progId="Equation.DSMT4">
              <p:embed/>
            </p:oleObj>
          </a:graphicData>
        </a:graphic>
      </p:graphicFrame>
      <p:grpSp>
        <p:nvGrpSpPr>
          <p:cNvPr id="5" name="Group 23"/>
          <p:cNvGrpSpPr/>
          <p:nvPr/>
        </p:nvGrpSpPr>
        <p:grpSpPr>
          <a:xfrm>
            <a:off x="2015976" y="5003973"/>
            <a:ext cx="6694488" cy="1500198"/>
            <a:chOff x="538008" y="5350903"/>
            <a:chExt cx="6694488" cy="1500198"/>
          </a:xfrm>
        </p:grpSpPr>
        <p:sp>
          <p:nvSpPr>
            <p:cNvPr id="23" name="Rectangle 22"/>
            <p:cNvSpPr/>
            <p:nvPr/>
          </p:nvSpPr>
          <p:spPr>
            <a:xfrm>
              <a:off x="538008" y="5350903"/>
              <a:ext cx="5832648" cy="1500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3984" name="Object 16"/>
            <p:cNvGraphicFramePr>
              <a:graphicFrameLocks noChangeAspect="1"/>
            </p:cNvGraphicFramePr>
            <p:nvPr/>
          </p:nvGraphicFramePr>
          <p:xfrm>
            <a:off x="1474112" y="5494919"/>
            <a:ext cx="3771950" cy="908572"/>
          </p:xfrm>
          <a:graphic>
            <a:graphicData uri="http://schemas.openxmlformats.org/presentationml/2006/ole">
              <p:oleObj spid="_x0000_s222210" name="Equation" r:id="rId9" imgW="1739880" imgH="419040" progId="Equation.DSMT4">
                <p:embed/>
              </p:oleObj>
            </a:graphicData>
          </a:graphic>
        </p:graphicFrame>
        <p:graphicFrame>
          <p:nvGraphicFramePr>
            <p:cNvPr id="83985" name="Object 17"/>
            <p:cNvGraphicFramePr>
              <a:graphicFrameLocks noChangeAspect="1"/>
            </p:cNvGraphicFramePr>
            <p:nvPr/>
          </p:nvGraphicFramePr>
          <p:xfrm>
            <a:off x="6984846" y="5854861"/>
            <a:ext cx="247650" cy="385762"/>
          </p:xfrm>
          <a:graphic>
            <a:graphicData uri="http://schemas.openxmlformats.org/presentationml/2006/ole">
              <p:oleObj spid="_x0000_s222211" name="Equation" r:id="rId10" imgW="114120" imgH="177480" progId="Equation.DSMT4">
                <p:embed/>
              </p:oleObj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4498448" y="6431023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Empirical Risk</a:t>
              </a:r>
            </a:p>
          </p:txBody>
        </p:sp>
      </p:grpSp>
      <p:graphicFrame>
        <p:nvGraphicFramePr>
          <p:cNvPr id="25" name="Object 16"/>
          <p:cNvGraphicFramePr>
            <a:graphicFrameLocks noChangeAspect="1"/>
          </p:cNvGraphicFramePr>
          <p:nvPr/>
        </p:nvGraphicFramePr>
        <p:xfrm>
          <a:off x="8136656" y="3635821"/>
          <a:ext cx="1211262" cy="604838"/>
        </p:xfrm>
        <a:graphic>
          <a:graphicData uri="http://schemas.openxmlformats.org/presentationml/2006/ole">
            <p:oleObj spid="_x0000_s222217" name="Equation" r:id="rId11" imgW="5587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880000" y="4361400"/>
            <a:ext cx="4752000" cy="942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GB" sz="6000" b="1">
                <a:solidFill>
                  <a:srgbClr val="0084D1"/>
                </a:solidFill>
                <a:latin typeface="Arial"/>
              </a:rPr>
              <a:t>Questions!?</a:t>
            </a:r>
            <a:endParaRPr/>
          </a:p>
        </p:txBody>
      </p:sp>
      <p:pic>
        <p:nvPicPr>
          <p:cNvPr id="218" name="Picture 2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8000" y="1656000"/>
            <a:ext cx="372600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39916" y="1208069"/>
            <a:ext cx="6000792" cy="785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Training</a:t>
            </a:r>
            <a:endParaRPr dirty="0"/>
          </a:p>
        </p:txBody>
      </p:sp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2254230" y="1279507"/>
          <a:ext cx="5645150" cy="744537"/>
        </p:xfrm>
        <a:graphic>
          <a:graphicData uri="http://schemas.openxmlformats.org/presentationml/2006/ole">
            <p:oleObj spid="_x0000_s223234" name="Equation" r:id="rId4" imgW="2603160" imgH="342720" progId="Equation.DSMT4">
              <p:embed/>
            </p:oleObj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6625389" y="4283242"/>
            <a:ext cx="2735403" cy="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24488" y="2267669"/>
            <a:ext cx="0" cy="20162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6735507" y="2260630"/>
            <a:ext cx="2727157" cy="1855537"/>
          </a:xfrm>
          <a:custGeom>
            <a:avLst/>
            <a:gdLst>
              <a:gd name="connsiteX0" fmla="*/ 0 w 2727157"/>
              <a:gd name="connsiteY0" fmla="*/ 0 h 1855537"/>
              <a:gd name="connsiteX1" fmla="*/ 705852 w 2727157"/>
              <a:gd name="connsiteY1" fmla="*/ 1652337 h 1855537"/>
              <a:gd name="connsiteX2" fmla="*/ 1411705 w 2727157"/>
              <a:gd name="connsiteY2" fmla="*/ 1219200 h 1855537"/>
              <a:gd name="connsiteX3" fmla="*/ 2149642 w 2727157"/>
              <a:gd name="connsiteY3" fmla="*/ 1155032 h 1855537"/>
              <a:gd name="connsiteX4" fmla="*/ 2470484 w 2727157"/>
              <a:gd name="connsiteY4" fmla="*/ 1267327 h 1855537"/>
              <a:gd name="connsiteX5" fmla="*/ 2727157 w 2727157"/>
              <a:gd name="connsiteY5" fmla="*/ 1347537 h 1855537"/>
              <a:gd name="connsiteX6" fmla="*/ 2727157 w 2727157"/>
              <a:gd name="connsiteY6" fmla="*/ 1347537 h 1855537"/>
              <a:gd name="connsiteX7" fmla="*/ 2727157 w 2727157"/>
              <a:gd name="connsiteY7" fmla="*/ 1363579 h 18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7157" h="1855537">
                <a:moveTo>
                  <a:pt x="0" y="0"/>
                </a:moveTo>
                <a:cubicBezTo>
                  <a:pt x="235284" y="724568"/>
                  <a:pt x="470568" y="1449137"/>
                  <a:pt x="705852" y="1652337"/>
                </a:cubicBezTo>
                <a:cubicBezTo>
                  <a:pt x="941136" y="1855537"/>
                  <a:pt x="1171073" y="1302084"/>
                  <a:pt x="1411705" y="1219200"/>
                </a:cubicBezTo>
                <a:cubicBezTo>
                  <a:pt x="1652337" y="1136316"/>
                  <a:pt x="1973179" y="1147011"/>
                  <a:pt x="2149642" y="1155032"/>
                </a:cubicBezTo>
                <a:cubicBezTo>
                  <a:pt x="2326105" y="1163053"/>
                  <a:pt x="2374232" y="1235243"/>
                  <a:pt x="2470484" y="1267327"/>
                </a:cubicBezTo>
                <a:cubicBezTo>
                  <a:pt x="2566736" y="1299411"/>
                  <a:pt x="2727157" y="1347537"/>
                  <a:pt x="2727157" y="1347537"/>
                </a:cubicBezTo>
                <a:lnTo>
                  <a:pt x="2727157" y="1347537"/>
                </a:lnTo>
                <a:lnTo>
                  <a:pt x="2727157" y="1363579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5832400" y="2195661"/>
          <a:ext cx="696143" cy="464095"/>
        </p:xfrm>
        <a:graphic>
          <a:graphicData uri="http://schemas.openxmlformats.org/presentationml/2006/ole">
            <p:oleObj spid="_x0000_s223235" name="Equation" r:id="rId5" imgW="380880" imgH="253800" progId="Equation.DSMT4">
              <p:embed/>
            </p:oleObj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9360792" y="4211885"/>
          <a:ext cx="231775" cy="325437"/>
        </p:xfrm>
        <a:graphic>
          <a:graphicData uri="http://schemas.openxmlformats.org/presentationml/2006/ole">
            <p:oleObj spid="_x0000_s223236" name="Equation" r:id="rId6" imgW="126720" imgH="177480" progId="Equation.DSMT4">
              <p:embed/>
            </p:oleObj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7488584" y="4355901"/>
          <a:ext cx="323850" cy="373063"/>
        </p:xfrm>
        <a:graphic>
          <a:graphicData uri="http://schemas.openxmlformats.org/presentationml/2006/ole">
            <p:oleObj spid="_x0000_s223237" name="Equation" r:id="rId7" imgW="177480" imgH="203040" progId="Equation.DSMT4">
              <p:embed/>
            </p:oleObj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7560592" y="3995861"/>
            <a:ext cx="0" cy="28803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6912520" y="2411685"/>
          <a:ext cx="579438" cy="417513"/>
        </p:xfrm>
        <a:graphic>
          <a:graphicData uri="http://schemas.openxmlformats.org/presentationml/2006/ole">
            <p:oleObj spid="_x0000_s223238" name="Equation" r:id="rId8" imgW="317160" imgH="228600" progId="Equation.DSMT4">
              <p:embed/>
            </p:oleObj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6840512" y="2483693"/>
            <a:ext cx="216024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6842" y="2136763"/>
            <a:ext cx="51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Stochastic gradient descent:</a:t>
            </a:r>
            <a:endParaRPr lang="en-GB" dirty="0"/>
          </a:p>
        </p:txBody>
      </p:sp>
      <p:grpSp>
        <p:nvGrpSpPr>
          <p:cNvPr id="2" name="Group 23"/>
          <p:cNvGrpSpPr/>
          <p:nvPr/>
        </p:nvGrpSpPr>
        <p:grpSpPr>
          <a:xfrm>
            <a:off x="1754164" y="2779705"/>
            <a:ext cx="4357718" cy="1643074"/>
            <a:chOff x="2325668" y="4779969"/>
            <a:chExt cx="4357718" cy="1643074"/>
          </a:xfrm>
        </p:grpSpPr>
        <p:sp>
          <p:nvSpPr>
            <p:cNvPr id="25" name="Rectangle 24"/>
            <p:cNvSpPr/>
            <p:nvPr/>
          </p:nvSpPr>
          <p:spPr>
            <a:xfrm>
              <a:off x="2325668" y="4779969"/>
              <a:ext cx="4357718" cy="16430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16"/>
            <p:cNvGraphicFramePr>
              <a:graphicFrameLocks noChangeAspect="1"/>
            </p:cNvGraphicFramePr>
            <p:nvPr/>
          </p:nvGraphicFramePr>
          <p:xfrm>
            <a:off x="3468676" y="4851407"/>
            <a:ext cx="2088232" cy="617929"/>
          </p:xfrm>
          <a:graphic>
            <a:graphicData uri="http://schemas.openxmlformats.org/presentationml/2006/ole">
              <p:oleObj spid="_x0000_s223239" name="Equation" r:id="rId9" imgW="914400" imgH="228600" progId="Equation.DSMT4">
                <p:embed/>
              </p:oleObj>
            </a:graphicData>
          </a:graphic>
        </p:graphicFrame>
        <p:graphicFrame>
          <p:nvGraphicFramePr>
            <p:cNvPr id="29" name="Object 17"/>
            <p:cNvGraphicFramePr>
              <a:graphicFrameLocks noChangeAspect="1"/>
            </p:cNvGraphicFramePr>
            <p:nvPr/>
          </p:nvGraphicFramePr>
          <p:xfrm>
            <a:off x="2738906" y="5454184"/>
            <a:ext cx="3652837" cy="928241"/>
          </p:xfrm>
          <a:graphic>
            <a:graphicData uri="http://schemas.openxmlformats.org/presentationml/2006/ole">
              <p:oleObj spid="_x0000_s223240" name="Equation" r:id="rId10" imgW="1600200" imgH="342720" progId="Equation.DSMT4">
                <p:embed/>
              </p:oleObj>
            </a:graphicData>
          </a:graphic>
        </p:graphicFrame>
      </p:grpSp>
      <p:sp>
        <p:nvSpPr>
          <p:cNvPr id="30" name="TextBox 29"/>
          <p:cNvSpPr txBox="1"/>
          <p:nvPr/>
        </p:nvSpPr>
        <p:spPr>
          <a:xfrm>
            <a:off x="359792" y="5708663"/>
            <a:ext cx="9720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/>
              <a:t>Minibatch</a:t>
            </a:r>
            <a:r>
              <a:rPr lang="en-GB" sz="2000" b="1" dirty="0" smtClean="0"/>
              <a:t> gradient descent: </a:t>
            </a:r>
            <a:r>
              <a:rPr lang="en-GB" sz="2000" dirty="0" smtClean="0"/>
              <a:t>Use groups (called </a:t>
            </a:r>
            <a:r>
              <a:rPr lang="en-GB" sz="2000" dirty="0" err="1" smtClean="0"/>
              <a:t>minibatches</a:t>
            </a:r>
            <a:r>
              <a:rPr lang="en-GB" sz="2000" dirty="0" smtClean="0"/>
              <a:t>) of images to update the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Training</a:t>
            </a:r>
            <a:endParaRPr dirty="0"/>
          </a:p>
        </p:txBody>
      </p:sp>
      <p:sp>
        <p:nvSpPr>
          <p:cNvPr id="4" name="Oval 3"/>
          <p:cNvSpPr/>
          <p:nvPr/>
        </p:nvSpPr>
        <p:spPr>
          <a:xfrm>
            <a:off x="1182660" y="1565259"/>
            <a:ext cx="4929222" cy="3143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8346" y="1208069"/>
            <a:ext cx="5572164" cy="3633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97040" y="1851011"/>
            <a:ext cx="3429024" cy="24288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4518" y="1065193"/>
            <a:ext cx="6124620" cy="39386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25668" y="2208201"/>
            <a:ext cx="1857388" cy="1428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54296" y="2565391"/>
            <a:ext cx="847732" cy="633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6196" y="3994151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rot="16200000" flipV="1">
            <a:off x="5790411" y="3458366"/>
            <a:ext cx="510528" cy="58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7040576" y="1493821"/>
          <a:ext cx="2684491" cy="681331"/>
        </p:xfrm>
        <a:graphic>
          <a:graphicData uri="http://schemas.openxmlformats.org/presentationml/2006/ole">
            <p:oleObj spid="_x0000_s224258" name="Equation" r:id="rId3" imgW="1600200" imgH="342720" progId="Equation.DSMT4">
              <p:embed/>
            </p:oleObj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3937216" y="2984043"/>
            <a:ext cx="1817476" cy="581480"/>
            <a:chOff x="3937216" y="2984043"/>
            <a:chExt cx="1817476" cy="581480"/>
          </a:xfrm>
        </p:grpSpPr>
        <p:sp>
          <p:nvSpPr>
            <p:cNvPr id="18" name="Oval 17"/>
            <p:cNvSpPr/>
            <p:nvPr/>
          </p:nvSpPr>
          <p:spPr>
            <a:xfrm>
              <a:off x="5683254" y="3494085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>
              <a:off x="3937216" y="2984043"/>
              <a:ext cx="1724974" cy="5105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7"/>
          <p:cNvGrpSpPr/>
          <p:nvPr/>
        </p:nvGrpSpPr>
        <p:grpSpPr>
          <a:xfrm>
            <a:off x="3182924" y="2851143"/>
            <a:ext cx="745906" cy="152852"/>
            <a:chOff x="3182924" y="2851143"/>
            <a:chExt cx="745906" cy="152852"/>
          </a:xfrm>
        </p:grpSpPr>
        <p:sp>
          <p:nvSpPr>
            <p:cNvPr id="25" name="Oval 24"/>
            <p:cNvSpPr/>
            <p:nvPr/>
          </p:nvSpPr>
          <p:spPr>
            <a:xfrm>
              <a:off x="3857392" y="2932557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>
              <a:off x="3182924" y="2851143"/>
              <a:ext cx="653404" cy="81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682594" y="1208069"/>
          <a:ext cx="695325" cy="463550"/>
        </p:xfrm>
        <a:graphic>
          <a:graphicData uri="http://schemas.openxmlformats.org/presentationml/2006/ole">
            <p:oleObj spid="_x0000_s224259" name="Equation" r:id="rId4" imgW="380880" imgH="253800" progId="Equation.DSMT4">
              <p:embed/>
            </p:oleObj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325404" y="5351473"/>
            <a:ext cx="9429816" cy="18573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General recipe for stochastic gradient descent: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Guess an initial learning rate.</a:t>
            </a:r>
            <a:endParaRPr lang="en-US" sz="20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If the error keeps getting worse or oscillates wildly, reduce the learning rate.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 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 the error is falling fairly consistently but slowly, increase the learning.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 Towards the end of mini-batch learning it nearly always helps to turn down the learning rate.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97964" y="699454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Hinton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5219157" y="3651280"/>
            <a:ext cx="91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error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>
                <a:solidFill>
                  <a:srgbClr val="0084D1"/>
                </a:solidFill>
                <a:latin typeface="Arial"/>
              </a:rPr>
              <a:t>Contents</a:t>
            </a:r>
            <a:endParaRPr dirty="0"/>
          </a:p>
        </p:txBody>
      </p:sp>
      <p:sp>
        <p:nvSpPr>
          <p:cNvPr id="163" name="TextShape 2"/>
          <p:cNvSpPr txBox="1"/>
          <p:nvPr/>
        </p:nvSpPr>
        <p:spPr>
          <a:xfrm>
            <a:off x="504000" y="1008000"/>
            <a:ext cx="9071640" cy="6048000"/>
          </a:xfrm>
          <a:prstGeom prst="rect">
            <a:avLst/>
          </a:prstGeom>
        </p:spPr>
        <p:txBody>
          <a:bodyPr lIns="0" tIns="0" rIns="0" bIns="0"/>
          <a:lstStyle/>
          <a:p>
            <a:pPr lvl="2">
              <a:lnSpc>
                <a:spcPct val="200000"/>
              </a:lnSpc>
            </a:pPr>
            <a:r>
              <a:rPr lang="en-GB" sz="2400" dirty="0" smtClean="0">
                <a:latin typeface="Arial"/>
              </a:rPr>
              <a:t>Tips and tricks to make it work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dirty="0" smtClean="0">
                <a:latin typeface="Arial"/>
              </a:rPr>
              <a:t> </a:t>
            </a:r>
            <a:r>
              <a:rPr lang="en-GB" sz="2400" dirty="0" smtClean="0"/>
              <a:t> Initialization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dirty="0" smtClean="0">
                <a:latin typeface="Arial"/>
              </a:rPr>
              <a:t> Vanishing gradient problem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dirty="0" smtClean="0">
                <a:latin typeface="Arial"/>
              </a:rPr>
              <a:t> </a:t>
            </a:r>
            <a:r>
              <a:rPr lang="en-GB" sz="2400" dirty="0" err="1" smtClean="0">
                <a:latin typeface="Arial"/>
              </a:rPr>
              <a:t>Overfitting</a:t>
            </a:r>
            <a:r>
              <a:rPr lang="en-GB" sz="2400" dirty="0" smtClean="0">
                <a:latin typeface="Arial"/>
              </a:rPr>
              <a:t> - Drop out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dirty="0" smtClean="0">
                <a:latin typeface="Arial"/>
              </a:rPr>
              <a:t> Batch normalization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Initialization</a:t>
            </a:r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611157" y="1279507"/>
            <a:ext cx="86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initialization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networks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important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(</a:t>
            </a:r>
            <a:r>
              <a:rPr lang="es-ES" dirty="0" err="1" smtClean="0"/>
              <a:t>fast</a:t>
            </a:r>
            <a:r>
              <a:rPr lang="es-ES" dirty="0" smtClean="0"/>
              <a:t>) </a:t>
            </a:r>
            <a:r>
              <a:rPr lang="es-ES" dirty="0" err="1" smtClean="0"/>
              <a:t>convergence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INPUT: </a:t>
            </a:r>
          </a:p>
          <a:p>
            <a:pPr lvl="1"/>
            <a:r>
              <a:rPr lang="es-ES" dirty="0" smtClean="0"/>
              <a:t>Networks </a:t>
            </a:r>
            <a:r>
              <a:rPr lang="es-ES" dirty="0" err="1" smtClean="0"/>
              <a:t>convergence</a:t>
            </a:r>
            <a:r>
              <a:rPr lang="es-ES" dirty="0" smtClean="0"/>
              <a:t> </a:t>
            </a:r>
            <a:r>
              <a:rPr lang="es-ES" dirty="0" err="1" smtClean="0"/>
              <a:t>faster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its</a:t>
            </a:r>
            <a:r>
              <a:rPr lang="es-ES" dirty="0" smtClean="0"/>
              <a:t> inputs are </a:t>
            </a:r>
            <a:r>
              <a:rPr lang="es-ES" dirty="0" err="1" smtClean="0"/>
              <a:t>whitened</a:t>
            </a:r>
            <a:r>
              <a:rPr lang="es-ES" dirty="0" smtClean="0"/>
              <a:t> (</a:t>
            </a:r>
            <a:r>
              <a:rPr lang="es-ES" dirty="0" err="1" smtClean="0"/>
              <a:t>linearly</a:t>
            </a:r>
            <a:r>
              <a:rPr lang="es-ES" dirty="0" smtClean="0"/>
              <a:t> </a:t>
            </a:r>
            <a:r>
              <a:rPr lang="es-ES" dirty="0" err="1" smtClean="0"/>
              <a:t>transformed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zero</a:t>
            </a:r>
            <a:r>
              <a:rPr lang="es-ES" dirty="0" smtClean="0"/>
              <a:t>-mean and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variance</a:t>
            </a:r>
            <a:r>
              <a:rPr lang="es-ES" dirty="0" smtClean="0"/>
              <a:t> and </a:t>
            </a:r>
            <a:r>
              <a:rPr lang="es-ES" dirty="0" err="1" smtClean="0"/>
              <a:t>decorrelated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	</a:t>
            </a:r>
          </a:p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6908" y="3779837"/>
            <a:ext cx="8143932" cy="1071570"/>
            <a:chOff x="896908" y="3779837"/>
            <a:chExt cx="8143932" cy="1071570"/>
          </a:xfrm>
        </p:grpSpPr>
        <p:sp>
          <p:nvSpPr>
            <p:cNvPr id="22" name="Rectangle 21"/>
            <p:cNvSpPr/>
            <p:nvPr/>
          </p:nvSpPr>
          <p:spPr>
            <a:xfrm>
              <a:off x="896908" y="3779837"/>
              <a:ext cx="8143932" cy="10715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11222" y="3922713"/>
              <a:ext cx="7572428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It</a:t>
              </a:r>
              <a:r>
                <a:rPr lang="es-ES" dirty="0" smtClean="0"/>
                <a:t> </a:t>
              </a:r>
              <a:r>
                <a:rPr lang="es-ES" dirty="0" err="1" smtClean="0"/>
                <a:t>is</a:t>
              </a:r>
              <a:r>
                <a:rPr lang="es-ES" dirty="0" smtClean="0"/>
                <a:t> </a:t>
              </a:r>
              <a:r>
                <a:rPr lang="es-ES" dirty="0" err="1" smtClean="0"/>
                <a:t>important</a:t>
              </a:r>
              <a:r>
                <a:rPr lang="es-ES" dirty="0" smtClean="0"/>
                <a:t> </a:t>
              </a:r>
              <a:r>
                <a:rPr lang="es-ES" dirty="0" err="1" smtClean="0"/>
                <a:t>to</a:t>
              </a:r>
              <a:r>
                <a:rPr lang="es-ES" dirty="0" smtClean="0"/>
                <a:t> observe </a:t>
              </a:r>
              <a:r>
                <a:rPr lang="es-ES" dirty="0" err="1" smtClean="0"/>
                <a:t>that</a:t>
              </a:r>
              <a:r>
                <a:rPr lang="es-ES" dirty="0" smtClean="0"/>
                <a:t> </a:t>
              </a:r>
              <a:r>
                <a:rPr lang="es-ES" dirty="0" err="1" smtClean="0"/>
                <a:t>weights</a:t>
              </a:r>
              <a:r>
                <a:rPr lang="es-ES" dirty="0" smtClean="0"/>
                <a:t> </a:t>
              </a:r>
              <a:r>
                <a:rPr lang="es-ES" dirty="0" err="1" smtClean="0"/>
                <a:t>cannot</a:t>
              </a:r>
              <a:r>
                <a:rPr lang="es-ES" dirty="0" smtClean="0"/>
                <a:t> </a:t>
              </a:r>
              <a:r>
                <a:rPr lang="es-ES" dirty="0" err="1" smtClean="0"/>
                <a:t>be</a:t>
              </a:r>
              <a:r>
                <a:rPr lang="es-ES" dirty="0" smtClean="0"/>
                <a:t> </a:t>
              </a:r>
              <a:r>
                <a:rPr lang="es-ES" dirty="0" err="1" smtClean="0"/>
                <a:t>initialized</a:t>
              </a:r>
              <a:r>
                <a:rPr lang="es-ES" dirty="0" smtClean="0"/>
                <a:t> </a:t>
              </a:r>
              <a:r>
                <a:rPr lang="es-ES" dirty="0" err="1" smtClean="0"/>
                <a:t>with</a:t>
              </a:r>
              <a:r>
                <a:rPr lang="es-ES" dirty="0" smtClean="0"/>
                <a:t> </a:t>
              </a:r>
              <a:r>
                <a:rPr lang="es-ES" dirty="0" err="1" smtClean="0"/>
                <a:t>the</a:t>
              </a:r>
              <a:r>
                <a:rPr lang="es-ES" dirty="0" smtClean="0"/>
                <a:t> </a:t>
              </a:r>
              <a:r>
                <a:rPr lang="es-ES" dirty="0" err="1" smtClean="0"/>
                <a:t>same</a:t>
              </a:r>
              <a:r>
                <a:rPr lang="es-ES" dirty="0" smtClean="0"/>
                <a:t> </a:t>
              </a:r>
              <a:r>
                <a:rPr lang="es-ES" dirty="0" err="1" smtClean="0"/>
                <a:t>value</a:t>
              </a:r>
              <a:r>
                <a:rPr lang="es-ES" dirty="0" smtClean="0"/>
                <a:t> . </a:t>
              </a:r>
              <a:r>
                <a:rPr lang="es-ES" dirty="0" err="1" smtClean="0"/>
                <a:t>You</a:t>
              </a:r>
              <a:r>
                <a:rPr lang="es-ES" dirty="0" smtClean="0"/>
                <a:t> </a:t>
              </a:r>
              <a:r>
                <a:rPr lang="es-ES" dirty="0" err="1" smtClean="0"/>
                <a:t>need</a:t>
              </a:r>
              <a:r>
                <a:rPr lang="es-ES" dirty="0" smtClean="0"/>
                <a:t> </a:t>
              </a:r>
              <a:r>
                <a:rPr lang="es-ES" dirty="0" err="1" smtClean="0"/>
                <a:t>to</a:t>
              </a:r>
              <a:r>
                <a:rPr lang="es-ES" dirty="0" smtClean="0"/>
                <a:t> break </a:t>
              </a:r>
              <a:r>
                <a:rPr lang="es-ES" dirty="0" err="1" smtClean="0"/>
                <a:t>the</a:t>
              </a:r>
              <a:r>
                <a:rPr lang="es-ES" dirty="0" smtClean="0"/>
                <a:t> </a:t>
              </a:r>
              <a:r>
                <a:rPr lang="es-ES" dirty="0" err="1" smtClean="0"/>
                <a:t>symmetry</a:t>
              </a:r>
              <a:r>
                <a:rPr lang="es-ES" dirty="0" smtClean="0"/>
                <a:t>.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1156" y="320833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BIASES: </a:t>
            </a:r>
            <a:r>
              <a:rPr lang="es-ES" dirty="0" err="1" smtClean="0"/>
              <a:t>initialized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zero</a:t>
            </a:r>
            <a:r>
              <a:rPr lang="es-ES" dirty="0" smtClean="0"/>
              <a:t>.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11156" y="4994283"/>
            <a:ext cx="9469469" cy="2308324"/>
            <a:chOff x="611156" y="4994283"/>
            <a:chExt cx="9469469" cy="2308324"/>
          </a:xfrm>
        </p:grpSpPr>
        <p:sp>
          <p:nvSpPr>
            <p:cNvPr id="26" name="TextBox 25"/>
            <p:cNvSpPr txBox="1"/>
            <p:nvPr/>
          </p:nvSpPr>
          <p:spPr>
            <a:xfrm>
              <a:off x="611156" y="4994283"/>
              <a:ext cx="946946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WEIGHTS: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s-ES" dirty="0" smtClean="0"/>
                <a:t> </a:t>
              </a:r>
              <a:r>
                <a:rPr lang="es-ES" dirty="0" err="1" smtClean="0"/>
                <a:t>Glorot</a:t>
              </a:r>
              <a:r>
                <a:rPr lang="es-ES" dirty="0" smtClean="0"/>
                <a:t> &amp; </a:t>
              </a:r>
              <a:r>
                <a:rPr lang="es-ES" dirty="0" err="1" smtClean="0"/>
                <a:t>Bengio</a:t>
              </a:r>
              <a:r>
                <a:rPr lang="es-ES" dirty="0" smtClean="0"/>
                <a:t>[2010] </a:t>
              </a:r>
              <a:r>
                <a:rPr lang="es-ES" dirty="0" err="1" smtClean="0"/>
                <a:t>aimed</a:t>
              </a:r>
              <a:r>
                <a:rPr lang="es-ES" dirty="0" smtClean="0"/>
                <a:t> </a:t>
              </a:r>
              <a:r>
                <a:rPr lang="es-ES" dirty="0" err="1" smtClean="0"/>
                <a:t>to</a:t>
              </a:r>
              <a:r>
                <a:rPr lang="es-ES" dirty="0" smtClean="0"/>
                <a:t> </a:t>
              </a:r>
              <a:r>
                <a:rPr lang="es-ES" dirty="0" err="1" smtClean="0"/>
                <a:t>keep</a:t>
              </a:r>
              <a:r>
                <a:rPr lang="es-ES" dirty="0" smtClean="0"/>
                <a:t> </a:t>
              </a:r>
              <a:r>
                <a:rPr lang="es-ES" dirty="0" err="1" smtClean="0"/>
                <a:t>the</a:t>
              </a:r>
              <a:r>
                <a:rPr lang="es-ES" dirty="0" smtClean="0"/>
                <a:t> </a:t>
              </a:r>
              <a:r>
                <a:rPr lang="es-ES" dirty="0" err="1" smtClean="0"/>
                <a:t>variance</a:t>
              </a:r>
              <a:r>
                <a:rPr lang="es-ES" dirty="0" smtClean="0"/>
                <a:t> of </a:t>
              </a:r>
              <a:r>
                <a:rPr lang="es-ES" dirty="0" err="1" smtClean="0"/>
                <a:t>the</a:t>
              </a:r>
              <a:r>
                <a:rPr lang="es-ES" dirty="0" smtClean="0"/>
                <a:t> outputs at </a:t>
              </a:r>
              <a:r>
                <a:rPr lang="es-ES" dirty="0" err="1" smtClean="0"/>
                <a:t>each</a:t>
              </a:r>
              <a:r>
                <a:rPr lang="es-ES" dirty="0" smtClean="0"/>
                <a:t> </a:t>
              </a:r>
              <a:r>
                <a:rPr lang="es-ES" dirty="0" err="1" smtClean="0"/>
                <a:t>layer</a:t>
              </a:r>
              <a:r>
                <a:rPr lang="es-ES" dirty="0" smtClean="0"/>
                <a:t> </a:t>
              </a:r>
              <a:r>
                <a:rPr lang="es-ES" dirty="0" err="1" smtClean="0"/>
                <a:t>to</a:t>
              </a:r>
              <a:r>
                <a:rPr lang="es-ES" dirty="0" smtClean="0"/>
                <a:t> </a:t>
              </a:r>
              <a:r>
                <a:rPr lang="es-ES" dirty="0" err="1" smtClean="0"/>
                <a:t>be</a:t>
              </a:r>
              <a:r>
                <a:rPr lang="es-ES" dirty="0" smtClean="0"/>
                <a:t> </a:t>
              </a:r>
              <a:r>
                <a:rPr lang="es-ES" dirty="0" err="1" smtClean="0"/>
                <a:t>white</a:t>
              </a:r>
              <a:r>
                <a:rPr lang="es-ES" dirty="0" smtClean="0"/>
                <a:t> and </a:t>
              </a:r>
              <a:r>
                <a:rPr lang="es-ES" dirty="0" err="1" smtClean="0"/>
                <a:t>unit</a:t>
              </a:r>
              <a:r>
                <a:rPr lang="es-ES" dirty="0" smtClean="0"/>
                <a:t> </a:t>
              </a:r>
              <a:r>
                <a:rPr lang="es-ES" dirty="0" err="1" smtClean="0"/>
                <a:t>variance</a:t>
              </a:r>
              <a:r>
                <a:rPr lang="es-ES" dirty="0" smtClean="0"/>
                <a:t>.</a:t>
              </a:r>
            </a:p>
            <a:p>
              <a:pPr lvl="1">
                <a:buFont typeface="Arial" pitchFamily="34" charset="0"/>
                <a:buChar char="•"/>
              </a:pPr>
              <a:endParaRPr lang="es-ES" dirty="0" smtClean="0"/>
            </a:p>
            <a:p>
              <a:pPr lvl="1">
                <a:buFont typeface="Arial" pitchFamily="34" charset="0"/>
                <a:buChar char="•"/>
              </a:pPr>
              <a:endParaRPr lang="es-ES" dirty="0" smtClean="0"/>
            </a:p>
            <a:p>
              <a:pPr lvl="1">
                <a:buFont typeface="Arial" pitchFamily="34" charset="0"/>
                <a:buChar char="•"/>
              </a:pPr>
              <a:endParaRPr lang="es-ES" dirty="0" smtClean="0"/>
            </a:p>
            <a:p>
              <a:pPr lvl="1">
                <a:buFont typeface="Arial" pitchFamily="34" charset="0"/>
                <a:buChar char="•"/>
              </a:pPr>
              <a:endParaRPr lang="es-ES" dirty="0" smtClean="0"/>
            </a:p>
            <a:p>
              <a:pPr lvl="1">
                <a:buFont typeface="Arial" pitchFamily="34" charset="0"/>
                <a:buChar char="•"/>
              </a:pPr>
              <a:r>
                <a:rPr lang="es-ES" dirty="0" smtClean="0"/>
                <a:t> </a:t>
              </a:r>
              <a:r>
                <a:rPr lang="es-ES" dirty="0" err="1" smtClean="0"/>
                <a:t>Improvement</a:t>
              </a:r>
              <a:r>
                <a:rPr lang="es-ES" dirty="0" smtClean="0"/>
                <a:t> </a:t>
              </a:r>
              <a:r>
                <a:rPr lang="es-ES" dirty="0" err="1" smtClean="0"/>
                <a:t>proposed</a:t>
              </a:r>
              <a:r>
                <a:rPr lang="es-ES" dirty="0" smtClean="0"/>
                <a:t> </a:t>
              </a:r>
              <a:r>
                <a:rPr lang="es-ES" dirty="0" err="1" smtClean="0"/>
                <a:t>by</a:t>
              </a:r>
              <a:r>
                <a:rPr lang="es-ES" dirty="0" smtClean="0"/>
                <a:t> He et al [</a:t>
              </a:r>
              <a:r>
                <a:rPr lang="es-ES" dirty="0" err="1" smtClean="0"/>
                <a:t>ArXiv</a:t>
              </a:r>
              <a:r>
                <a:rPr lang="es-ES" dirty="0" smtClean="0"/>
                <a:t> 2015]  </a:t>
              </a:r>
              <a:r>
                <a:rPr lang="es-ES" dirty="0" err="1" smtClean="0"/>
                <a:t>for</a:t>
              </a:r>
              <a:r>
                <a:rPr lang="es-ES" dirty="0" smtClean="0"/>
                <a:t> </a:t>
              </a:r>
              <a:r>
                <a:rPr lang="es-ES" dirty="0" err="1" smtClean="0"/>
                <a:t>ReLu</a:t>
              </a:r>
              <a:endParaRPr lang="en-US" dirty="0"/>
            </a:p>
          </p:txBody>
        </p:sp>
        <p:sp>
          <p:nvSpPr>
            <p:cNvPr id="293896" name="Rectangle 8"/>
            <p:cNvSpPr>
              <a:spLocks noChangeArrowheads="1"/>
            </p:cNvSpPr>
            <p:nvPr/>
          </p:nvSpPr>
          <p:spPr bwMode="auto">
            <a:xfrm>
              <a:off x="6111882" y="6208730"/>
              <a:ext cx="3429024" cy="307777"/>
            </a:xfrm>
            <a:prstGeom prst="rect">
              <a:avLst/>
            </a:prstGeom>
            <a:solidFill>
              <a:srgbClr val="F9F9F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454441"/>
                  </a:solidFill>
                  <a:effectLst/>
                  <a:latin typeface="Menlo"/>
                  <a:cs typeface="Arial" pitchFamily="34" charset="0"/>
                </a:rPr>
                <a:t>weight_filler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454441"/>
                  </a:solidFill>
                  <a:effectLst/>
                  <a:latin typeface="Menlo"/>
                  <a:cs typeface="Arial" pitchFamily="34" charset="0"/>
                </a:rPr>
                <a:t> { type: "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rgbClr val="454441"/>
                  </a:solidFill>
                  <a:effectLst/>
                  <a:latin typeface="Menlo"/>
                  <a:cs typeface="Arial" pitchFamily="34" charset="0"/>
                </a:rPr>
                <a:t>xavier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454441"/>
                  </a:solidFill>
                  <a:effectLst/>
                  <a:latin typeface="Menlo"/>
                  <a:cs typeface="Arial" pitchFamily="34" charset="0"/>
                </a:rPr>
                <a:t>“)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93897" name="Object 9"/>
            <p:cNvGraphicFramePr>
              <a:graphicFrameLocks noChangeAspect="1"/>
            </p:cNvGraphicFramePr>
            <p:nvPr/>
          </p:nvGraphicFramePr>
          <p:xfrm>
            <a:off x="2171700" y="5943600"/>
            <a:ext cx="3522663" cy="908050"/>
          </p:xfrm>
          <a:graphic>
            <a:graphicData uri="http://schemas.openxmlformats.org/presentationml/2006/ole">
              <p:oleObj spid="_x0000_s293897" name="Equation" r:id="rId4" imgW="2070000" imgH="53316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9" name="Picture 11" descr="https://encrypted-tbn1.gstatic.com/images?q=tbn:ANd9GcQWKu3jtP8jY4DWOnGLp2Etjii5Gu-y6vJpxOke9hoLhGBZlKc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288" y="1136631"/>
            <a:ext cx="6912768" cy="2160240"/>
          </a:xfrm>
          <a:prstGeom prst="rect">
            <a:avLst/>
          </a:prstGeom>
          <a:noFill/>
        </p:spPr>
      </p:pic>
      <p:sp>
        <p:nvSpPr>
          <p:cNvPr id="3" name="TextShape 1"/>
          <p:cNvSpPr txBox="1"/>
          <p:nvPr/>
        </p:nvSpPr>
        <p:spPr>
          <a:xfrm>
            <a:off x="503808" y="539477"/>
            <a:ext cx="9071640" cy="490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1" dirty="0" smtClean="0">
                <a:solidFill>
                  <a:srgbClr val="0084D1"/>
                </a:solidFill>
                <a:latin typeface="Arial"/>
              </a:rPr>
              <a:t>Training Deep Networks</a:t>
            </a:r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468281" y="3494085"/>
            <a:ext cx="900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/>
              <a:t> Neural </a:t>
            </a:r>
            <a:r>
              <a:rPr lang="es-ES" sz="2400" dirty="0" err="1" smtClean="0"/>
              <a:t>networks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one</a:t>
            </a:r>
            <a:r>
              <a:rPr lang="es-ES" sz="2400" dirty="0" smtClean="0"/>
              <a:t> </a:t>
            </a:r>
            <a:r>
              <a:rPr lang="es-ES" sz="2400" dirty="0" err="1" smtClean="0"/>
              <a:t>layer</a:t>
            </a:r>
            <a:r>
              <a:rPr lang="es-ES" sz="2400" dirty="0" smtClean="0"/>
              <a:t> can </a:t>
            </a:r>
            <a:r>
              <a:rPr lang="es-ES" sz="2400" dirty="0" err="1" smtClean="0"/>
              <a:t>approximate</a:t>
            </a:r>
            <a:r>
              <a:rPr lang="es-ES" sz="2400" dirty="0" smtClean="0"/>
              <a:t> </a:t>
            </a:r>
            <a:r>
              <a:rPr lang="es-ES" sz="2400" dirty="0" err="1" smtClean="0"/>
              <a:t>arbitrarely</a:t>
            </a:r>
            <a:r>
              <a:rPr lang="es-ES" sz="2400" dirty="0" smtClean="0"/>
              <a:t> </a:t>
            </a:r>
            <a:r>
              <a:rPr lang="es-ES" sz="2400" dirty="0" err="1" smtClean="0"/>
              <a:t>close</a:t>
            </a:r>
            <a:r>
              <a:rPr lang="es-ES" sz="2400" dirty="0" smtClean="0"/>
              <a:t> </a:t>
            </a:r>
            <a:r>
              <a:rPr lang="es-ES" sz="2400" dirty="0" err="1" smtClean="0"/>
              <a:t>any</a:t>
            </a:r>
            <a:r>
              <a:rPr lang="es-ES" sz="2400" dirty="0" smtClean="0"/>
              <a:t> </a:t>
            </a:r>
            <a:r>
              <a:rPr lang="es-ES" sz="2400" dirty="0" err="1" smtClean="0"/>
              <a:t>network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multiple</a:t>
            </a:r>
            <a:r>
              <a:rPr lang="es-ES" sz="2400" dirty="0" smtClean="0"/>
              <a:t> </a:t>
            </a:r>
            <a:r>
              <a:rPr lang="es-ES" sz="2400" dirty="0" err="1" smtClean="0"/>
              <a:t>layers</a:t>
            </a:r>
            <a:r>
              <a:rPr lang="es-ES" sz="2400" dirty="0" smtClean="0"/>
              <a:t>. 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6842" y="4422779"/>
            <a:ext cx="900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/>
              <a:t> </a:t>
            </a:r>
            <a:r>
              <a:rPr lang="es-ES" sz="2400" dirty="0" err="1" smtClean="0"/>
              <a:t>However</a:t>
            </a:r>
            <a:r>
              <a:rPr lang="es-ES" sz="2400" dirty="0" smtClean="0"/>
              <a:t> as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number</a:t>
            </a:r>
            <a:r>
              <a:rPr lang="es-ES" sz="2400" dirty="0" smtClean="0"/>
              <a:t> of </a:t>
            </a:r>
            <a:r>
              <a:rPr lang="es-ES" sz="2400" dirty="0" err="1" smtClean="0"/>
              <a:t>layers</a:t>
            </a:r>
            <a:r>
              <a:rPr lang="es-ES" sz="2400" dirty="0" smtClean="0"/>
              <a:t> </a:t>
            </a:r>
            <a:r>
              <a:rPr lang="es-ES" sz="2400" dirty="0" err="1" smtClean="0"/>
              <a:t>increase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number</a:t>
            </a:r>
            <a:r>
              <a:rPr lang="es-ES" sz="2400" dirty="0" smtClean="0"/>
              <a:t> of </a:t>
            </a:r>
            <a:r>
              <a:rPr lang="es-ES" sz="2400" dirty="0" err="1" smtClean="0"/>
              <a:t>nodes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express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same</a:t>
            </a:r>
            <a:r>
              <a:rPr lang="es-ES" sz="2400" dirty="0" smtClean="0"/>
              <a:t> </a:t>
            </a:r>
            <a:r>
              <a:rPr lang="es-ES" sz="2400" dirty="0" err="1" smtClean="0"/>
              <a:t>function</a:t>
            </a:r>
            <a:r>
              <a:rPr lang="es-ES" sz="2400" dirty="0" smtClean="0"/>
              <a:t> </a:t>
            </a:r>
            <a:r>
              <a:rPr lang="es-ES" sz="2400" dirty="0" err="1" smtClean="0"/>
              <a:t>decreases</a:t>
            </a:r>
            <a:r>
              <a:rPr lang="es-ES" sz="2400" dirty="0" smtClean="0"/>
              <a:t> </a:t>
            </a:r>
            <a:r>
              <a:rPr lang="es-ES" sz="2400" dirty="0" err="1" smtClean="0"/>
              <a:t>exponentially</a:t>
            </a:r>
            <a:r>
              <a:rPr lang="es-ES" sz="2400" dirty="0" smtClean="0"/>
              <a:t>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9437" y="5494349"/>
            <a:ext cx="9001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Problems</a:t>
            </a:r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 </a:t>
            </a:r>
            <a:r>
              <a:rPr lang="es-ES" sz="2400" dirty="0" err="1" smtClean="0"/>
              <a:t>Vanishing</a:t>
            </a:r>
            <a:r>
              <a:rPr lang="es-ES" sz="2400" dirty="0" smtClean="0"/>
              <a:t> </a:t>
            </a:r>
            <a:r>
              <a:rPr lang="es-ES" sz="2400" dirty="0" err="1" smtClean="0"/>
              <a:t>gradient</a:t>
            </a:r>
            <a:r>
              <a:rPr lang="es-ES" sz="2400" dirty="0" smtClean="0"/>
              <a:t> </a:t>
            </a:r>
            <a:r>
              <a:rPr lang="es-ES" sz="2400" dirty="0" err="1" smtClean="0"/>
              <a:t>problem</a:t>
            </a:r>
            <a:endParaRPr lang="es-ES" sz="2400" dirty="0" smtClean="0"/>
          </a:p>
          <a:p>
            <a:pPr lvl="1">
              <a:buFont typeface="Arial" pitchFamily="34" charset="0"/>
              <a:buChar char="•"/>
            </a:pPr>
            <a:r>
              <a:rPr lang="es-ES" sz="2400" dirty="0" smtClean="0"/>
              <a:t> </a:t>
            </a:r>
            <a:r>
              <a:rPr lang="es-ES" sz="2400" dirty="0" err="1" smtClean="0"/>
              <a:t>Overfitting</a:t>
            </a:r>
            <a:r>
              <a:rPr lang="es-ES" sz="2400" dirty="0" smtClean="0"/>
              <a:t> (</a:t>
            </a:r>
            <a:r>
              <a:rPr lang="es-ES" sz="2400" dirty="0" err="1" smtClean="0"/>
              <a:t>number</a:t>
            </a:r>
            <a:r>
              <a:rPr lang="es-ES" sz="2400" dirty="0" smtClean="0"/>
              <a:t> of </a:t>
            </a:r>
            <a:r>
              <a:rPr lang="es-ES" sz="2400" dirty="0" err="1" smtClean="0"/>
              <a:t>parameters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often</a:t>
            </a:r>
            <a:r>
              <a:rPr lang="es-ES" sz="2400" dirty="0" smtClean="0"/>
              <a:t> </a:t>
            </a:r>
            <a:r>
              <a:rPr lang="es-ES" sz="2400" dirty="0" err="1" smtClean="0"/>
              <a:t>larger</a:t>
            </a:r>
            <a:r>
              <a:rPr lang="es-ES" sz="2400" dirty="0" smtClean="0"/>
              <a:t> </a:t>
            </a:r>
            <a:r>
              <a:rPr lang="es-ES" sz="2400" dirty="0" err="1" smtClean="0"/>
              <a:t>then</a:t>
            </a:r>
            <a:r>
              <a:rPr lang="es-ES" sz="2400" dirty="0" smtClean="0"/>
              <a:t> </a:t>
            </a:r>
            <a:r>
              <a:rPr lang="es-ES" sz="2400" dirty="0" err="1" smtClean="0"/>
              <a:t>number</a:t>
            </a:r>
            <a:r>
              <a:rPr lang="es-ES" sz="2400" dirty="0" smtClean="0"/>
              <a:t> of training </a:t>
            </a:r>
            <a:r>
              <a:rPr lang="es-ES" sz="2400" dirty="0" err="1" smtClean="0"/>
              <a:t>examples</a:t>
            </a:r>
            <a:r>
              <a:rPr lang="es-E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04" y="0"/>
            <a:ext cx="9432254" cy="75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553266" y="7190343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slide</a:t>
            </a:r>
            <a:r>
              <a:rPr lang="es-ES" b="1" dirty="0" smtClean="0"/>
              <a:t> </a:t>
            </a:r>
            <a:r>
              <a:rPr lang="es-ES" b="1" dirty="0" err="1" smtClean="0"/>
              <a:t>credit</a:t>
            </a:r>
            <a:r>
              <a:rPr lang="es-ES" b="1" dirty="0" smtClean="0"/>
              <a:t> </a:t>
            </a:r>
            <a:r>
              <a:rPr lang="es-ES" b="1" dirty="0" err="1" smtClean="0"/>
              <a:t>P.Poupart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311" y="565127"/>
            <a:ext cx="9706951" cy="671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553266" y="7190343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slide</a:t>
            </a:r>
            <a:r>
              <a:rPr lang="es-ES" b="1" dirty="0" smtClean="0"/>
              <a:t> </a:t>
            </a:r>
            <a:r>
              <a:rPr lang="es-ES" b="1" dirty="0" err="1" smtClean="0"/>
              <a:t>credit</a:t>
            </a:r>
            <a:r>
              <a:rPr lang="es-ES" b="1" dirty="0" smtClean="0"/>
              <a:t> </a:t>
            </a:r>
            <a:r>
              <a:rPr lang="es-ES" b="1" dirty="0" err="1" smtClean="0"/>
              <a:t>P.Poupart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551</Words>
  <Application>Microsoft Office PowerPoint</Application>
  <PresentationFormat>Custom</PresentationFormat>
  <Paragraphs>98</Paragraphs>
  <Slides>20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Office Theme</vt:lpstr>
      <vt:lpstr>Office Theme</vt:lpstr>
      <vt:lpstr>Office Theme</vt:lpstr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Joost Van De Weijer</dc:creator>
  <cp:lastModifiedBy>Joost Van De Weijer</cp:lastModifiedBy>
  <cp:revision>74</cp:revision>
  <dcterms:modified xsi:type="dcterms:W3CDTF">2016-01-15T17:27:35Z</dcterms:modified>
</cp:coreProperties>
</file>