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1" r:id="rId3"/>
    <p:sldId id="260" r:id="rId4"/>
    <p:sldId id="262" r:id="rId5"/>
    <p:sldId id="264" r:id="rId6"/>
    <p:sldId id="269" r:id="rId7"/>
    <p:sldId id="268" r:id="rId8"/>
    <p:sldId id="266" r:id="rId9"/>
    <p:sldId id="267" r:id="rId10"/>
    <p:sldId id="270" r:id="rId11"/>
    <p:sldId id="259" r:id="rId12"/>
    <p:sldId id="258" r:id="rId13"/>
    <p:sldId id="271" r:id="rId14"/>
    <p:sldId id="292" r:id="rId15"/>
    <p:sldId id="275" r:id="rId16"/>
    <p:sldId id="277" r:id="rId17"/>
    <p:sldId id="278" r:id="rId18"/>
    <p:sldId id="272" r:id="rId19"/>
    <p:sldId id="274" r:id="rId20"/>
    <p:sldId id="273" r:id="rId21"/>
    <p:sldId id="276" r:id="rId22"/>
    <p:sldId id="279" r:id="rId23"/>
    <p:sldId id="280" r:id="rId24"/>
    <p:sldId id="29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20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09/07/17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hyperlink" Target="https://freo.me/vitess-pr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outube/vites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hyperlink" Target="http://db-engines.com/en/rankin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blog.mccrory.me/2010/11/03/cap-theorem-and-the-cloud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llthingsdistributed.com/2007/10/amazons_dynamo.html" TargetMode="Externa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llthingsdistributed.com/2007/10/amazons_dynamo.html" TargetMode="Externa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err="1" smtClean="0">
                <a:ea typeface="ヒラギノ角ゴ ProN W3" charset="0"/>
                <a:cs typeface="ヒラギノ角ゴ ProN W3" charset="0"/>
              </a:rPr>
              <a:t>NoSQL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databases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July 2017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Dynamo Techniques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896" b="8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0882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BigTable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Optimized to support very large data</a:t>
            </a:r>
          </a:p>
          <a:p>
            <a:pPr lvl="1"/>
            <a:r>
              <a:rPr lang="en-US" sz="2000" dirty="0" smtClean="0"/>
              <a:t>Not just many rows, but rows that cannot fit into the memory of a single server</a:t>
            </a:r>
          </a:p>
          <a:p>
            <a:pPr lvl="1"/>
            <a:r>
              <a:rPr lang="en-US" sz="2000" dirty="0" smtClean="0"/>
              <a:t>Column Families allow each row to live across servers</a:t>
            </a:r>
          </a:p>
          <a:p>
            <a:r>
              <a:rPr lang="en-US" sz="2000" dirty="0" smtClean="0"/>
              <a:t>This table dates back to 2005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5085"/>
            <a:ext cx="8899878" cy="290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58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Too many to list!</a:t>
            </a:r>
          </a:p>
          <a:p>
            <a:r>
              <a:rPr lang="en-US" dirty="0" smtClean="0"/>
              <a:t>Popular databases include:</a:t>
            </a:r>
          </a:p>
          <a:p>
            <a:pPr lvl="1"/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err="1" smtClean="0"/>
              <a:t>Couchbase</a:t>
            </a:r>
            <a:endParaRPr lang="en-US" dirty="0" smtClean="0"/>
          </a:p>
          <a:p>
            <a:pPr lvl="1"/>
            <a:r>
              <a:rPr lang="en-US" dirty="0" smtClean="0"/>
              <a:t>Apache Cassandra</a:t>
            </a:r>
          </a:p>
          <a:p>
            <a:pPr lvl="1"/>
            <a:r>
              <a:rPr lang="en-US" dirty="0" smtClean="0"/>
              <a:t>Apache HBase</a:t>
            </a:r>
          </a:p>
          <a:p>
            <a:pPr lvl="1"/>
            <a:r>
              <a:rPr lang="en-US" dirty="0" err="1" smtClean="0"/>
              <a:t>Voldemort</a:t>
            </a:r>
            <a:endParaRPr lang="en-US" dirty="0" smtClean="0"/>
          </a:p>
          <a:p>
            <a:pPr lvl="1"/>
            <a:r>
              <a:rPr lang="en-US" dirty="0" err="1" smtClean="0"/>
              <a:t>Redis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Riak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67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NewSQL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ACID databases that aim to provide HA and Partition safety</a:t>
            </a:r>
          </a:p>
          <a:p>
            <a:pPr lvl="1"/>
            <a:r>
              <a:rPr lang="en-US" sz="2000" dirty="0" err="1" smtClean="0"/>
              <a:t>VoltDB</a:t>
            </a:r>
            <a:endParaRPr lang="en-US" sz="2000" dirty="0"/>
          </a:p>
          <a:p>
            <a:pPr lvl="1"/>
            <a:r>
              <a:rPr lang="en-US" sz="2000" dirty="0" err="1" smtClean="0"/>
              <a:t>NuoDB</a:t>
            </a:r>
            <a:endParaRPr lang="en-US" sz="2000" dirty="0" smtClean="0"/>
          </a:p>
          <a:p>
            <a:pPr lvl="1"/>
            <a:r>
              <a:rPr lang="en-US" sz="2000" dirty="0" smtClean="0"/>
              <a:t>Google Spanner</a:t>
            </a:r>
          </a:p>
          <a:p>
            <a:pPr lvl="1"/>
            <a:r>
              <a:rPr lang="en-US" sz="2000" dirty="0" err="1" smtClean="0"/>
              <a:t>MemSQL</a:t>
            </a:r>
            <a:endParaRPr lang="en-US" sz="2000" dirty="0" smtClean="0"/>
          </a:p>
          <a:p>
            <a:pPr lvl="1"/>
            <a:r>
              <a:rPr lang="en-US" sz="2000" dirty="0" smtClean="0"/>
              <a:t>SAP HANA</a:t>
            </a:r>
          </a:p>
          <a:p>
            <a:r>
              <a:rPr lang="en-US" sz="2400" dirty="0" smtClean="0"/>
              <a:t>Also there are some backend engines for MySQL that aim to provide this:</a:t>
            </a:r>
          </a:p>
          <a:p>
            <a:pPr lvl="1"/>
            <a:r>
              <a:rPr lang="en-US" sz="2000" dirty="0" smtClean="0"/>
              <a:t>MySQL Cluster</a:t>
            </a:r>
          </a:p>
          <a:p>
            <a:pPr lvl="1"/>
            <a:r>
              <a:rPr lang="en-US" sz="2000" dirty="0" err="1" smtClean="0"/>
              <a:t>TokuDB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4661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Vitess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>
                <a:hlinkClick r:id="rId2"/>
              </a:rPr>
              <a:t>https://github.com/youtube/</a:t>
            </a:r>
            <a:r>
              <a:rPr lang="en-US" sz="1800" dirty="0" smtClean="0">
                <a:hlinkClick r:id="rId2"/>
              </a:rPr>
              <a:t>vitess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09792"/>
            <a:ext cx="5752940" cy="28581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40816"/>
            <a:ext cx="9144000" cy="27171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94529" y="1653264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https://freo.me/vitess-</a:t>
            </a:r>
            <a:r>
              <a:rPr lang="en-US" dirty="0" smtClean="0">
                <a:hlinkClick r:id="rId5"/>
              </a:rPr>
              <a:t>pres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35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Memory Databases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Memory is relatively much cheaper than it used to be</a:t>
            </a:r>
          </a:p>
          <a:p>
            <a:r>
              <a:rPr lang="en-US" dirty="0" smtClean="0"/>
              <a:t>Uses snapshots or transaction logs to ensure durability</a:t>
            </a:r>
          </a:p>
          <a:p>
            <a:r>
              <a:rPr lang="en-US" i="1" dirty="0" smtClean="0"/>
              <a:t>Some </a:t>
            </a:r>
            <a:r>
              <a:rPr lang="en-US" i="1" dirty="0" err="1" smtClean="0"/>
              <a:t>NoSQL</a:t>
            </a:r>
            <a:r>
              <a:rPr lang="en-US" i="1" dirty="0" smtClean="0"/>
              <a:t>, some </a:t>
            </a:r>
            <a:r>
              <a:rPr lang="en-US" i="1" dirty="0" err="1" smtClean="0"/>
              <a:t>NewSQL</a:t>
            </a:r>
            <a:endParaRPr lang="en-US" i="1" dirty="0" smtClean="0"/>
          </a:p>
          <a:p>
            <a:pPr lvl="1"/>
            <a:r>
              <a:rPr lang="en-US" dirty="0" smtClean="0"/>
              <a:t>SAP Hana</a:t>
            </a:r>
          </a:p>
          <a:p>
            <a:pPr lvl="1"/>
            <a:r>
              <a:rPr lang="en-US" dirty="0" err="1" smtClean="0"/>
              <a:t>Redis</a:t>
            </a:r>
            <a:endParaRPr lang="en-US" dirty="0" smtClean="0"/>
          </a:p>
          <a:p>
            <a:pPr lvl="1"/>
            <a:r>
              <a:rPr lang="en-US" dirty="0" err="1" smtClean="0"/>
              <a:t>VoltDB</a:t>
            </a:r>
            <a:endParaRPr lang="en-US" dirty="0" smtClean="0"/>
          </a:p>
          <a:p>
            <a:pPr lvl="1"/>
            <a:r>
              <a:rPr lang="en-US" dirty="0" err="1" smtClean="0"/>
              <a:t>MemSQL</a:t>
            </a:r>
            <a:endParaRPr lang="en-US" dirty="0" smtClean="0"/>
          </a:p>
          <a:p>
            <a:pPr lvl="1"/>
            <a:r>
              <a:rPr lang="en-US" dirty="0" smtClean="0"/>
              <a:t>Apache Geode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49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ten databases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6700"/>
            <a:ext cx="9144000" cy="37785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12617" y="5513093"/>
            <a:ext cx="3427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http://db-engines.com/en/</a:t>
            </a:r>
            <a:r>
              <a:rPr lang="en-US" dirty="0" smtClean="0">
                <a:hlinkClick r:id="rId3"/>
              </a:rPr>
              <a:t>ranking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89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20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5802"/>
            <a:ext cx="9144000" cy="545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06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(2012) </a:t>
            </a:r>
            <a:br>
              <a:rPr lang="en-US" dirty="0" smtClean="0"/>
            </a:br>
            <a:r>
              <a:rPr lang="en-US" sz="2700" dirty="0" smtClean="0"/>
              <a:t>50%/50% reads/writes</a:t>
            </a:r>
            <a:br>
              <a:rPr lang="en-US" sz="2700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6747"/>
            <a:ext cx="9144000" cy="49845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5692" y="6119336"/>
            <a:ext cx="7318232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Rabl</a:t>
            </a:r>
            <a:r>
              <a:rPr lang="en-US" sz="1400" dirty="0"/>
              <a:t>, </a:t>
            </a:r>
            <a:r>
              <a:rPr lang="en-US" sz="1400" dirty="0" err="1"/>
              <a:t>Tilmann</a:t>
            </a:r>
            <a:r>
              <a:rPr lang="en-US" sz="1400" dirty="0"/>
              <a:t>, et al. "Solving big data challenges for enterprise application performance management." Proceedings of the VLDB Endowment 5.12 (2012): 1724-1735.</a:t>
            </a:r>
          </a:p>
        </p:txBody>
      </p:sp>
    </p:spTree>
    <p:extLst>
      <p:ext uri="{BB962C8B-B14F-4D97-AF65-F5344CB8AC3E}">
        <p14:creationId xmlns:p14="http://schemas.microsoft.com/office/powerpoint/2010/main" val="2291509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performance (2012) </a:t>
            </a:r>
            <a:br>
              <a:rPr lang="en-US" dirty="0" smtClean="0"/>
            </a:br>
            <a:r>
              <a:rPr lang="en-US" sz="2200" dirty="0" smtClean="0"/>
              <a:t>Read/Scan/Write workload</a:t>
            </a:r>
            <a:br>
              <a:rPr lang="en-US" sz="2200" dirty="0" smtClean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638" y="1267852"/>
            <a:ext cx="5023313" cy="27112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79141"/>
            <a:ext cx="4724352" cy="25702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496" y="3979141"/>
            <a:ext cx="4864233" cy="27192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47638" y="1103300"/>
            <a:ext cx="129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16504" y="3794475"/>
            <a:ext cx="143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Latency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90931" y="379447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Latency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1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NoSQL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ReCAP</a:t>
            </a:r>
            <a:endParaRPr lang="en-US" dirty="0" smtClean="0"/>
          </a:p>
          <a:p>
            <a:r>
              <a:rPr lang="en-US" dirty="0" err="1" smtClean="0"/>
              <a:t>BigTable</a:t>
            </a:r>
            <a:r>
              <a:rPr lang="en-US" dirty="0" smtClean="0"/>
              <a:t> and Dynamo</a:t>
            </a:r>
          </a:p>
          <a:p>
            <a:r>
              <a:rPr lang="en-US" dirty="0" smtClean="0"/>
              <a:t>A summary of a few </a:t>
            </a: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</a:p>
          <a:p>
            <a:pPr lvl="1"/>
            <a:r>
              <a:rPr lang="en-US" dirty="0" err="1" smtClean="0"/>
              <a:t>MongoDB</a:t>
            </a:r>
            <a:r>
              <a:rPr lang="en-US" dirty="0" smtClean="0"/>
              <a:t>, Cassandra, </a:t>
            </a:r>
            <a:r>
              <a:rPr lang="en-US" dirty="0" err="1" smtClean="0"/>
              <a:t>Couchbase</a:t>
            </a:r>
            <a:r>
              <a:rPr lang="en-US" smtClean="0"/>
              <a:t>,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02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Performance benchmark (2012)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Cassandra</a:t>
            </a:r>
            <a:r>
              <a:rPr lang="en-US" sz="2400" dirty="0" smtClean="0"/>
              <a:t> had the best throughput but high latency</a:t>
            </a:r>
          </a:p>
          <a:p>
            <a:r>
              <a:rPr lang="en-US" sz="2400" b="1" dirty="0" err="1" smtClean="0"/>
              <a:t>Voldemort</a:t>
            </a:r>
            <a:r>
              <a:rPr lang="en-US" sz="2400" dirty="0" smtClean="0"/>
              <a:t> had the best and most stable latency but lower throughput</a:t>
            </a:r>
          </a:p>
          <a:p>
            <a:r>
              <a:rPr lang="en-US" sz="2400" b="1" dirty="0" smtClean="0"/>
              <a:t>HBase</a:t>
            </a:r>
            <a:r>
              <a:rPr lang="en-US" sz="2400" dirty="0" smtClean="0"/>
              <a:t> had low performance per node but scaled well</a:t>
            </a:r>
          </a:p>
          <a:p>
            <a:pPr lvl="1"/>
            <a:r>
              <a:rPr lang="en-US" sz="2000" dirty="0" smtClean="0"/>
              <a:t>Low write latency </a:t>
            </a:r>
          </a:p>
          <a:p>
            <a:r>
              <a:rPr lang="en-US" sz="2400" b="1" dirty="0" err="1" smtClean="0"/>
              <a:t>Redis</a:t>
            </a:r>
            <a:r>
              <a:rPr lang="en-US" sz="2400" b="1" dirty="0" smtClean="0"/>
              <a:t>, MySQL and </a:t>
            </a:r>
            <a:r>
              <a:rPr lang="en-US" sz="2400" b="1" dirty="0" err="1" smtClean="0"/>
              <a:t>VoltDB</a:t>
            </a:r>
            <a:r>
              <a:rPr lang="en-US" sz="2400" dirty="0" smtClean="0"/>
              <a:t> did not scale as well in multi-node setups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2432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Value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persistent associative array or dictionary</a:t>
            </a:r>
          </a:p>
          <a:p>
            <a:r>
              <a:rPr lang="en-US" dirty="0" smtClean="0"/>
              <a:t>Simple access and fits well with programming models (especially MR)</a:t>
            </a:r>
          </a:p>
          <a:p>
            <a:r>
              <a:rPr lang="en-US" dirty="0" smtClean="0"/>
              <a:t>Indexing on other data is not often possible and can be slow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992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89" y="1417638"/>
            <a:ext cx="5272734" cy="52955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6100" y="6447892"/>
            <a:ext cx="147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neo4j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561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 mapping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576" y="1176675"/>
            <a:ext cx="5775601" cy="51676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68500" y="6429064"/>
            <a:ext cx="147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neo4j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81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0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NoSQL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Need better scaling capabilities</a:t>
            </a:r>
          </a:p>
          <a:p>
            <a:pPr lvl="1"/>
            <a:r>
              <a:rPr lang="en-US" dirty="0" smtClean="0"/>
              <a:t>Elasticity</a:t>
            </a:r>
          </a:p>
          <a:p>
            <a:r>
              <a:rPr lang="en-US" dirty="0" smtClean="0"/>
              <a:t>Different schema approaches</a:t>
            </a:r>
          </a:p>
          <a:p>
            <a:pPr lvl="1"/>
            <a:r>
              <a:rPr lang="en-US" dirty="0" smtClean="0"/>
              <a:t>Graphs, Key Values, Document, Sparse Columns,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More appropriate balance in read/write performance</a:t>
            </a:r>
          </a:p>
          <a:p>
            <a:r>
              <a:rPr lang="en-US" dirty="0" smtClean="0"/>
              <a:t>Better integration with REST/SOA/Cloud</a:t>
            </a:r>
          </a:p>
        </p:txBody>
      </p:sp>
    </p:spTree>
    <p:extLst>
      <p:ext uri="{BB962C8B-B14F-4D97-AF65-F5344CB8AC3E}">
        <p14:creationId xmlns:p14="http://schemas.microsoft.com/office/powerpoint/2010/main" val="9171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just a recent thing 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dirty="0" smtClean="0">
                <a:sym typeface="Wingdings"/>
              </a:rPr>
              <a:t>IBM IMS (Information Management System)</a:t>
            </a:r>
          </a:p>
          <a:p>
            <a:pPr lvl="1"/>
            <a:r>
              <a:rPr lang="en-US" dirty="0" smtClean="0">
                <a:sym typeface="Wingdings"/>
              </a:rPr>
              <a:t>Launched in 1968 </a:t>
            </a:r>
          </a:p>
          <a:p>
            <a:pPr lvl="1"/>
            <a:r>
              <a:rPr lang="en-US" dirty="0" smtClean="0">
                <a:sym typeface="Wingdings"/>
              </a:rPr>
              <a:t>Used to store the bill of materials for the Saturn V rocket</a:t>
            </a:r>
          </a:p>
          <a:p>
            <a:pPr lvl="1"/>
            <a:r>
              <a:rPr lang="en-US" dirty="0" smtClean="0">
                <a:sym typeface="Wingdings"/>
              </a:rPr>
              <a:t>Hierarchical model </a:t>
            </a:r>
          </a:p>
          <a:p>
            <a:r>
              <a:rPr lang="en-US" dirty="0" smtClean="0">
                <a:sym typeface="Wingdings"/>
              </a:rPr>
              <a:t>Still in widespread use today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8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ReCAP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have 2 out of three:</a:t>
            </a:r>
          </a:p>
          <a:p>
            <a:pPr lvl="1"/>
            <a:r>
              <a:rPr lang="en-US" dirty="0" smtClean="0"/>
              <a:t>Consistent</a:t>
            </a:r>
          </a:p>
          <a:p>
            <a:pPr lvl="2"/>
            <a:r>
              <a:rPr lang="en-US" dirty="0" smtClean="0"/>
              <a:t>ACID</a:t>
            </a:r>
          </a:p>
          <a:p>
            <a:pPr lvl="1"/>
            <a:r>
              <a:rPr lang="en-US" dirty="0" smtClean="0"/>
              <a:t>Available </a:t>
            </a:r>
          </a:p>
          <a:p>
            <a:pPr lvl="2"/>
            <a:r>
              <a:rPr lang="en-US" dirty="0" smtClean="0"/>
              <a:t>HA / Accessible 24x7</a:t>
            </a:r>
          </a:p>
          <a:p>
            <a:pPr lvl="1"/>
            <a:r>
              <a:rPr lang="en-US" dirty="0" smtClean="0"/>
              <a:t>Partitioned</a:t>
            </a:r>
          </a:p>
          <a:p>
            <a:pPr lvl="2"/>
            <a:r>
              <a:rPr lang="en-US" dirty="0" smtClean="0"/>
              <a:t>Able to split into </a:t>
            </a:r>
            <a:br>
              <a:rPr lang="en-US" dirty="0" smtClean="0"/>
            </a:br>
            <a:r>
              <a:rPr lang="en-US" dirty="0" smtClean="0"/>
              <a:t>different </a:t>
            </a:r>
            <a:r>
              <a:rPr lang="en-US" dirty="0" err="1" smtClean="0"/>
              <a:t>datacentres</a:t>
            </a:r>
            <a:endParaRPr lang="en-US" dirty="0" smtClean="0"/>
          </a:p>
          <a:p>
            <a:pPr lvl="2"/>
            <a:r>
              <a:rPr lang="en-US" dirty="0" smtClean="0"/>
              <a:t>Survive network down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793" y="2177253"/>
            <a:ext cx="3726713" cy="34882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http://blog.mccrory.me/2010/11/03/cap-theorem-and-the-clouds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6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/>
              <a:t> </a:t>
            </a:r>
            <a:r>
              <a:rPr lang="en-US" dirty="0" smtClean="0"/>
              <a:t>parents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Dynamo </a:t>
            </a:r>
          </a:p>
          <a:p>
            <a:pPr lvl="1"/>
            <a:r>
              <a:rPr lang="en-US" dirty="0" smtClean="0"/>
              <a:t>Eventually </a:t>
            </a:r>
            <a:r>
              <a:rPr lang="en-US" dirty="0" err="1" smtClean="0"/>
              <a:t>consisten</a:t>
            </a:r>
            <a:endParaRPr lang="en-US" dirty="0" smtClean="0"/>
          </a:p>
          <a:p>
            <a:r>
              <a:rPr lang="en-US" dirty="0" smtClean="0"/>
              <a:t>Google </a:t>
            </a:r>
            <a:r>
              <a:rPr lang="en-US" dirty="0" err="1" smtClean="0"/>
              <a:t>BigTable</a:t>
            </a:r>
            <a:endParaRPr lang="en-US" dirty="0" smtClean="0"/>
          </a:p>
          <a:p>
            <a:pPr lvl="1"/>
            <a:r>
              <a:rPr lang="en-US" dirty="0" smtClean="0"/>
              <a:t>Supporting very large rows</a:t>
            </a:r>
          </a:p>
          <a:p>
            <a:r>
              <a:rPr lang="en-US" dirty="0" smtClean="0"/>
              <a:t>LDM </a:t>
            </a:r>
          </a:p>
          <a:p>
            <a:pPr lvl="1"/>
            <a:r>
              <a:rPr lang="en-US" dirty="0" smtClean="0"/>
              <a:t>Graph database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22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Dynamo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889000"/>
            <a:ext cx="39497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4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Dynamo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2"/>
              </a:rPr>
              <a:t>http://www.allthingsdistributed.com/2007/10/</a:t>
            </a:r>
            <a:r>
              <a:rPr lang="en-US" sz="1200" dirty="0" smtClean="0">
                <a:hlinkClick r:id="rId2"/>
              </a:rPr>
              <a:t>amazons_dynamo.html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100" y="1772575"/>
            <a:ext cx="50800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3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Reconciliation / Eventual Consistency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2"/>
              </a:rPr>
              <a:t>http://www.allthingsdistributed.com/2007/10/</a:t>
            </a:r>
            <a:r>
              <a:rPr lang="en-US" sz="1200" dirty="0" smtClean="0">
                <a:hlinkClick r:id="rId2"/>
              </a:rPr>
              <a:t>amazons_dynamo.html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760" y="1117939"/>
            <a:ext cx="3307815" cy="472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7591</TotalTime>
  <Words>504</Words>
  <Application>Microsoft Macintosh PowerPoint</Application>
  <PresentationFormat>On-screen Show (4:3)</PresentationFormat>
  <Paragraphs>109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Cloud Computing and Big Data  NoSQL databases</vt:lpstr>
      <vt:lpstr>Contents</vt:lpstr>
      <vt:lpstr>Why NoSQL?</vt:lpstr>
      <vt:lpstr>NoSQL history</vt:lpstr>
      <vt:lpstr>ReCAP</vt:lpstr>
      <vt:lpstr>NoSQL parents</vt:lpstr>
      <vt:lpstr>Dynamo </vt:lpstr>
      <vt:lpstr>Dynamo Model</vt:lpstr>
      <vt:lpstr>Reconciliation / Eventual Consistency </vt:lpstr>
      <vt:lpstr>Dynamo Techniques</vt:lpstr>
      <vt:lpstr>Google BigTable</vt:lpstr>
      <vt:lpstr>Current NoSQL Databases</vt:lpstr>
      <vt:lpstr>“NewSQL”</vt:lpstr>
      <vt:lpstr>Vitess https://github.com/youtube/vitess  </vt:lpstr>
      <vt:lpstr>In Memory Databases </vt:lpstr>
      <vt:lpstr>Top ten databases </vt:lpstr>
      <vt:lpstr>Next 20</vt:lpstr>
      <vt:lpstr>Performance (2012)  50%/50% reads/writes </vt:lpstr>
      <vt:lpstr>More performance (2012)  Read/Scan/Write workload </vt:lpstr>
      <vt:lpstr>Summary of Performance benchmark (2012)</vt:lpstr>
      <vt:lpstr>Key Value databases</vt:lpstr>
      <vt:lpstr>Graph Databases</vt:lpstr>
      <vt:lpstr>Graph Database mapping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331</cp:revision>
  <dcterms:created xsi:type="dcterms:W3CDTF">2012-03-07T10:41:54Z</dcterms:created>
  <dcterms:modified xsi:type="dcterms:W3CDTF">2017-07-09T06:02:56Z</dcterms:modified>
</cp:coreProperties>
</file>