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310" r:id="rId5"/>
    <p:sldId id="259" r:id="rId6"/>
    <p:sldId id="260" r:id="rId7"/>
    <p:sldId id="261" r:id="rId8"/>
    <p:sldId id="262" r:id="rId9"/>
    <p:sldId id="263" r:id="rId10"/>
    <p:sldId id="264" r:id="rId11"/>
    <p:sldId id="286" r:id="rId12"/>
    <p:sldId id="288" r:id="rId13"/>
    <p:sldId id="287" r:id="rId14"/>
    <p:sldId id="265" r:id="rId15"/>
    <p:sldId id="268" r:id="rId16"/>
    <p:sldId id="274" r:id="rId17"/>
    <p:sldId id="271" r:id="rId18"/>
    <p:sldId id="272" r:id="rId19"/>
    <p:sldId id="273" r:id="rId20"/>
    <p:sldId id="266" r:id="rId21"/>
    <p:sldId id="267" r:id="rId22"/>
    <p:sldId id="269" r:id="rId23"/>
    <p:sldId id="270" r:id="rId24"/>
    <p:sldId id="275" r:id="rId25"/>
    <p:sldId id="276" r:id="rId26"/>
    <p:sldId id="277" r:id="rId27"/>
    <p:sldId id="278" r:id="rId28"/>
    <p:sldId id="303" r:id="rId29"/>
    <p:sldId id="304" r:id="rId30"/>
    <p:sldId id="306" r:id="rId31"/>
    <p:sldId id="279" r:id="rId32"/>
    <p:sldId id="311" r:id="rId33"/>
    <p:sldId id="299" r:id="rId34"/>
    <p:sldId id="280" r:id="rId35"/>
    <p:sldId id="296" r:id="rId36"/>
    <p:sldId id="297" r:id="rId37"/>
    <p:sldId id="295" r:id="rId38"/>
    <p:sldId id="291" r:id="rId39"/>
    <p:sldId id="294" r:id="rId40"/>
    <p:sldId id="300" r:id="rId41"/>
    <p:sldId id="301" r:id="rId42"/>
    <p:sldId id="307" r:id="rId43"/>
    <p:sldId id="302" r:id="rId44"/>
    <p:sldId id="308" r:id="rId45"/>
    <p:sldId id="309" r:id="rId46"/>
    <p:sldId id="289" r:id="rId47"/>
    <p:sldId id="290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8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22/08/17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7A471C-48D1-7B44-95AC-9BC38E01C91C}" type="slidenum">
              <a:rPr lang="en-GB"/>
              <a:pPr/>
              <a:t>11</a:t>
            </a:fld>
            <a:endParaRPr lang="en-GB"/>
          </a:p>
        </p:txBody>
      </p:sp>
      <p:sp>
        <p:nvSpPr>
          <p:cNvPr id="111618" name="Text Box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1619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114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572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4572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572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572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572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microsoft.com/office/2007/relationships/hdphoto" Target="../media/hdphoto4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microsoft.com/office/2007/relationships/hdphoto" Target="../media/hdphoto5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hyperlink" Target="http://blog.mccrory.me/2010/11/03/cap-theorem-and-the-clouds/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nfoq.com/articles/cap-twelve-years-later-how-the-rules-have-changed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-www.cs.yale.edu/homes/dna/papers/abadi-pacelc.pdf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5" Type="http://schemas.microsoft.com/office/2007/relationships/hdphoto" Target="../media/hdphoto2.wdp"/><Relationship Id="rId6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Cloud Computing</a:t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Background and Theory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mtClean="0">
                <a:ea typeface="ヒラギノ角ゴ ProN W3" charset="0"/>
                <a:cs typeface="ヒラギノ角ゴ ProN W3" charset="0"/>
              </a:rPr>
              <a:t>July 2017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Computing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7503768" cy="447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94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/>
          </p:cNvSpPr>
          <p:nvPr>
            <p:ph type="title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35203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0" dirty="0"/>
              <a:t> What </a:t>
            </a:r>
            <a:r>
              <a:rPr lang="en-US" b="0" dirty="0" smtClean="0"/>
              <a:t>is Multi</a:t>
            </a:r>
            <a:r>
              <a:rPr lang="en-US" b="0" dirty="0"/>
              <a:t>-tenancy ?</a:t>
            </a:r>
          </a:p>
        </p:txBody>
      </p:sp>
      <p:sp>
        <p:nvSpPr>
          <p:cNvPr id="110595" name="Rectangle 3"/>
          <p:cNvSpPr>
            <a:spLocks noGrp="1"/>
          </p:cNvSpPr>
          <p:nvPr>
            <p:ph type="body" idx="4294967295"/>
          </p:nvPr>
        </p:nvSpPr>
        <p:spPr>
          <a:xfrm>
            <a:off x="665163" y="4783138"/>
            <a:ext cx="8228012" cy="207486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25602" rIns="0" bIns="0">
            <a:normAutofit/>
          </a:bodyPr>
          <a:lstStyle/>
          <a:p>
            <a:pPr marL="431800" indent="-323850" defTabSz="45720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/>
              <a:t>Many </a:t>
            </a:r>
            <a:r>
              <a:rPr lang="en-US" sz="2800" dirty="0" smtClean="0"/>
              <a:t>parties sharing the </a:t>
            </a:r>
            <a:r>
              <a:rPr lang="en-US" sz="2800" dirty="0"/>
              <a:t>same set of resources, while giving </a:t>
            </a:r>
            <a:r>
              <a:rPr lang="en-US" sz="2800" dirty="0" smtClean="0"/>
              <a:t>each their own </a:t>
            </a:r>
            <a:r>
              <a:rPr lang="en-US" sz="2800" dirty="0"/>
              <a:t>space</a:t>
            </a:r>
          </a:p>
        </p:txBody>
      </p:sp>
      <p:pic>
        <p:nvPicPr>
          <p:cNvPr id="1105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" y="1390650"/>
            <a:ext cx="3109913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105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555" y="2108864"/>
            <a:ext cx="3560762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559404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3100" b="1" dirty="0" smtClean="0">
                <a:solidFill>
                  <a:schemeClr val="accent6">
                    <a:lumMod val="75000"/>
                  </a:schemeClr>
                </a:solidFill>
              </a:rPr>
              <a:t>Multi-tenancy </a:t>
            </a:r>
            <a:r>
              <a:rPr lang="en-US" sz="3100" b="1" dirty="0">
                <a:solidFill>
                  <a:schemeClr val="accent6">
                    <a:lumMod val="75000"/>
                  </a:schemeClr>
                </a:solidFill>
              </a:rPr>
              <a:t>models</a:t>
            </a:r>
          </a:p>
        </p:txBody>
      </p:sp>
      <p:grpSp>
        <p:nvGrpSpPr>
          <p:cNvPr id="38914" name="Group 18"/>
          <p:cNvGrpSpPr>
            <a:grpSpLocks/>
          </p:cNvGrpSpPr>
          <p:nvPr/>
        </p:nvGrpSpPr>
        <p:grpSpPr bwMode="auto">
          <a:xfrm>
            <a:off x="681038" y="1052513"/>
            <a:ext cx="7359679" cy="5095796"/>
            <a:chOff x="363743" y="1124744"/>
            <a:chExt cx="7091210" cy="4909262"/>
          </a:xfrm>
        </p:grpSpPr>
        <p:cxnSp>
          <p:nvCxnSpPr>
            <p:cNvPr id="5" name="Straight Arrow Connector 4"/>
            <p:cNvCxnSpPr/>
            <p:nvPr/>
          </p:nvCxnSpPr>
          <p:spPr bwMode="auto">
            <a:xfrm flipV="1">
              <a:off x="1116302" y="1124744"/>
              <a:ext cx="0" cy="4464286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ex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 bwMode="auto">
            <a:xfrm flipV="1">
              <a:off x="1116302" y="5581383"/>
              <a:ext cx="6327916" cy="7646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ex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8918" name="TextBox 7"/>
            <p:cNvSpPr txBox="1">
              <a:spLocks noChangeArrowheads="1"/>
            </p:cNvSpPr>
            <p:nvPr/>
          </p:nvSpPr>
          <p:spPr bwMode="auto">
            <a:xfrm rot="-5400000">
              <a:off x="-26598" y="3182921"/>
              <a:ext cx="124234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2400"/>
                <a:t>Isolation</a:t>
              </a:r>
            </a:p>
          </p:txBody>
        </p:sp>
        <p:sp>
          <p:nvSpPr>
            <p:cNvPr id="38919" name="TextBox 8"/>
            <p:cNvSpPr txBox="1">
              <a:spLocks noChangeArrowheads="1"/>
            </p:cNvSpPr>
            <p:nvPr/>
          </p:nvSpPr>
          <p:spPr bwMode="auto">
            <a:xfrm>
              <a:off x="2709260" y="5589240"/>
              <a:ext cx="2965175" cy="44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2400" dirty="0"/>
                <a:t>Resource </a:t>
              </a:r>
              <a:r>
                <a:rPr lang="en-US" sz="2400" dirty="0" smtClean="0"/>
                <a:t>Optimization</a:t>
              </a:r>
              <a:endParaRPr lang="en-US" sz="2400" dirty="0"/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1978991" y="1773205"/>
              <a:ext cx="432874" cy="4312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 sz="58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3491755" y="2565428"/>
              <a:ext cx="432875" cy="4312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 sz="58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4855915" y="3285744"/>
              <a:ext cx="431345" cy="4312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 sz="58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6394744" y="4148345"/>
              <a:ext cx="432874" cy="43281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 sz="58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  <p:sp>
          <p:nvSpPr>
            <p:cNvPr id="38924" name="TextBox 14"/>
            <p:cNvSpPr txBox="1">
              <a:spLocks noChangeArrowheads="1"/>
            </p:cNvSpPr>
            <p:nvPr/>
          </p:nvSpPr>
          <p:spPr bwMode="auto">
            <a:xfrm>
              <a:off x="1346302" y="1340768"/>
              <a:ext cx="171353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2000"/>
                <a:t>Pure hardware</a:t>
              </a:r>
            </a:p>
          </p:txBody>
        </p:sp>
        <p:sp>
          <p:nvSpPr>
            <p:cNvPr id="38925" name="TextBox 15"/>
            <p:cNvSpPr txBox="1">
              <a:spLocks noChangeArrowheads="1"/>
            </p:cNvSpPr>
            <p:nvPr/>
          </p:nvSpPr>
          <p:spPr bwMode="auto">
            <a:xfrm>
              <a:off x="2809882" y="2132856"/>
              <a:ext cx="181071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2000"/>
                <a:t>Virtual Machine</a:t>
              </a:r>
            </a:p>
          </p:txBody>
        </p:sp>
        <p:sp>
          <p:nvSpPr>
            <p:cNvPr id="38926" name="TextBox 16"/>
            <p:cNvSpPr txBox="1">
              <a:spLocks noChangeArrowheads="1"/>
            </p:cNvSpPr>
            <p:nvPr/>
          </p:nvSpPr>
          <p:spPr bwMode="auto">
            <a:xfrm>
              <a:off x="4479893" y="2814568"/>
              <a:ext cx="1194542" cy="385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2000" dirty="0" smtClean="0"/>
                <a:t>Container</a:t>
              </a:r>
              <a:endParaRPr lang="en-US" sz="2000" dirty="0"/>
            </a:p>
          </p:txBody>
        </p:sp>
        <p:sp>
          <p:nvSpPr>
            <p:cNvPr id="38927" name="TextBox 17"/>
            <p:cNvSpPr txBox="1">
              <a:spLocks noChangeArrowheads="1"/>
            </p:cNvSpPr>
            <p:nvPr/>
          </p:nvSpPr>
          <p:spPr bwMode="auto">
            <a:xfrm>
              <a:off x="5758077" y="3717032"/>
              <a:ext cx="1696876" cy="681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2000" dirty="0" smtClean="0"/>
                <a:t>Shared Process</a:t>
              </a:r>
              <a:endParaRPr lang="en-US" sz="2000" dirty="0"/>
            </a:p>
            <a:p>
              <a:pPr eaLnBrk="1" hangingPunct="1"/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9043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Performance Overhead of Multi</a:t>
            </a:r>
            <a:r>
              <a:rPr lang="en-GB" sz="3200" dirty="0" smtClean="0"/>
              <a:t>-</a:t>
            </a:r>
            <a:r>
              <a:rPr lang="en-GB" sz="3200" dirty="0"/>
              <a:t>T</a:t>
            </a:r>
            <a:r>
              <a:rPr lang="en-GB" sz="3200" dirty="0" smtClean="0"/>
              <a:t>enancy in WSO2 Carbon platform</a:t>
            </a:r>
            <a:endParaRPr lang="en-GB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323931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7199" y="4981381"/>
            <a:ext cx="802742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Azeez</a:t>
            </a:r>
            <a:r>
              <a:rPr lang="en-US" sz="1600" dirty="0"/>
              <a:t>, </a:t>
            </a:r>
            <a:r>
              <a:rPr lang="en-US" sz="1600" dirty="0" err="1"/>
              <a:t>Afkham</a:t>
            </a:r>
            <a:r>
              <a:rPr lang="en-US" sz="1600" dirty="0"/>
              <a:t>, </a:t>
            </a:r>
            <a:r>
              <a:rPr lang="en-US" sz="1600" dirty="0" err="1"/>
              <a:t>Srinath</a:t>
            </a:r>
            <a:r>
              <a:rPr lang="en-US" sz="1600" dirty="0"/>
              <a:t> </a:t>
            </a:r>
            <a:r>
              <a:rPr lang="en-US" sz="1600" dirty="0" err="1"/>
              <a:t>Perera</a:t>
            </a:r>
            <a:r>
              <a:rPr lang="en-US" sz="1600" dirty="0"/>
              <a:t>, </a:t>
            </a:r>
            <a:r>
              <a:rPr lang="en-US" sz="1600" dirty="0" err="1"/>
              <a:t>Dimuthu</a:t>
            </a:r>
            <a:r>
              <a:rPr lang="en-US" sz="1600" dirty="0"/>
              <a:t> </a:t>
            </a:r>
            <a:r>
              <a:rPr lang="en-US" sz="1600" dirty="0" err="1"/>
              <a:t>Gamage</a:t>
            </a:r>
            <a:r>
              <a:rPr lang="en-US" sz="1600" dirty="0"/>
              <a:t>, </a:t>
            </a:r>
            <a:r>
              <a:rPr lang="en-US" sz="1600" dirty="0" err="1"/>
              <a:t>Ruwan</a:t>
            </a:r>
            <a:r>
              <a:rPr lang="en-US" sz="1600" dirty="0"/>
              <a:t> Linton, </a:t>
            </a:r>
            <a:r>
              <a:rPr lang="en-US" sz="1600" dirty="0" err="1"/>
              <a:t>Prabath</a:t>
            </a:r>
            <a:r>
              <a:rPr lang="en-US" sz="1600" dirty="0"/>
              <a:t> </a:t>
            </a:r>
            <a:r>
              <a:rPr lang="en-US" sz="1600" dirty="0" err="1"/>
              <a:t>Siriwardana</a:t>
            </a:r>
            <a:r>
              <a:rPr lang="en-US" sz="1600" dirty="0"/>
              <a:t>, </a:t>
            </a:r>
            <a:r>
              <a:rPr lang="en-US" sz="1600" dirty="0" err="1"/>
              <a:t>Dimuthu</a:t>
            </a:r>
            <a:r>
              <a:rPr lang="en-US" sz="1600" dirty="0"/>
              <a:t> </a:t>
            </a:r>
            <a:r>
              <a:rPr lang="en-US" sz="1600" dirty="0" err="1"/>
              <a:t>Leelaratne</a:t>
            </a:r>
            <a:r>
              <a:rPr lang="en-US" sz="1600" dirty="0"/>
              <a:t>, </a:t>
            </a:r>
            <a:r>
              <a:rPr lang="en-US" sz="1600" dirty="0" err="1"/>
              <a:t>Sanjiva</a:t>
            </a:r>
            <a:r>
              <a:rPr lang="en-US" sz="1600" dirty="0"/>
              <a:t> </a:t>
            </a:r>
            <a:r>
              <a:rPr lang="en-US" sz="1600" dirty="0" err="1"/>
              <a:t>Weerawarana</a:t>
            </a:r>
            <a:r>
              <a:rPr lang="en-US" sz="1600" dirty="0"/>
              <a:t>, and Paul Fremantle. </a:t>
            </a:r>
            <a:r>
              <a:rPr lang="en-US" sz="1600" i="1" dirty="0"/>
              <a:t>"Multi-tenant SOA middleware for cloud computing."</a:t>
            </a:r>
            <a:r>
              <a:rPr lang="en-US" sz="1600" dirty="0"/>
              <a:t> In Cloud computing (cloud), 2010 </a:t>
            </a:r>
            <a:r>
              <a:rPr lang="en-US" sz="1600" dirty="0" err="1"/>
              <a:t>ieee</a:t>
            </a:r>
            <a:r>
              <a:rPr lang="en-US" sz="1600" dirty="0"/>
              <a:t> 3rd international conference on, pp. 458-465. IEEE, 2010.</a:t>
            </a:r>
          </a:p>
        </p:txBody>
      </p:sp>
    </p:spTree>
    <p:extLst>
      <p:ext uri="{BB962C8B-B14F-4D97-AF65-F5344CB8AC3E}">
        <p14:creationId xmlns:p14="http://schemas.microsoft.com/office/powerpoint/2010/main" val="3961417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1943100"/>
            <a:ext cx="69596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18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speedup</a:t>
            </a:r>
            <a:r>
              <a:rPr lang="en-US" dirty="0" smtClean="0"/>
              <a:t> is defined as the performance of new / performance of old</a:t>
            </a:r>
          </a:p>
          <a:p>
            <a:pPr lvl="1"/>
            <a:r>
              <a:rPr lang="en-US" dirty="0" smtClean="0"/>
              <a:t>e.g. move from 1 -&gt; 2 servers</a:t>
            </a:r>
          </a:p>
          <a:p>
            <a:pPr lvl="1"/>
            <a:r>
              <a:rPr lang="en-US" dirty="0" smtClean="0"/>
              <a:t>New system is 1.8 x faster than the old</a:t>
            </a:r>
          </a:p>
          <a:p>
            <a:pPr lvl="2"/>
            <a:r>
              <a:rPr lang="en-US" dirty="0" smtClean="0"/>
              <a:t>In terms of transactions/sec (throughput)</a:t>
            </a:r>
          </a:p>
          <a:p>
            <a:pPr lvl="1"/>
            <a:r>
              <a:rPr lang="en-US" dirty="0" smtClean="0"/>
              <a:t>Speedup = 1.8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289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inhibits speedup?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 you can split work into </a:t>
            </a:r>
          </a:p>
          <a:p>
            <a:pPr lvl="1"/>
            <a:r>
              <a:rPr lang="en-US" dirty="0" smtClean="0"/>
              <a:t>Parallelizable and </a:t>
            </a:r>
          </a:p>
          <a:p>
            <a:pPr lvl="1"/>
            <a:r>
              <a:rPr lang="en-US" dirty="0" smtClean="0"/>
              <a:t>Serial </a:t>
            </a:r>
          </a:p>
          <a:p>
            <a:pPr marL="457200" lvl="1" indent="0">
              <a:buNone/>
            </a:pPr>
            <a:r>
              <a:rPr lang="en-US" dirty="0" smtClean="0"/>
              <a:t>	parts</a:t>
            </a:r>
          </a:p>
          <a:p>
            <a:r>
              <a:rPr lang="en-US" dirty="0" smtClean="0"/>
              <a:t>The serial parts stop you from scaling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96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Amdahl’s Law</a:t>
            </a:r>
            <a:br>
              <a:rPr lang="en-US" dirty="0" smtClean="0"/>
            </a:br>
            <a:r>
              <a:rPr lang="en-US" sz="2200" dirty="0" smtClean="0"/>
              <a:t>Theoretical speedup given a fixed data size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6" y="1600200"/>
            <a:ext cx="283401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speedup of a program using multiple processors in parallel computing is limited by the time needed for the serial fraction of the </a:t>
            </a:r>
            <a:r>
              <a:rPr lang="en-US" sz="2000" dirty="0" smtClean="0"/>
              <a:t>program, given a fixed size of data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178" y="1600200"/>
            <a:ext cx="5310542" cy="398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73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Gustafson’s Law</a:t>
            </a:r>
            <a:br>
              <a:rPr lang="en-US" dirty="0" smtClean="0"/>
            </a:br>
            <a:r>
              <a:rPr lang="en-US" sz="2200" dirty="0" smtClean="0"/>
              <a:t>What if the data increases too?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1" y="1417638"/>
            <a:ext cx="7329677" cy="51442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723" y="1329889"/>
            <a:ext cx="3647701" cy="4933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714" y="6156039"/>
            <a:ext cx="2643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α is the largest </a:t>
            </a:r>
          </a:p>
          <a:p>
            <a:r>
              <a:rPr lang="en-US" dirty="0" smtClean="0"/>
              <a:t>non-parallelizable fraction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50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driving metaphor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Amdahl’s Law</a:t>
            </a:r>
          </a:p>
          <a:p>
            <a:pPr lvl="1"/>
            <a:r>
              <a:rPr lang="en-US" dirty="0" smtClean="0"/>
              <a:t>You are travelling to London (60 miles)</a:t>
            </a:r>
          </a:p>
          <a:p>
            <a:pPr lvl="1"/>
            <a:r>
              <a:rPr lang="en-US" dirty="0" smtClean="0"/>
              <a:t>30 miles in you have spent one hour</a:t>
            </a:r>
          </a:p>
          <a:p>
            <a:pPr lvl="1"/>
            <a:r>
              <a:rPr lang="en-US" dirty="0" smtClean="0"/>
              <a:t>You can never average &gt; 60 mph</a:t>
            </a:r>
          </a:p>
          <a:p>
            <a:r>
              <a:rPr lang="en-US" b="1" dirty="0" smtClean="0"/>
              <a:t>Gustafson’s Law</a:t>
            </a:r>
          </a:p>
          <a:p>
            <a:pPr lvl="1"/>
            <a:r>
              <a:rPr lang="en-US" dirty="0" smtClean="0"/>
              <a:t>You are travelling across the US</a:t>
            </a:r>
          </a:p>
          <a:p>
            <a:pPr lvl="1"/>
            <a:r>
              <a:rPr lang="en-US" dirty="0" smtClean="0"/>
              <a:t>You’ve spent an hour at 30 mph</a:t>
            </a:r>
          </a:p>
          <a:p>
            <a:pPr lvl="1"/>
            <a:r>
              <a:rPr lang="en-US" dirty="0" smtClean="0"/>
              <a:t>You can achieve any average speed given enough time and distance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636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Contents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xfrm>
            <a:off x="375635" y="1265238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Distributed Computing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Scalability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Virtualization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Multi-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tenancy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Amdahl’s Law and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Gustavson’s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Law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Karp-</a:t>
            </a:r>
            <a:r>
              <a:rPr lang="en-US" dirty="0" err="1">
                <a:ea typeface="ヒラギノ角ゴ ProN W3" charset="0"/>
                <a:cs typeface="ヒラギノ角ゴ ProN W3" charset="0"/>
              </a:rPr>
              <a:t>Flatt</a:t>
            </a:r>
            <a:r>
              <a:rPr lang="en-US" dirty="0">
                <a:ea typeface="ヒラギノ角ゴ ProN W3" charset="0"/>
                <a:cs typeface="ヒラギノ角ゴ ProN W3" charset="0"/>
              </a:rPr>
              <a:t> 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Metric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Shared Nothing Architectures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CAP Theorem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Eventual Consistency</a:t>
            </a: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</a:t>
            </a:r>
            <a:br>
              <a:rPr lang="en-US" dirty="0" smtClean="0"/>
            </a:br>
            <a:r>
              <a:rPr lang="en-US" sz="2700" dirty="0" smtClean="0"/>
              <a:t>Single system under increasing load</a:t>
            </a:r>
            <a:endParaRPr lang="en-US" sz="27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23344" y="5680399"/>
            <a:ext cx="7061219" cy="69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823344" y="1521286"/>
            <a:ext cx="0" cy="41591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823344" y="2763437"/>
            <a:ext cx="3991124" cy="2916962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52260" y="5764140"/>
            <a:ext cx="635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196058" y="2999579"/>
            <a:ext cx="1400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814468" y="2763437"/>
            <a:ext cx="2846815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814468" y="2763437"/>
            <a:ext cx="2846815" cy="11211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66261" y="2394105"/>
            <a:ext cx="695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Good</a:t>
            </a:r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95729" y="3732829"/>
            <a:ext cx="21289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</a:t>
            </a:r>
          </a:p>
          <a:p>
            <a:r>
              <a:rPr lang="en-US" dirty="0" smtClean="0"/>
              <a:t>Resource contention</a:t>
            </a:r>
          </a:p>
          <a:p>
            <a:r>
              <a:rPr lang="en-US" dirty="0" smtClean="0"/>
              <a:t>causes slowdown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491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</a:t>
            </a:r>
            <a:br>
              <a:rPr lang="en-US" dirty="0" smtClean="0"/>
            </a:br>
            <a:r>
              <a:rPr lang="en-US" sz="2700" dirty="0" smtClean="0"/>
              <a:t>Scaling servers when fully loaded</a:t>
            </a:r>
            <a:endParaRPr lang="en-US" sz="27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646308" y="1683204"/>
            <a:ext cx="7471131" cy="4193483"/>
            <a:chOff x="319573" y="1521286"/>
            <a:chExt cx="8217094" cy="4612186"/>
          </a:xfrm>
        </p:grpSpPr>
        <p:sp>
          <p:nvSpPr>
            <p:cNvPr id="10" name="TextBox 9"/>
            <p:cNvSpPr txBox="1"/>
            <p:nvPr/>
          </p:nvSpPr>
          <p:spPr>
            <a:xfrm>
              <a:off x="5840492" y="5764140"/>
              <a:ext cx="1928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servers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-196058" y="2999579"/>
              <a:ext cx="1400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Performance</a:t>
              </a:r>
              <a:endParaRPr lang="en-US" dirty="0"/>
            </a:p>
          </p:txBody>
        </p:sp>
        <p:cxnSp>
          <p:nvCxnSpPr>
            <p:cNvPr id="28" name="Curved Connector 27"/>
            <p:cNvCxnSpPr/>
            <p:nvPr/>
          </p:nvCxnSpPr>
          <p:spPr>
            <a:xfrm flipV="1">
              <a:off x="1339678" y="4337615"/>
              <a:ext cx="6289523" cy="1795857"/>
            </a:xfrm>
            <a:prstGeom prst="curvedConnector3">
              <a:avLst>
                <a:gd name="adj1" fmla="val -144"/>
              </a:avLst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934984" y="5102775"/>
              <a:ext cx="1004758" cy="10167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 server</a:t>
              </a:r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V="1">
              <a:off x="1576913" y="2330778"/>
              <a:ext cx="5065657" cy="2651783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386995" y="4011987"/>
              <a:ext cx="2149672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Bad</a:t>
              </a:r>
            </a:p>
            <a:p>
              <a:pPr algn="ctr"/>
              <a:r>
                <a:rPr lang="en-US" dirty="0" smtClean="0"/>
                <a:t>System performance </a:t>
              </a:r>
            </a:p>
            <a:p>
              <a:pPr algn="ctr"/>
              <a:r>
                <a:rPr lang="en-US" dirty="0"/>
                <a:t>r</a:t>
              </a:r>
              <a:r>
                <a:rPr lang="en-US" dirty="0" smtClean="0"/>
                <a:t>eaches a maximum </a:t>
              </a:r>
              <a:br>
                <a:rPr lang="en-US" dirty="0" smtClean="0"/>
              </a:br>
              <a:r>
                <a:rPr lang="en-US" dirty="0" smtClean="0"/>
                <a:t>no matter how many </a:t>
              </a:r>
            </a:p>
            <a:p>
              <a:pPr algn="ctr"/>
              <a:r>
                <a:rPr lang="en-US" dirty="0" smtClean="0"/>
                <a:t>servers are added</a:t>
              </a:r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823344" y="1521286"/>
              <a:ext cx="4158584" cy="4159113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823344" y="5680399"/>
              <a:ext cx="7061219" cy="69784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823344" y="1521286"/>
              <a:ext cx="0" cy="415911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917461" y="2930281"/>
              <a:ext cx="319540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Not bad</a:t>
              </a:r>
            </a:p>
            <a:p>
              <a:pPr algn="ctr"/>
              <a:r>
                <a:rPr lang="en-US" dirty="0" smtClean="0"/>
                <a:t>Additional servers scale linearly, </a:t>
              </a:r>
            </a:p>
            <a:p>
              <a:pPr algn="ctr"/>
              <a:r>
                <a:rPr lang="en-US" dirty="0" smtClean="0"/>
                <a:t>but there is a cost to scaling</a:t>
              </a:r>
            </a:p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27012" y="1560618"/>
              <a:ext cx="396871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Best</a:t>
              </a:r>
            </a:p>
            <a:p>
              <a:pPr algn="ctr"/>
              <a:r>
                <a:rPr lang="en-US" dirty="0" smtClean="0"/>
                <a:t>The performance of n servers is equal to</a:t>
              </a:r>
            </a:p>
            <a:p>
              <a:pPr algn="ctr"/>
              <a:r>
                <a:rPr lang="en-US" dirty="0" smtClean="0"/>
                <a:t>n x the single server performance</a:t>
              </a:r>
              <a:endParaRPr lang="en-US" dirty="0"/>
            </a:p>
          </p:txBody>
        </p:sp>
        <p:cxnSp>
          <p:nvCxnSpPr>
            <p:cNvPr id="42" name="Straight Connector 41"/>
            <p:cNvCxnSpPr>
              <a:stCxn id="33" idx="0"/>
            </p:cNvCxnSpPr>
            <p:nvPr/>
          </p:nvCxnSpPr>
          <p:spPr>
            <a:xfrm>
              <a:off x="1437363" y="5102775"/>
              <a:ext cx="0" cy="563667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970549" y="571777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server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74329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Karp-</a:t>
            </a:r>
            <a:r>
              <a:rPr lang="en-US" dirty="0" err="1" smtClean="0"/>
              <a:t>Flatt</a:t>
            </a:r>
            <a:r>
              <a:rPr lang="en-US" dirty="0" smtClean="0"/>
              <a:t> Metric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779" y="3049941"/>
            <a:ext cx="3022600" cy="1587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1479" y="1417638"/>
            <a:ext cx="51333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 is the Karp-</a:t>
            </a:r>
            <a:r>
              <a:rPr lang="en-US" sz="3200" dirty="0" err="1" smtClean="0"/>
              <a:t>Flatt</a:t>
            </a:r>
            <a:r>
              <a:rPr lang="en-US" sz="3200" dirty="0" smtClean="0"/>
              <a:t> Metric</a:t>
            </a:r>
          </a:p>
          <a:p>
            <a:r>
              <a:rPr lang="en-US" sz="3200" dirty="0" err="1" smtClean="0"/>
              <a:t>ψ</a:t>
            </a:r>
            <a:r>
              <a:rPr lang="en-US" sz="3200" dirty="0" smtClean="0"/>
              <a:t> is the speedup</a:t>
            </a:r>
          </a:p>
          <a:p>
            <a:r>
              <a:rPr lang="en-US" sz="3200" dirty="0" smtClean="0"/>
              <a:t>p is the number of processors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933879" y="4486999"/>
            <a:ext cx="43071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 = 0 is the best</a:t>
            </a:r>
          </a:p>
          <a:p>
            <a:r>
              <a:rPr lang="en-US" sz="2400" dirty="0" smtClean="0"/>
              <a:t>e = 1 indicates no speedup</a:t>
            </a:r>
          </a:p>
          <a:p>
            <a:r>
              <a:rPr lang="en-US" sz="2400" dirty="0" smtClean="0"/>
              <a:t>e &gt; 1 indicates adding processors</a:t>
            </a:r>
          </a:p>
          <a:p>
            <a:r>
              <a:rPr lang="en-US" sz="2400" dirty="0" smtClean="0"/>
              <a:t> slows down the system!!!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8240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Karp-</a:t>
            </a:r>
            <a:r>
              <a:rPr lang="en-US" dirty="0" err="1" smtClean="0"/>
              <a:t>Flatt</a:t>
            </a:r>
            <a:r>
              <a:rPr lang="en-US" dirty="0" smtClean="0"/>
              <a:t> metric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6308" y="1683204"/>
            <a:ext cx="7130816" cy="4193483"/>
            <a:chOff x="319573" y="1521286"/>
            <a:chExt cx="7842800" cy="4612186"/>
          </a:xfrm>
        </p:grpSpPr>
        <p:sp>
          <p:nvSpPr>
            <p:cNvPr id="5" name="TextBox 4"/>
            <p:cNvSpPr txBox="1"/>
            <p:nvPr/>
          </p:nvSpPr>
          <p:spPr>
            <a:xfrm>
              <a:off x="5840492" y="5764140"/>
              <a:ext cx="1928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servers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196058" y="2999579"/>
              <a:ext cx="1400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Performance</a:t>
              </a:r>
              <a:endParaRPr lang="en-US" dirty="0"/>
            </a:p>
          </p:txBody>
        </p:sp>
        <p:cxnSp>
          <p:nvCxnSpPr>
            <p:cNvPr id="7" name="Curved Connector 6"/>
            <p:cNvCxnSpPr/>
            <p:nvPr/>
          </p:nvCxnSpPr>
          <p:spPr>
            <a:xfrm flipV="1">
              <a:off x="1339678" y="4337615"/>
              <a:ext cx="6289523" cy="1795857"/>
            </a:xfrm>
            <a:prstGeom prst="curvedConnector3">
              <a:avLst>
                <a:gd name="adj1" fmla="val -144"/>
              </a:avLst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934984" y="5102775"/>
              <a:ext cx="1004758" cy="10167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 server</a:t>
              </a:r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1576913" y="2330778"/>
              <a:ext cx="5065657" cy="2651783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968764" y="3884542"/>
              <a:ext cx="2193609" cy="71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</a:t>
              </a:r>
              <a:r>
                <a:rPr lang="en-US" dirty="0" smtClean="0">
                  <a:sym typeface="Wingdings"/>
                </a:rPr>
                <a:t>1 as p increases</a:t>
              </a:r>
              <a:r>
                <a:rPr lang="en-US" dirty="0" smtClean="0"/>
                <a:t> </a:t>
              </a:r>
            </a:p>
            <a:p>
              <a:pPr algn="ctr"/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823344" y="1521286"/>
              <a:ext cx="4158584" cy="4159113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823344" y="5680399"/>
              <a:ext cx="7061219" cy="69784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823344" y="1521286"/>
              <a:ext cx="0" cy="415911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119100" y="1560618"/>
              <a:ext cx="584544" cy="40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e=0</a:t>
              </a:r>
              <a:endParaRPr lang="en-US" dirty="0"/>
            </a:p>
          </p:txBody>
        </p:sp>
        <p:cxnSp>
          <p:nvCxnSpPr>
            <p:cNvPr id="16" name="Straight Connector 15"/>
            <p:cNvCxnSpPr>
              <a:stCxn id="8" idx="0"/>
            </p:cNvCxnSpPr>
            <p:nvPr/>
          </p:nvCxnSpPr>
          <p:spPr>
            <a:xfrm>
              <a:off x="1437363" y="5102775"/>
              <a:ext cx="0" cy="563667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970549" y="571777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server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546186" y="2280844"/>
              <a:ext cx="777310" cy="40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e=0.3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47017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Nothing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1417638"/>
            <a:ext cx="1164361" cy="1164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1425501"/>
            <a:ext cx="1502860" cy="11564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2979670"/>
            <a:ext cx="1164361" cy="11643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2987533"/>
            <a:ext cx="1502860" cy="1156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4541702"/>
            <a:ext cx="1164361" cy="11643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4549565"/>
            <a:ext cx="1502860" cy="1156498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4" idx="3"/>
            <a:endCxn id="7" idx="1"/>
          </p:cNvCxnSpPr>
          <p:nvPr/>
        </p:nvCxnSpPr>
        <p:spPr>
          <a:xfrm>
            <a:off x="4686327" y="1999819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515" y="2979670"/>
            <a:ext cx="1164361" cy="1164361"/>
          </a:xfrm>
          <a:prstGeom prst="rect">
            <a:avLst/>
          </a:prstGeom>
        </p:spPr>
      </p:pic>
      <p:cxnSp>
        <p:nvCxnSpPr>
          <p:cNvPr id="18" name="Elbow Connector 17"/>
          <p:cNvCxnSpPr>
            <a:stCxn id="16" idx="3"/>
            <a:endCxn id="4" idx="1"/>
          </p:cNvCxnSpPr>
          <p:nvPr/>
        </p:nvCxnSpPr>
        <p:spPr>
          <a:xfrm flipV="1">
            <a:off x="2312876" y="1999819"/>
            <a:ext cx="1209090" cy="156203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6" idx="3"/>
            <a:endCxn id="8" idx="1"/>
          </p:cNvCxnSpPr>
          <p:nvPr/>
        </p:nvCxnSpPr>
        <p:spPr>
          <a:xfrm>
            <a:off x="2312876" y="3561851"/>
            <a:ext cx="120909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6" idx="3"/>
            <a:endCxn id="10" idx="1"/>
          </p:cNvCxnSpPr>
          <p:nvPr/>
        </p:nvCxnSpPr>
        <p:spPr>
          <a:xfrm>
            <a:off x="2312876" y="3561851"/>
            <a:ext cx="1209090" cy="1562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76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Nothing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Implies there is no serial part to the computation</a:t>
            </a:r>
          </a:p>
          <a:p>
            <a:r>
              <a:rPr lang="en-US" dirty="0" smtClean="0"/>
              <a:t>Karp-</a:t>
            </a:r>
            <a:r>
              <a:rPr lang="en-US" dirty="0" err="1" smtClean="0"/>
              <a:t>Flatt</a:t>
            </a:r>
            <a:r>
              <a:rPr lang="en-US" dirty="0" smtClean="0"/>
              <a:t> Metric of 0 </a:t>
            </a:r>
          </a:p>
          <a:p>
            <a:pPr lvl="1"/>
            <a:r>
              <a:rPr lang="en-US" dirty="0" smtClean="0"/>
              <a:t>Assuming 100% efficient load balancing</a:t>
            </a:r>
          </a:p>
          <a:p>
            <a:r>
              <a:rPr lang="en-US" dirty="0" smtClean="0"/>
              <a:t>In practice, this is difficult!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1302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/ </a:t>
            </a:r>
            <a:r>
              <a:rPr lang="en-US" dirty="0" err="1" smtClean="0"/>
              <a:t>Sharding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1417638"/>
            <a:ext cx="1164361" cy="11643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1425501"/>
            <a:ext cx="1502860" cy="11564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2979670"/>
            <a:ext cx="1164361" cy="1164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2987533"/>
            <a:ext cx="1502860" cy="11564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4541702"/>
            <a:ext cx="1164361" cy="11643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4549565"/>
            <a:ext cx="1502860" cy="1156498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4686327" y="1999819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515" y="2979670"/>
            <a:ext cx="1164361" cy="1164361"/>
          </a:xfrm>
          <a:prstGeom prst="rect">
            <a:avLst/>
          </a:prstGeom>
        </p:spPr>
      </p:pic>
      <p:cxnSp>
        <p:nvCxnSpPr>
          <p:cNvPr id="14" name="Elbow Connector 13"/>
          <p:cNvCxnSpPr>
            <a:stCxn id="13" idx="3"/>
            <a:endCxn id="4" idx="1"/>
          </p:cNvCxnSpPr>
          <p:nvPr/>
        </p:nvCxnSpPr>
        <p:spPr>
          <a:xfrm flipV="1">
            <a:off x="2312876" y="1999819"/>
            <a:ext cx="1209090" cy="156203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3" idx="3"/>
            <a:endCxn id="6" idx="1"/>
          </p:cNvCxnSpPr>
          <p:nvPr/>
        </p:nvCxnSpPr>
        <p:spPr>
          <a:xfrm>
            <a:off x="2312876" y="3561851"/>
            <a:ext cx="120909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3" idx="3"/>
            <a:endCxn id="8" idx="1"/>
          </p:cNvCxnSpPr>
          <p:nvPr/>
        </p:nvCxnSpPr>
        <p:spPr>
          <a:xfrm>
            <a:off x="2312876" y="3561851"/>
            <a:ext cx="1209090" cy="1562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732648" y="1535243"/>
            <a:ext cx="709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A-I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89678" y="3238685"/>
            <a:ext cx="72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J-R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89678" y="4786762"/>
            <a:ext cx="754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S-Z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8261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</a:t>
            </a:r>
            <a:r>
              <a:rPr lang="en-US" dirty="0" err="1" smtClean="0"/>
              <a:t>Sharding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Imbalance</a:t>
            </a:r>
          </a:p>
          <a:p>
            <a:pPr lvl="1"/>
            <a:r>
              <a:rPr lang="en-US" dirty="0" smtClean="0"/>
              <a:t>Fewer S-Z’s than A-I’s</a:t>
            </a:r>
          </a:p>
          <a:p>
            <a:r>
              <a:rPr lang="en-US" dirty="0" smtClean="0"/>
              <a:t>Failover</a:t>
            </a:r>
          </a:p>
          <a:p>
            <a:r>
              <a:rPr lang="en-US" dirty="0" smtClean="0"/>
              <a:t>Adding new servers requires a </a:t>
            </a:r>
            <a:br>
              <a:rPr lang="en-US" dirty="0" smtClean="0"/>
            </a:br>
            <a:r>
              <a:rPr lang="en-US" dirty="0" smtClean="0"/>
              <a:t>re-balance</a:t>
            </a:r>
          </a:p>
          <a:p>
            <a:pPr lvl="1"/>
            <a:r>
              <a:rPr lang="en-US" dirty="0" smtClean="0"/>
              <a:t>Is this automatic or manual?!</a:t>
            </a:r>
          </a:p>
        </p:txBody>
      </p:sp>
    </p:spTree>
    <p:extLst>
      <p:ext uri="{BB962C8B-B14F-4D97-AF65-F5344CB8AC3E}">
        <p14:creationId xmlns:p14="http://schemas.microsoft.com/office/powerpoint/2010/main" val="2341608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Dynamically adjusting the number of nodes in a cloud</a:t>
            </a:r>
          </a:p>
          <a:p>
            <a:pPr lvl="1"/>
            <a:r>
              <a:rPr lang="en-US" dirty="0" smtClean="0"/>
              <a:t>Both up and down</a:t>
            </a:r>
          </a:p>
          <a:p>
            <a:pPr lvl="1"/>
            <a:r>
              <a:rPr lang="en-US" dirty="0" smtClean="0"/>
              <a:t>Based on input load</a:t>
            </a:r>
          </a:p>
          <a:p>
            <a:pPr lvl="1"/>
            <a:r>
              <a:rPr lang="en-US" dirty="0" smtClean="0"/>
              <a:t>Aiming to meet a specific SLA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8735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Queue Consumers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598353" y="2421825"/>
            <a:ext cx="1357505" cy="2867991"/>
            <a:chOff x="1313714" y="1729551"/>
            <a:chExt cx="2868277" cy="3809392"/>
          </a:xfrm>
        </p:grpSpPr>
        <p:sp>
          <p:nvSpPr>
            <p:cNvPr id="4" name="Can 3"/>
            <p:cNvSpPr/>
            <p:nvPr/>
          </p:nvSpPr>
          <p:spPr>
            <a:xfrm>
              <a:off x="1313714" y="1729551"/>
              <a:ext cx="2868277" cy="3809392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an 4"/>
            <p:cNvSpPr/>
            <p:nvPr/>
          </p:nvSpPr>
          <p:spPr>
            <a:xfrm>
              <a:off x="1313714" y="2649060"/>
              <a:ext cx="2868277" cy="2889883"/>
            </a:xfrm>
            <a:prstGeom prst="can">
              <a:avLst>
                <a:gd name="adj" fmla="val 36429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218952" y="3844874"/>
            <a:ext cx="744439" cy="6922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  <a:endCxn id="5" idx="2"/>
          </p:cNvCxnSpPr>
          <p:nvPr/>
        </p:nvCxnSpPr>
        <p:spPr>
          <a:xfrm>
            <a:off x="963391" y="4191011"/>
            <a:ext cx="634962" cy="10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568927" y="3491741"/>
            <a:ext cx="0" cy="14204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6200000">
            <a:off x="2652149" y="4017291"/>
            <a:ext cx="1420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Queue depth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334" y="1417638"/>
            <a:ext cx="1164361" cy="116436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330695" y="2649014"/>
            <a:ext cx="1362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Worker pool</a:t>
            </a:r>
            <a:endParaRPr lang="en-US" dirty="0"/>
          </a:p>
        </p:txBody>
      </p:sp>
      <p:cxnSp>
        <p:nvCxnSpPr>
          <p:cNvPr id="20" name="Elbow Connector 19"/>
          <p:cNvCxnSpPr>
            <a:stCxn id="17" idx="1"/>
          </p:cNvCxnSpPr>
          <p:nvPr/>
        </p:nvCxnSpPr>
        <p:spPr>
          <a:xfrm rot="10800000" flipV="1">
            <a:off x="2955858" y="1999819"/>
            <a:ext cx="3210476" cy="111428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54858" y="1654351"/>
            <a:ext cx="53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Pull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054" y="3018346"/>
            <a:ext cx="1164361" cy="1164361"/>
          </a:xfrm>
          <a:prstGeom prst="rect">
            <a:avLst/>
          </a:prstGeom>
        </p:spPr>
      </p:pic>
      <p:cxnSp>
        <p:nvCxnSpPr>
          <p:cNvPr id="24" name="Elbow Connector 23"/>
          <p:cNvCxnSpPr>
            <a:stCxn id="22" idx="1"/>
          </p:cNvCxnSpPr>
          <p:nvPr/>
        </p:nvCxnSpPr>
        <p:spPr>
          <a:xfrm rot="10800000">
            <a:off x="2955858" y="3114101"/>
            <a:ext cx="3204196" cy="48642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254858" y="3196932"/>
            <a:ext cx="53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Pull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66335" y="4415118"/>
            <a:ext cx="1164361" cy="1164361"/>
          </a:xfrm>
          <a:prstGeom prst="rect">
            <a:avLst/>
          </a:prstGeom>
        </p:spPr>
      </p:pic>
      <p:cxnSp>
        <p:nvCxnSpPr>
          <p:cNvPr id="28" name="Elbow Connector 27"/>
          <p:cNvCxnSpPr>
            <a:stCxn id="26" idx="1"/>
          </p:cNvCxnSpPr>
          <p:nvPr/>
        </p:nvCxnSpPr>
        <p:spPr>
          <a:xfrm rot="10800000">
            <a:off x="2955859" y="3114101"/>
            <a:ext cx="3210477" cy="1883198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75135" y="4858071"/>
            <a:ext cx="131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Elastic Scale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609" y="5289816"/>
            <a:ext cx="723249" cy="723249"/>
          </a:xfrm>
          <a:prstGeom prst="rect">
            <a:avLst/>
          </a:prstGeom>
        </p:spPr>
      </p:pic>
      <p:cxnSp>
        <p:nvCxnSpPr>
          <p:cNvPr id="36" name="Elbow Connector 35"/>
          <p:cNvCxnSpPr>
            <a:stCxn id="14" idx="2"/>
            <a:endCxn id="32" idx="1"/>
          </p:cNvCxnSpPr>
          <p:nvPr/>
        </p:nvCxnSpPr>
        <p:spPr>
          <a:xfrm>
            <a:off x="3547031" y="4201957"/>
            <a:ext cx="984578" cy="14494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254858" y="5579479"/>
            <a:ext cx="172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Cloud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662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Cloud would not be possible without RPC/Services/APIs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 Call a service to instantiate a machine image for us	</a:t>
            </a:r>
          </a:p>
          <a:p>
            <a:r>
              <a:rPr lang="en-US" dirty="0" smtClean="0"/>
              <a:t>Grid and Cloud both emerged from distributed computing concepts</a:t>
            </a:r>
          </a:p>
        </p:txBody>
      </p:sp>
    </p:spTree>
    <p:extLst>
      <p:ext uri="{BB962C8B-B14F-4D97-AF65-F5344CB8AC3E}">
        <p14:creationId xmlns:p14="http://schemas.microsoft.com/office/powerpoint/2010/main" val="18016671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Load Balancer-based </a:t>
            </a:r>
            <a:br>
              <a:rPr lang="en-US" dirty="0" smtClean="0"/>
            </a:br>
            <a:r>
              <a:rPr lang="en-US" dirty="0" smtClean="0"/>
              <a:t>elastic scaling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201676" y="3185985"/>
            <a:ext cx="634962" cy="10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334" y="1322056"/>
            <a:ext cx="1164361" cy="116436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330695" y="2649014"/>
            <a:ext cx="1362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Worker pool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054" y="2581999"/>
            <a:ext cx="1164361" cy="116436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609" y="5289816"/>
            <a:ext cx="723249" cy="723249"/>
          </a:xfrm>
          <a:prstGeom prst="rect">
            <a:avLst/>
          </a:prstGeom>
        </p:spPr>
      </p:pic>
      <p:cxnSp>
        <p:nvCxnSpPr>
          <p:cNvPr id="36" name="Elbow Connector 35"/>
          <p:cNvCxnSpPr>
            <a:stCxn id="18" idx="3"/>
            <a:endCxn id="32" idx="3"/>
          </p:cNvCxnSpPr>
          <p:nvPr/>
        </p:nvCxnSpPr>
        <p:spPr>
          <a:xfrm flipH="1">
            <a:off x="5254858" y="2833680"/>
            <a:ext cx="3438222" cy="2817761"/>
          </a:xfrm>
          <a:prstGeom prst="bentConnector3">
            <a:avLst>
              <a:gd name="adj1" fmla="val -664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93730" y="4928905"/>
            <a:ext cx="172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Cloud Controller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52369" y="2867456"/>
            <a:ext cx="949307" cy="69880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638" y="2581999"/>
            <a:ext cx="1164361" cy="116436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638614" y="3813375"/>
            <a:ext cx="150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643222" y="5282109"/>
            <a:ext cx="1240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Monitoring</a:t>
            </a:r>
            <a:endParaRPr lang="en-US" dirty="0"/>
          </a:p>
        </p:txBody>
      </p:sp>
      <p:cxnSp>
        <p:nvCxnSpPr>
          <p:cNvPr id="33" name="Elbow Connector 32"/>
          <p:cNvCxnSpPr>
            <a:endCxn id="29" idx="2"/>
          </p:cNvCxnSpPr>
          <p:nvPr/>
        </p:nvCxnSpPr>
        <p:spPr>
          <a:xfrm rot="10800000">
            <a:off x="2389293" y="4182707"/>
            <a:ext cx="2142316" cy="134738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89292" y="5489131"/>
            <a:ext cx="176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Topology update</a:t>
            </a:r>
            <a:endParaRPr lang="en-US" dirty="0"/>
          </a:p>
        </p:txBody>
      </p:sp>
      <p:cxnSp>
        <p:nvCxnSpPr>
          <p:cNvPr id="34" name="Elbow Connector 33"/>
          <p:cNvCxnSpPr>
            <a:stCxn id="27" idx="3"/>
            <a:endCxn id="17" idx="1"/>
          </p:cNvCxnSpPr>
          <p:nvPr/>
        </p:nvCxnSpPr>
        <p:spPr>
          <a:xfrm flipV="1">
            <a:off x="3000999" y="1904237"/>
            <a:ext cx="3165335" cy="125994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7" idx="3"/>
            <a:endCxn id="22" idx="1"/>
          </p:cNvCxnSpPr>
          <p:nvPr/>
        </p:nvCxnSpPr>
        <p:spPr>
          <a:xfrm>
            <a:off x="3000999" y="3164180"/>
            <a:ext cx="3159055" cy="127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66334" y="3764544"/>
            <a:ext cx="1164361" cy="1164361"/>
          </a:xfrm>
          <a:prstGeom prst="rect">
            <a:avLst/>
          </a:prstGeom>
        </p:spPr>
      </p:pic>
      <p:cxnSp>
        <p:nvCxnSpPr>
          <p:cNvPr id="45" name="Elbow Connector 44"/>
          <p:cNvCxnSpPr>
            <a:stCxn id="27" idx="3"/>
            <a:endCxn id="44" idx="1"/>
          </p:cNvCxnSpPr>
          <p:nvPr/>
        </p:nvCxnSpPr>
        <p:spPr>
          <a:xfrm>
            <a:off x="3000999" y="3164180"/>
            <a:ext cx="3165335" cy="1182545"/>
          </a:xfrm>
          <a:prstGeom prst="bentConnector3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235710" y="4214593"/>
            <a:ext cx="1295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Elastic scale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0394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25595" y="5945577"/>
            <a:ext cx="9018405" cy="9124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591" y="1570038"/>
            <a:ext cx="1164361" cy="11643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043" y="1494159"/>
            <a:ext cx="1502860" cy="11564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591" y="3048328"/>
            <a:ext cx="1164361" cy="1164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043" y="3056191"/>
            <a:ext cx="1502860" cy="11564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591" y="4610360"/>
            <a:ext cx="1164361" cy="11643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043" y="4618223"/>
            <a:ext cx="1502860" cy="1156498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endCxn id="5" idx="1"/>
          </p:cNvCxnSpPr>
          <p:nvPr/>
        </p:nvCxnSpPr>
        <p:spPr>
          <a:xfrm>
            <a:off x="4768952" y="2068477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768952" y="3686337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768952" y="5178586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140" y="3048328"/>
            <a:ext cx="1164361" cy="1164361"/>
          </a:xfrm>
          <a:prstGeom prst="rect">
            <a:avLst/>
          </a:prstGeom>
        </p:spPr>
      </p:pic>
      <p:cxnSp>
        <p:nvCxnSpPr>
          <p:cNvPr id="14" name="Elbow Connector 13"/>
          <p:cNvCxnSpPr>
            <a:stCxn id="13" idx="3"/>
          </p:cNvCxnSpPr>
          <p:nvPr/>
        </p:nvCxnSpPr>
        <p:spPr>
          <a:xfrm flipV="1">
            <a:off x="2395501" y="2068477"/>
            <a:ext cx="1209090" cy="156203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3" idx="3"/>
            <a:endCxn id="6" idx="1"/>
          </p:cNvCxnSpPr>
          <p:nvPr/>
        </p:nvCxnSpPr>
        <p:spPr>
          <a:xfrm>
            <a:off x="2395501" y="3630509"/>
            <a:ext cx="120909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3" idx="3"/>
            <a:endCxn id="8" idx="1"/>
          </p:cNvCxnSpPr>
          <p:nvPr/>
        </p:nvCxnSpPr>
        <p:spPr>
          <a:xfrm>
            <a:off x="2395501" y="3630509"/>
            <a:ext cx="1209090" cy="1562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77635" y="4266413"/>
            <a:ext cx="150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70484" y="264630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537738" y="2478821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68505" y="421268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35759" y="4003334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66526" y="577907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33780" y="5541804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800" y="5363396"/>
            <a:ext cx="1164361" cy="116436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619903" y="6488668"/>
            <a:ext cx="1405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Cache Server</a:t>
            </a:r>
            <a:endParaRPr lang="en-US" dirty="0"/>
          </a:p>
        </p:txBody>
      </p:sp>
      <p:cxnSp>
        <p:nvCxnSpPr>
          <p:cNvPr id="28" name="Elbow Connector 27"/>
          <p:cNvCxnSpPr>
            <a:stCxn id="4" idx="3"/>
            <a:endCxn id="25" idx="1"/>
          </p:cNvCxnSpPr>
          <p:nvPr/>
        </p:nvCxnSpPr>
        <p:spPr>
          <a:xfrm>
            <a:off x="4768952" y="2152219"/>
            <a:ext cx="3076848" cy="3793358"/>
          </a:xfrm>
          <a:prstGeom prst="bentConnector3">
            <a:avLst>
              <a:gd name="adj1" fmla="val 21426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6" idx="3"/>
          </p:cNvCxnSpPr>
          <p:nvPr/>
        </p:nvCxnSpPr>
        <p:spPr>
          <a:xfrm>
            <a:off x="4768952" y="3630509"/>
            <a:ext cx="2976061" cy="2315068"/>
          </a:xfrm>
          <a:prstGeom prst="bentConnector3">
            <a:avLst>
              <a:gd name="adj1" fmla="val 22803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>
            <a:off x="4768952" y="5108799"/>
            <a:ext cx="2976061" cy="836778"/>
          </a:xfrm>
          <a:prstGeom prst="bentConnector3">
            <a:avLst>
              <a:gd name="adj1" fmla="val 22334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7941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Consensus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Leadership</a:t>
            </a:r>
          </a:p>
          <a:p>
            <a:pPr lvl="1"/>
            <a:r>
              <a:rPr lang="en-US" dirty="0" smtClean="0"/>
              <a:t>How to elect a leader from a group of nodes</a:t>
            </a:r>
          </a:p>
          <a:p>
            <a:r>
              <a:rPr lang="en-US" dirty="0" smtClean="0"/>
              <a:t>Failure detection</a:t>
            </a:r>
          </a:p>
          <a:p>
            <a:pPr lvl="1"/>
            <a:r>
              <a:rPr lang="en-US" dirty="0" smtClean="0"/>
              <a:t>How to spot a failed leader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2343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417638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i="1" dirty="0"/>
              <a:t>atomicity </a:t>
            </a:r>
            <a:endParaRPr lang="en-US" i="1" dirty="0" smtClean="0"/>
          </a:p>
          <a:p>
            <a:pPr lvl="1"/>
            <a:r>
              <a:rPr lang="en-US" dirty="0" smtClean="0"/>
              <a:t>all</a:t>
            </a:r>
            <a:r>
              <a:rPr lang="en-US" dirty="0"/>
              <a:t>-or-nothing </a:t>
            </a:r>
            <a:r>
              <a:rPr lang="en-US" dirty="0" smtClean="0"/>
              <a:t> </a:t>
            </a:r>
          </a:p>
          <a:p>
            <a:r>
              <a:rPr lang="en-US" i="1" dirty="0" smtClean="0"/>
              <a:t>consistency</a:t>
            </a:r>
          </a:p>
          <a:p>
            <a:pPr lvl="1"/>
            <a:r>
              <a:rPr lang="en-US" dirty="0" smtClean="0"/>
              <a:t>integrity</a:t>
            </a:r>
            <a:r>
              <a:rPr lang="en-US" dirty="0"/>
              <a:t>-preserving: invariants satisfied </a:t>
            </a:r>
          </a:p>
          <a:p>
            <a:r>
              <a:rPr lang="en-US" i="1" dirty="0" smtClean="0"/>
              <a:t>isolation</a:t>
            </a:r>
            <a:endParaRPr lang="en-US" i="1" dirty="0"/>
          </a:p>
          <a:p>
            <a:pPr lvl="1"/>
            <a:r>
              <a:rPr lang="en-US" dirty="0" smtClean="0"/>
              <a:t>hidden </a:t>
            </a:r>
            <a:r>
              <a:rPr lang="en-US" dirty="0"/>
              <a:t>intermediate results: multi-user </a:t>
            </a:r>
            <a:r>
              <a:rPr lang="en-US" dirty="0" err="1"/>
              <a:t>behaviour</a:t>
            </a:r>
            <a:r>
              <a:rPr lang="en-US" dirty="0"/>
              <a:t> </a:t>
            </a:r>
            <a:r>
              <a:rPr lang="en-US" dirty="0" smtClean="0"/>
              <a:t>consistent with </a:t>
            </a:r>
            <a:r>
              <a:rPr lang="en-US" dirty="0"/>
              <a:t>single-user mode </a:t>
            </a:r>
            <a:endParaRPr lang="en-US" dirty="0" smtClean="0"/>
          </a:p>
          <a:p>
            <a:r>
              <a:rPr lang="en-US" i="1" dirty="0" smtClean="0"/>
              <a:t>durability</a:t>
            </a:r>
            <a:endParaRPr lang="en-US" i="1" dirty="0"/>
          </a:p>
          <a:p>
            <a:pPr lvl="1"/>
            <a:r>
              <a:rPr lang="en-US" dirty="0" smtClean="0"/>
              <a:t>permanent </a:t>
            </a:r>
            <a:r>
              <a:rPr lang="en-US" dirty="0"/>
              <a:t>committed results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1198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Theorem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Originally proposed by Eric Brewer</a:t>
            </a:r>
          </a:p>
          <a:p>
            <a:pPr lvl="1"/>
            <a:r>
              <a:rPr lang="en-US" sz="2000" dirty="0" err="1"/>
              <a:t>Inktomi</a:t>
            </a:r>
            <a:r>
              <a:rPr lang="en-US" sz="2000" dirty="0"/>
              <a:t> and Berkeley</a:t>
            </a:r>
          </a:p>
          <a:p>
            <a:r>
              <a:rPr lang="en-US" sz="2400" dirty="0"/>
              <a:t>Proved in 2002 by </a:t>
            </a:r>
            <a:r>
              <a:rPr lang="en-US" sz="2400" dirty="0" smtClean="0"/>
              <a:t>Gilbert</a:t>
            </a:r>
            <a:br>
              <a:rPr lang="en-US" sz="2400" dirty="0" smtClean="0"/>
            </a:b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dirty="0" smtClean="0"/>
              <a:t>Lynch</a:t>
            </a:r>
          </a:p>
          <a:p>
            <a:r>
              <a:rPr lang="en-US" sz="2400" dirty="0" smtClean="0"/>
              <a:t>You can have 2 out of three:</a:t>
            </a:r>
          </a:p>
          <a:p>
            <a:pPr lvl="1"/>
            <a:r>
              <a:rPr lang="en-US" sz="2000" dirty="0" smtClean="0"/>
              <a:t>Consistent</a:t>
            </a:r>
          </a:p>
          <a:p>
            <a:pPr lvl="2"/>
            <a:r>
              <a:rPr lang="en-US" sz="1800" dirty="0" smtClean="0"/>
              <a:t>ACID</a:t>
            </a:r>
          </a:p>
          <a:p>
            <a:pPr lvl="1"/>
            <a:r>
              <a:rPr lang="en-US" sz="2000" dirty="0" smtClean="0"/>
              <a:t>Available </a:t>
            </a:r>
          </a:p>
          <a:p>
            <a:pPr lvl="1"/>
            <a:r>
              <a:rPr lang="en-US" sz="2000" dirty="0" smtClean="0"/>
              <a:t>Partitioned</a:t>
            </a:r>
          </a:p>
          <a:p>
            <a:pPr lvl="2"/>
            <a:r>
              <a:rPr lang="en-US" sz="1800" dirty="0" smtClean="0"/>
              <a:t>Survive network down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between nodes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683" y="2313317"/>
            <a:ext cx="3726713" cy="348820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10088" y="6488668"/>
            <a:ext cx="67289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http://blog.mccrory.me/2010/11/03/cap-theorem-and-the-clouds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9459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Imagine two nodes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375947" y="2706160"/>
            <a:ext cx="1693473" cy="154205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867872" y="2706160"/>
            <a:ext cx="1693473" cy="154205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2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51209" y="1889777"/>
            <a:ext cx="0" cy="235844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04244" y="4248218"/>
            <a:ext cx="1893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Potential Partition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71135" y="1753713"/>
            <a:ext cx="952579" cy="1118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7286" y="1417638"/>
            <a:ext cx="87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" idx="6"/>
            <a:endCxn id="5" idx="2"/>
          </p:cNvCxnSpPr>
          <p:nvPr/>
        </p:nvCxnSpPr>
        <p:spPr>
          <a:xfrm>
            <a:off x="3069420" y="3477189"/>
            <a:ext cx="27984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70949" y="3107857"/>
            <a:ext cx="11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Propagate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0491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Imagine two nodes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375947" y="2706160"/>
            <a:ext cx="1693473" cy="154205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867872" y="2706160"/>
            <a:ext cx="1693473" cy="154205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2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51209" y="1889777"/>
            <a:ext cx="0" cy="235844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04244" y="4248218"/>
            <a:ext cx="1893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Potential Partition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71135" y="1753713"/>
            <a:ext cx="952579" cy="1118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7286" y="1417638"/>
            <a:ext cx="87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" idx="6"/>
            <a:endCxn id="5" idx="2"/>
          </p:cNvCxnSpPr>
          <p:nvPr/>
        </p:nvCxnSpPr>
        <p:spPr>
          <a:xfrm>
            <a:off x="3069420" y="3477189"/>
            <a:ext cx="27984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70949" y="3107857"/>
            <a:ext cx="11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Propagate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4003" y="4792474"/>
            <a:ext cx="83413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there is a partition, then you can </a:t>
            </a:r>
            <a:r>
              <a:rPr lang="en-US" b="1" dirty="0" smtClean="0"/>
              <a:t>either </a:t>
            </a:r>
            <a:r>
              <a:rPr lang="en-US" dirty="0" smtClean="0"/>
              <a:t>update one node (give up on C), </a:t>
            </a:r>
            <a:r>
              <a:rPr lang="en-US" b="1" dirty="0" smtClean="0"/>
              <a:t>or </a:t>
            </a:r>
            <a:r>
              <a:rPr lang="en-US" dirty="0" smtClean="0"/>
              <a:t>make one </a:t>
            </a:r>
            <a:br>
              <a:rPr lang="en-US" dirty="0" smtClean="0"/>
            </a:br>
            <a:r>
              <a:rPr lang="en-US" dirty="0" smtClean="0"/>
              <a:t>node unavailable (give up on A).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you want C and A you can’t allow a Partition.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479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options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</a:t>
            </a:r>
          </a:p>
          <a:p>
            <a:pPr lvl="1"/>
            <a:r>
              <a:rPr lang="en-US" dirty="0" smtClean="0"/>
              <a:t>Traditional databases</a:t>
            </a:r>
          </a:p>
          <a:p>
            <a:pPr lvl="1"/>
            <a:r>
              <a:rPr lang="en-US" dirty="0" smtClean="0"/>
              <a:t>Cannot be scaled multi-</a:t>
            </a:r>
            <a:r>
              <a:rPr lang="en-US" dirty="0" err="1" smtClean="0"/>
              <a:t>datacentre</a:t>
            </a:r>
            <a:r>
              <a:rPr lang="en-US" dirty="0" smtClean="0"/>
              <a:t> or work in cases of high-latency</a:t>
            </a:r>
          </a:p>
          <a:p>
            <a:r>
              <a:rPr lang="en-US" dirty="0" smtClean="0"/>
              <a:t>AP</a:t>
            </a:r>
          </a:p>
          <a:p>
            <a:pPr lvl="1"/>
            <a:r>
              <a:rPr lang="en-US" dirty="0" smtClean="0"/>
              <a:t>Multi-master </a:t>
            </a:r>
            <a:r>
              <a:rPr lang="en-US" dirty="0" err="1" smtClean="0"/>
              <a:t>NoSQL</a:t>
            </a:r>
            <a:r>
              <a:rPr lang="en-US" dirty="0" smtClean="0"/>
              <a:t> databases </a:t>
            </a:r>
          </a:p>
          <a:p>
            <a:pPr lvl="2"/>
            <a:r>
              <a:rPr lang="en-US" dirty="0" smtClean="0"/>
              <a:t>Dynamo, Cassandra, </a:t>
            </a:r>
            <a:r>
              <a:rPr lang="en-US" dirty="0" err="1" smtClean="0"/>
              <a:t>CouchDB</a:t>
            </a:r>
            <a:endParaRPr lang="en-US" dirty="0" smtClean="0"/>
          </a:p>
          <a:p>
            <a:pPr lvl="2"/>
            <a:r>
              <a:rPr lang="en-US" dirty="0" smtClean="0"/>
              <a:t>Not consistent but work across </a:t>
            </a:r>
            <a:r>
              <a:rPr lang="en-US" dirty="0" err="1" smtClean="0"/>
              <a:t>datacentres</a:t>
            </a:r>
            <a:r>
              <a:rPr lang="en-US" dirty="0" smtClean="0"/>
              <a:t> in a highly available model</a:t>
            </a:r>
          </a:p>
          <a:p>
            <a:r>
              <a:rPr lang="en-US" dirty="0" smtClean="0"/>
              <a:t>CP</a:t>
            </a:r>
          </a:p>
          <a:p>
            <a:pPr lvl="1"/>
            <a:r>
              <a:rPr lang="en-US" dirty="0" smtClean="0"/>
              <a:t>Not a good idea, as not available!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7794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However, the details are important</a:t>
            </a:r>
          </a:p>
          <a:p>
            <a:pPr lvl="1"/>
            <a:r>
              <a:rPr lang="en-US" dirty="0" smtClean="0"/>
              <a:t>The proof requires some complex definitions of C, A and P</a:t>
            </a:r>
          </a:p>
          <a:p>
            <a:r>
              <a:rPr lang="en-US" dirty="0" smtClean="0"/>
              <a:t>I recommend reading Brewer’s update:</a:t>
            </a:r>
          </a:p>
          <a:p>
            <a:pPr lvl="1"/>
            <a:r>
              <a:rPr lang="en-US" dirty="0">
                <a:hlinkClick r:id="rId2"/>
              </a:rPr>
              <a:t>http://www.infoq.com/articles/cap-twelve-years-later-how-the-rules-have-</a:t>
            </a:r>
            <a:r>
              <a:rPr lang="en-US" dirty="0" smtClean="0">
                <a:hlinkClick r:id="rId2"/>
              </a:rPr>
              <a:t>changed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“The 2 </a:t>
            </a:r>
            <a:r>
              <a:rPr lang="en-US" dirty="0"/>
              <a:t>of </a:t>
            </a:r>
            <a:r>
              <a:rPr lang="en-US" dirty="0" smtClean="0"/>
              <a:t>3 </a:t>
            </a:r>
            <a:r>
              <a:rPr lang="en-US" dirty="0"/>
              <a:t>formulation was always </a:t>
            </a:r>
            <a:r>
              <a:rPr lang="en-US" dirty="0" smtClean="0"/>
              <a:t>misleading” </a:t>
            </a:r>
          </a:p>
          <a:p>
            <a:pPr lvl="1"/>
            <a:r>
              <a:rPr lang="en-US" dirty="0" smtClean="0"/>
              <a:t>“CAP </a:t>
            </a:r>
            <a:r>
              <a:rPr lang="en-US" dirty="0"/>
              <a:t>prohibits only a tiny part of the design </a:t>
            </a:r>
            <a:r>
              <a:rPr lang="en-US" dirty="0" smtClean="0"/>
              <a:t>space”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2632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real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Partitions are rare</a:t>
            </a:r>
          </a:p>
          <a:p>
            <a:r>
              <a:rPr lang="en-US" dirty="0" smtClean="0"/>
              <a:t>So we can implement a strategy:</a:t>
            </a:r>
          </a:p>
          <a:p>
            <a:pPr lvl="1"/>
            <a:r>
              <a:rPr lang="en-US" dirty="0" smtClean="0"/>
              <a:t>Detect a partition</a:t>
            </a:r>
          </a:p>
          <a:p>
            <a:pPr lvl="1"/>
            <a:r>
              <a:rPr lang="en-US" dirty="0" smtClean="0"/>
              <a:t>Enter “partition mode”</a:t>
            </a:r>
          </a:p>
          <a:p>
            <a:pPr lvl="1"/>
            <a:r>
              <a:rPr lang="en-US" dirty="0" smtClean="0"/>
              <a:t>Carry on with inconsistency</a:t>
            </a:r>
          </a:p>
          <a:p>
            <a:pPr lvl="1"/>
            <a:r>
              <a:rPr lang="en-US" dirty="0" smtClean="0"/>
              <a:t>Recover when partition vanishes</a:t>
            </a:r>
          </a:p>
          <a:p>
            <a:r>
              <a:rPr lang="en-US" dirty="0" smtClean="0"/>
              <a:t>Known as “eventually consistent”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76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Fundamental problems in Distributed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Efficient distribution of work</a:t>
            </a:r>
          </a:p>
          <a:p>
            <a:pPr lvl="1"/>
            <a:r>
              <a:rPr lang="en-US" dirty="0" smtClean="0"/>
              <a:t>combating </a:t>
            </a:r>
            <a:r>
              <a:rPr lang="en-US" i="1" dirty="0" smtClean="0"/>
              <a:t>serialization</a:t>
            </a:r>
          </a:p>
          <a:p>
            <a:r>
              <a:rPr lang="en-US" dirty="0" smtClean="0"/>
              <a:t>Consensus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ombating </a:t>
            </a:r>
            <a:r>
              <a:rPr lang="en-US" i="1" dirty="0" smtClean="0"/>
              <a:t>failure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580381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recovery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Depends on your database and requirements</a:t>
            </a:r>
          </a:p>
          <a:p>
            <a:pPr lvl="1"/>
            <a:r>
              <a:rPr lang="en-US" dirty="0" smtClean="0"/>
              <a:t>E.g. Amazon’s shopping cart is made consistent by creating the union of the inconsistent carts</a:t>
            </a:r>
          </a:p>
          <a:p>
            <a:pPr lvl="1"/>
            <a:r>
              <a:rPr lang="en-US" dirty="0" smtClean="0"/>
              <a:t>Deleted items may re-appear</a:t>
            </a:r>
          </a:p>
          <a:p>
            <a:r>
              <a:rPr lang="en-US" dirty="0" smtClean="0"/>
              <a:t>Another option is to forbid certain operations during partition mode</a:t>
            </a:r>
          </a:p>
          <a:p>
            <a:pPr lvl="1"/>
            <a:r>
              <a:rPr lang="en-US" dirty="0" smtClean="0"/>
              <a:t>To make it easier to recover consistency</a:t>
            </a:r>
          </a:p>
          <a:p>
            <a:r>
              <a:rPr lang="en-US" dirty="0" smtClean="0"/>
              <a:t>A simplistic approach would be to go read</a:t>
            </a:r>
            <a:r>
              <a:rPr lang="en-US" smtClean="0"/>
              <a:t>-only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375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that mean in real-life?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Databases like Cassandra let you “tune” consistency and availability</a:t>
            </a:r>
          </a:p>
          <a:p>
            <a:pPr lvl="1"/>
            <a:r>
              <a:rPr lang="en-US" dirty="0" smtClean="0"/>
              <a:t>Define the quorum you need for a response</a:t>
            </a:r>
          </a:p>
          <a:p>
            <a:pPr lvl="1"/>
            <a:r>
              <a:rPr lang="en-US" dirty="0" smtClean="0"/>
              <a:t>Trades off latency </a:t>
            </a:r>
            <a:r>
              <a:rPr lang="en-US" dirty="0" err="1" smtClean="0"/>
              <a:t>vs</a:t>
            </a:r>
            <a:r>
              <a:rPr lang="en-US" dirty="0" smtClean="0"/>
              <a:t> consistency</a:t>
            </a:r>
          </a:p>
          <a:p>
            <a:pPr lvl="2"/>
            <a:r>
              <a:rPr lang="en-US" dirty="0" smtClean="0"/>
              <a:t>Choose an “easy quorum” for guaranteed low latency</a:t>
            </a:r>
          </a:p>
          <a:p>
            <a:pPr lvl="2"/>
            <a:r>
              <a:rPr lang="en-US" dirty="0" smtClean="0"/>
              <a:t>Choose a “hard quorum” for higher potential latency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10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PACELC</a:t>
            </a:r>
            <a:br>
              <a:rPr lang="en-US" dirty="0" smtClean="0"/>
            </a:br>
            <a:r>
              <a:rPr lang="en-US" sz="2200" dirty="0" smtClean="0"/>
              <a:t>(pr. pass-elk)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</a:t>
            </a:r>
            <a:r>
              <a:rPr lang="en-US" dirty="0" smtClean="0"/>
              <a:t>artition: </a:t>
            </a:r>
            <a:r>
              <a:rPr lang="en-US" b="1" dirty="0" smtClean="0"/>
              <a:t>A</a:t>
            </a:r>
            <a:r>
              <a:rPr lang="en-US" dirty="0" smtClean="0"/>
              <a:t>vailability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b="1" dirty="0" smtClean="0"/>
              <a:t>C</a:t>
            </a:r>
            <a:r>
              <a:rPr lang="en-US" dirty="0" smtClean="0"/>
              <a:t>onsistency, </a:t>
            </a:r>
            <a:r>
              <a:rPr lang="en-US" b="1" dirty="0" smtClean="0"/>
              <a:t>E</a:t>
            </a:r>
            <a:r>
              <a:rPr lang="en-US" dirty="0" smtClean="0"/>
              <a:t>lse </a:t>
            </a:r>
            <a:r>
              <a:rPr lang="en-US" b="1" dirty="0" smtClean="0"/>
              <a:t>L</a:t>
            </a:r>
            <a:r>
              <a:rPr lang="en-US" dirty="0" smtClean="0"/>
              <a:t>atency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b="1" dirty="0" smtClean="0"/>
              <a:t>C</a:t>
            </a:r>
            <a:r>
              <a:rPr lang="en-US" dirty="0" smtClean="0"/>
              <a:t>onsistency</a:t>
            </a:r>
          </a:p>
          <a:p>
            <a:pPr lvl="1"/>
            <a:r>
              <a:rPr lang="en-US" i="1" dirty="0" smtClean="0"/>
              <a:t>“For </a:t>
            </a:r>
            <a:r>
              <a:rPr lang="en-US" i="1" dirty="0"/>
              <a:t>data replication over a WAN, there </a:t>
            </a:r>
            <a:r>
              <a:rPr lang="en-US" i="1" dirty="0" smtClean="0"/>
              <a:t>is no </a:t>
            </a:r>
            <a:r>
              <a:rPr lang="en-US" i="1" dirty="0"/>
              <a:t>way around the consistency/</a:t>
            </a:r>
            <a:r>
              <a:rPr lang="en-US" i="1" dirty="0" smtClean="0"/>
              <a:t>latency tradeoff”</a:t>
            </a:r>
          </a:p>
          <a:p>
            <a:pPr lvl="1"/>
            <a:r>
              <a:rPr lang="en-US" dirty="0" smtClean="0"/>
              <a:t>Usually a combination of sync/</a:t>
            </a:r>
            <a:r>
              <a:rPr lang="en-US" dirty="0" err="1" smtClean="0"/>
              <a:t>async</a:t>
            </a:r>
            <a:endParaRPr lang="en-US" dirty="0" smtClean="0"/>
          </a:p>
          <a:p>
            <a:pPr lvl="2"/>
            <a:r>
              <a:rPr lang="en-US" dirty="0" smtClean="0"/>
              <a:t>Synchronous writes to </a:t>
            </a:r>
            <a:r>
              <a:rPr lang="en-US" i="1" dirty="0" smtClean="0"/>
              <a:t>n</a:t>
            </a:r>
            <a:r>
              <a:rPr lang="en-US" dirty="0" smtClean="0"/>
              <a:t> systems followed by asynchronous writes to </a:t>
            </a:r>
            <a:r>
              <a:rPr lang="en-US" i="1" dirty="0" smtClean="0"/>
              <a:t>m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32689" y="5615627"/>
            <a:ext cx="75926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http://cs-www.cs.yale.edu/homes/dna/papers/abadi-</a:t>
            </a:r>
            <a:r>
              <a:rPr lang="en-US" dirty="0" smtClean="0">
                <a:hlinkClick r:id="rId2"/>
              </a:rPr>
              <a:t>pacelc.pdf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6746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1726"/>
            <a:ext cx="9144000" cy="5896274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Cassandra Quorum Levels (Write)</a:t>
            </a:r>
            <a:br>
              <a:rPr lang="en-US" sz="2800" dirty="0" smtClean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04949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surprising thing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3775"/>
          <a:stretch/>
        </p:blipFill>
        <p:spPr>
          <a:xfrm>
            <a:off x="0" y="1319924"/>
            <a:ext cx="9144000" cy="500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3870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FLP Result</a:t>
            </a:r>
            <a:br>
              <a:rPr lang="en-US" dirty="0" smtClean="0"/>
            </a:br>
            <a:r>
              <a:rPr lang="en-US" sz="2000" dirty="0" smtClean="0"/>
              <a:t>(Fischer, Lynch, Paterson)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a truly </a:t>
            </a:r>
            <a:r>
              <a:rPr lang="en-US" dirty="0" err="1" smtClean="0"/>
              <a:t>async</a:t>
            </a:r>
            <a:r>
              <a:rPr lang="en-US" dirty="0" smtClean="0"/>
              <a:t> system, consensus cannot be achieved if even one part fails</a:t>
            </a:r>
          </a:p>
          <a:p>
            <a:pPr lvl="1"/>
            <a:r>
              <a:rPr lang="en-US" dirty="0" smtClean="0"/>
              <a:t>We cannot distinguish between failure and delay</a:t>
            </a:r>
          </a:p>
          <a:p>
            <a:r>
              <a:rPr lang="en-US" dirty="0" smtClean="0"/>
              <a:t>Distributed consensus systems use non</a:t>
            </a:r>
            <a:r>
              <a:rPr lang="en-US" smtClean="0"/>
              <a:t>-deterministic </a:t>
            </a:r>
            <a:r>
              <a:rPr lang="en-US" dirty="0" smtClean="0"/>
              <a:t>timeouts to prevent infinite leader election processes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Paxos</a:t>
            </a:r>
            <a:r>
              <a:rPr lang="en-US" dirty="0" smtClean="0"/>
              <a:t>, Raft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6931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looked at the challenges to scaling on multiple servers</a:t>
            </a:r>
          </a:p>
          <a:p>
            <a:pPr lvl="1"/>
            <a:r>
              <a:rPr lang="en-US" dirty="0" smtClean="0"/>
              <a:t>Serial </a:t>
            </a:r>
            <a:r>
              <a:rPr lang="en-US" dirty="0" err="1" smtClean="0"/>
              <a:t>vs</a:t>
            </a:r>
            <a:r>
              <a:rPr lang="en-US" dirty="0" smtClean="0"/>
              <a:t> Parallel</a:t>
            </a:r>
          </a:p>
          <a:p>
            <a:pPr lvl="1"/>
            <a:r>
              <a:rPr lang="en-US" dirty="0" smtClean="0"/>
              <a:t>Fixed data </a:t>
            </a:r>
            <a:r>
              <a:rPr lang="en-US" dirty="0" err="1" smtClean="0"/>
              <a:t>vs</a:t>
            </a:r>
            <a:r>
              <a:rPr lang="en-US" dirty="0" smtClean="0"/>
              <a:t> growing</a:t>
            </a:r>
          </a:p>
          <a:p>
            <a:pPr lvl="1"/>
            <a:r>
              <a:rPr lang="en-US" dirty="0" smtClean="0"/>
              <a:t>CAP</a:t>
            </a:r>
          </a:p>
          <a:p>
            <a:pPr lvl="1"/>
            <a:r>
              <a:rPr lang="en-US" dirty="0" smtClean="0"/>
              <a:t>Eventually Consistent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12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300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655" y="4606581"/>
            <a:ext cx="1466861" cy="14668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83516" y="5051301"/>
            <a:ext cx="19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Physical Hardware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53569" y="1417638"/>
            <a:ext cx="1702507" cy="249825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734071" y="1417638"/>
            <a:ext cx="1702507" cy="249825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714573" y="1417638"/>
            <a:ext cx="1702507" cy="249825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695075" y="1417638"/>
            <a:ext cx="1702507" cy="249825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414" l="9961" r="8984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8712" y="2757615"/>
            <a:ext cx="1018713" cy="1018713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753569" y="4075368"/>
            <a:ext cx="76440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893119" y="2274951"/>
            <a:ext cx="1437362" cy="3489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93119" y="1884162"/>
            <a:ext cx="1437362" cy="3489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Apps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14" l="9961" r="8984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99214" y="2757615"/>
            <a:ext cx="1018713" cy="1018713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2873621" y="2274951"/>
            <a:ext cx="1437362" cy="3489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873621" y="1884162"/>
            <a:ext cx="1437362" cy="3489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Apps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9414" l="9961" r="8984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79716" y="2757615"/>
            <a:ext cx="1018713" cy="1018713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4854123" y="2274951"/>
            <a:ext cx="1437362" cy="3489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854123" y="1884162"/>
            <a:ext cx="1437362" cy="3489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Apps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14" l="9961" r="8984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60218" y="2757615"/>
            <a:ext cx="1018713" cy="1018713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6834625" y="2274951"/>
            <a:ext cx="1437362" cy="3489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834625" y="1884162"/>
            <a:ext cx="1437362" cy="3489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Apps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753569" y="4187026"/>
            <a:ext cx="7644013" cy="33496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90"/>
                </a:solidFill>
              </a:rPr>
              <a:t>Hypervisor</a:t>
            </a: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626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600201"/>
            <a:ext cx="8229600" cy="2209994"/>
          </a:xfrm>
        </p:spPr>
        <p:txBody>
          <a:bodyPr>
            <a:normAutofit/>
          </a:bodyPr>
          <a:lstStyle/>
          <a:p>
            <a:r>
              <a:rPr lang="en-US" dirty="0" smtClean="0"/>
              <a:t>Dates back to 1972 with IBM VM/370</a:t>
            </a:r>
          </a:p>
          <a:p>
            <a:r>
              <a:rPr lang="en-US" dirty="0" smtClean="0"/>
              <a:t>Each user had a “virtual mainframe”</a:t>
            </a:r>
          </a:p>
          <a:p>
            <a:pPr lvl="1"/>
            <a:r>
              <a:rPr lang="en-US" dirty="0" smtClean="0"/>
              <a:t>Including a virtual punch card reader and writer!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920" y="3481974"/>
            <a:ext cx="3752315" cy="296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47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Commodity </a:t>
            </a:r>
            <a:br>
              <a:rPr lang="en-US" dirty="0" smtClean="0"/>
            </a:br>
            <a:r>
              <a:rPr lang="en-US" dirty="0" smtClean="0"/>
              <a:t>Hardware Virtualization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068" y="1417638"/>
            <a:ext cx="4999932" cy="49628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62958" y="2805308"/>
            <a:ext cx="1120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1985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2620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 2005 / Early 2006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74" y="1636040"/>
            <a:ext cx="3810000" cy="381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452" y="1601854"/>
            <a:ext cx="3861348" cy="38441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51383" y="5446040"/>
            <a:ext cx="859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VT-X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236772" y="5446040"/>
            <a:ext cx="1236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AMD-V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1202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Replicability</a:t>
            </a:r>
            <a:endParaRPr lang="en-US" dirty="0" smtClean="0"/>
          </a:p>
          <a:p>
            <a:pPr lvl="1"/>
            <a:r>
              <a:rPr lang="en-US" dirty="0" smtClean="0"/>
              <a:t>Machines become repeatable images</a:t>
            </a:r>
          </a:p>
          <a:p>
            <a:pPr lvl="1"/>
            <a:r>
              <a:rPr lang="en-US" dirty="0" smtClean="0"/>
              <a:t>Can be migrated, snapshotted, version controlled</a:t>
            </a:r>
          </a:p>
          <a:p>
            <a:r>
              <a:rPr lang="en-US" dirty="0" smtClean="0"/>
              <a:t>Better resource utilization</a:t>
            </a:r>
          </a:p>
          <a:p>
            <a:pPr lvl="1"/>
            <a:r>
              <a:rPr lang="en-US" dirty="0" smtClean="0"/>
              <a:t>Most servers run at about 6-12% utilization </a:t>
            </a:r>
          </a:p>
          <a:p>
            <a:r>
              <a:rPr lang="en-US" dirty="0" smtClean="0"/>
              <a:t>Flexibility</a:t>
            </a:r>
          </a:p>
          <a:p>
            <a:pPr lvl="1"/>
            <a:r>
              <a:rPr lang="en-US" dirty="0" smtClean="0"/>
              <a:t>New instances don’t necessarily require new hardware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66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2944</TotalTime>
  <Words>1251</Words>
  <Application>Microsoft Macintosh PowerPoint</Application>
  <PresentationFormat>On-screen Show (4:3)</PresentationFormat>
  <Paragraphs>284</Paragraphs>
  <Slides>47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Cloud Computing and Big Data  Cloud Computing Background and Theory</vt:lpstr>
      <vt:lpstr>Contents</vt:lpstr>
      <vt:lpstr>Distributed Computing</vt:lpstr>
      <vt:lpstr>Fundamental problems in Distributed Computing</vt:lpstr>
      <vt:lpstr>Virtualization</vt:lpstr>
      <vt:lpstr>Virtualization </vt:lpstr>
      <vt:lpstr>Commodity  Hardware Virtualization</vt:lpstr>
      <vt:lpstr>Late 2005 / Early 2006</vt:lpstr>
      <vt:lpstr>Benefits of Virtualization</vt:lpstr>
      <vt:lpstr>Grid Computing</vt:lpstr>
      <vt:lpstr> What is Multi-tenancy ?</vt:lpstr>
      <vt:lpstr>Multi-tenancy models</vt:lpstr>
      <vt:lpstr>Performance Overhead of Multi-Tenancy in WSO2 Carbon platform</vt:lpstr>
      <vt:lpstr>PowerPoint Presentation</vt:lpstr>
      <vt:lpstr>Speedup</vt:lpstr>
      <vt:lpstr>What inhibits speedup?</vt:lpstr>
      <vt:lpstr>Amdahl’s Law Theoretical speedup given a fixed data size</vt:lpstr>
      <vt:lpstr>Gustafson’s Law What if the data increases too?</vt:lpstr>
      <vt:lpstr>A driving metaphor</vt:lpstr>
      <vt:lpstr>Performance  Single system under increasing load</vt:lpstr>
      <vt:lpstr>Performance  Scaling servers when fully loaded</vt:lpstr>
      <vt:lpstr>Karp-Flatt Metric</vt:lpstr>
      <vt:lpstr>Karp-Flatt metric</vt:lpstr>
      <vt:lpstr>Shared Nothing Architecture</vt:lpstr>
      <vt:lpstr>Shared Nothing Architecture</vt:lpstr>
      <vt:lpstr>Partitioning / Sharding</vt:lpstr>
      <vt:lpstr>Problems with Sharding</vt:lpstr>
      <vt:lpstr>Elastic Scaling</vt:lpstr>
      <vt:lpstr>Elastic Queue Consumers</vt:lpstr>
      <vt:lpstr>Load Balancer-based  elastic scaling</vt:lpstr>
      <vt:lpstr>Cache</vt:lpstr>
      <vt:lpstr>Consensus</vt:lpstr>
      <vt:lpstr>ACID</vt:lpstr>
      <vt:lpstr>CAP Theorem</vt:lpstr>
      <vt:lpstr>Imagine two nodes</vt:lpstr>
      <vt:lpstr>Imagine two nodes</vt:lpstr>
      <vt:lpstr>CAP options </vt:lpstr>
      <vt:lpstr>CAP Theorem</vt:lpstr>
      <vt:lpstr>In real life</vt:lpstr>
      <vt:lpstr>What does recovery mean?</vt:lpstr>
      <vt:lpstr>What does that mean in real-life?</vt:lpstr>
      <vt:lpstr>PACELC (pr. pass-elk)</vt:lpstr>
      <vt:lpstr>Cassandra Quorum Levels (Write) </vt:lpstr>
      <vt:lpstr>One more surprising thing</vt:lpstr>
      <vt:lpstr>FLP Result (Fischer, Lynch, Paterson)</vt:lpstr>
      <vt:lpstr>Summary 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368</cp:revision>
  <dcterms:created xsi:type="dcterms:W3CDTF">2012-03-07T10:41:54Z</dcterms:created>
  <dcterms:modified xsi:type="dcterms:W3CDTF">2017-08-22T08:41:34Z</dcterms:modified>
</cp:coreProperties>
</file>