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59" r:id="rId4"/>
    <p:sldId id="260" r:id="rId5"/>
    <p:sldId id="261" r:id="rId6"/>
    <p:sldId id="262" r:id="rId7"/>
    <p:sldId id="266" r:id="rId8"/>
    <p:sldId id="267" r:id="rId9"/>
    <p:sldId id="263" r:id="rId10"/>
    <p:sldId id="264" r:id="rId11"/>
    <p:sldId id="265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904" y="8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ontserrat"/>
              </a:defRPr>
            </a:lvl1pPr>
          </a:lstStyle>
          <a:p>
            <a:fld id="{7307762F-A706-E543-A832-3C298AA3103F}" type="datetimeFigureOut">
              <a:rPr lang="en-US" smtClean="0"/>
              <a:pPr/>
              <a:t>23/09/16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ontserrat"/>
              </a:defRPr>
            </a:lvl1pPr>
          </a:lstStyle>
          <a:p>
            <a:fld id="{BC39F3E1-B436-EB4D-8332-DAA0486A7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9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4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23/09/16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41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23/09/16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18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23/09/16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93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23/09/16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90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23/09/16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77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23/09/16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02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23/09/16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19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23/09/16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75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23/09/16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23/09/16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01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hyperlink" Target="http://creativecommons.org/licenses/by-nc-sa/4.0/" TargetMode="Externa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TextBox 20"/>
          <p:cNvSpPr txBox="1">
            <a:spLocks noChangeArrowheads="1"/>
          </p:cNvSpPr>
          <p:nvPr userDrawn="1"/>
        </p:nvSpPr>
        <p:spPr bwMode="auto">
          <a:xfrm>
            <a:off x="1168930" y="6408634"/>
            <a:ext cx="342914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700" dirty="0" smtClean="0">
                <a:latin typeface="Montserrat"/>
              </a:rPr>
              <a:t>© Paul Fremantle 2015.  This work is licensed under a Creative Commons</a:t>
            </a:r>
          </a:p>
          <a:p>
            <a:pPr algn="l" eaLnBrk="1" hangingPunct="1">
              <a:defRPr/>
            </a:pPr>
            <a:r>
              <a:rPr lang="en-US" sz="700" dirty="0" smtClean="0">
                <a:latin typeface="Montserrat"/>
              </a:rPr>
              <a:t> Attribution-</a:t>
            </a:r>
            <a:r>
              <a:rPr lang="en-US" sz="700" dirty="0" err="1" smtClean="0">
                <a:latin typeface="Montserrat"/>
              </a:rPr>
              <a:t>NonCommercial</a:t>
            </a:r>
            <a:r>
              <a:rPr lang="en-US" sz="700" dirty="0" smtClean="0">
                <a:latin typeface="Montserrat"/>
              </a:rPr>
              <a:t>-</a:t>
            </a:r>
            <a:r>
              <a:rPr lang="en-US" sz="700" dirty="0" err="1" smtClean="0">
                <a:latin typeface="Montserrat"/>
              </a:rPr>
              <a:t>ShareAlike</a:t>
            </a:r>
            <a:r>
              <a:rPr lang="en-US" sz="700" dirty="0" smtClean="0">
                <a:latin typeface="Montserrat"/>
              </a:rPr>
              <a:t> 4.0 International License</a:t>
            </a:r>
            <a:br>
              <a:rPr lang="en-US" sz="700" dirty="0" smtClean="0">
                <a:latin typeface="Montserrat"/>
              </a:rPr>
            </a:br>
            <a:r>
              <a:rPr lang="en-US" sz="700" dirty="0" smtClean="0">
                <a:latin typeface="Montserrat"/>
              </a:rPr>
              <a:t>See  </a:t>
            </a:r>
            <a:r>
              <a:rPr lang="en-US" sz="700" dirty="0" smtClean="0">
                <a:latin typeface="Montserrat"/>
                <a:hlinkClick r:id="rId13"/>
              </a:rPr>
              <a:t>http://creativecommons.org/licenses/by-nc-sa/4.0/</a:t>
            </a:r>
            <a:r>
              <a:rPr lang="en-US" sz="700" dirty="0" smtClean="0">
                <a:latin typeface="Montserrat"/>
              </a:rPr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375635" y="6492098"/>
            <a:ext cx="792765" cy="27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43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ontserra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Montserra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Montserra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Montserra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Montserra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Montserra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hyperlink" Target="http://blog.mccrory.me/2010/11/03/cap-theorem-and-the-clouds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microsoft.com/office/2007/relationships/hdphoto" Target="../media/hdphoto1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microsoft.com/office/2007/relationships/hdphoto" Target="../media/hdphoto2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itle 3"/>
          <p:cNvSpPr>
            <a:spLocks noGrp="1"/>
          </p:cNvSpPr>
          <p:nvPr>
            <p:ph type="ctrTitle"/>
          </p:nvPr>
        </p:nvSpPr>
        <p:spPr bwMode="auto">
          <a:xfrm>
            <a:off x="685800" y="1231483"/>
            <a:ext cx="7772400" cy="1470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en-US" sz="4000" dirty="0" smtClean="0">
                <a:ea typeface="ヒラギノ角ゴ ProN W3" charset="0"/>
                <a:cs typeface="ヒラギノ角ゴ ProN W3" charset="0"/>
              </a:rPr>
              <a:t>Cloud Computing and Big Data</a:t>
            </a:r>
            <a:br>
              <a:rPr lang="en-US" sz="4000" dirty="0" smtClean="0">
                <a:ea typeface="ヒラギノ角ゴ ProN W3" charset="0"/>
                <a:cs typeface="ヒラギノ角ゴ ProN W3" charset="0"/>
              </a:rPr>
            </a:br>
            <a:r>
              <a:rPr lang="en-US" dirty="0" smtClean="0">
                <a:ea typeface="ヒラギノ角ゴ ProN W3" charset="0"/>
                <a:cs typeface="ヒラギノ角ゴ ProN W3" charset="0"/>
              </a:rPr>
              <a:t/>
            </a:r>
            <a:br>
              <a:rPr lang="en-US" dirty="0" smtClean="0">
                <a:ea typeface="ヒラギノ角ゴ ProN W3" charset="0"/>
                <a:cs typeface="ヒラギノ角ゴ ProN W3" charset="0"/>
              </a:rPr>
            </a:br>
            <a:r>
              <a:rPr lang="en-US" dirty="0" smtClean="0">
                <a:ea typeface="ヒラギノ角ゴ ProN W3" charset="0"/>
                <a:cs typeface="ヒラギノ角ゴ ProN W3" charset="0"/>
              </a:rPr>
              <a:t>Recap of the fundamental theories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3074" name="Subtitle 4"/>
          <p:cNvSpPr>
            <a:spLocks noGrp="1"/>
          </p:cNvSpPr>
          <p:nvPr>
            <p:ph type="subTitle" idx="1"/>
          </p:nvPr>
        </p:nvSpPr>
        <p:spPr bwMode="auto">
          <a:xfrm>
            <a:off x="1371824" y="4162310"/>
            <a:ext cx="6400354" cy="175245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Oxford University </a:t>
            </a: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Software Engineering Programme</a:t>
            </a:r>
            <a:endParaRPr lang="en-US" dirty="0"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smtClean="0">
                <a:ea typeface="ヒラギノ角ゴ ProN W3" charset="0"/>
                <a:cs typeface="ヒラギノ角ゴ ProN W3" charset="0"/>
              </a:rPr>
              <a:t>Sep 2016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702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Partitioning / </a:t>
            </a:r>
            <a:r>
              <a:rPr lang="en-US" dirty="0" err="1" smtClean="0"/>
              <a:t>Sharding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1966" y="1417638"/>
            <a:ext cx="1164361" cy="11643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4418" y="1425501"/>
            <a:ext cx="1502860" cy="11564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1966" y="2979670"/>
            <a:ext cx="1164361" cy="116436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4418" y="2987533"/>
            <a:ext cx="1502860" cy="115649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1966" y="4541702"/>
            <a:ext cx="1164361" cy="116436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4418" y="4549565"/>
            <a:ext cx="1502860" cy="1156498"/>
          </a:xfrm>
          <a:prstGeom prst="rect">
            <a:avLst/>
          </a:prstGeom>
        </p:spPr>
      </p:pic>
      <p:cxnSp>
        <p:nvCxnSpPr>
          <p:cNvPr id="10" name="Straight Arrow Connector 9"/>
          <p:cNvCxnSpPr>
            <a:stCxn id="4" idx="3"/>
            <a:endCxn id="5" idx="1"/>
          </p:cNvCxnSpPr>
          <p:nvPr/>
        </p:nvCxnSpPr>
        <p:spPr>
          <a:xfrm>
            <a:off x="4686327" y="1999819"/>
            <a:ext cx="1348091" cy="39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686327" y="3617679"/>
            <a:ext cx="1348091" cy="39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686327" y="5109928"/>
            <a:ext cx="1348091" cy="39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515" y="2979670"/>
            <a:ext cx="1164361" cy="1164361"/>
          </a:xfrm>
          <a:prstGeom prst="rect">
            <a:avLst/>
          </a:prstGeom>
        </p:spPr>
      </p:pic>
      <p:cxnSp>
        <p:nvCxnSpPr>
          <p:cNvPr id="14" name="Elbow Connector 13"/>
          <p:cNvCxnSpPr>
            <a:stCxn id="13" idx="3"/>
            <a:endCxn id="4" idx="1"/>
          </p:cNvCxnSpPr>
          <p:nvPr/>
        </p:nvCxnSpPr>
        <p:spPr>
          <a:xfrm flipV="1">
            <a:off x="2312876" y="1999819"/>
            <a:ext cx="1209090" cy="1562032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13" idx="3"/>
            <a:endCxn id="6" idx="1"/>
          </p:cNvCxnSpPr>
          <p:nvPr/>
        </p:nvCxnSpPr>
        <p:spPr>
          <a:xfrm>
            <a:off x="2312876" y="3561851"/>
            <a:ext cx="1209090" cy="12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13" idx="3"/>
            <a:endCxn id="8" idx="1"/>
          </p:cNvCxnSpPr>
          <p:nvPr/>
        </p:nvCxnSpPr>
        <p:spPr>
          <a:xfrm>
            <a:off x="2312876" y="3561851"/>
            <a:ext cx="1209090" cy="156203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95010" y="4197755"/>
            <a:ext cx="1501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Load Balancer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787859" y="2577647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399293" y="2577647"/>
            <a:ext cx="574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Disk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785880" y="4144031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397314" y="4144031"/>
            <a:ext cx="574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Disk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783901" y="5710415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395335" y="5710415"/>
            <a:ext cx="574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Disk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732648" y="1535243"/>
            <a:ext cx="7094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A-I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689678" y="3238685"/>
            <a:ext cx="7238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J-R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689678" y="4786762"/>
            <a:ext cx="7543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S-Z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44341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Efficiency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Reduce phase:</a:t>
            </a:r>
          </a:p>
          <a:p>
            <a:pPr lvl="1"/>
            <a:r>
              <a:rPr lang="en-US" dirty="0" smtClean="0"/>
              <a:t>We can theoretically process each word in parallel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How?</a:t>
            </a:r>
          </a:p>
          <a:p>
            <a:pPr lvl="1"/>
            <a:r>
              <a:rPr lang="en-US" dirty="0" smtClean="0"/>
              <a:t>Shuffle / Sort the results from the map phase by key (word)</a:t>
            </a:r>
          </a:p>
          <a:p>
            <a:pPr lvl="1"/>
            <a:r>
              <a:rPr lang="en-US" dirty="0" smtClean="0"/>
              <a:t>Partition by keys</a:t>
            </a:r>
          </a:p>
          <a:p>
            <a:pPr lvl="1"/>
            <a:r>
              <a:rPr lang="en-US" dirty="0" smtClean="0"/>
              <a:t>Parallelize the reduce phase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7605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 Theorem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Originally proposed by Eric Brewer</a:t>
            </a:r>
          </a:p>
          <a:p>
            <a:pPr lvl="1"/>
            <a:r>
              <a:rPr lang="en-US" sz="1800" dirty="0" err="1"/>
              <a:t>Inktomi</a:t>
            </a:r>
            <a:r>
              <a:rPr lang="en-US" sz="1800" dirty="0"/>
              <a:t> and Berkeley</a:t>
            </a:r>
          </a:p>
          <a:p>
            <a:r>
              <a:rPr lang="en-US" sz="2000" dirty="0"/>
              <a:t>Proved in 2002 by </a:t>
            </a:r>
            <a:r>
              <a:rPr lang="en-US" sz="2000" dirty="0" smtClean="0"/>
              <a:t>Gilbert</a:t>
            </a:r>
            <a:br>
              <a:rPr lang="en-US" sz="2000" dirty="0" smtClean="0"/>
            </a:br>
            <a:r>
              <a:rPr lang="en-US" sz="2000" dirty="0" smtClean="0"/>
              <a:t> </a:t>
            </a:r>
            <a:r>
              <a:rPr lang="en-US" sz="2000" dirty="0"/>
              <a:t>and </a:t>
            </a:r>
            <a:r>
              <a:rPr lang="en-US" sz="2000" dirty="0" smtClean="0"/>
              <a:t>Lynch</a:t>
            </a:r>
          </a:p>
          <a:p>
            <a:r>
              <a:rPr lang="en-US" sz="2000" dirty="0" smtClean="0"/>
              <a:t>You can have 2 out of three:</a:t>
            </a:r>
          </a:p>
          <a:p>
            <a:pPr lvl="1"/>
            <a:r>
              <a:rPr lang="en-US" sz="1800" dirty="0" smtClean="0"/>
              <a:t>Consistent</a:t>
            </a:r>
          </a:p>
          <a:p>
            <a:pPr lvl="2"/>
            <a:r>
              <a:rPr lang="en-US" sz="1600" dirty="0" smtClean="0"/>
              <a:t>ACID</a:t>
            </a:r>
          </a:p>
          <a:p>
            <a:pPr lvl="1"/>
            <a:r>
              <a:rPr lang="en-US" sz="1800" dirty="0" smtClean="0"/>
              <a:t>Available </a:t>
            </a:r>
          </a:p>
          <a:p>
            <a:pPr lvl="1"/>
            <a:r>
              <a:rPr lang="en-US" sz="1800" dirty="0" smtClean="0"/>
              <a:t>Partitioned</a:t>
            </a:r>
          </a:p>
          <a:p>
            <a:pPr lvl="2"/>
            <a:r>
              <a:rPr lang="en-US" sz="1600" dirty="0" smtClean="0"/>
              <a:t>Survive network down 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smtClean="0"/>
              <a:t>between nodes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2291" y="2313317"/>
            <a:ext cx="3726713" cy="348820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510088" y="6488668"/>
            <a:ext cx="67289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http://blog.mccrory.me/2010/11/03/cap-theorem-and-the-clouds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861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Amdahl’s Law</a:t>
            </a:r>
            <a:br>
              <a:rPr lang="en-US" dirty="0" smtClean="0"/>
            </a:br>
            <a:r>
              <a:rPr lang="en-US" sz="2200" dirty="0" smtClean="0"/>
              <a:t>Theoretical speedup given a fixed data size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636" y="1600200"/>
            <a:ext cx="283401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The speedup of a program using multiple processors in parallel computing is limited by the time needed for the serial fraction of the </a:t>
            </a:r>
            <a:r>
              <a:rPr lang="en-US" sz="2000" dirty="0" smtClean="0"/>
              <a:t>program, given a fixed size of data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0178" y="1600200"/>
            <a:ext cx="5310542" cy="3982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28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Gustafson’s Law</a:t>
            </a:r>
            <a:br>
              <a:rPr lang="en-US" dirty="0" smtClean="0"/>
            </a:br>
            <a:r>
              <a:rPr lang="en-US" sz="2200" dirty="0" smtClean="0"/>
              <a:t>What if the data increases too?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651" y="1417638"/>
            <a:ext cx="7329677" cy="514429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9723" y="1329889"/>
            <a:ext cx="3647701" cy="49337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6714" y="6156039"/>
            <a:ext cx="26430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α is the largest </a:t>
            </a:r>
          </a:p>
          <a:p>
            <a:r>
              <a:rPr lang="en-US" dirty="0" smtClean="0"/>
              <a:t>non-parallelizable fraction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435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Karp-</a:t>
            </a:r>
            <a:r>
              <a:rPr lang="en-US" dirty="0" err="1" smtClean="0"/>
              <a:t>Flatt</a:t>
            </a:r>
            <a:r>
              <a:rPr lang="en-US" dirty="0" smtClean="0"/>
              <a:t> Metric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2779" y="3049941"/>
            <a:ext cx="3022600" cy="1587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81479" y="1417638"/>
            <a:ext cx="513333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e is the Karp-</a:t>
            </a:r>
            <a:r>
              <a:rPr lang="en-US" sz="3200" dirty="0" err="1" smtClean="0"/>
              <a:t>Flatt</a:t>
            </a:r>
            <a:r>
              <a:rPr lang="en-US" sz="3200" dirty="0" smtClean="0"/>
              <a:t> Metric</a:t>
            </a:r>
          </a:p>
          <a:p>
            <a:r>
              <a:rPr lang="en-US" sz="3200" dirty="0" err="1" smtClean="0"/>
              <a:t>ψ</a:t>
            </a:r>
            <a:r>
              <a:rPr lang="en-US" sz="3200" dirty="0" smtClean="0"/>
              <a:t> is the speedup</a:t>
            </a:r>
          </a:p>
          <a:p>
            <a:r>
              <a:rPr lang="en-US" sz="3200" dirty="0" smtClean="0"/>
              <a:t>p is the number of processors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933879" y="4486999"/>
            <a:ext cx="430718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 = 0 is the best</a:t>
            </a:r>
          </a:p>
          <a:p>
            <a:r>
              <a:rPr lang="en-US" sz="2400" dirty="0" smtClean="0"/>
              <a:t>e = 1 indicates no speedup</a:t>
            </a:r>
          </a:p>
          <a:p>
            <a:r>
              <a:rPr lang="en-US" sz="2400" dirty="0" smtClean="0"/>
              <a:t>e &gt; 1 indicates adding processors</a:t>
            </a:r>
          </a:p>
          <a:p>
            <a:r>
              <a:rPr lang="en-US" sz="2400" dirty="0" smtClean="0"/>
              <a:t> slows down the system!!!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59872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Karp-</a:t>
            </a:r>
            <a:r>
              <a:rPr lang="en-US" dirty="0" err="1" smtClean="0"/>
              <a:t>Flatt</a:t>
            </a:r>
            <a:r>
              <a:rPr lang="en-US" dirty="0" smtClean="0"/>
              <a:t> metric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46308" y="1683204"/>
            <a:ext cx="7130816" cy="4193483"/>
            <a:chOff x="319573" y="1521286"/>
            <a:chExt cx="7842800" cy="4612186"/>
          </a:xfrm>
        </p:grpSpPr>
        <p:sp>
          <p:nvSpPr>
            <p:cNvPr id="5" name="TextBox 4"/>
            <p:cNvSpPr txBox="1"/>
            <p:nvPr/>
          </p:nvSpPr>
          <p:spPr>
            <a:xfrm>
              <a:off x="5840492" y="5764140"/>
              <a:ext cx="19287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Number of servers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-196058" y="2999579"/>
              <a:ext cx="14005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Performance</a:t>
              </a:r>
              <a:endParaRPr lang="en-US" dirty="0"/>
            </a:p>
          </p:txBody>
        </p:sp>
        <p:cxnSp>
          <p:nvCxnSpPr>
            <p:cNvPr id="7" name="Curved Connector 6"/>
            <p:cNvCxnSpPr/>
            <p:nvPr/>
          </p:nvCxnSpPr>
          <p:spPr>
            <a:xfrm flipV="1">
              <a:off x="1339678" y="4337615"/>
              <a:ext cx="6289523" cy="1795857"/>
            </a:xfrm>
            <a:prstGeom prst="curvedConnector3">
              <a:avLst>
                <a:gd name="adj1" fmla="val -144"/>
              </a:avLst>
            </a:prstGeom>
            <a:ln>
              <a:solidFill>
                <a:srgbClr val="FF0000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934984" y="5102775"/>
              <a:ext cx="1004758" cy="10167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 server</a:t>
              </a:r>
              <a:endParaRPr lang="en-US" dirty="0"/>
            </a:p>
          </p:txBody>
        </p:sp>
        <p:cxnSp>
          <p:nvCxnSpPr>
            <p:cNvPr id="9" name="Straight Connector 8"/>
            <p:cNvCxnSpPr/>
            <p:nvPr/>
          </p:nvCxnSpPr>
          <p:spPr>
            <a:xfrm flipV="1">
              <a:off x="1576913" y="2330778"/>
              <a:ext cx="5065657" cy="2651783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968764" y="3884542"/>
              <a:ext cx="2193609" cy="7108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e</a:t>
              </a:r>
              <a:r>
                <a:rPr lang="en-US" dirty="0" smtClean="0">
                  <a:sym typeface="Wingdings"/>
                </a:rPr>
                <a:t>1 as p increases</a:t>
              </a:r>
              <a:r>
                <a:rPr lang="en-US" dirty="0" smtClean="0"/>
                <a:t> </a:t>
              </a:r>
            </a:p>
            <a:p>
              <a:pPr algn="ctr"/>
              <a:endParaRPr lang="en-US" dirty="0"/>
            </a:p>
          </p:txBody>
        </p:sp>
        <p:cxnSp>
          <p:nvCxnSpPr>
            <p:cNvPr id="11" name="Straight Connector 10"/>
            <p:cNvCxnSpPr/>
            <p:nvPr/>
          </p:nvCxnSpPr>
          <p:spPr>
            <a:xfrm flipV="1">
              <a:off x="823344" y="1521286"/>
              <a:ext cx="4158584" cy="4159113"/>
            </a:xfrm>
            <a:prstGeom prst="line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823344" y="5680399"/>
              <a:ext cx="7061219" cy="69784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V="1">
              <a:off x="823344" y="1521286"/>
              <a:ext cx="0" cy="415911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4119100" y="1560618"/>
              <a:ext cx="584544" cy="4062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e=0</a:t>
              </a:r>
              <a:endParaRPr lang="en-US" dirty="0"/>
            </a:p>
          </p:txBody>
        </p:sp>
        <p:cxnSp>
          <p:nvCxnSpPr>
            <p:cNvPr id="16" name="Straight Connector 15"/>
            <p:cNvCxnSpPr>
              <a:stCxn id="8" idx="0"/>
            </p:cNvCxnSpPr>
            <p:nvPr/>
          </p:nvCxnSpPr>
          <p:spPr>
            <a:xfrm>
              <a:off x="1437363" y="5102775"/>
              <a:ext cx="0" cy="563667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970549" y="5717772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 server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546186" y="2280844"/>
              <a:ext cx="777310" cy="4062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e=0.3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07333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Nothing Architecture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1966" y="1417638"/>
            <a:ext cx="1164361" cy="116436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4418" y="1425501"/>
            <a:ext cx="1502860" cy="115649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1966" y="2979670"/>
            <a:ext cx="1164361" cy="116436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4418" y="2987533"/>
            <a:ext cx="1502860" cy="115649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1966" y="4541702"/>
            <a:ext cx="1164361" cy="116436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4418" y="4549565"/>
            <a:ext cx="1502860" cy="1156498"/>
          </a:xfrm>
          <a:prstGeom prst="rect">
            <a:avLst/>
          </a:prstGeom>
        </p:spPr>
      </p:pic>
      <p:cxnSp>
        <p:nvCxnSpPr>
          <p:cNvPr id="13" name="Straight Arrow Connector 12"/>
          <p:cNvCxnSpPr>
            <a:stCxn id="4" idx="3"/>
            <a:endCxn id="7" idx="1"/>
          </p:cNvCxnSpPr>
          <p:nvPr/>
        </p:nvCxnSpPr>
        <p:spPr>
          <a:xfrm>
            <a:off x="4686327" y="1999819"/>
            <a:ext cx="1348091" cy="39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686327" y="3617679"/>
            <a:ext cx="1348091" cy="39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686327" y="5109928"/>
            <a:ext cx="1348091" cy="39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515" y="2979670"/>
            <a:ext cx="1164361" cy="1164361"/>
          </a:xfrm>
          <a:prstGeom prst="rect">
            <a:avLst/>
          </a:prstGeom>
        </p:spPr>
      </p:pic>
      <p:cxnSp>
        <p:nvCxnSpPr>
          <p:cNvPr id="18" name="Elbow Connector 17"/>
          <p:cNvCxnSpPr>
            <a:stCxn id="16" idx="3"/>
            <a:endCxn id="4" idx="1"/>
          </p:cNvCxnSpPr>
          <p:nvPr/>
        </p:nvCxnSpPr>
        <p:spPr>
          <a:xfrm flipV="1">
            <a:off x="2312876" y="1999819"/>
            <a:ext cx="1209090" cy="1562032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16" idx="3"/>
            <a:endCxn id="8" idx="1"/>
          </p:cNvCxnSpPr>
          <p:nvPr/>
        </p:nvCxnSpPr>
        <p:spPr>
          <a:xfrm>
            <a:off x="2312876" y="3561851"/>
            <a:ext cx="1209090" cy="12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16" idx="3"/>
            <a:endCxn id="10" idx="1"/>
          </p:cNvCxnSpPr>
          <p:nvPr/>
        </p:nvCxnSpPr>
        <p:spPr>
          <a:xfrm>
            <a:off x="2312876" y="3561851"/>
            <a:ext cx="1209090" cy="156203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995010" y="4197755"/>
            <a:ext cx="1501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Load Balancer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787859" y="2577647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399293" y="2577647"/>
            <a:ext cx="574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Disk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785880" y="4144031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397314" y="4144031"/>
            <a:ext cx="574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Disk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783901" y="5710415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395335" y="5710415"/>
            <a:ext cx="574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676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Elastic Queue Consumers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598353" y="2421825"/>
            <a:ext cx="1357505" cy="2867991"/>
            <a:chOff x="1313714" y="1729551"/>
            <a:chExt cx="2868277" cy="3809392"/>
          </a:xfrm>
        </p:grpSpPr>
        <p:sp>
          <p:nvSpPr>
            <p:cNvPr id="4" name="Can 3"/>
            <p:cNvSpPr/>
            <p:nvPr/>
          </p:nvSpPr>
          <p:spPr>
            <a:xfrm>
              <a:off x="1313714" y="1729551"/>
              <a:ext cx="2868277" cy="3809392"/>
            </a:xfrm>
            <a:prstGeom prst="ca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Can 4"/>
            <p:cNvSpPr/>
            <p:nvPr/>
          </p:nvSpPr>
          <p:spPr>
            <a:xfrm>
              <a:off x="1313714" y="2649060"/>
              <a:ext cx="2868277" cy="2889883"/>
            </a:xfrm>
            <a:prstGeom prst="can">
              <a:avLst>
                <a:gd name="adj" fmla="val 36429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ounded Rectangle 6"/>
          <p:cNvSpPr/>
          <p:nvPr/>
        </p:nvSpPr>
        <p:spPr>
          <a:xfrm>
            <a:off x="218952" y="3844874"/>
            <a:ext cx="744439" cy="6922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Job</a:t>
            </a:r>
            <a:endParaRPr lang="en-US" dirty="0"/>
          </a:p>
        </p:txBody>
      </p:sp>
      <p:cxnSp>
        <p:nvCxnSpPr>
          <p:cNvPr id="9" name="Straight Arrow Connector 8"/>
          <p:cNvCxnSpPr>
            <a:stCxn id="7" idx="3"/>
            <a:endCxn id="5" idx="2"/>
          </p:cNvCxnSpPr>
          <p:nvPr/>
        </p:nvCxnSpPr>
        <p:spPr>
          <a:xfrm>
            <a:off x="963391" y="4191011"/>
            <a:ext cx="634962" cy="109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568927" y="3491741"/>
            <a:ext cx="0" cy="142043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 rot="16200000">
            <a:off x="2652149" y="4017291"/>
            <a:ext cx="1420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Queue depth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6334" y="1417638"/>
            <a:ext cx="1164361" cy="1164361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7330695" y="2649014"/>
            <a:ext cx="1362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Worker pool</a:t>
            </a:r>
            <a:endParaRPr lang="en-US" dirty="0"/>
          </a:p>
        </p:txBody>
      </p:sp>
      <p:cxnSp>
        <p:nvCxnSpPr>
          <p:cNvPr id="20" name="Elbow Connector 19"/>
          <p:cNvCxnSpPr>
            <a:stCxn id="17" idx="1"/>
          </p:cNvCxnSpPr>
          <p:nvPr/>
        </p:nvCxnSpPr>
        <p:spPr>
          <a:xfrm rot="10800000" flipV="1">
            <a:off x="2955858" y="1999819"/>
            <a:ext cx="3210476" cy="1114280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254858" y="1654351"/>
            <a:ext cx="53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Pull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0054" y="3018346"/>
            <a:ext cx="1164361" cy="1164361"/>
          </a:xfrm>
          <a:prstGeom prst="rect">
            <a:avLst/>
          </a:prstGeom>
        </p:spPr>
      </p:pic>
      <p:cxnSp>
        <p:nvCxnSpPr>
          <p:cNvPr id="24" name="Elbow Connector 23"/>
          <p:cNvCxnSpPr>
            <a:stCxn id="22" idx="1"/>
          </p:cNvCxnSpPr>
          <p:nvPr/>
        </p:nvCxnSpPr>
        <p:spPr>
          <a:xfrm rot="10800000">
            <a:off x="2955858" y="3114101"/>
            <a:ext cx="3204196" cy="486427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254858" y="3196932"/>
            <a:ext cx="53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Pull</a:t>
            </a:r>
            <a:endParaRPr lang="en-US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LineDrawing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166335" y="4415118"/>
            <a:ext cx="1164361" cy="1164361"/>
          </a:xfrm>
          <a:prstGeom prst="rect">
            <a:avLst/>
          </a:prstGeom>
        </p:spPr>
      </p:pic>
      <p:cxnSp>
        <p:nvCxnSpPr>
          <p:cNvPr id="28" name="Elbow Connector 27"/>
          <p:cNvCxnSpPr>
            <a:stCxn id="26" idx="1"/>
          </p:cNvCxnSpPr>
          <p:nvPr/>
        </p:nvCxnSpPr>
        <p:spPr>
          <a:xfrm rot="10800000">
            <a:off x="2955859" y="3114101"/>
            <a:ext cx="3210477" cy="1883198"/>
          </a:xfrm>
          <a:prstGeom prst="bentConnector3">
            <a:avLst>
              <a:gd name="adj1" fmla="val 50000"/>
            </a:avLst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375135" y="4858071"/>
            <a:ext cx="131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Elastic Scale</a:t>
            </a:r>
            <a:endParaRPr lang="en-US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609" y="5289816"/>
            <a:ext cx="723249" cy="723249"/>
          </a:xfrm>
          <a:prstGeom prst="rect">
            <a:avLst/>
          </a:prstGeom>
        </p:spPr>
      </p:pic>
      <p:cxnSp>
        <p:nvCxnSpPr>
          <p:cNvPr id="36" name="Elbow Connector 35"/>
          <p:cNvCxnSpPr>
            <a:stCxn id="14" idx="2"/>
            <a:endCxn id="32" idx="1"/>
          </p:cNvCxnSpPr>
          <p:nvPr/>
        </p:nvCxnSpPr>
        <p:spPr>
          <a:xfrm>
            <a:off x="3547031" y="4201957"/>
            <a:ext cx="984578" cy="144948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254858" y="5579479"/>
            <a:ext cx="1724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Cloud Controller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246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Load Balancer-based </a:t>
            </a:r>
            <a:br>
              <a:rPr lang="en-US" dirty="0" smtClean="0"/>
            </a:br>
            <a:r>
              <a:rPr lang="en-US" dirty="0" smtClean="0"/>
              <a:t>elastic scaling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201676" y="3185985"/>
            <a:ext cx="634962" cy="109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6334" y="1322056"/>
            <a:ext cx="1164361" cy="1164361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7330695" y="2649014"/>
            <a:ext cx="1362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Worker pool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0054" y="2581999"/>
            <a:ext cx="1164361" cy="1164361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609" y="5289816"/>
            <a:ext cx="723249" cy="723249"/>
          </a:xfrm>
          <a:prstGeom prst="rect">
            <a:avLst/>
          </a:prstGeom>
        </p:spPr>
      </p:pic>
      <p:cxnSp>
        <p:nvCxnSpPr>
          <p:cNvPr id="36" name="Elbow Connector 35"/>
          <p:cNvCxnSpPr>
            <a:stCxn id="18" idx="3"/>
            <a:endCxn id="32" idx="3"/>
          </p:cNvCxnSpPr>
          <p:nvPr/>
        </p:nvCxnSpPr>
        <p:spPr>
          <a:xfrm flipH="1">
            <a:off x="5254858" y="2833680"/>
            <a:ext cx="3438222" cy="2817761"/>
          </a:xfrm>
          <a:prstGeom prst="bentConnector3">
            <a:avLst>
              <a:gd name="adj1" fmla="val -6649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793730" y="4928905"/>
            <a:ext cx="1724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Cloud Controller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252369" y="2867456"/>
            <a:ext cx="949307" cy="69880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6638" y="2581999"/>
            <a:ext cx="1164361" cy="1164361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1638614" y="3813375"/>
            <a:ext cx="1501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Load Balancer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643222" y="5282109"/>
            <a:ext cx="1240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Monitoring</a:t>
            </a:r>
            <a:endParaRPr lang="en-US" dirty="0"/>
          </a:p>
        </p:txBody>
      </p:sp>
      <p:cxnSp>
        <p:nvCxnSpPr>
          <p:cNvPr id="33" name="Elbow Connector 32"/>
          <p:cNvCxnSpPr>
            <a:endCxn id="29" idx="2"/>
          </p:cNvCxnSpPr>
          <p:nvPr/>
        </p:nvCxnSpPr>
        <p:spPr>
          <a:xfrm rot="10800000">
            <a:off x="2389293" y="4182707"/>
            <a:ext cx="2142316" cy="1347388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389292" y="5489131"/>
            <a:ext cx="1768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Topology update</a:t>
            </a:r>
            <a:endParaRPr lang="en-US" dirty="0"/>
          </a:p>
        </p:txBody>
      </p:sp>
      <p:cxnSp>
        <p:nvCxnSpPr>
          <p:cNvPr id="34" name="Elbow Connector 33"/>
          <p:cNvCxnSpPr>
            <a:stCxn id="27" idx="3"/>
            <a:endCxn id="17" idx="1"/>
          </p:cNvCxnSpPr>
          <p:nvPr/>
        </p:nvCxnSpPr>
        <p:spPr>
          <a:xfrm flipV="1">
            <a:off x="3000999" y="1904237"/>
            <a:ext cx="3165335" cy="1259943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27" idx="3"/>
            <a:endCxn id="22" idx="1"/>
          </p:cNvCxnSpPr>
          <p:nvPr/>
        </p:nvCxnSpPr>
        <p:spPr>
          <a:xfrm>
            <a:off x="3000999" y="3164180"/>
            <a:ext cx="3159055" cy="12700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4" name="Picture 4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LineDrawing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166334" y="3764544"/>
            <a:ext cx="1164361" cy="1164361"/>
          </a:xfrm>
          <a:prstGeom prst="rect">
            <a:avLst/>
          </a:prstGeom>
        </p:spPr>
      </p:pic>
      <p:cxnSp>
        <p:nvCxnSpPr>
          <p:cNvPr id="45" name="Elbow Connector 44"/>
          <p:cNvCxnSpPr>
            <a:stCxn id="27" idx="3"/>
            <a:endCxn id="44" idx="1"/>
          </p:cNvCxnSpPr>
          <p:nvPr/>
        </p:nvCxnSpPr>
        <p:spPr>
          <a:xfrm>
            <a:off x="3000999" y="3164180"/>
            <a:ext cx="3165335" cy="1182545"/>
          </a:xfrm>
          <a:prstGeom prst="bentConnector3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7235710" y="4214593"/>
            <a:ext cx="1295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Elastic scale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990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Pictorially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2100"/>
            <a:ext cx="9144000" cy="6251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138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5292</TotalTime>
  <Words>260</Words>
  <Application>Microsoft Macintosh PowerPoint</Application>
  <PresentationFormat>On-screen Show (4:3)</PresentationFormat>
  <Paragraphs>80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Cloud Computing and Big Data  Recap of the fundamental theories</vt:lpstr>
      <vt:lpstr>Amdahl’s Law Theoretical speedup given a fixed data size</vt:lpstr>
      <vt:lpstr>Gustafson’s Law What if the data increases too?</vt:lpstr>
      <vt:lpstr>Karp-Flatt Metric</vt:lpstr>
      <vt:lpstr>Karp-Flatt metric</vt:lpstr>
      <vt:lpstr>Shared Nothing Architecture</vt:lpstr>
      <vt:lpstr>Elastic Queue Consumers</vt:lpstr>
      <vt:lpstr>Load Balancer-based  elastic scaling</vt:lpstr>
      <vt:lpstr>Pictorially</vt:lpstr>
      <vt:lpstr>Partitioning / Sharding</vt:lpstr>
      <vt:lpstr>Efficiency</vt:lpstr>
      <vt:lpstr>CAP Theorem</vt:lpstr>
    </vt:vector>
  </TitlesOfParts>
  <Company>WSO2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Fremantle</dc:creator>
  <cp:lastModifiedBy>Paul Fremantle</cp:lastModifiedBy>
  <cp:revision>391</cp:revision>
  <dcterms:created xsi:type="dcterms:W3CDTF">2012-03-07T10:41:54Z</dcterms:created>
  <dcterms:modified xsi:type="dcterms:W3CDTF">2016-09-23T07:57:49Z</dcterms:modified>
</cp:coreProperties>
</file>