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62" r:id="rId3"/>
    <p:sldId id="265" r:id="rId4"/>
    <p:sldId id="261" r:id="rId5"/>
    <p:sldId id="259" r:id="rId6"/>
    <p:sldId id="260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88" r:id="rId16"/>
    <p:sldId id="289" r:id="rId17"/>
    <p:sldId id="277" r:id="rId18"/>
    <p:sldId id="278" r:id="rId19"/>
    <p:sldId id="279" r:id="rId20"/>
    <p:sldId id="280" r:id="rId21"/>
    <p:sldId id="281" r:id="rId22"/>
    <p:sldId id="286" r:id="rId23"/>
    <p:sldId id="282" r:id="rId24"/>
    <p:sldId id="283" r:id="rId25"/>
    <p:sldId id="284" r:id="rId26"/>
    <p:sldId id="287" r:id="rId27"/>
    <p:sldId id="290" r:id="rId28"/>
    <p:sldId id="276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22/08/17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Understanding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 Cloud Services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Sept 2017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/ AWS main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EC2 (Elastic Compute Cloud)</a:t>
            </a:r>
          </a:p>
          <a:p>
            <a:pPr lvl="1"/>
            <a:r>
              <a:rPr lang="en-US" dirty="0" smtClean="0"/>
              <a:t>Instances</a:t>
            </a:r>
          </a:p>
          <a:p>
            <a:pPr lvl="2"/>
            <a:r>
              <a:rPr lang="en-US" dirty="0" smtClean="0"/>
              <a:t>Servers of various sizes</a:t>
            </a:r>
          </a:p>
          <a:p>
            <a:pPr lvl="1"/>
            <a:r>
              <a:rPr lang="en-US" dirty="0" smtClean="0"/>
              <a:t>AMIs (Amazon Machine Images)</a:t>
            </a:r>
          </a:p>
          <a:p>
            <a:pPr lvl="2"/>
            <a:r>
              <a:rPr lang="en-US" dirty="0" smtClean="0"/>
              <a:t>Server images </a:t>
            </a:r>
          </a:p>
          <a:p>
            <a:pPr lvl="1"/>
            <a:r>
              <a:rPr lang="en-US" dirty="0" smtClean="0"/>
              <a:t>Elastic Block Storage (EBS)</a:t>
            </a:r>
          </a:p>
          <a:p>
            <a:pPr lvl="2"/>
            <a:r>
              <a:rPr lang="en-US" dirty="0" smtClean="0"/>
              <a:t>Virtualized Hard drives</a:t>
            </a:r>
          </a:p>
          <a:p>
            <a:pPr lvl="1"/>
            <a:r>
              <a:rPr lang="en-US" dirty="0" smtClean="0"/>
              <a:t>VPC (Virtual Private Cloud)</a:t>
            </a:r>
          </a:p>
          <a:p>
            <a:pPr lvl="2"/>
            <a:r>
              <a:rPr lang="en-US" dirty="0" smtClean="0"/>
              <a:t>Secure network space</a:t>
            </a:r>
          </a:p>
          <a:p>
            <a:r>
              <a:rPr lang="en-US" dirty="0" smtClean="0"/>
              <a:t>S3 (Simple Storage Solution)</a:t>
            </a:r>
          </a:p>
          <a:p>
            <a:pPr lvl="1"/>
            <a:r>
              <a:rPr lang="en-US" dirty="0" smtClean="0"/>
              <a:t>“Buckets” of data </a:t>
            </a:r>
          </a:p>
          <a:p>
            <a:pPr lvl="1"/>
            <a:r>
              <a:rPr lang="en-US" dirty="0" smtClean="0"/>
              <a:t>Longer term storage of data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4307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Platform-as-a-Service</a:t>
            </a:r>
            <a:br>
              <a:rPr lang="en-US" dirty="0" smtClean="0"/>
            </a:br>
            <a:r>
              <a:rPr lang="en-US" dirty="0" err="1" smtClean="0"/>
              <a:t>PaaS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IaaS</a:t>
            </a:r>
            <a:r>
              <a:rPr lang="en-US" dirty="0" smtClean="0"/>
              <a:t> is about provisioning </a:t>
            </a:r>
          </a:p>
          <a:p>
            <a:pPr lvl="1"/>
            <a:r>
              <a:rPr lang="en-US" dirty="0" smtClean="0"/>
              <a:t>machines, disk, network</a:t>
            </a:r>
          </a:p>
          <a:p>
            <a:r>
              <a:rPr lang="en-US" dirty="0" err="1" smtClean="0"/>
              <a:t>PaaS</a:t>
            </a:r>
            <a:r>
              <a:rPr lang="en-US" dirty="0" smtClean="0"/>
              <a:t> is about provisioning services for developers</a:t>
            </a:r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, Spark, JEE containers</a:t>
            </a:r>
          </a:p>
          <a:p>
            <a:pPr lvl="1"/>
            <a:r>
              <a:rPr lang="en-US" dirty="0" smtClean="0"/>
              <a:t>Databases, Queues, Pub/Sub</a:t>
            </a:r>
          </a:p>
          <a:p>
            <a:pPr lvl="1"/>
            <a:r>
              <a:rPr lang="en-US" dirty="0" smtClean="0"/>
              <a:t>Cache, Email services, Notifications</a:t>
            </a:r>
          </a:p>
          <a:p>
            <a:r>
              <a:rPr lang="en-US" dirty="0" smtClean="0"/>
              <a:t>Sort of </a:t>
            </a:r>
            <a:r>
              <a:rPr lang="en-US" dirty="0" err="1" smtClean="0"/>
              <a:t>SaaS</a:t>
            </a:r>
            <a:r>
              <a:rPr lang="en-US" dirty="0" smtClean="0"/>
              <a:t> for developers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7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</a:t>
            </a:r>
            <a:r>
              <a:rPr lang="en-US" dirty="0" err="1" smtClean="0"/>
              <a:t>PaaS</a:t>
            </a:r>
            <a:r>
              <a:rPr lang="en-US" dirty="0" smtClean="0"/>
              <a:t>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Amazon AWS is becoming a </a:t>
            </a:r>
            <a:r>
              <a:rPr lang="en-US" dirty="0" err="1" smtClean="0"/>
              <a:t>PaaS</a:t>
            </a:r>
            <a:endParaRPr lang="en-US" dirty="0" smtClean="0"/>
          </a:p>
          <a:p>
            <a:pPr lvl="1"/>
            <a:r>
              <a:rPr lang="en-US" dirty="0" smtClean="0"/>
              <a:t>RDS (Database), </a:t>
            </a:r>
            <a:r>
              <a:rPr lang="en-US" dirty="0" err="1" smtClean="0"/>
              <a:t>DynamoDB</a:t>
            </a:r>
            <a:endParaRPr lang="en-US" dirty="0" smtClean="0"/>
          </a:p>
          <a:p>
            <a:pPr lvl="1"/>
            <a:r>
              <a:rPr lang="en-US" dirty="0" err="1" smtClean="0"/>
              <a:t>ElastiCache</a:t>
            </a:r>
            <a:r>
              <a:rPr lang="en-US" dirty="0" smtClean="0"/>
              <a:t> (</a:t>
            </a:r>
            <a:r>
              <a:rPr lang="en-US" dirty="0" err="1" smtClean="0"/>
              <a:t>memcache</a:t>
            </a:r>
            <a:r>
              <a:rPr lang="en-US" dirty="0" smtClean="0"/>
              <a:t> as a service)</a:t>
            </a:r>
          </a:p>
          <a:p>
            <a:pPr lvl="1"/>
            <a:r>
              <a:rPr lang="en-US" dirty="0" smtClean="0"/>
              <a:t>Elastic Beanstalk (deployment as a service)</a:t>
            </a:r>
          </a:p>
          <a:p>
            <a:pPr lvl="1"/>
            <a:r>
              <a:rPr lang="en-US" dirty="0" smtClean="0"/>
              <a:t>Simple Notification Service</a:t>
            </a:r>
          </a:p>
          <a:p>
            <a:pPr lvl="1"/>
            <a:r>
              <a:rPr lang="en-US" dirty="0" smtClean="0"/>
              <a:t>API Gateway</a:t>
            </a:r>
          </a:p>
          <a:p>
            <a:pPr lvl="1"/>
            <a:r>
              <a:rPr lang="en-US" dirty="0" err="1" smtClean="0"/>
              <a:t>CloudSearch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72734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Public </a:t>
            </a:r>
            <a:r>
              <a:rPr lang="en-US" dirty="0" err="1" smtClean="0"/>
              <a:t>PaaS</a:t>
            </a:r>
            <a:r>
              <a:rPr lang="en-US" dirty="0" smtClean="0"/>
              <a:t>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App Engine</a:t>
            </a:r>
          </a:p>
          <a:p>
            <a:r>
              <a:rPr lang="en-US" dirty="0" err="1" smtClean="0"/>
              <a:t>Force.com</a:t>
            </a:r>
            <a:r>
              <a:rPr lang="en-US" dirty="0" smtClean="0"/>
              <a:t> App Cloud</a:t>
            </a:r>
          </a:p>
          <a:p>
            <a:pPr lvl="1"/>
            <a:r>
              <a:rPr lang="en-US" dirty="0" err="1" smtClean="0"/>
              <a:t>Heroku</a:t>
            </a:r>
            <a:r>
              <a:rPr lang="en-US" dirty="0" smtClean="0"/>
              <a:t> </a:t>
            </a:r>
          </a:p>
          <a:p>
            <a:r>
              <a:rPr lang="en-US" dirty="0" smtClean="0"/>
              <a:t>IBM </a:t>
            </a:r>
            <a:r>
              <a:rPr lang="en-US" dirty="0" err="1" smtClean="0"/>
              <a:t>Bluemix</a:t>
            </a:r>
            <a:endParaRPr lang="en-US" dirty="0" smtClean="0"/>
          </a:p>
          <a:p>
            <a:r>
              <a:rPr lang="en-US" dirty="0" err="1" smtClean="0"/>
              <a:t>RedHat</a:t>
            </a:r>
            <a:r>
              <a:rPr lang="en-US" dirty="0" smtClean="0"/>
              <a:t> </a:t>
            </a:r>
            <a:r>
              <a:rPr lang="en-US" dirty="0" err="1" smtClean="0"/>
              <a:t>OpenShift</a:t>
            </a:r>
            <a:endParaRPr lang="en-US" dirty="0" smtClean="0"/>
          </a:p>
          <a:p>
            <a:r>
              <a:rPr lang="en-US" dirty="0" smtClean="0"/>
              <a:t>WSO2 Cloud</a:t>
            </a:r>
          </a:p>
          <a:p>
            <a:r>
              <a:rPr lang="en-US" dirty="0" err="1" smtClean="0"/>
              <a:t>EngineYard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3062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</a:t>
            </a:r>
            <a:r>
              <a:rPr lang="en-US" dirty="0" err="1" smtClean="0"/>
              <a:t>PaaS</a:t>
            </a:r>
            <a:r>
              <a:rPr lang="en-US" dirty="0" smtClean="0"/>
              <a:t>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Pivotal </a:t>
            </a:r>
            <a:r>
              <a:rPr lang="en-US" dirty="0" err="1" smtClean="0"/>
              <a:t>CloudFoundry</a:t>
            </a:r>
            <a:endParaRPr lang="en-US" dirty="0" smtClean="0"/>
          </a:p>
          <a:p>
            <a:pPr lvl="1"/>
            <a:r>
              <a:rPr lang="en-US" dirty="0" smtClean="0"/>
              <a:t>The market leader</a:t>
            </a:r>
          </a:p>
          <a:p>
            <a:r>
              <a:rPr lang="en-US" dirty="0" err="1" smtClean="0"/>
              <a:t>Redhat</a:t>
            </a:r>
            <a:r>
              <a:rPr lang="en-US" dirty="0" smtClean="0"/>
              <a:t> </a:t>
            </a:r>
            <a:r>
              <a:rPr lang="en-US" dirty="0" err="1" smtClean="0"/>
              <a:t>OpenShift</a:t>
            </a:r>
            <a:endParaRPr lang="en-US" dirty="0" smtClean="0"/>
          </a:p>
          <a:p>
            <a:r>
              <a:rPr lang="en-US" dirty="0" smtClean="0"/>
              <a:t>Apache </a:t>
            </a:r>
            <a:r>
              <a:rPr lang="en-US" dirty="0" err="1" smtClean="0"/>
              <a:t>Stratos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53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Invisible infrastructure</a:t>
            </a:r>
          </a:p>
          <a:p>
            <a:r>
              <a:rPr lang="en-US" dirty="0" smtClean="0"/>
              <a:t>Not yet clearly defined, but centering around the concept of Function-as-a-Service</a:t>
            </a:r>
          </a:p>
          <a:p>
            <a:pPr lvl="1"/>
            <a:r>
              <a:rPr lang="en-US" dirty="0" smtClean="0"/>
              <a:t>E.g. AWS Lambda</a:t>
            </a:r>
          </a:p>
          <a:p>
            <a:pPr lvl="2"/>
            <a:r>
              <a:rPr lang="en-US" dirty="0" smtClean="0"/>
              <a:t>Deploy a function that is fired when an event happens</a:t>
            </a:r>
          </a:p>
        </p:txBody>
      </p:sp>
    </p:spTree>
    <p:extLst>
      <p:ext uri="{BB962C8B-B14F-4D97-AF65-F5344CB8AC3E}">
        <p14:creationId xmlns:p14="http://schemas.microsoft.com/office/powerpoint/2010/main" val="3295856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 smtClean="0"/>
              <a:t> computing</a:t>
            </a:r>
          </a:p>
          <a:p>
            <a:pPr lvl="1"/>
            <a:r>
              <a:rPr lang="en-US" dirty="0" smtClean="0"/>
              <a:t>Runs a small amount of code in response to an event</a:t>
            </a:r>
          </a:p>
          <a:p>
            <a:pPr lvl="1"/>
            <a:r>
              <a:rPr lang="en-US" dirty="0" smtClean="0"/>
              <a:t>Billed in increments of 100 </a:t>
            </a:r>
            <a:r>
              <a:rPr lang="en-US" dirty="0" err="1" smtClean="0"/>
              <a:t>ms</a:t>
            </a:r>
            <a:endParaRPr lang="en-US" dirty="0" smtClean="0"/>
          </a:p>
          <a:p>
            <a:pPr lvl="2"/>
            <a:r>
              <a:rPr lang="en-US" dirty="0" smtClean="0"/>
              <a:t>Really pay as you go</a:t>
            </a:r>
          </a:p>
          <a:p>
            <a:pPr lvl="1"/>
            <a:r>
              <a:rPr lang="en-US" dirty="0" smtClean="0"/>
              <a:t>Scalable (you don’t need to define servers)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43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Amazon 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ways to interact</a:t>
            </a:r>
          </a:p>
          <a:p>
            <a:pPr lvl="1"/>
            <a:r>
              <a:rPr lang="en-US" dirty="0" smtClean="0"/>
              <a:t>Amazon Dashboard (web)</a:t>
            </a:r>
          </a:p>
          <a:p>
            <a:pPr lvl="1"/>
            <a:r>
              <a:rPr lang="en-US" dirty="0" smtClean="0"/>
              <a:t>APIs and Command-Line</a:t>
            </a:r>
          </a:p>
          <a:p>
            <a:pPr lvl="1"/>
            <a:r>
              <a:rPr lang="en-US" dirty="0" smtClean="0"/>
              <a:t>Third-party tools</a:t>
            </a:r>
          </a:p>
          <a:p>
            <a:pPr lvl="2"/>
            <a:r>
              <a:rPr lang="en-US" dirty="0" err="1" smtClean="0"/>
              <a:t>ElasticFox</a:t>
            </a:r>
            <a:r>
              <a:rPr lang="en-US" dirty="0" smtClean="0"/>
              <a:t>, </a:t>
            </a:r>
            <a:r>
              <a:rPr lang="en-US" dirty="0" err="1" smtClean="0"/>
              <a:t>HybridFox</a:t>
            </a:r>
            <a:endParaRPr lang="en-US" dirty="0" smtClean="0"/>
          </a:p>
          <a:p>
            <a:pPr lvl="2"/>
            <a:r>
              <a:rPr lang="en-US" dirty="0" err="1" smtClean="0"/>
              <a:t>Scalr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78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EC2 Dashboard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100"/>
            <a:ext cx="9144000" cy="423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09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EC2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7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Capabilities offered as-a-Service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Software-as-a-Service</a:t>
            </a:r>
          </a:p>
          <a:p>
            <a:pPr lvl="1"/>
            <a:r>
              <a:rPr lang="en-US" dirty="0" err="1" smtClean="0"/>
              <a:t>Salesforce</a:t>
            </a:r>
            <a:r>
              <a:rPr lang="en-US" dirty="0" smtClean="0"/>
              <a:t>, </a:t>
            </a:r>
            <a:r>
              <a:rPr lang="en-US" dirty="0" err="1" smtClean="0"/>
              <a:t>Quickbooks</a:t>
            </a:r>
            <a:r>
              <a:rPr lang="en-US" dirty="0" smtClean="0"/>
              <a:t> Online, Gmail, </a:t>
            </a:r>
            <a:r>
              <a:rPr lang="en-US" dirty="0" err="1" smtClean="0"/>
              <a:t>Gdrive</a:t>
            </a:r>
            <a:r>
              <a:rPr lang="en-US" dirty="0" smtClean="0"/>
              <a:t>, Office 365,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Infrastructure-as-a-Service</a:t>
            </a:r>
          </a:p>
          <a:p>
            <a:pPr lvl="1"/>
            <a:r>
              <a:rPr lang="en-US" dirty="0" smtClean="0"/>
              <a:t>CPUs, Memory, Disk, Networks, Firewalls,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Amazon AWS, </a:t>
            </a:r>
            <a:r>
              <a:rPr lang="en-US" dirty="0" err="1" smtClean="0"/>
              <a:t>Joyent</a:t>
            </a:r>
            <a:r>
              <a:rPr lang="en-US" dirty="0" smtClean="0"/>
              <a:t>, Microsoft Azure, IBM </a:t>
            </a:r>
            <a:r>
              <a:rPr lang="en-US" dirty="0" err="1" smtClean="0"/>
              <a:t>Softlayer</a:t>
            </a:r>
            <a:r>
              <a:rPr lang="en-US" dirty="0" smtClean="0"/>
              <a:t>, Rackspace, Google Compute Engine</a:t>
            </a:r>
          </a:p>
          <a:p>
            <a:r>
              <a:rPr lang="en-US" dirty="0" smtClean="0"/>
              <a:t>Platform-as-a-Service</a:t>
            </a:r>
          </a:p>
          <a:p>
            <a:pPr lvl="1"/>
            <a:r>
              <a:rPr lang="en-US" dirty="0" smtClean="0"/>
              <a:t>Somewhere between!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23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EC2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Instances</a:t>
            </a:r>
          </a:p>
          <a:p>
            <a:pPr lvl="1"/>
            <a:r>
              <a:rPr lang="en-US" dirty="0" smtClean="0"/>
              <a:t>Your virtual computers</a:t>
            </a:r>
          </a:p>
          <a:p>
            <a:r>
              <a:rPr lang="en-US" dirty="0" smtClean="0"/>
              <a:t>Volumes (EBS)</a:t>
            </a:r>
          </a:p>
          <a:p>
            <a:pPr lvl="1"/>
            <a:r>
              <a:rPr lang="en-US" dirty="0" smtClean="0"/>
              <a:t>Disk drives</a:t>
            </a:r>
          </a:p>
          <a:p>
            <a:r>
              <a:rPr lang="en-US" dirty="0" smtClean="0"/>
              <a:t>Elastic IPs</a:t>
            </a:r>
          </a:p>
          <a:p>
            <a:pPr lvl="1"/>
            <a:r>
              <a:rPr lang="en-US" dirty="0" smtClean="0"/>
              <a:t>Specific IP address that can be assigned to systems</a:t>
            </a:r>
          </a:p>
          <a:p>
            <a:r>
              <a:rPr lang="en-US" dirty="0" smtClean="0"/>
              <a:t>Security Groups</a:t>
            </a:r>
          </a:p>
          <a:p>
            <a:pPr lvl="1"/>
            <a:r>
              <a:rPr lang="en-US" dirty="0" smtClean="0"/>
              <a:t>Sets of firewall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83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components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Virtual Private Cloud (VPC)</a:t>
            </a:r>
          </a:p>
          <a:p>
            <a:pPr lvl="1"/>
            <a:r>
              <a:rPr lang="en-US" dirty="0" smtClean="0"/>
              <a:t>A secure subnet for your instances which can be </a:t>
            </a:r>
            <a:r>
              <a:rPr lang="en-US" dirty="0" err="1" smtClean="0"/>
              <a:t>VPNed</a:t>
            </a:r>
            <a:r>
              <a:rPr lang="en-US" dirty="0" smtClean="0"/>
              <a:t> to/from your own </a:t>
            </a:r>
            <a:r>
              <a:rPr lang="en-US" dirty="0" err="1" smtClean="0"/>
              <a:t>datacentre</a:t>
            </a:r>
            <a:endParaRPr lang="en-US" dirty="0" smtClean="0"/>
          </a:p>
          <a:p>
            <a:pPr lvl="1"/>
            <a:r>
              <a:rPr lang="en-US" dirty="0" smtClean="0"/>
              <a:t>Includes/requires an Internet Gateway for creating public services</a:t>
            </a:r>
          </a:p>
          <a:p>
            <a:r>
              <a:rPr lang="en-US" dirty="0" smtClean="0"/>
              <a:t>Load Balancers</a:t>
            </a:r>
          </a:p>
          <a:p>
            <a:pPr lvl="1"/>
            <a:r>
              <a:rPr lang="en-US" dirty="0" smtClean="0"/>
              <a:t>Network load-balancing system</a:t>
            </a:r>
          </a:p>
          <a:p>
            <a:r>
              <a:rPr lang="en-US" dirty="0" smtClean="0"/>
              <a:t>Key pairs</a:t>
            </a:r>
          </a:p>
          <a:p>
            <a:pPr lvl="1"/>
            <a:r>
              <a:rPr lang="en-US" dirty="0" smtClean="0"/>
              <a:t>Security tokens for managing access</a:t>
            </a:r>
          </a:p>
          <a:p>
            <a:r>
              <a:rPr lang="en-US" dirty="0" smtClean="0"/>
              <a:t>Route 53</a:t>
            </a:r>
          </a:p>
          <a:p>
            <a:pPr lvl="1"/>
            <a:r>
              <a:rPr lang="en-US" dirty="0" smtClean="0"/>
              <a:t>Amazon’s DNS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3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cool AWS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r>
              <a:rPr lang="en-US" dirty="0" err="1" smtClean="0"/>
              <a:t>IoT</a:t>
            </a:r>
            <a:r>
              <a:rPr lang="en-US" dirty="0" smtClean="0"/>
              <a:t> management </a:t>
            </a:r>
          </a:p>
          <a:p>
            <a:r>
              <a:rPr lang="en-US" dirty="0" smtClean="0"/>
              <a:t>Code tools</a:t>
            </a:r>
          </a:p>
          <a:p>
            <a:r>
              <a:rPr lang="en-US" dirty="0" smtClean="0"/>
              <a:t>Management</a:t>
            </a:r>
          </a:p>
          <a:p>
            <a:r>
              <a:rPr lang="en-US" dirty="0" smtClean="0"/>
              <a:t>Analytics</a:t>
            </a:r>
          </a:p>
          <a:p>
            <a:r>
              <a:rPr lang="en-US" dirty="0" smtClean="0"/>
              <a:t>API Gateway</a:t>
            </a:r>
          </a:p>
          <a:p>
            <a:r>
              <a:rPr lang="en-US" smtClean="0"/>
              <a:t>Machine Learning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7539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is a difference between </a:t>
            </a:r>
            <a:r>
              <a:rPr lang="en-US" b="1" dirty="0" smtClean="0"/>
              <a:t>stopping</a:t>
            </a:r>
            <a:r>
              <a:rPr lang="en-US" dirty="0" smtClean="0"/>
              <a:t> an instance and </a:t>
            </a:r>
            <a:r>
              <a:rPr lang="en-US" b="1" dirty="0" smtClean="0"/>
              <a:t>terminating</a:t>
            </a:r>
            <a:endParaRPr lang="en-US" b="1" dirty="0"/>
          </a:p>
          <a:p>
            <a:pPr lvl="1"/>
            <a:r>
              <a:rPr lang="en-US" b="1" dirty="0" smtClean="0"/>
              <a:t>Stopping</a:t>
            </a:r>
          </a:p>
          <a:p>
            <a:pPr lvl="2"/>
            <a:r>
              <a:rPr lang="en-US" dirty="0" smtClean="0"/>
              <a:t>Your instance is stopped, but the disk is still allocated</a:t>
            </a:r>
          </a:p>
          <a:p>
            <a:pPr lvl="2"/>
            <a:r>
              <a:rPr lang="en-US" dirty="0" smtClean="0"/>
              <a:t>You will be charged for EBS disk </a:t>
            </a:r>
          </a:p>
          <a:p>
            <a:pPr lvl="1"/>
            <a:r>
              <a:rPr lang="en-US" b="1" dirty="0" smtClean="0"/>
              <a:t>Terminating</a:t>
            </a:r>
          </a:p>
          <a:p>
            <a:pPr lvl="2"/>
            <a:r>
              <a:rPr lang="en-US" dirty="0" smtClean="0"/>
              <a:t>Disk will also be removed and you will not be charged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01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machine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Families</a:t>
            </a:r>
          </a:p>
          <a:p>
            <a:pPr lvl="1"/>
            <a:r>
              <a:rPr lang="en-US" dirty="0" smtClean="0"/>
              <a:t>T2, M4, M3, C4, C3, R3, G2, I2, D2</a:t>
            </a:r>
          </a:p>
          <a:p>
            <a:pPr lvl="2"/>
            <a:r>
              <a:rPr lang="en-US" dirty="0" smtClean="0"/>
              <a:t>General purpose – T, M</a:t>
            </a:r>
          </a:p>
          <a:p>
            <a:pPr lvl="2"/>
            <a:r>
              <a:rPr lang="en-US" dirty="0" smtClean="0"/>
              <a:t>Compute – C</a:t>
            </a:r>
          </a:p>
          <a:p>
            <a:pPr lvl="2"/>
            <a:r>
              <a:rPr lang="en-US" dirty="0" smtClean="0"/>
              <a:t>Memory – R</a:t>
            </a:r>
          </a:p>
          <a:p>
            <a:pPr lvl="2"/>
            <a:r>
              <a:rPr lang="en-US" dirty="0" smtClean="0"/>
              <a:t>GPU – G</a:t>
            </a:r>
          </a:p>
          <a:p>
            <a:pPr lvl="2"/>
            <a:r>
              <a:rPr lang="en-US" dirty="0" smtClean="0"/>
              <a:t>IO – I</a:t>
            </a:r>
          </a:p>
          <a:p>
            <a:pPr lvl="2"/>
            <a:r>
              <a:rPr lang="en-US" dirty="0" smtClean="0"/>
              <a:t>Data – D</a:t>
            </a:r>
          </a:p>
          <a:p>
            <a:r>
              <a:rPr lang="en-US" dirty="0" smtClean="0"/>
              <a:t>Numbers indicate the “family version”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 M4 </a:t>
            </a:r>
            <a:r>
              <a:rPr lang="en-US" dirty="0" err="1" smtClean="0"/>
              <a:t>supercedes</a:t>
            </a:r>
            <a:r>
              <a:rPr lang="en-US" dirty="0" smtClean="0"/>
              <a:t> M3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69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Amazon instance types </a:t>
            </a:r>
            <a:r>
              <a:rPr lang="en-US" sz="3200" smtClean="0"/>
              <a:t>(subset)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53249"/>
              </p:ext>
            </p:extLst>
          </p:nvPr>
        </p:nvGraphicFramePr>
        <p:xfrm>
          <a:off x="320965" y="1082677"/>
          <a:ext cx="8512536" cy="4907600"/>
        </p:xfrm>
        <a:graphic>
          <a:graphicData uri="http://schemas.openxmlformats.org/drawingml/2006/table">
            <a:tbl>
              <a:tblPr firstRow="1" bandCol="1">
                <a:tableStyleId>{3C2FFA5D-87B4-456A-9821-1D502468CF0F}</a:tableStyleId>
              </a:tblPr>
              <a:tblGrid>
                <a:gridCol w="778925"/>
                <a:gridCol w="723287"/>
                <a:gridCol w="856817"/>
                <a:gridCol w="1001474"/>
                <a:gridCol w="1357556"/>
                <a:gridCol w="1402065"/>
                <a:gridCol w="723287"/>
                <a:gridCol w="723287"/>
                <a:gridCol w="945838"/>
              </a:tblGrid>
              <a:tr h="402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Instance </a:t>
                      </a:r>
                      <a:br>
                        <a:rPr lang="en-US" sz="1050" u="none" strike="noStrike">
                          <a:effectLst/>
                        </a:rPr>
                      </a:br>
                      <a:r>
                        <a:rPr lang="en-US" sz="1050" u="none" strike="noStrike">
                          <a:effectLst/>
                        </a:rPr>
                        <a:t>Type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vCPU</a:t>
                      </a:r>
                      <a:endParaRPr lang="en-US" sz="1050" b="1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Memory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Storage</a:t>
                      </a:r>
                      <a:endParaRPr lang="en-US" sz="1050" b="1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Networking</a:t>
                      </a:r>
                      <a:br>
                        <a:rPr lang="en-US" sz="1050" u="none" strike="noStrike">
                          <a:effectLst/>
                        </a:rPr>
                      </a:br>
                      <a:r>
                        <a:rPr lang="en-US" sz="1050" u="none" strike="noStrike">
                          <a:effectLst/>
                        </a:rPr>
                        <a:t>Performance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Physical </a:t>
                      </a:r>
                      <a:br>
                        <a:rPr lang="en-US" sz="1050" u="none" strike="noStrike">
                          <a:effectLst/>
                        </a:rPr>
                      </a:br>
                      <a:r>
                        <a:rPr lang="en-US" sz="1050" u="none" strike="noStrike">
                          <a:effectLst/>
                        </a:rPr>
                        <a:t>Processor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Clock </a:t>
                      </a:r>
                      <a:br>
                        <a:rPr lang="en-US" sz="1050" u="none" strike="noStrike">
                          <a:effectLst/>
                        </a:rPr>
                      </a:br>
                      <a:r>
                        <a:rPr lang="en-US" sz="1050" u="none" strike="noStrike">
                          <a:effectLst/>
                        </a:rPr>
                        <a:t>Speed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EBS OPT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81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Enhance</a:t>
                      </a:r>
                      <a:br>
                        <a:rPr lang="en-US" sz="1050" u="none" strike="noStrike">
                          <a:effectLst/>
                        </a:rPr>
                      </a:br>
                      <a:r>
                        <a:rPr lang="en-US" sz="1050" u="none" strike="noStrike">
                          <a:effectLst/>
                        </a:rPr>
                        <a:t>Networking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8105" marB="0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t2.micro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EBS Only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Low to Moderate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 Xeon family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Up to 3.3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t2.large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2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8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EBS Only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Low to Moderate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 Xeon family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Up to 3.0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m4.large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2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8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EBS Only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Moderate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E5-2676 v3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2.4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402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m4.10xlarge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40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160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EBS Only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 Gigabit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E5-2676 v3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2.4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c4.large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2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 dirty="0">
                          <a:effectLst/>
                        </a:rPr>
                        <a:t>3.75</a:t>
                      </a:r>
                      <a:endParaRPr lang="hr-HR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EBS Only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Moderate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E5-2666 v3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2.9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c4.8xlarge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 dirty="0">
                          <a:effectLst/>
                        </a:rPr>
                        <a:t>36</a:t>
                      </a:r>
                      <a:endParaRPr lang="cs-CZ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60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EBS Only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 Gigabit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E5-2666 v3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2.9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g2.2xlarge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8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15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>
                          <a:effectLst/>
                        </a:rPr>
                        <a:t>1 x 60 SSD</a:t>
                      </a:r>
                      <a:endParaRPr lang="cs-CZ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High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 E5-2670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2.6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g2.8xlarge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32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60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>
                          <a:effectLst/>
                        </a:rPr>
                        <a:t>2 x 120 SSD</a:t>
                      </a:r>
                      <a:endParaRPr lang="cs-CZ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 Gigabit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E5-2670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2.6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050" u="none" strike="noStrike">
                          <a:effectLst/>
                        </a:rPr>
                        <a:t> -</a:t>
                      </a:r>
                      <a:endParaRPr lang="sk-SK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50" u="none" strike="noStrike">
                          <a:effectLst/>
                        </a:rPr>
                        <a:t>- </a:t>
                      </a:r>
                      <a:endParaRPr lang="pl-PL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r3.large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2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 dirty="0">
                          <a:effectLst/>
                        </a:rPr>
                        <a:t>15.25</a:t>
                      </a:r>
                      <a:endParaRPr lang="nb-NO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>
                          <a:effectLst/>
                        </a:rPr>
                        <a:t>1 x 32 SSD</a:t>
                      </a:r>
                      <a:endParaRPr lang="cs-CZ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Moderate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E5-2670 v2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2.5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r3.8xlarge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32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244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>
                          <a:effectLst/>
                        </a:rPr>
                        <a:t>2 x 320 SSD</a:t>
                      </a:r>
                      <a:endParaRPr lang="cs-CZ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 Gigabit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E5-2670 v2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2.5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i2.xlarge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 dirty="0">
                          <a:effectLst/>
                        </a:rPr>
                        <a:t>30.5</a:t>
                      </a:r>
                      <a:endParaRPr lang="nb-NO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 dirty="0">
                          <a:effectLst/>
                        </a:rPr>
                        <a:t>1 </a:t>
                      </a:r>
                      <a:r>
                        <a:rPr lang="cs-CZ" sz="1050" u="none" strike="noStrike" dirty="0" err="1">
                          <a:effectLst/>
                        </a:rPr>
                        <a:t>x</a:t>
                      </a:r>
                      <a:r>
                        <a:rPr lang="cs-CZ" sz="1050" u="none" strike="noStrike" dirty="0">
                          <a:effectLst/>
                        </a:rPr>
                        <a:t> 800 SSD</a:t>
                      </a:r>
                      <a:endParaRPr lang="cs-CZ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Moderate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 Xeon E5-2670 v2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 dirty="0">
                          <a:effectLst/>
                        </a:rPr>
                        <a:t>2.5</a:t>
                      </a:r>
                      <a:endParaRPr lang="hr-HR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Yes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Yes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i2.4xlarge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16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122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>
                          <a:effectLst/>
                        </a:rPr>
                        <a:t>4 x 800 SSD</a:t>
                      </a:r>
                      <a:endParaRPr lang="cs-CZ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High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E5-2670 v2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2.5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Yes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i2.8xlarge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32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244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>
                          <a:effectLst/>
                        </a:rPr>
                        <a:t>8 x 800 SSD</a:t>
                      </a:r>
                      <a:endParaRPr lang="cs-CZ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 Gigabit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E5-2670 v2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2.5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Yes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d2.xlarge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>
                          <a:effectLst/>
                        </a:rPr>
                        <a:t>30.5</a:t>
                      </a:r>
                      <a:endParaRPr lang="nb-NO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3 x 2000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Moderate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E5-2676 v3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2.4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Yes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d2.8xlarge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 dirty="0">
                          <a:effectLst/>
                        </a:rPr>
                        <a:t>36</a:t>
                      </a:r>
                      <a:endParaRPr lang="cs-CZ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244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24 x 2000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 Gigabit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E5-2676 v3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2.4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Yes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885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alternative – </a:t>
            </a:r>
            <a:r>
              <a:rPr lang="en-US" smtClean="0"/>
              <a:t>DigitalOcean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68" y="1417638"/>
            <a:ext cx="7406105" cy="464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23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Azure</a:t>
            </a:r>
          </a:p>
          <a:p>
            <a:pPr lvl="1"/>
            <a:r>
              <a:rPr lang="en-US" dirty="0" smtClean="0"/>
              <a:t>Very strong brand around Microsoft toolkit</a:t>
            </a:r>
          </a:p>
          <a:p>
            <a:r>
              <a:rPr lang="en-US" dirty="0" smtClean="0"/>
              <a:t>IBM </a:t>
            </a:r>
            <a:r>
              <a:rPr lang="en-US" dirty="0" err="1" smtClean="0"/>
              <a:t>Softlayer</a:t>
            </a:r>
            <a:endParaRPr lang="en-US" dirty="0" smtClean="0"/>
          </a:p>
          <a:p>
            <a:r>
              <a:rPr lang="en-US" smtClean="0"/>
              <a:t>Many others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6886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SaaS</a:t>
            </a:r>
            <a:r>
              <a:rPr lang="en-US" dirty="0" smtClean="0"/>
              <a:t>/</a:t>
            </a:r>
            <a:r>
              <a:rPr lang="en-US" dirty="0" err="1" smtClean="0"/>
              <a:t>PaaS</a:t>
            </a:r>
            <a:r>
              <a:rPr lang="en-US" dirty="0" smtClean="0"/>
              <a:t>/</a:t>
            </a:r>
            <a:r>
              <a:rPr lang="en-US" dirty="0" err="1" smtClean="0"/>
              <a:t>IaaS</a:t>
            </a:r>
            <a:endParaRPr lang="en-US" dirty="0" smtClean="0"/>
          </a:p>
          <a:p>
            <a:r>
              <a:rPr lang="en-US" dirty="0" err="1" smtClean="0"/>
              <a:t>IaaS</a:t>
            </a:r>
            <a:r>
              <a:rPr lang="en-US" dirty="0" smtClean="0"/>
              <a:t> providers</a:t>
            </a:r>
          </a:p>
          <a:p>
            <a:r>
              <a:rPr lang="en-US" dirty="0" err="1" smtClean="0"/>
              <a:t>PaaS</a:t>
            </a:r>
            <a:r>
              <a:rPr lang="en-US" dirty="0" smtClean="0"/>
              <a:t> providers</a:t>
            </a:r>
          </a:p>
          <a:p>
            <a:r>
              <a:rPr lang="en-US" dirty="0" smtClean="0"/>
              <a:t>Working with AWS / EC2</a:t>
            </a:r>
          </a:p>
          <a:p>
            <a:r>
              <a:rPr lang="en-US" smtClean="0"/>
              <a:t>Now to do a lab!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3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7018"/>
            <a:ext cx="9144000" cy="522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9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Infrastructure-as-a-Service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638"/>
            <a:ext cx="9144000" cy="56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611188" y="3021930"/>
            <a:ext cx="8281987" cy="13668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smtClean="0">
                <a:latin typeface="Montserrat"/>
                <a:cs typeface="Montserrat"/>
              </a:rPr>
              <a:t>Platform as a Service</a:t>
            </a:r>
            <a:endParaRPr lang="en-US" sz="2800" dirty="0">
              <a:latin typeface="Montserrat"/>
              <a:cs typeface="Montserrat"/>
            </a:endParaRPr>
          </a:p>
        </p:txBody>
      </p:sp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ea typeface="ＭＳ Ｐゴシック" charset="0"/>
              </a:rPr>
              <a:t>IaaS</a:t>
            </a:r>
            <a:r>
              <a:rPr lang="en-US" dirty="0" smtClean="0">
                <a:ea typeface="ＭＳ Ｐゴシック" charset="0"/>
              </a:rPr>
              <a:t>, </a:t>
            </a:r>
            <a:r>
              <a:rPr lang="en-US" dirty="0" err="1" smtClean="0">
                <a:ea typeface="ＭＳ Ｐゴシック" charset="0"/>
              </a:rPr>
              <a:t>PaaS</a:t>
            </a:r>
            <a:r>
              <a:rPr lang="en-US" dirty="0" smtClean="0">
                <a:ea typeface="ＭＳ Ｐゴシック" charset="0"/>
              </a:rPr>
              <a:t>, </a:t>
            </a:r>
            <a:r>
              <a:rPr lang="en-US" dirty="0" err="1" smtClean="0">
                <a:ea typeface="ＭＳ Ｐゴシック" charset="0"/>
              </a:rPr>
              <a:t>SaaS</a:t>
            </a:r>
            <a:endParaRPr lang="en-US" dirty="0">
              <a:ea typeface="ＭＳ Ｐゴシック" charset="0"/>
            </a:endParaRPr>
          </a:p>
        </p:txBody>
      </p:sp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6518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CECC0BAE-1AA5-E54A-9938-47BD2113E9AD}" type="slidenum">
              <a:rPr lang="en-GB" sz="1200">
                <a:solidFill>
                  <a:srgbClr val="898989"/>
                </a:solidFill>
                <a:latin typeface="Calisto MT"/>
                <a:cs typeface="Arial" charset="0"/>
              </a:rPr>
              <a:pPr eaLnBrk="1" hangingPunct="1"/>
              <a:t>5</a:t>
            </a:fld>
            <a:endParaRPr lang="en-GB" sz="1200" dirty="0">
              <a:solidFill>
                <a:srgbClr val="898989"/>
              </a:solidFill>
              <a:latin typeface="Calisto MT"/>
              <a:cs typeface="Arial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11188" y="1366168"/>
            <a:ext cx="8281987" cy="15113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latin typeface="Montserrat"/>
                <a:cs typeface="Montserrat"/>
              </a:rPr>
              <a:t>Software as a Service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1188" y="4533230"/>
            <a:ext cx="8281987" cy="15128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latin typeface="Montserrat"/>
                <a:cs typeface="Montserrat"/>
              </a:rPr>
              <a:t>Infrastructure as a Service</a:t>
            </a:r>
          </a:p>
        </p:txBody>
      </p:sp>
      <p:sp>
        <p:nvSpPr>
          <p:cNvPr id="7" name="Up Arrow 6"/>
          <p:cNvSpPr/>
          <p:nvPr/>
        </p:nvSpPr>
        <p:spPr>
          <a:xfrm>
            <a:off x="611188" y="3021930"/>
            <a:ext cx="1885950" cy="12954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latin typeface="Montserrat"/>
                <a:cs typeface="Montserrat"/>
              </a:rPr>
              <a:t>Dev</a:t>
            </a:r>
            <a:r>
              <a:rPr lang="en-US" dirty="0">
                <a:latin typeface="Montserrat"/>
                <a:cs typeface="Montserrat"/>
              </a:rPr>
              <a:t> Ops</a:t>
            </a:r>
          </a:p>
        </p:txBody>
      </p:sp>
      <p:sp>
        <p:nvSpPr>
          <p:cNvPr id="8" name="Down Arrow 7"/>
          <p:cNvSpPr/>
          <p:nvPr/>
        </p:nvSpPr>
        <p:spPr>
          <a:xfrm>
            <a:off x="6761163" y="3021930"/>
            <a:ext cx="2293937" cy="1295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Montserrat"/>
                <a:cs typeface="Montserrat"/>
              </a:rPr>
              <a:t>Custom-</a:t>
            </a:r>
            <a:r>
              <a:rPr lang="en-US" sz="1600" dirty="0" err="1">
                <a:latin typeface="Montserrat"/>
                <a:cs typeface="Montserrat"/>
              </a:rPr>
              <a:t>ization</a:t>
            </a:r>
            <a:endParaRPr lang="en-US" sz="1600" dirty="0">
              <a:latin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38153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</a:t>
            </a:r>
            <a:r>
              <a:rPr lang="en-US" dirty="0" err="1" smtClean="0"/>
              <a:t>IaaS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Main Infrastructure-as-a-Service options:</a:t>
            </a:r>
          </a:p>
          <a:p>
            <a:pPr lvl="1"/>
            <a:r>
              <a:rPr lang="en-US" dirty="0" smtClean="0"/>
              <a:t>Amazon AWS (largest market share)</a:t>
            </a:r>
          </a:p>
          <a:p>
            <a:pPr lvl="1"/>
            <a:r>
              <a:rPr lang="en-US" dirty="0" smtClean="0"/>
              <a:t>Google GCE</a:t>
            </a:r>
          </a:p>
          <a:p>
            <a:pPr lvl="1"/>
            <a:r>
              <a:rPr lang="en-US" dirty="0" smtClean="0"/>
              <a:t>Microsoft Azure</a:t>
            </a:r>
          </a:p>
          <a:p>
            <a:pPr lvl="1"/>
            <a:r>
              <a:rPr lang="en-US" dirty="0" smtClean="0"/>
              <a:t>IBM </a:t>
            </a:r>
            <a:r>
              <a:rPr lang="en-US" dirty="0" err="1" smtClean="0"/>
              <a:t>Softlayer</a:t>
            </a:r>
            <a:endParaRPr lang="en-US" dirty="0" smtClean="0"/>
          </a:p>
          <a:p>
            <a:pPr lvl="1"/>
            <a:r>
              <a:rPr lang="en-US" dirty="0" smtClean="0"/>
              <a:t>Rackspace</a:t>
            </a:r>
          </a:p>
          <a:p>
            <a:pPr lvl="1"/>
            <a:r>
              <a:rPr lang="en-US" dirty="0" err="1" smtClean="0"/>
              <a:t>Joyent</a:t>
            </a:r>
            <a:endParaRPr lang="en-US" dirty="0" smtClean="0"/>
          </a:p>
          <a:p>
            <a:pPr lvl="1"/>
            <a:r>
              <a:rPr lang="en-US" dirty="0" err="1" smtClean="0"/>
              <a:t>DigitalOcean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9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Gartner’s view</a:t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865" y="968256"/>
            <a:ext cx="4997332" cy="516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1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</a:t>
            </a:r>
            <a:r>
              <a:rPr lang="en-US" dirty="0" err="1" smtClean="0"/>
              <a:t>IaaS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OpenStack</a:t>
            </a:r>
            <a:endParaRPr lang="en-US" dirty="0" smtClean="0"/>
          </a:p>
          <a:p>
            <a:r>
              <a:rPr lang="en-US" dirty="0" smtClean="0"/>
              <a:t>HP Enterprise Eucalyptus</a:t>
            </a:r>
          </a:p>
          <a:p>
            <a:r>
              <a:rPr lang="en-US" dirty="0" err="1" smtClean="0"/>
              <a:t>vmWare</a:t>
            </a:r>
            <a:r>
              <a:rPr lang="en-US" dirty="0" smtClean="0"/>
              <a:t> </a:t>
            </a:r>
            <a:r>
              <a:rPr lang="en-US" dirty="0" err="1" smtClean="0"/>
              <a:t>vSphere</a:t>
            </a:r>
            <a:r>
              <a:rPr lang="en-US" dirty="0" smtClean="0"/>
              <a:t> / </a:t>
            </a:r>
            <a:r>
              <a:rPr lang="en-US" dirty="0" err="1" smtClean="0"/>
              <a:t>vCloud</a:t>
            </a:r>
            <a:endParaRPr lang="en-US" dirty="0" smtClean="0"/>
          </a:p>
          <a:p>
            <a:r>
              <a:rPr lang="en-US" dirty="0" smtClean="0"/>
              <a:t>Apache </a:t>
            </a:r>
            <a:r>
              <a:rPr lang="en-US" dirty="0" err="1" smtClean="0"/>
              <a:t>CloudStack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59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OpenStack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752600"/>
          </a:xfrm>
        </p:spPr>
        <p:txBody>
          <a:bodyPr>
            <a:noAutofit/>
          </a:bodyPr>
          <a:lstStyle/>
          <a:p>
            <a:r>
              <a:rPr lang="en-US" sz="1600" dirty="0" smtClean="0"/>
              <a:t>Compute - </a:t>
            </a:r>
            <a:r>
              <a:rPr lang="en-US" sz="1600" i="1" dirty="0" smtClean="0"/>
              <a:t>Nova</a:t>
            </a:r>
          </a:p>
          <a:p>
            <a:r>
              <a:rPr lang="en-US" sz="1600" dirty="0" smtClean="0"/>
              <a:t>Networking - </a:t>
            </a:r>
            <a:r>
              <a:rPr lang="en-US" sz="1600" dirty="0"/>
              <a:t> </a:t>
            </a:r>
            <a:r>
              <a:rPr lang="en-US" sz="1600" i="1" dirty="0"/>
              <a:t>Neutron</a:t>
            </a:r>
            <a:r>
              <a:rPr lang="en-US" sz="1600" dirty="0"/>
              <a:t> (formerly Quantum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Block Storage – </a:t>
            </a:r>
            <a:r>
              <a:rPr lang="en-US" sz="1600" i="1" dirty="0" smtClean="0"/>
              <a:t>Cinder</a:t>
            </a:r>
          </a:p>
          <a:p>
            <a:r>
              <a:rPr lang="en-US" sz="1600" dirty="0" smtClean="0"/>
              <a:t>Object Storage – </a:t>
            </a:r>
            <a:r>
              <a:rPr lang="en-US" sz="1600" i="1" dirty="0" smtClean="0"/>
              <a:t>Swift</a:t>
            </a:r>
          </a:p>
          <a:p>
            <a:r>
              <a:rPr lang="en-US" sz="1600" dirty="0" smtClean="0"/>
              <a:t>Image Service – </a:t>
            </a:r>
            <a:r>
              <a:rPr lang="en-US" sz="1600" i="1" dirty="0" smtClean="0"/>
              <a:t>Glance</a:t>
            </a:r>
          </a:p>
          <a:p>
            <a:r>
              <a:rPr lang="en-US" sz="1600" dirty="0" smtClean="0"/>
              <a:t>Identity Service - </a:t>
            </a:r>
            <a:r>
              <a:rPr lang="en-US" sz="1600" i="1" dirty="0" smtClean="0"/>
              <a:t>Keystone</a:t>
            </a:r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D07E-94DD-D34E-A9CB-F7E79C30F7B9}" type="datetime1">
              <a:rPr lang="en-US" smtClean="0"/>
              <a:t>22/08/17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EEE7-CF0A-0E41-8413-174CF43B1E87}" type="slidenum">
              <a:rPr lang="en-US" smtClean="0"/>
              <a:t>9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108" y="1417638"/>
            <a:ext cx="2997408" cy="128278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3198202"/>
            <a:ext cx="8013700" cy="332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6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3850</TotalTime>
  <Words>967</Words>
  <Application>Microsoft Macintosh PowerPoint</Application>
  <PresentationFormat>On-screen Show (4:3)</PresentationFormat>
  <Paragraphs>308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Cloud Computing and Big Data  Understanding  Cloud Services</vt:lpstr>
      <vt:lpstr>Capabilities offered as-a-Service</vt:lpstr>
      <vt:lpstr>PowerPoint Presentation</vt:lpstr>
      <vt:lpstr>Infrastructure-as-a-Service</vt:lpstr>
      <vt:lpstr>IaaS, PaaS, SaaS</vt:lpstr>
      <vt:lpstr>Public IaaS</vt:lpstr>
      <vt:lpstr>Gartner’s view  </vt:lpstr>
      <vt:lpstr>Private IaaS</vt:lpstr>
      <vt:lpstr>OpenStack</vt:lpstr>
      <vt:lpstr>EC2 / AWS main functions</vt:lpstr>
      <vt:lpstr>Platform-as-a-Service PaaS</vt:lpstr>
      <vt:lpstr>Public PaaS options</vt:lpstr>
      <vt:lpstr>Other Public PaaS options</vt:lpstr>
      <vt:lpstr>Private PaaS options</vt:lpstr>
      <vt:lpstr>Serverless</vt:lpstr>
      <vt:lpstr>Amazon Lambda</vt:lpstr>
      <vt:lpstr>Back to Amazon AWS</vt:lpstr>
      <vt:lpstr>Amazon EC2 Dashboard</vt:lpstr>
      <vt:lpstr>Amazon EC2 demo</vt:lpstr>
      <vt:lpstr>Main EC2 components</vt:lpstr>
      <vt:lpstr>More components </vt:lpstr>
      <vt:lpstr>Other cool AWS stuff</vt:lpstr>
      <vt:lpstr>Important</vt:lpstr>
      <vt:lpstr>EC2 machine sizes</vt:lpstr>
      <vt:lpstr>Amazon instance types (subset) </vt:lpstr>
      <vt:lpstr>An alternative – DigitalOcean</vt:lpstr>
      <vt:lpstr>Other alternatives</vt:lpstr>
      <vt:lpstr>Summary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317</cp:revision>
  <dcterms:created xsi:type="dcterms:W3CDTF">2012-03-07T10:41:54Z</dcterms:created>
  <dcterms:modified xsi:type="dcterms:W3CDTF">2017-08-22T09:18:13Z</dcterms:modified>
</cp:coreProperties>
</file>