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C2_8DEE69F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47"/>
  </p:notesMasterIdLst>
  <p:sldIdLst>
    <p:sldId id="442" r:id="rId5"/>
    <p:sldId id="385" r:id="rId6"/>
    <p:sldId id="490" r:id="rId7"/>
    <p:sldId id="386" r:id="rId8"/>
    <p:sldId id="449" r:id="rId9"/>
    <p:sldId id="450" r:id="rId10"/>
    <p:sldId id="489" r:id="rId11"/>
    <p:sldId id="451" r:id="rId12"/>
    <p:sldId id="452" r:id="rId13"/>
    <p:sldId id="453" r:id="rId14"/>
    <p:sldId id="454" r:id="rId15"/>
    <p:sldId id="455" r:id="rId16"/>
    <p:sldId id="488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446" r:id="rId27"/>
    <p:sldId id="500" r:id="rId28"/>
    <p:sldId id="444" r:id="rId29"/>
    <p:sldId id="501" r:id="rId30"/>
    <p:sldId id="502" r:id="rId31"/>
    <p:sldId id="447" r:id="rId32"/>
    <p:sldId id="448" r:id="rId33"/>
    <p:sldId id="503" r:id="rId34"/>
    <p:sldId id="504" r:id="rId35"/>
    <p:sldId id="505" r:id="rId36"/>
    <p:sldId id="506" r:id="rId37"/>
    <p:sldId id="507" r:id="rId38"/>
    <p:sldId id="508" r:id="rId39"/>
    <p:sldId id="510" r:id="rId40"/>
    <p:sldId id="511" r:id="rId41"/>
    <p:sldId id="512" r:id="rId42"/>
    <p:sldId id="513" r:id="rId43"/>
    <p:sldId id="514" r:id="rId44"/>
    <p:sldId id="509" r:id="rId45"/>
    <p:sldId id="363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C96F22-6A64-B3DD-5D97-DE0D4A744FD8}" name="Khanh Phan" initials="KP" userId="S::khanh.phan.fz@renesas.com::39f27df3-1a5c-4124-9214-3fce7d2be0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597D2-91F7-4B9B-9790-853625466522}" v="209" dt="2023-06-06T07:59:29.944"/>
    <p1510:client id="{4F30E1B0-1293-407F-9013-42A8A69B4B1D}" v="4" dt="2023-06-06T07:04:42.235"/>
    <p1510:client id="{E009D497-24E6-4388-A8AD-11CA07522FDA}" v="8" dt="2023-06-06T07:45:1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7" autoAdjust="0"/>
  </p:normalViewPr>
  <p:slideViewPr>
    <p:cSldViewPr showGuides="1">
      <p:cViewPr varScale="1">
        <p:scale>
          <a:sx n="77" d="100"/>
          <a:sy n="77" d="100"/>
        </p:scale>
        <p:origin x="268" y="72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omments/modernComment_1C2_8DEE69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97CFD1-204D-485C-B5FE-5F7665D58E2E}" authorId="{3FC96F22-6A64-B3DD-5D97-DE0D4A744FD8}" created="2023-06-06T08:03:40.68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1212159" sldId="450"/>
      <ac:spMk id="9" creationId="{FFB32F93-EDD4-F9D2-B3D5-037C8809DAA7}"/>
    </ac:deMkLst>
    <p188:txBody>
      <a:bodyPr/>
      <a:lstStyle/>
      <a:p>
        <a:r>
          <a:rPr lang="en-US"/>
          <a:t>Ex:
 Every modules have a build time configuration header file which contain the macro to enable/ disable parameter checking for the module. This feature is disable by default to reduce the code size.​
Enabling it can help catch parameter errors during development and debugging.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pbgitap01.rea.renesas.com:81/artifactory/webapp/#/artifacts/browse/tree/General/ansible_fi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enesas.github.io/fsp/index.html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sas.github.io/fsp/index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nesas.github.io/fsp/index.html" TargetMode="External"/><Relationship Id="rId2" Type="http://schemas.microsoft.com/office/2018/10/relationships/comments" Target="../comments/modernComment_1C2_8DEE69FF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44FAC618-E25A-C993-7833-A5EEC93215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2" b="8972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FSP KNOWLEDGE SHARING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 err="1">
                <a:latin typeface="+mn-lt"/>
              </a:rPr>
              <a:t>june</a:t>
            </a:r>
            <a:r>
              <a:rPr lang="en-US" altLang="ja-JP" dirty="0">
                <a:latin typeface="+mn-lt"/>
              </a:rPr>
              <a:t> 7 2023</a:t>
            </a:r>
          </a:p>
          <a:p>
            <a:r>
              <a:rPr lang="en-US" altLang="ja-JP" dirty="0">
                <a:latin typeface="+mn-lt"/>
              </a:rPr>
              <a:t>KHANH PHAN &amp; </a:t>
            </a:r>
            <a:r>
              <a:rPr lang="en-US" altLang="ja-JP" dirty="0" err="1">
                <a:latin typeface="+mn-lt"/>
              </a:rPr>
              <a:t>khanh</a:t>
            </a:r>
            <a:r>
              <a:rPr lang="en-US" altLang="ja-JP" dirty="0">
                <a:latin typeface="+mn-lt"/>
              </a:rPr>
              <a:t> le</a:t>
            </a:r>
          </a:p>
          <a:p>
            <a:r>
              <a:rPr lang="en-US" b="0" i="0" dirty="0">
                <a:effectLst/>
                <a:latin typeface="+mn-lt"/>
              </a:rPr>
              <a:t>SDD/SWD/FSP1</a:t>
            </a:r>
          </a:p>
          <a:p>
            <a:r>
              <a:rPr lang="en-US" altLang="ja-JP" dirty="0">
                <a:latin typeface="+mn-lt"/>
              </a:rPr>
              <a:t>IIBU</a:t>
            </a:r>
          </a:p>
          <a:p>
            <a:r>
              <a:rPr lang="en-US" altLang="ja-JP" dirty="0">
                <a:latin typeface="+mn-lt"/>
              </a:rPr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053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FSP Architecture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667560" cy="268279"/>
          </a:xfrm>
        </p:spPr>
        <p:txBody>
          <a:bodyPr/>
          <a:lstStyle/>
          <a:p>
            <a:pPr lvl="1"/>
            <a:r>
              <a:rPr kumimoji="1" lang="en-US" dirty="0">
                <a:solidFill>
                  <a:srgbClr val="0070C0"/>
                </a:solidFill>
              </a:rPr>
              <a:t>FSP </a:t>
            </a:r>
            <a:r>
              <a:rPr lang="en-US" dirty="0">
                <a:solidFill>
                  <a:srgbClr val="0070C0"/>
                </a:solidFill>
              </a:rPr>
              <a:t>Stacks</a:t>
            </a:r>
            <a:endParaRPr kumimoji="1"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1C8F8-F00A-6D99-3107-200801B916DC}"/>
              </a:ext>
            </a:extLst>
          </p:cNvPr>
          <p:cNvSpPr txBox="1"/>
          <p:nvPr/>
        </p:nvSpPr>
        <p:spPr>
          <a:xfrm>
            <a:off x="467999" y="1832319"/>
            <a:ext cx="11460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When modules are layered atop one another, an FSP stack is formed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. A stack consists of a </a:t>
            </a:r>
            <a:r>
              <a:rPr lang="en-US" sz="1600" b="1" i="0" u="none" strike="noStrike" dirty="0">
                <a:effectLst/>
              </a:rPr>
              <a:t>top level module 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and all its </a:t>
            </a:r>
            <a:r>
              <a:rPr lang="en-US" sz="1600" b="1" i="0" u="none" strike="noStrike" dirty="0">
                <a:effectLst/>
              </a:rPr>
              <a:t>dependencies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. The stacking process is performed by matching what one module provides with what another module requires.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3F281-7283-64CD-0B75-4A559120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94" y="2506712"/>
            <a:ext cx="6660945" cy="37678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AB5E0B-50E8-12C2-FC1B-1F959CD55FDE}"/>
              </a:ext>
            </a:extLst>
          </p:cNvPr>
          <p:cNvSpPr/>
          <p:nvPr/>
        </p:nvSpPr>
        <p:spPr>
          <a:xfrm>
            <a:off x="2441090" y="3337708"/>
            <a:ext cx="6768752" cy="2755587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B2CE04-8391-4DF5-F1BB-C1ED8A7CC4FE}"/>
              </a:ext>
            </a:extLst>
          </p:cNvPr>
          <p:cNvSpPr/>
          <p:nvPr/>
        </p:nvSpPr>
        <p:spPr>
          <a:xfrm>
            <a:off x="9264352" y="4581128"/>
            <a:ext cx="576064" cy="2880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C2606-A8A1-BA5A-5926-8A05A372CDE2}"/>
              </a:ext>
            </a:extLst>
          </p:cNvPr>
          <p:cNvSpPr txBox="1"/>
          <p:nvPr/>
        </p:nvSpPr>
        <p:spPr>
          <a:xfrm>
            <a:off x="9864269" y="454622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FSP Stack</a:t>
            </a:r>
          </a:p>
        </p:txBody>
      </p:sp>
    </p:spTree>
    <p:extLst>
      <p:ext uri="{BB962C8B-B14F-4D97-AF65-F5344CB8AC3E}">
        <p14:creationId xmlns:p14="http://schemas.microsoft.com/office/powerpoint/2010/main" val="346074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FSP Architecture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667560" cy="268279"/>
          </a:xfrm>
        </p:spPr>
        <p:txBody>
          <a:bodyPr/>
          <a:lstStyle/>
          <a:p>
            <a:pPr lvl="1"/>
            <a:r>
              <a:rPr kumimoji="1" lang="en-US" dirty="0">
                <a:solidFill>
                  <a:srgbClr val="0070C0"/>
                </a:solidFill>
              </a:rPr>
              <a:t>FSP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927B-1669-B78D-9858-56E6A822765C}"/>
              </a:ext>
            </a:extLst>
          </p:cNvPr>
          <p:cNvSpPr txBox="1"/>
          <p:nvPr/>
        </p:nvSpPr>
        <p:spPr>
          <a:xfrm>
            <a:off x="695400" y="1772816"/>
            <a:ext cx="48965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  A header file contains API (Application Programing Interface) definitions that can be shared by modules with similar features</a:t>
            </a:r>
            <a:r>
              <a:rPr lang="vi-VN" sz="1600" b="0" i="0" u="none" strike="noStrike" dirty="0">
                <a:solidFill>
                  <a:srgbClr val="3C3C3B"/>
                </a:solidFill>
                <a:effectLst/>
              </a:rPr>
              <a:t> (or seperate module)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. Interfaces are definitions only and do not add to code size. In FSP design, interfaces are defined in header files. Interface could be one of this types:</a:t>
            </a:r>
            <a:r>
              <a:rPr lang="en-US" sz="1600" b="0" i="0" dirty="0">
                <a:solidFill>
                  <a:srgbClr val="3C3C3B"/>
                </a:solidFill>
                <a:effectLst/>
              </a:rPr>
              <a:t>​</a:t>
            </a:r>
          </a:p>
          <a:p>
            <a:pPr algn="just" rtl="0" fontAlgn="base"/>
            <a:endParaRPr lang="en-US" sz="1600" b="0" i="0" dirty="0">
              <a:solidFill>
                <a:srgbClr val="3C3C3B"/>
              </a:solidFill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3C3C3B"/>
                </a:solidFill>
                <a:effectLst/>
              </a:rPr>
              <a:t>Enumerations: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 This type uses for define function parameters and structure members.</a:t>
            </a:r>
            <a:r>
              <a:rPr lang="en-US" sz="1600" b="0" i="0" dirty="0">
                <a:solidFill>
                  <a:srgbClr val="3C3C3B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C3C3B"/>
              </a:solidFill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3C3C3B"/>
                </a:solidFill>
                <a:effectLst/>
              </a:rPr>
              <a:t>Callback functions: 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This define the module callback function which will be handled by the ISR (Interrupt Service Routine).</a:t>
            </a:r>
            <a:r>
              <a:rPr lang="en-US" sz="1600" b="0" i="0" dirty="0">
                <a:solidFill>
                  <a:srgbClr val="3C3C3B"/>
                </a:solidFill>
                <a:effectLst/>
              </a:rPr>
              <a:t>​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C3C3B"/>
              </a:solidFill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3C3C3B"/>
                </a:solidFill>
                <a:effectLst/>
              </a:rPr>
              <a:t>Data structures:</a:t>
            </a:r>
            <a:r>
              <a:rPr lang="vi-VN" sz="1600" b="1" i="0" u="none" strike="noStrike" dirty="0">
                <a:solidFill>
                  <a:srgbClr val="3C3C3B"/>
                </a:solidFill>
                <a:effectLst/>
              </a:rPr>
              <a:t> </a:t>
            </a:r>
            <a:r>
              <a:rPr lang="vi-VN" sz="1600" b="0" i="0" u="none" strike="noStrike" dirty="0">
                <a:solidFill>
                  <a:srgbClr val="3C3C3B"/>
                </a:solidFill>
                <a:effectLst/>
              </a:rPr>
              <a:t>define structure for interface data, interface a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pi</a:t>
            </a:r>
            <a:r>
              <a:rPr lang="vi-VN" sz="1600" b="0" i="0" u="none" strike="noStrike" dirty="0">
                <a:solidFill>
                  <a:srgbClr val="3C3C3B"/>
                </a:solidFill>
                <a:effectLst/>
              </a:rPr>
              <a:t> and interface instance</a:t>
            </a: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.</a:t>
            </a:r>
            <a:endParaRPr lang="en-US" sz="1600" b="0" i="0" dirty="0">
              <a:solidFill>
                <a:srgbClr val="3C3C3B"/>
              </a:solidFill>
              <a:effectLst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21A79-CC53-BA01-E106-B9C071CB211B}"/>
              </a:ext>
            </a:extLst>
          </p:cNvPr>
          <p:cNvSpPr/>
          <p:nvPr/>
        </p:nvSpPr>
        <p:spPr>
          <a:xfrm>
            <a:off x="7478712" y="1772237"/>
            <a:ext cx="2880320" cy="87163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0C72D0-9C25-0420-AF47-C90F92F3CA40}"/>
              </a:ext>
            </a:extLst>
          </p:cNvPr>
          <p:cNvSpPr/>
          <p:nvPr/>
        </p:nvSpPr>
        <p:spPr>
          <a:xfrm>
            <a:off x="7479772" y="3352935"/>
            <a:ext cx="2880320" cy="871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Interfaces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D7CE89-0619-33D1-707E-2ED91AB976C9}"/>
              </a:ext>
            </a:extLst>
          </p:cNvPr>
          <p:cNvSpPr/>
          <p:nvPr/>
        </p:nvSpPr>
        <p:spPr>
          <a:xfrm>
            <a:off x="7478712" y="4804111"/>
            <a:ext cx="2880320" cy="87163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201976-5843-BA53-63B6-8CFFC9BDCB0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8918872" y="2643871"/>
            <a:ext cx="1060" cy="70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8BCDF-98DE-826F-D55B-A960BE9903F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8918872" y="4224569"/>
            <a:ext cx="1060" cy="57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3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FSP Architecture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667560" cy="268279"/>
          </a:xfrm>
        </p:spPr>
        <p:txBody>
          <a:bodyPr/>
          <a:lstStyle/>
          <a:p>
            <a:pPr lvl="1"/>
            <a:r>
              <a:rPr kumimoji="1" lang="en-US" dirty="0">
                <a:solidFill>
                  <a:srgbClr val="0070C0"/>
                </a:solidFill>
              </a:rPr>
              <a:t>FSP Instances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E927B-1669-B78D-9858-56E6A822765C}"/>
              </a:ext>
            </a:extLst>
          </p:cNvPr>
          <p:cNvSpPr txBox="1"/>
          <p:nvPr/>
        </p:nvSpPr>
        <p:spPr>
          <a:xfrm>
            <a:off x="695400" y="1772816"/>
            <a:ext cx="1108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3C3C3B"/>
                </a:solidFill>
                <a:effectLst/>
              </a:rPr>
              <a:t>Instances will implement data value to run with different features. Instances use the enumerations, data structures, and API prototypes from the interface.</a:t>
            </a:r>
            <a:endParaRPr lang="en-US" sz="16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6E26C-7DDA-6F11-4FA6-B73B9DBB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564904"/>
            <a:ext cx="11640616" cy="2401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91E88B-0884-C52E-276D-33D2777A4D87}"/>
              </a:ext>
            </a:extLst>
          </p:cNvPr>
          <p:cNvSpPr/>
          <p:nvPr/>
        </p:nvSpPr>
        <p:spPr>
          <a:xfrm>
            <a:off x="467999" y="3985990"/>
            <a:ext cx="2197356" cy="9806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2A726-81A6-829E-F579-F925260E42F0}"/>
              </a:ext>
            </a:extLst>
          </p:cNvPr>
          <p:cNvSpPr/>
          <p:nvPr/>
        </p:nvSpPr>
        <p:spPr>
          <a:xfrm>
            <a:off x="2782945" y="3985990"/>
            <a:ext cx="2197356" cy="9806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5C02D-60DC-D862-D1BF-8B86830500E8}"/>
              </a:ext>
            </a:extLst>
          </p:cNvPr>
          <p:cNvSpPr/>
          <p:nvPr/>
        </p:nvSpPr>
        <p:spPr>
          <a:xfrm>
            <a:off x="5057788" y="3985990"/>
            <a:ext cx="2243625" cy="9806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1E486-223E-49C4-934C-761CFDD1BDE0}"/>
              </a:ext>
            </a:extLst>
          </p:cNvPr>
          <p:cNvSpPr/>
          <p:nvPr/>
        </p:nvSpPr>
        <p:spPr>
          <a:xfrm>
            <a:off x="7363851" y="3985990"/>
            <a:ext cx="2243625" cy="9806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D5258-B654-8E43-D5EF-DDD083FDFB12}"/>
              </a:ext>
            </a:extLst>
          </p:cNvPr>
          <p:cNvSpPr/>
          <p:nvPr/>
        </p:nvSpPr>
        <p:spPr>
          <a:xfrm>
            <a:off x="9732351" y="3985990"/>
            <a:ext cx="2197357" cy="98065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4787F-58B6-C17C-5E17-59D8AEEAC30A}"/>
              </a:ext>
            </a:extLst>
          </p:cNvPr>
          <p:cNvSpPr txBox="1"/>
          <p:nvPr/>
        </p:nvSpPr>
        <p:spPr>
          <a:xfrm>
            <a:off x="5393308" y="5669001"/>
            <a:ext cx="157258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600" dirty="0"/>
              <a:t>FSP Instances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93AAFF-88D8-63AF-AC7F-6999F1D5C984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>
            <a:off x="1566677" y="4966644"/>
            <a:ext cx="3826631" cy="87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3C4468-0A95-C368-91F3-4B6AE4121B6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3881623" y="4966644"/>
            <a:ext cx="2297977" cy="70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317BE-05D3-7C40-1750-AD39BFC8B2D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179600" y="4966644"/>
            <a:ext cx="1" cy="70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CF380A-4032-E943-E9F6-C1AA79AF609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179600" y="4966644"/>
            <a:ext cx="2306064" cy="70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DE9F3-DBE2-874F-A056-A7ED7DFEE001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flipH="1">
            <a:off x="6965892" y="4966644"/>
            <a:ext cx="3865138" cy="87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0B86DF3-9E49-1A37-6F40-93CF2E4DEDA1}"/>
              </a:ext>
            </a:extLst>
          </p:cNvPr>
          <p:cNvSpPr/>
          <p:nvPr/>
        </p:nvSpPr>
        <p:spPr>
          <a:xfrm>
            <a:off x="1653301" y="3295305"/>
            <a:ext cx="4273947" cy="9171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79E14-88F9-879A-857D-1CAAE6FA8A5C}"/>
              </a:ext>
            </a:extLst>
          </p:cNvPr>
          <p:cNvSpPr/>
          <p:nvPr/>
        </p:nvSpPr>
        <p:spPr>
          <a:xfrm>
            <a:off x="7824192" y="3282799"/>
            <a:ext cx="2560652" cy="929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84C071-DDD9-2A2D-0413-A0BE68CC480A}"/>
              </a:ext>
            </a:extLst>
          </p:cNvPr>
          <p:cNvSpPr/>
          <p:nvPr/>
        </p:nvSpPr>
        <p:spPr>
          <a:xfrm>
            <a:off x="2280240" y="4559617"/>
            <a:ext cx="1635303" cy="513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967C8-0958-F945-E274-17F85DD537E7}"/>
              </a:ext>
            </a:extLst>
          </p:cNvPr>
          <p:cNvSpPr/>
          <p:nvPr/>
        </p:nvSpPr>
        <p:spPr>
          <a:xfrm>
            <a:off x="4217283" y="4573503"/>
            <a:ext cx="1635303" cy="513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F9D56-B902-721F-92E4-746BE912DC9D}"/>
              </a:ext>
            </a:extLst>
          </p:cNvPr>
          <p:cNvSpPr/>
          <p:nvPr/>
        </p:nvSpPr>
        <p:spPr>
          <a:xfrm>
            <a:off x="6058069" y="4573503"/>
            <a:ext cx="1635303" cy="513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55C016-020D-705C-E078-4D5117E7435B}"/>
              </a:ext>
            </a:extLst>
          </p:cNvPr>
          <p:cNvSpPr/>
          <p:nvPr/>
        </p:nvSpPr>
        <p:spPr>
          <a:xfrm>
            <a:off x="2281516" y="5623328"/>
            <a:ext cx="7291461" cy="5137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Hardware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52AD0-BBCF-4DB2-5F10-E66D00C49856}"/>
              </a:ext>
            </a:extLst>
          </p:cNvPr>
          <p:cNvSpPr/>
          <p:nvPr/>
        </p:nvSpPr>
        <p:spPr>
          <a:xfrm>
            <a:off x="2275731" y="3550784"/>
            <a:ext cx="1635303" cy="513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7706E-CDB9-E551-B04C-BB35C41EBF16}"/>
              </a:ext>
            </a:extLst>
          </p:cNvPr>
          <p:cNvSpPr/>
          <p:nvPr/>
        </p:nvSpPr>
        <p:spPr>
          <a:xfrm>
            <a:off x="4158020" y="3564670"/>
            <a:ext cx="1635303" cy="513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72B95-150D-E963-FBC9-7ECD7506CD32}"/>
              </a:ext>
            </a:extLst>
          </p:cNvPr>
          <p:cNvSpPr/>
          <p:nvPr/>
        </p:nvSpPr>
        <p:spPr>
          <a:xfrm>
            <a:off x="6058069" y="3550784"/>
            <a:ext cx="1635303" cy="513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BAE2DE-AD3A-18B8-AF12-5C65C680AE49}"/>
              </a:ext>
            </a:extLst>
          </p:cNvPr>
          <p:cNvSpPr/>
          <p:nvPr/>
        </p:nvSpPr>
        <p:spPr>
          <a:xfrm>
            <a:off x="3241640" y="1290140"/>
            <a:ext cx="5368246" cy="513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0E755-4699-E3A1-E457-EDC111AB500B}"/>
              </a:ext>
            </a:extLst>
          </p:cNvPr>
          <p:cNvSpPr txBox="1"/>
          <p:nvPr/>
        </p:nvSpPr>
        <p:spPr>
          <a:xfrm>
            <a:off x="1629115" y="3254313"/>
            <a:ext cx="1296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Stack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24A06-44B1-793D-492E-70CF37C6B3BA}"/>
              </a:ext>
            </a:extLst>
          </p:cNvPr>
          <p:cNvSpPr/>
          <p:nvPr/>
        </p:nvSpPr>
        <p:spPr>
          <a:xfrm>
            <a:off x="7965492" y="3564670"/>
            <a:ext cx="1635303" cy="513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A088A-40F1-D668-D2F9-70FBD5DB3141}"/>
              </a:ext>
            </a:extLst>
          </p:cNvPr>
          <p:cNvSpPr/>
          <p:nvPr/>
        </p:nvSpPr>
        <p:spPr>
          <a:xfrm>
            <a:off x="7965492" y="4559617"/>
            <a:ext cx="1635303" cy="513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Driver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86C10C-7650-D406-E10F-9B09CE452D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975670" y="4078378"/>
            <a:ext cx="2" cy="4718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3DEE43-488A-1191-F196-2D8A87FEA76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875721" y="4056660"/>
            <a:ext cx="0" cy="5168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35ECDB-29F1-A2E8-D403-3AD162A9C03C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8783144" y="4078378"/>
            <a:ext cx="0" cy="4812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454AA5-9F06-34C4-67B1-9DAE4903A5BD}"/>
              </a:ext>
            </a:extLst>
          </p:cNvPr>
          <p:cNvSpPr txBox="1"/>
          <p:nvPr/>
        </p:nvSpPr>
        <p:spPr>
          <a:xfrm>
            <a:off x="9565711" y="2741044"/>
            <a:ext cx="1296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Stack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B8CE67-E1F0-B70E-0D33-88C8DCCA695B}"/>
              </a:ext>
            </a:extLst>
          </p:cNvPr>
          <p:cNvCxnSpPr>
            <a:cxnSpLocks/>
          </p:cNvCxnSpPr>
          <p:nvPr/>
        </p:nvCxnSpPr>
        <p:spPr>
          <a:xfrm flipH="1">
            <a:off x="3093380" y="4109727"/>
            <a:ext cx="2" cy="4718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7A8B09-2954-7FF9-42FD-3BBEA291E5E8}"/>
              </a:ext>
            </a:extLst>
          </p:cNvPr>
          <p:cNvCxnSpPr>
            <a:cxnSpLocks/>
          </p:cNvCxnSpPr>
          <p:nvPr/>
        </p:nvCxnSpPr>
        <p:spPr>
          <a:xfrm flipH="1">
            <a:off x="4968297" y="5073325"/>
            <a:ext cx="7373" cy="5638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5EE801-AC79-FD7D-EA40-6F04E7B9963B}"/>
              </a:ext>
            </a:extLst>
          </p:cNvPr>
          <p:cNvCxnSpPr>
            <a:cxnSpLocks/>
          </p:cNvCxnSpPr>
          <p:nvPr/>
        </p:nvCxnSpPr>
        <p:spPr>
          <a:xfrm>
            <a:off x="6875719" y="5051607"/>
            <a:ext cx="0" cy="5856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A9A35A-92CA-A153-7721-CFC26050266F}"/>
              </a:ext>
            </a:extLst>
          </p:cNvPr>
          <p:cNvCxnSpPr>
            <a:cxnSpLocks/>
          </p:cNvCxnSpPr>
          <p:nvPr/>
        </p:nvCxnSpPr>
        <p:spPr>
          <a:xfrm>
            <a:off x="8783142" y="5073325"/>
            <a:ext cx="2" cy="5638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6A9D0D-5F78-5108-99BA-B23BB3AC2D0D}"/>
              </a:ext>
            </a:extLst>
          </p:cNvPr>
          <p:cNvCxnSpPr>
            <a:cxnSpLocks/>
          </p:cNvCxnSpPr>
          <p:nvPr/>
        </p:nvCxnSpPr>
        <p:spPr>
          <a:xfrm>
            <a:off x="3093380" y="5104674"/>
            <a:ext cx="0" cy="5186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60">
            <a:extLst>
              <a:ext uri="{FF2B5EF4-FFF2-40B4-BE49-F238E27FC236}">
                <a16:creationId xmlns:a16="http://schemas.microsoft.com/office/drawing/2014/main" id="{26A8FA9A-9045-CEE4-93FC-B9A894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5458F5-B830-3083-F55E-938D1930339D}"/>
              </a:ext>
            </a:extLst>
          </p:cNvPr>
          <p:cNvSpPr/>
          <p:nvPr/>
        </p:nvSpPr>
        <p:spPr>
          <a:xfrm>
            <a:off x="4629620" y="2303670"/>
            <a:ext cx="2592288" cy="406708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533828-D19C-2677-BEB3-DF8BED96D929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5925763" y="1803848"/>
            <a:ext cx="1" cy="499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1B431F-7EEF-7794-7985-32AE03FD5B85}"/>
              </a:ext>
            </a:extLst>
          </p:cNvPr>
          <p:cNvCxnSpPr>
            <a:stCxn id="24" idx="2"/>
          </p:cNvCxnSpPr>
          <p:nvPr/>
        </p:nvCxnSpPr>
        <p:spPr>
          <a:xfrm>
            <a:off x="5925764" y="2710378"/>
            <a:ext cx="0" cy="24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EC8AF3B-FA7F-2F5B-657D-AE3665CCA2E3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4565557" y="1935097"/>
            <a:ext cx="584927" cy="21354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D96A11A-F87A-67B3-5247-BD0CA2A3C933}"/>
              </a:ext>
            </a:extLst>
          </p:cNvPr>
          <p:cNvCxnSpPr>
            <a:stCxn id="24" idx="2"/>
            <a:endCxn id="14" idx="0"/>
          </p:cNvCxnSpPr>
          <p:nvPr/>
        </p:nvCxnSpPr>
        <p:spPr>
          <a:xfrm rot="16200000" flipH="1">
            <a:off x="5980539" y="2655602"/>
            <a:ext cx="840406" cy="949957"/>
          </a:xfrm>
          <a:prstGeom prst="bentConnector3">
            <a:avLst>
              <a:gd name="adj1" fmla="val 341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B1D1D0-73C8-79A4-F3D0-307A97B800ED}"/>
              </a:ext>
            </a:extLst>
          </p:cNvPr>
          <p:cNvCxnSpPr>
            <a:stCxn id="24" idx="2"/>
            <a:endCxn id="16" idx="0"/>
          </p:cNvCxnSpPr>
          <p:nvPr/>
        </p:nvCxnSpPr>
        <p:spPr>
          <a:xfrm rot="16200000" flipH="1">
            <a:off x="7228931" y="1407211"/>
            <a:ext cx="572421" cy="31787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3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altLang="ja-JP" dirty="0"/>
              <a:t>E2 studio software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177600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36DF-2D94-22DA-23C0-C1F7D12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F64A-6BF7-6F52-B8BD-876290FF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283189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Import, build and debug examples project on e2studio.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Change FSP version on e2studio.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new project.</a:t>
            </a:r>
          </a:p>
        </p:txBody>
      </p:sp>
    </p:spTree>
    <p:extLst>
      <p:ext uri="{BB962C8B-B14F-4D97-AF65-F5344CB8AC3E}">
        <p14:creationId xmlns:p14="http://schemas.microsoft.com/office/powerpoint/2010/main" val="63252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030397-84DF-12AB-7451-89C14E1E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40"/>
            <a:ext cx="11244575" cy="720197"/>
          </a:xfrm>
        </p:spPr>
        <p:txBody>
          <a:bodyPr/>
          <a:lstStyle/>
          <a:p>
            <a:r>
              <a:rPr lang="en-US" dirty="0"/>
              <a:t>Import, build and debug examples project on e2 studio</a:t>
            </a:r>
            <a:br>
              <a:rPr lang="en-US" dirty="0"/>
            </a:br>
            <a:r>
              <a:rPr lang="en-US" sz="2000" dirty="0"/>
              <a:t>Import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9A06E-D40E-EDD4-D1E6-294F55C82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40"/>
          <a:stretch/>
        </p:blipFill>
        <p:spPr>
          <a:xfrm>
            <a:off x="695400" y="1484784"/>
            <a:ext cx="3511730" cy="46118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E2D480-76AB-3B82-C8C2-DE4CDD6F6CB2}"/>
              </a:ext>
            </a:extLst>
          </p:cNvPr>
          <p:cNvCxnSpPr/>
          <p:nvPr/>
        </p:nvCxnSpPr>
        <p:spPr>
          <a:xfrm flipV="1">
            <a:off x="467999" y="1844824"/>
            <a:ext cx="227401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027F19-1093-3D7A-B052-142A6DBC14BD}"/>
              </a:ext>
            </a:extLst>
          </p:cNvPr>
          <p:cNvSpPr txBox="1"/>
          <p:nvPr/>
        </p:nvSpPr>
        <p:spPr>
          <a:xfrm>
            <a:off x="263352" y="1927575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8B462-0E0A-C3D5-B554-BA7B8F4C4CE7}"/>
              </a:ext>
            </a:extLst>
          </p:cNvPr>
          <p:cNvCxnSpPr>
            <a:cxnSpLocks/>
          </p:cNvCxnSpPr>
          <p:nvPr/>
        </p:nvCxnSpPr>
        <p:spPr>
          <a:xfrm>
            <a:off x="377052" y="5733256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59F6B9-2639-B6F7-C6E4-909115744FED}"/>
              </a:ext>
            </a:extLst>
          </p:cNvPr>
          <p:cNvSpPr txBox="1"/>
          <p:nvPr/>
        </p:nvSpPr>
        <p:spPr>
          <a:xfrm>
            <a:off x="149651" y="5563979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09EBD3-3FF7-0535-3DD7-BA7C593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17" y="1078999"/>
            <a:ext cx="5548383" cy="504061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C53DD-D7B8-FEED-794C-7D6BD2E3EA69}"/>
              </a:ext>
            </a:extLst>
          </p:cNvPr>
          <p:cNvCxnSpPr>
            <a:cxnSpLocks/>
          </p:cNvCxnSpPr>
          <p:nvPr/>
        </p:nvCxnSpPr>
        <p:spPr>
          <a:xfrm>
            <a:off x="5948217" y="2708920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7B5F8B-6C1F-9927-E208-EB0A71535763}"/>
              </a:ext>
            </a:extLst>
          </p:cNvPr>
          <p:cNvSpPr txBox="1"/>
          <p:nvPr/>
        </p:nvSpPr>
        <p:spPr>
          <a:xfrm>
            <a:off x="5720816" y="2539643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075A44-0FB5-2D12-DD6F-8F7082CBD3D8}"/>
              </a:ext>
            </a:extLst>
          </p:cNvPr>
          <p:cNvCxnSpPr>
            <a:cxnSpLocks/>
          </p:cNvCxnSpPr>
          <p:nvPr/>
        </p:nvCxnSpPr>
        <p:spPr>
          <a:xfrm>
            <a:off x="8256240" y="5539845"/>
            <a:ext cx="360040" cy="23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B48364-9CEA-12F3-D4D7-C7AF15FC8666}"/>
              </a:ext>
            </a:extLst>
          </p:cNvPr>
          <p:cNvSpPr txBox="1"/>
          <p:nvPr/>
        </p:nvSpPr>
        <p:spPr>
          <a:xfrm>
            <a:off x="8028839" y="5269081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938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74F34A-FAAE-F289-161A-3BE40F171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"/>
          <a:stretch/>
        </p:blipFill>
        <p:spPr>
          <a:xfrm>
            <a:off x="6115148" y="1302884"/>
            <a:ext cx="4433458" cy="4725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427E5A-C24D-C3FC-F350-FCF5C5D3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" y="3062704"/>
            <a:ext cx="3876746" cy="2946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B9CB4-BDFE-0D7C-C6D8-38384FDC6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9" y="1465879"/>
            <a:ext cx="4682240" cy="141231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6030397-84DF-12AB-7451-89C14E1E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40"/>
            <a:ext cx="11244575" cy="720197"/>
          </a:xfrm>
        </p:spPr>
        <p:txBody>
          <a:bodyPr/>
          <a:lstStyle/>
          <a:p>
            <a:r>
              <a:rPr lang="en-US" dirty="0"/>
              <a:t>Import, build and debug examples project on e2 studio</a:t>
            </a:r>
            <a:br>
              <a:rPr lang="en-US" dirty="0"/>
            </a:br>
            <a:r>
              <a:rPr lang="en-US" sz="2000" dirty="0"/>
              <a:t>Import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E2D480-76AB-3B82-C8C2-DE4CDD6F6CB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57131" y="2103755"/>
            <a:ext cx="238136" cy="255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027F19-1093-3D7A-B052-142A6DBC14BD}"/>
              </a:ext>
            </a:extLst>
          </p:cNvPr>
          <p:cNvSpPr txBox="1"/>
          <p:nvPr/>
        </p:nvSpPr>
        <p:spPr>
          <a:xfrm>
            <a:off x="4129730" y="1934478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8B462-0E0A-C3D5-B554-BA7B8F4C4CE7}"/>
              </a:ext>
            </a:extLst>
          </p:cNvPr>
          <p:cNvCxnSpPr>
            <a:cxnSpLocks/>
          </p:cNvCxnSpPr>
          <p:nvPr/>
        </p:nvCxnSpPr>
        <p:spPr>
          <a:xfrm>
            <a:off x="1235109" y="3952061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59F6B9-2639-B6F7-C6E4-909115744FED}"/>
              </a:ext>
            </a:extLst>
          </p:cNvPr>
          <p:cNvSpPr txBox="1"/>
          <p:nvPr/>
        </p:nvSpPr>
        <p:spPr>
          <a:xfrm>
            <a:off x="1007708" y="3782784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C53DD-D7B8-FEED-794C-7D6BD2E3EA69}"/>
              </a:ext>
            </a:extLst>
          </p:cNvPr>
          <p:cNvCxnSpPr>
            <a:cxnSpLocks/>
          </p:cNvCxnSpPr>
          <p:nvPr/>
        </p:nvCxnSpPr>
        <p:spPr>
          <a:xfrm>
            <a:off x="5971396" y="2893427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7B5F8B-6C1F-9927-E208-EB0A71535763}"/>
              </a:ext>
            </a:extLst>
          </p:cNvPr>
          <p:cNvSpPr txBox="1"/>
          <p:nvPr/>
        </p:nvSpPr>
        <p:spPr>
          <a:xfrm>
            <a:off x="5676512" y="2724150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075A44-0FB5-2D12-DD6F-8F7082CBD3D8}"/>
              </a:ext>
            </a:extLst>
          </p:cNvPr>
          <p:cNvCxnSpPr>
            <a:cxnSpLocks/>
          </p:cNvCxnSpPr>
          <p:nvPr/>
        </p:nvCxnSpPr>
        <p:spPr>
          <a:xfrm>
            <a:off x="2867017" y="5456047"/>
            <a:ext cx="360040" cy="23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B48364-9CEA-12F3-D4D7-C7AF15FC8666}"/>
              </a:ext>
            </a:extLst>
          </p:cNvPr>
          <p:cNvSpPr txBox="1"/>
          <p:nvPr/>
        </p:nvSpPr>
        <p:spPr>
          <a:xfrm>
            <a:off x="2639616" y="5185283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D99D0-60F8-7345-9F13-F580D0260383}"/>
              </a:ext>
            </a:extLst>
          </p:cNvPr>
          <p:cNvCxnSpPr>
            <a:cxnSpLocks/>
          </p:cNvCxnSpPr>
          <p:nvPr/>
        </p:nvCxnSpPr>
        <p:spPr>
          <a:xfrm>
            <a:off x="8771673" y="5487326"/>
            <a:ext cx="360040" cy="23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AEAA4A-2E89-C947-0BA8-29767D40B053}"/>
              </a:ext>
            </a:extLst>
          </p:cNvPr>
          <p:cNvSpPr txBox="1"/>
          <p:nvPr/>
        </p:nvSpPr>
        <p:spPr>
          <a:xfrm>
            <a:off x="8544272" y="5216562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5488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5AB-062A-7758-053C-A2D4E2F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Import, build and debug examples project on e2 studio</a:t>
            </a:r>
            <a:br>
              <a:rPr lang="en-US" dirty="0"/>
            </a:br>
            <a:r>
              <a:rPr lang="en-US" sz="2000" dirty="0"/>
              <a:t>BUILD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8A86-925F-363E-98FD-4D64EBB6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2"/>
            <a:ext cx="3743847" cy="11622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4BC583-49D8-CA9C-7DE9-03DDA8953DEC}"/>
              </a:ext>
            </a:extLst>
          </p:cNvPr>
          <p:cNvCxnSpPr>
            <a:cxnSpLocks/>
          </p:cNvCxnSpPr>
          <p:nvPr/>
        </p:nvCxnSpPr>
        <p:spPr>
          <a:xfrm flipV="1">
            <a:off x="1426857" y="2564904"/>
            <a:ext cx="420671" cy="24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8132F0-C562-E9A8-772A-EA71CB9334D6}"/>
              </a:ext>
            </a:extLst>
          </p:cNvPr>
          <p:cNvSpPr txBox="1"/>
          <p:nvPr/>
        </p:nvSpPr>
        <p:spPr>
          <a:xfrm>
            <a:off x="1102821" y="277721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build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252AB7-B883-4E36-FDB1-29CBC845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8" y="3237149"/>
            <a:ext cx="10026631" cy="30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4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5AB-062A-7758-053C-A2D4E2F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Import, build and debug examples project on e2 studio</a:t>
            </a:r>
            <a:br>
              <a:rPr lang="en-US" dirty="0"/>
            </a:br>
            <a:r>
              <a:rPr lang="en-US" sz="2000" dirty="0"/>
              <a:t>debug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8A86-925F-363E-98FD-4D64EBB6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2"/>
            <a:ext cx="3743847" cy="11622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4BC583-49D8-CA9C-7DE9-03DDA8953DEC}"/>
              </a:ext>
            </a:extLst>
          </p:cNvPr>
          <p:cNvCxnSpPr>
            <a:cxnSpLocks/>
          </p:cNvCxnSpPr>
          <p:nvPr/>
        </p:nvCxnSpPr>
        <p:spPr>
          <a:xfrm flipH="1" flipV="1">
            <a:off x="3143672" y="2589774"/>
            <a:ext cx="324036" cy="176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8132F0-C562-E9A8-772A-EA71CB9334D6}"/>
              </a:ext>
            </a:extLst>
          </p:cNvPr>
          <p:cNvSpPr txBox="1"/>
          <p:nvPr/>
        </p:nvSpPr>
        <p:spPr>
          <a:xfrm>
            <a:off x="3233396" y="2719004"/>
            <a:ext cx="77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debug</a:t>
            </a:r>
          </a:p>
        </p:txBody>
      </p:sp>
      <p:pic>
        <p:nvPicPr>
          <p:cNvPr id="3" name="Picture 3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6007957E-F3B1-D78B-B9E4-86D7D784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07" y="1718479"/>
            <a:ext cx="6187857" cy="21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37347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Introduction to FSP	Page 03</a:t>
            </a:r>
          </a:p>
          <a:p>
            <a:r>
              <a:rPr lang="en-US" b="1" dirty="0">
                <a:solidFill>
                  <a:schemeClr val="tx2"/>
                </a:solidFill>
              </a:rPr>
              <a:t>FSP Architecture	Page 07</a:t>
            </a:r>
          </a:p>
          <a:p>
            <a:r>
              <a:rPr lang="en-US" b="1" dirty="0">
                <a:solidFill>
                  <a:schemeClr val="tx2"/>
                </a:solidFill>
              </a:rPr>
              <a:t>E2 studio software	Page 14</a:t>
            </a:r>
          </a:p>
          <a:p>
            <a:r>
              <a:rPr lang="en-US" b="1" dirty="0">
                <a:solidFill>
                  <a:schemeClr val="tx2"/>
                </a:solidFill>
              </a:rPr>
              <a:t>Change FSP version	Page 20</a:t>
            </a:r>
          </a:p>
          <a:p>
            <a:r>
              <a:rPr lang="en-US" b="1" dirty="0">
                <a:solidFill>
                  <a:schemeClr val="tx2"/>
                </a:solidFill>
              </a:rPr>
              <a:t>Create new project	Page 23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 dirty="0"/>
              <a:t>Change </a:t>
            </a:r>
            <a:r>
              <a:rPr kumimoji="1" lang="en-US" altLang="ja-JP" cap="all" dirty="0" err="1"/>
              <a:t>fsp</a:t>
            </a:r>
            <a:r>
              <a:rPr kumimoji="1" lang="en-US" altLang="ja-JP" cap="all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27161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6476-5E35-070B-DB78-72AAA42F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fsp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20A2-D552-86DB-756B-56385374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4260509" cy="4555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 URL: </a:t>
            </a:r>
            <a:r>
              <a:rPr lang="en-US" dirty="0">
                <a:hlinkClick r:id="rId2"/>
              </a:rPr>
              <a:t>Artifactory (renesas.com)</a:t>
            </a:r>
            <a:r>
              <a:rPr lang="en-US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3C186-277D-0221-B1F0-6D092726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772816"/>
            <a:ext cx="3673069" cy="43204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724846-0FE1-8BA0-E437-257D238D1F1B}"/>
              </a:ext>
            </a:extLst>
          </p:cNvPr>
          <p:cNvCxnSpPr>
            <a:cxnSpLocks/>
          </p:cNvCxnSpPr>
          <p:nvPr/>
        </p:nvCxnSpPr>
        <p:spPr>
          <a:xfrm>
            <a:off x="1055440" y="4534381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2FCCB1-7A86-9B80-19F2-1A6358884342}"/>
              </a:ext>
            </a:extLst>
          </p:cNvPr>
          <p:cNvSpPr txBox="1"/>
          <p:nvPr/>
        </p:nvSpPr>
        <p:spPr>
          <a:xfrm>
            <a:off x="828039" y="4365104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EF2A9-7D5D-7B91-B085-77161828FD14}"/>
              </a:ext>
            </a:extLst>
          </p:cNvPr>
          <p:cNvCxnSpPr>
            <a:cxnSpLocks/>
          </p:cNvCxnSpPr>
          <p:nvPr/>
        </p:nvCxnSpPr>
        <p:spPr>
          <a:xfrm>
            <a:off x="1485975" y="5602286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5537E6-C9CD-02AC-C01C-B893E7E50691}"/>
              </a:ext>
            </a:extLst>
          </p:cNvPr>
          <p:cNvSpPr txBox="1"/>
          <p:nvPr/>
        </p:nvSpPr>
        <p:spPr>
          <a:xfrm>
            <a:off x="1258574" y="5433009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599B7A-0A23-5BC6-5001-3935C979DEAB}"/>
              </a:ext>
            </a:extLst>
          </p:cNvPr>
          <p:cNvSpPr txBox="1">
            <a:spLocks/>
          </p:cNvSpPr>
          <p:nvPr/>
        </p:nvSpPr>
        <p:spPr>
          <a:xfrm>
            <a:off x="6744072" y="1424991"/>
            <a:ext cx="4464496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pack in version directory (v4.4.0)r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right click on </a:t>
            </a:r>
            <a:r>
              <a:rPr lang="en-US" b="1" dirty="0"/>
              <a:t>pack directory </a:t>
            </a:r>
            <a:r>
              <a:rPr lang="en-US" dirty="0"/>
              <a:t>and choose download button		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4738E-0DC8-C683-4416-A3918A614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588" y="2618898"/>
            <a:ext cx="4159464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8F12-CF36-8B1C-907B-3949609B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fsp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473-9BF8-CCED-B5CB-E46E5115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Extract recent download file: </a:t>
            </a:r>
            <a:r>
              <a:rPr lang="en-US" b="1" dirty="0"/>
              <a:t>FSP_Packs_v4.4.0.zip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B936B-DD24-1944-3B69-18872DE7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781688" cy="42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2457F-B357-E496-4455-B5EBBA214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/>
          <a:stretch/>
        </p:blipFill>
        <p:spPr>
          <a:xfrm>
            <a:off x="623392" y="3106996"/>
            <a:ext cx="5016620" cy="17337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91DC42-A3C7-9DA3-CC5F-04EE3C30F210}"/>
              </a:ext>
            </a:extLst>
          </p:cNvPr>
          <p:cNvSpPr txBox="1">
            <a:spLocks/>
          </p:cNvSpPr>
          <p:nvPr/>
        </p:nvSpPr>
        <p:spPr>
          <a:xfrm>
            <a:off x="485562" y="2609103"/>
            <a:ext cx="4314292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dirty="0"/>
              <a:t>Open directory and copy </a:t>
            </a:r>
            <a:r>
              <a:rPr lang="en-US" b="1" dirty="0"/>
              <a:t>internal</a:t>
            </a:r>
            <a:r>
              <a:rPr lang="en-US" dirty="0"/>
              <a:t> file 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C18992-D8B9-810A-E664-0C00DFA56E48}"/>
              </a:ext>
            </a:extLst>
          </p:cNvPr>
          <p:cNvSpPr txBox="1">
            <a:spLocks/>
          </p:cNvSpPr>
          <p:nvPr/>
        </p:nvSpPr>
        <p:spPr>
          <a:xfrm>
            <a:off x="6384032" y="1424990"/>
            <a:ext cx="5544611" cy="563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/>
              <a:t>Go to location “</a:t>
            </a:r>
            <a:r>
              <a:rPr lang="en-US" b="1" dirty="0"/>
              <a:t>C:\Renesas\RA\e2studio_v2023-04_fsp_vx.x.0</a:t>
            </a:r>
            <a:r>
              <a:rPr lang="en-US" dirty="0"/>
              <a:t>”and paste overwrite exists </a:t>
            </a:r>
            <a:r>
              <a:rPr lang="en-US" b="1" dirty="0"/>
              <a:t>internal</a:t>
            </a:r>
            <a:r>
              <a:rPr lang="en-US" dirty="0"/>
              <a:t> file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98AE9-3835-6358-8E8A-818E95AC51E2}"/>
              </a:ext>
            </a:extLst>
          </p:cNvPr>
          <p:cNvCxnSpPr>
            <a:stCxn id="3" idx="0"/>
          </p:cNvCxnSpPr>
          <p:nvPr/>
        </p:nvCxnSpPr>
        <p:spPr>
          <a:xfrm flipH="1">
            <a:off x="6090286" y="1424991"/>
            <a:ext cx="1" cy="4524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D50C3E2-C989-5566-A04C-45CDB2F1C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83" y="2984166"/>
            <a:ext cx="2927725" cy="296948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E286AC-7F02-6CC1-E498-B8CCC089A570}"/>
              </a:ext>
            </a:extLst>
          </p:cNvPr>
          <p:cNvSpPr txBox="1">
            <a:spLocks/>
          </p:cNvSpPr>
          <p:nvPr/>
        </p:nvSpPr>
        <p:spPr>
          <a:xfrm>
            <a:off x="6384032" y="2417525"/>
            <a:ext cx="4314292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dirty="0"/>
              <a:t>Change new version</a:t>
            </a:r>
          </a:p>
        </p:txBody>
      </p:sp>
    </p:spTree>
    <p:extLst>
      <p:ext uri="{BB962C8B-B14F-4D97-AF65-F5344CB8AC3E}">
        <p14:creationId xmlns:p14="http://schemas.microsoft.com/office/powerpoint/2010/main" val="12900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 dirty="0"/>
              <a:t>Create new project</a:t>
            </a:r>
          </a:p>
        </p:txBody>
      </p:sp>
    </p:spTree>
    <p:extLst>
      <p:ext uri="{BB962C8B-B14F-4D97-AF65-F5344CB8AC3E}">
        <p14:creationId xmlns:p14="http://schemas.microsoft.com/office/powerpoint/2010/main" val="32955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225A99A1-C747-71BA-6CF8-85EED8401EC1}"/>
              </a:ext>
            </a:extLst>
          </p:cNvPr>
          <p:cNvSpPr txBox="1">
            <a:spLocks/>
          </p:cNvSpPr>
          <p:nvPr/>
        </p:nvSpPr>
        <p:spPr>
          <a:xfrm>
            <a:off x="579861" y="1476123"/>
            <a:ext cx="3355900" cy="563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Select </a:t>
            </a:r>
            <a:r>
              <a:rPr lang="en-US" altLang="ja-JP" b="1" dirty="0">
                <a:cs typeface="Calibri" panose="020F0502020204030204" pitchFamily="34" charset="0"/>
              </a:rPr>
              <a:t>File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b="1" dirty="0">
                <a:cs typeface="Calibri" panose="020F0502020204030204" pitchFamily="34" charset="0"/>
              </a:rPr>
              <a:t> New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 Renesas</a:t>
            </a:r>
            <a:r>
              <a:rPr lang="en-US" altLang="ja-JP" b="1" dirty="0">
                <a:cs typeface="Calibri" panose="020F0502020204030204" pitchFamily="34" charset="0"/>
              </a:rPr>
              <a:t> C/C++ Project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 Renesas RA</a:t>
            </a:r>
            <a:endParaRPr lang="ja-JP" altLang="en-US" b="1" dirty="0">
              <a:cs typeface="Calibri" panose="020F050202020403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8857227-A32D-7D20-3D21-47F7C46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EABE6-B294-C858-5494-AE68E53CD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1" b="40692"/>
          <a:stretch/>
        </p:blipFill>
        <p:spPr>
          <a:xfrm>
            <a:off x="4052569" y="1309679"/>
            <a:ext cx="7428201" cy="93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E2F98-DF88-2CA5-F701-B4D9094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47" y="2666136"/>
            <a:ext cx="5580723" cy="35344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FDCE3-8E86-E2D7-9F6E-DC3C5A3DEB66}"/>
              </a:ext>
            </a:extLst>
          </p:cNvPr>
          <p:cNvCxnSpPr>
            <a:cxnSpLocks/>
          </p:cNvCxnSpPr>
          <p:nvPr/>
        </p:nvCxnSpPr>
        <p:spPr>
          <a:xfrm>
            <a:off x="6713756" y="3938884"/>
            <a:ext cx="316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7F50F0-6D35-3C7D-D717-FCB463AA3E53}"/>
              </a:ext>
            </a:extLst>
          </p:cNvPr>
          <p:cNvSpPr txBox="1"/>
          <p:nvPr/>
        </p:nvSpPr>
        <p:spPr>
          <a:xfrm>
            <a:off x="6486355" y="3769607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D8E959-1819-979E-4F0F-972C0807E242}"/>
              </a:ext>
            </a:extLst>
          </p:cNvPr>
          <p:cNvCxnSpPr>
            <a:cxnSpLocks/>
          </p:cNvCxnSpPr>
          <p:nvPr/>
        </p:nvCxnSpPr>
        <p:spPr>
          <a:xfrm>
            <a:off x="8339625" y="5614501"/>
            <a:ext cx="276655" cy="216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6531BE-8B1C-C776-6189-24063703CF31}"/>
              </a:ext>
            </a:extLst>
          </p:cNvPr>
          <p:cNvSpPr txBox="1"/>
          <p:nvPr/>
        </p:nvSpPr>
        <p:spPr>
          <a:xfrm>
            <a:off x="8112224" y="5445224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8" name="コンテンツ プレースホルダー 4">
            <a:extLst>
              <a:ext uri="{FF2B5EF4-FFF2-40B4-BE49-F238E27FC236}">
                <a16:creationId xmlns:a16="http://schemas.microsoft.com/office/drawing/2014/main" id="{A3A2A4A8-B483-6081-5A22-D7EAC19D289C}"/>
              </a:ext>
            </a:extLst>
          </p:cNvPr>
          <p:cNvSpPr txBox="1">
            <a:spLocks/>
          </p:cNvSpPr>
          <p:nvPr/>
        </p:nvSpPr>
        <p:spPr>
          <a:xfrm>
            <a:off x="467999" y="4299163"/>
            <a:ext cx="7428201" cy="268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Select </a:t>
            </a:r>
            <a:r>
              <a:rPr lang="en-US" altLang="ja-JP" b="1" dirty="0">
                <a:cs typeface="Calibri" panose="020F0502020204030204" pitchFamily="34" charset="0"/>
              </a:rPr>
              <a:t>Renesas RA C/C++ Project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 Next</a:t>
            </a:r>
            <a:endParaRPr lang="ja-JP" altLang="en-US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225A99A1-C747-71BA-6CF8-85EED8401EC1}"/>
              </a:ext>
            </a:extLst>
          </p:cNvPr>
          <p:cNvSpPr txBox="1">
            <a:spLocks/>
          </p:cNvSpPr>
          <p:nvPr/>
        </p:nvSpPr>
        <p:spPr>
          <a:xfrm>
            <a:off x="467999" y="2209800"/>
            <a:ext cx="4485001" cy="268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Name the project at </a:t>
            </a:r>
            <a:r>
              <a:rPr lang="en-US" altLang="ja-JP" b="1" dirty="0">
                <a:cs typeface="Calibri" panose="020F0502020204030204" pitchFamily="34" charset="0"/>
              </a:rPr>
              <a:t>Project name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b="1" dirty="0">
                <a:cs typeface="Calibri" panose="020F0502020204030204" pitchFamily="34" charset="0"/>
              </a:rPr>
              <a:t> Next</a:t>
            </a:r>
            <a:endParaRPr lang="ja-JP" altLang="en-US" b="1" dirty="0"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12783D1-C0D1-1F61-95B4-971F37C0A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1600"/>
            <a:ext cx="6156589" cy="455992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0F54E3-DF12-99ED-3B0B-7F6315D659A9}"/>
              </a:ext>
            </a:extLst>
          </p:cNvPr>
          <p:cNvCxnSpPr>
            <a:cxnSpLocks/>
          </p:cNvCxnSpPr>
          <p:nvPr/>
        </p:nvCxnSpPr>
        <p:spPr>
          <a:xfrm flipH="1">
            <a:off x="6168008" y="2209800"/>
            <a:ext cx="290589" cy="26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70C3E-03A6-C1B5-B337-AB749D98502D}"/>
              </a:ext>
            </a:extLst>
          </p:cNvPr>
          <p:cNvSpPr txBox="1"/>
          <p:nvPr/>
        </p:nvSpPr>
        <p:spPr>
          <a:xfrm>
            <a:off x="6433302" y="2005449"/>
            <a:ext cx="3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C598FD-0F6F-E238-F62B-CFB611816BD6}"/>
              </a:ext>
            </a:extLst>
          </p:cNvPr>
          <p:cNvCxnSpPr>
            <a:cxnSpLocks/>
          </p:cNvCxnSpPr>
          <p:nvPr/>
        </p:nvCxnSpPr>
        <p:spPr>
          <a:xfrm>
            <a:off x="8915689" y="5398477"/>
            <a:ext cx="276655" cy="216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725A58-F75F-FACE-D717-DE75093EDD79}"/>
              </a:ext>
            </a:extLst>
          </p:cNvPr>
          <p:cNvSpPr txBox="1"/>
          <p:nvPr/>
        </p:nvSpPr>
        <p:spPr>
          <a:xfrm>
            <a:off x="8688288" y="5229200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584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225A99A1-C747-71BA-6CF8-85EED8401EC1}"/>
              </a:ext>
            </a:extLst>
          </p:cNvPr>
          <p:cNvSpPr txBox="1">
            <a:spLocks/>
          </p:cNvSpPr>
          <p:nvPr/>
        </p:nvSpPr>
        <p:spPr>
          <a:xfrm>
            <a:off x="467999" y="2209800"/>
            <a:ext cx="4485001" cy="563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Select the FSP version, Board and Debugger then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b="1" dirty="0">
                <a:cs typeface="Calibri" panose="020F0502020204030204" pitchFamily="34" charset="0"/>
              </a:rPr>
              <a:t> Next</a:t>
            </a:r>
            <a:endParaRPr lang="ja-JP" altLang="en-US" b="1" dirty="0"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DBB72-05BD-81C8-5891-C5E327C9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98469"/>
            <a:ext cx="6581969" cy="4821331"/>
          </a:xfrm>
        </p:spPr>
      </p:pic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5D67DF9F-E92F-8CF3-8340-E4C044E475E6}"/>
              </a:ext>
            </a:extLst>
          </p:cNvPr>
          <p:cNvSpPr/>
          <p:nvPr/>
        </p:nvSpPr>
        <p:spPr>
          <a:xfrm>
            <a:off x="7620000" y="1819274"/>
            <a:ext cx="2438400" cy="390525"/>
          </a:xfrm>
          <a:prstGeom prst="borderCallout2">
            <a:avLst>
              <a:gd name="adj1" fmla="val 18751"/>
              <a:gd name="adj2" fmla="val 947"/>
              <a:gd name="adj3" fmla="val 18750"/>
              <a:gd name="adj4" fmla="val -16667"/>
              <a:gd name="adj5" fmla="val 112500"/>
              <a:gd name="adj6" fmla="val -46667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FSP version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C46AFC9D-9F3D-A436-0ADE-5F33576CB4DB}"/>
              </a:ext>
            </a:extLst>
          </p:cNvPr>
          <p:cNvSpPr/>
          <p:nvPr/>
        </p:nvSpPr>
        <p:spPr>
          <a:xfrm>
            <a:off x="9077519" y="2906676"/>
            <a:ext cx="2438400" cy="390525"/>
          </a:xfrm>
          <a:prstGeom prst="borderCallout2">
            <a:avLst>
              <a:gd name="adj1" fmla="val 18751"/>
              <a:gd name="adj2" fmla="val 947"/>
              <a:gd name="adj3" fmla="val 18750"/>
              <a:gd name="adj4" fmla="val -16667"/>
              <a:gd name="adj5" fmla="val -99695"/>
              <a:gd name="adj6" fmla="val -36901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Board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DB2AC1DF-20FB-D346-5070-7B71FAF3FA54}"/>
              </a:ext>
            </a:extLst>
          </p:cNvPr>
          <p:cNvSpPr/>
          <p:nvPr/>
        </p:nvSpPr>
        <p:spPr>
          <a:xfrm>
            <a:off x="6934200" y="3923946"/>
            <a:ext cx="2438400" cy="390525"/>
          </a:xfrm>
          <a:prstGeom prst="borderCallout2">
            <a:avLst>
              <a:gd name="adj1" fmla="val 16312"/>
              <a:gd name="adj2" fmla="val 100947"/>
              <a:gd name="adj3" fmla="val 13872"/>
              <a:gd name="adj4" fmla="val 122396"/>
              <a:gd name="adj5" fmla="val 175915"/>
              <a:gd name="adj6" fmla="val 122083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Debugger</a:t>
            </a:r>
          </a:p>
        </p:txBody>
      </p:sp>
    </p:spTree>
    <p:extLst>
      <p:ext uri="{BB962C8B-B14F-4D97-AF65-F5344CB8AC3E}">
        <p14:creationId xmlns:p14="http://schemas.microsoft.com/office/powerpoint/2010/main" val="411967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225A99A1-C747-71BA-6CF8-85EED8401EC1}"/>
              </a:ext>
            </a:extLst>
          </p:cNvPr>
          <p:cNvSpPr txBox="1">
            <a:spLocks/>
          </p:cNvSpPr>
          <p:nvPr/>
        </p:nvSpPr>
        <p:spPr>
          <a:xfrm>
            <a:off x="467999" y="2209800"/>
            <a:ext cx="4485001" cy="268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Select </a:t>
            </a:r>
            <a:r>
              <a:rPr lang="en-US" altLang="ja-JP" b="1" dirty="0">
                <a:cs typeface="Calibri" panose="020F0502020204030204" pitchFamily="34" charset="0"/>
              </a:rPr>
              <a:t>Flat (Non-</a:t>
            </a:r>
            <a:r>
              <a:rPr lang="en-US" altLang="ja-JP" b="1" dirty="0" err="1">
                <a:cs typeface="Calibri" panose="020F0502020204030204" pitchFamily="34" charset="0"/>
              </a:rPr>
              <a:t>TrustZone</a:t>
            </a:r>
            <a:r>
              <a:rPr lang="en-US" altLang="ja-JP" b="1" dirty="0">
                <a:cs typeface="Calibri" panose="020F0502020204030204" pitchFamily="34" charset="0"/>
              </a:rPr>
              <a:t>) Project 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b="1" dirty="0">
                <a:cs typeface="Calibri" panose="020F0502020204030204" pitchFamily="34" charset="0"/>
              </a:rPr>
              <a:t> Next</a:t>
            </a:r>
            <a:endParaRPr lang="ja-JP" altLang="en-US" b="1" dirty="0"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Create new project</a:t>
            </a:r>
            <a:br>
              <a:rPr lang="en-US" dirty="0"/>
            </a:br>
            <a:r>
              <a:rPr lang="en-US" sz="2000" dirty="0"/>
              <a:t>Flat project</a:t>
            </a:r>
            <a:endParaRPr lang="en-US" dirty="0"/>
          </a:p>
        </p:txBody>
      </p:sp>
      <p:pic>
        <p:nvPicPr>
          <p:cNvPr id="5" name="Content Placeholder 4" descr="A screenshot of a project&#10;&#10;Description automatically generated with medium confidence">
            <a:extLst>
              <a:ext uri="{FF2B5EF4-FFF2-40B4-BE49-F238E27FC236}">
                <a16:creationId xmlns:a16="http://schemas.microsoft.com/office/drawing/2014/main" id="{AB9C3234-3665-4CD8-6A9A-034B16FC9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80" y="1198470"/>
            <a:ext cx="6760238" cy="5031770"/>
          </a:xfrm>
        </p:spPr>
      </p:pic>
    </p:spTree>
    <p:extLst>
      <p:ext uri="{BB962C8B-B14F-4D97-AF65-F5344CB8AC3E}">
        <p14:creationId xmlns:p14="http://schemas.microsoft.com/office/powerpoint/2010/main" val="110042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225A99A1-C747-71BA-6CF8-85EED8401EC1}"/>
              </a:ext>
            </a:extLst>
          </p:cNvPr>
          <p:cNvSpPr txBox="1">
            <a:spLocks/>
          </p:cNvSpPr>
          <p:nvPr/>
        </p:nvSpPr>
        <p:spPr>
          <a:xfrm>
            <a:off x="467999" y="2209800"/>
            <a:ext cx="4403865" cy="563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Select </a:t>
            </a:r>
            <a:r>
              <a:rPr lang="en-US" altLang="ja-JP" b="1" dirty="0">
                <a:cs typeface="Calibri" panose="020F0502020204030204" pitchFamily="34" charset="0"/>
              </a:rPr>
              <a:t>No RTOS </a:t>
            </a:r>
            <a:r>
              <a:rPr lang="en-US" altLang="ja-JP" dirty="0">
                <a:cs typeface="Calibri" panose="020F0502020204030204" pitchFamily="34" charset="0"/>
              </a:rPr>
              <a:t>at RTOS selection then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b="1" dirty="0">
                <a:cs typeface="Calibri" panose="020F0502020204030204" pitchFamily="34" charset="0"/>
              </a:rPr>
              <a:t> Next</a:t>
            </a:r>
            <a:endParaRPr lang="ja-JP" altLang="en-US" b="1" dirty="0"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14F2A9-5048-E234-B91E-C5A455BA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1070698"/>
            <a:ext cx="6923401" cy="50714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238B5-DD37-B163-338D-750101F40328}"/>
              </a:ext>
            </a:extLst>
          </p:cNvPr>
          <p:cNvSpPr txBox="1"/>
          <p:nvPr/>
        </p:nvSpPr>
        <p:spPr>
          <a:xfrm>
            <a:off x="467999" y="5373216"/>
            <a:ext cx="425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FF0000"/>
                </a:solidFill>
              </a:rPr>
              <a:t>* Azure RTOS </a:t>
            </a:r>
            <a:r>
              <a:rPr lang="en-US" sz="1600" dirty="0">
                <a:solidFill>
                  <a:srgbClr val="FF0000"/>
                </a:solidFill>
              </a:rPr>
              <a:t>&amp;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FreeRTOS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will be selected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b="0" i="0" dirty="0">
                <a:solidFill>
                  <a:srgbClr val="FF0000"/>
                </a:solidFill>
                <a:effectLst/>
              </a:rPr>
              <a:t>corresponding to the project requirement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19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225A99A1-C747-71BA-6CF8-85EED8401EC1}"/>
              </a:ext>
            </a:extLst>
          </p:cNvPr>
          <p:cNvSpPr txBox="1">
            <a:spLocks/>
          </p:cNvSpPr>
          <p:nvPr/>
        </p:nvSpPr>
        <p:spPr>
          <a:xfrm>
            <a:off x="467999" y="2209800"/>
            <a:ext cx="4485001" cy="563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Select project Template at this page then </a:t>
            </a:r>
            <a:r>
              <a:rPr lang="en-US" altLang="ja-JP" b="1" dirty="0"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ja-JP" b="1" dirty="0">
                <a:cs typeface="Calibri" panose="020F0502020204030204" pitchFamily="34" charset="0"/>
              </a:rPr>
              <a:t> Finish </a:t>
            </a:r>
            <a:r>
              <a:rPr lang="en-US" altLang="ja-JP" dirty="0">
                <a:cs typeface="Calibri" panose="020F0502020204030204" pitchFamily="34" charset="0"/>
              </a:rPr>
              <a:t>to create project</a:t>
            </a:r>
            <a:endParaRPr lang="ja-JP" altLang="en-US" dirty="0"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6" name="Content Placeholder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41825DA-68B0-BA3D-F25E-B743C67D5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48" y="1052736"/>
            <a:ext cx="6840505" cy="498754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A757797-139B-CCB6-B868-BB496AB6EB2E}"/>
              </a:ext>
            </a:extLst>
          </p:cNvPr>
          <p:cNvCxnSpPr>
            <a:cxnSpLocks/>
          </p:cNvCxnSpPr>
          <p:nvPr/>
        </p:nvCxnSpPr>
        <p:spPr>
          <a:xfrm>
            <a:off x="4727848" y="2924944"/>
            <a:ext cx="291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F9DAA1-87CE-9985-9D57-DA66A5F36448}"/>
              </a:ext>
            </a:extLst>
          </p:cNvPr>
          <p:cNvSpPr txBox="1"/>
          <p:nvPr/>
        </p:nvSpPr>
        <p:spPr>
          <a:xfrm>
            <a:off x="4464283" y="2764095"/>
            <a:ext cx="344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6376EF-47DE-C9BB-26A0-2939EDDA1950}"/>
              </a:ext>
            </a:extLst>
          </p:cNvPr>
          <p:cNvCxnSpPr>
            <a:cxnSpLocks/>
          </p:cNvCxnSpPr>
          <p:nvPr/>
        </p:nvCxnSpPr>
        <p:spPr>
          <a:xfrm>
            <a:off x="9851171" y="5563587"/>
            <a:ext cx="276655" cy="216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B2AD5-7BE2-90ED-011E-A5C0CBF8C82D}"/>
              </a:ext>
            </a:extLst>
          </p:cNvPr>
          <p:cNvSpPr txBox="1"/>
          <p:nvPr/>
        </p:nvSpPr>
        <p:spPr>
          <a:xfrm>
            <a:off x="9623770" y="5394310"/>
            <a:ext cx="22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30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 dirty="0"/>
              <a:t>INTRODUCTION TO FSP</a:t>
            </a:r>
          </a:p>
        </p:txBody>
      </p:sp>
    </p:spTree>
    <p:extLst>
      <p:ext uri="{BB962C8B-B14F-4D97-AF65-F5344CB8AC3E}">
        <p14:creationId xmlns:p14="http://schemas.microsoft.com/office/powerpoint/2010/main" val="2442191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B419B2D-F4E8-0419-AC2E-FACDA79FD0A9}"/>
              </a:ext>
            </a:extLst>
          </p:cNvPr>
          <p:cNvSpPr txBox="1">
            <a:spLocks/>
          </p:cNvSpPr>
          <p:nvPr/>
        </p:nvSpPr>
        <p:spPr>
          <a:xfrm>
            <a:off x="479426" y="1198469"/>
            <a:ext cx="11244575" cy="3323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chemeClr val="bg2">
                    <a:lumMod val="25000"/>
                  </a:schemeClr>
                </a:solidFill>
              </a:rPr>
              <a:t>Configuration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FCFEA3F-AB05-4588-8914-60E9EBE6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43" y="1321578"/>
            <a:ext cx="6964289" cy="4584172"/>
          </a:xfrm>
        </p:spPr>
      </p:pic>
      <p:sp>
        <p:nvSpPr>
          <p:cNvPr id="13" name="コンテンツ プレースホルダー 4">
            <a:extLst>
              <a:ext uri="{FF2B5EF4-FFF2-40B4-BE49-F238E27FC236}">
                <a16:creationId xmlns:a16="http://schemas.microsoft.com/office/drawing/2014/main" id="{A4B67F7F-F617-E150-F3DC-FC4AFA9D524D}"/>
              </a:ext>
            </a:extLst>
          </p:cNvPr>
          <p:cNvSpPr txBox="1">
            <a:spLocks/>
          </p:cNvSpPr>
          <p:nvPr/>
        </p:nvSpPr>
        <p:spPr>
          <a:xfrm>
            <a:off x="467999" y="2102086"/>
            <a:ext cx="3494401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cs typeface="Calibri" panose="020F0502020204030204" pitchFamily="34" charset="0"/>
              </a:rPr>
              <a:t>After creating new project, the project will have Project Configuration. There are 8 tabs to edit setting of project </a:t>
            </a:r>
            <a:endParaRPr lang="ja-JP" altLang="en-US" dirty="0"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B8A23-9337-16EB-4CE5-69DB5AC1393A}"/>
              </a:ext>
            </a:extLst>
          </p:cNvPr>
          <p:cNvSpPr/>
          <p:nvPr/>
        </p:nvSpPr>
        <p:spPr>
          <a:xfrm>
            <a:off x="4536688" y="5659531"/>
            <a:ext cx="2895600" cy="3323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6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1B419B2D-F4E8-0419-AC2E-FACDA79FD0A9}"/>
              </a:ext>
            </a:extLst>
          </p:cNvPr>
          <p:cNvSpPr txBox="1">
            <a:spLocks/>
          </p:cNvSpPr>
          <p:nvPr/>
        </p:nvSpPr>
        <p:spPr>
          <a:xfrm>
            <a:off x="479426" y="1198469"/>
            <a:ext cx="11244575" cy="3323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solidFill>
                  <a:schemeClr val="bg2">
                    <a:lumMod val="25000"/>
                  </a:schemeClr>
                </a:solidFill>
              </a:rPr>
              <a:t>Configuration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9CD9F6-0A2A-93EA-AC6A-4EF19A03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CDF571-31AE-7376-ED80-9398E058EC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62" y="1760220"/>
          <a:ext cx="11244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38">
                  <a:extLst>
                    <a:ext uri="{9D8B030D-6E8A-4147-A177-3AD203B41FA5}">
                      <a16:colId xmlns:a16="http://schemas.microsoft.com/office/drawing/2014/main" val="628195719"/>
                    </a:ext>
                  </a:extLst>
                </a:gridCol>
                <a:gridCol w="9331324">
                  <a:extLst>
                    <a:ext uri="{9D8B030D-6E8A-4147-A177-3AD203B41FA5}">
                      <a16:colId xmlns:a16="http://schemas.microsoft.com/office/drawing/2014/main" val="1957673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3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all they key characteristics of the project: board, device, toolchain, and more.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and change board specific parameters from the initial project selection.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0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the MCU clock settings for the project.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the electrical characteristics and functions of each port pin.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6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Interrupts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new user events/interrupts.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3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Event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events used by the Event Link Controller.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6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and configure FSP modules.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overview of the selected modules.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0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8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C15-D858-6D61-5F37-35F6358F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Create new project</a:t>
            </a:r>
            <a:br>
              <a:rPr lang="en-US" dirty="0"/>
            </a:br>
            <a:r>
              <a:rPr lang="en-US" sz="2000" dirty="0" err="1"/>
              <a:t>Trustzone</a:t>
            </a:r>
            <a:r>
              <a:rPr lang="en-US" sz="2000" dirty="0"/>
              <a:t> secure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8865B-2637-87D5-3ED6-81FC0510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70" y="1215001"/>
            <a:ext cx="8411982" cy="50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8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C15-D858-6D61-5F37-35F6358F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Create new project</a:t>
            </a:r>
            <a:br>
              <a:rPr lang="en-US" dirty="0"/>
            </a:br>
            <a:r>
              <a:rPr lang="en-US" sz="2000" dirty="0" err="1"/>
              <a:t>Trustzone</a:t>
            </a:r>
            <a:r>
              <a:rPr lang="en-US" sz="2000" dirty="0"/>
              <a:t> secure project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ECF80-D3BC-936E-48AF-748809B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740262"/>
            <a:ext cx="7552221" cy="55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2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C15-D858-6D61-5F37-35F6358F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Create new project</a:t>
            </a:r>
            <a:br>
              <a:rPr lang="en-US" dirty="0"/>
            </a:br>
            <a:r>
              <a:rPr lang="en-US" sz="2000" dirty="0" err="1"/>
              <a:t>Trustzone</a:t>
            </a:r>
            <a:r>
              <a:rPr lang="en-US" sz="2000" dirty="0"/>
              <a:t> non-secure project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FD35F-3C5F-86BD-1195-33E82C93B491}"/>
              </a:ext>
            </a:extLst>
          </p:cNvPr>
          <p:cNvSpPr txBox="1"/>
          <p:nvPr/>
        </p:nvSpPr>
        <p:spPr>
          <a:xfrm>
            <a:off x="467999" y="1772816"/>
            <a:ext cx="2891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Do step by step: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Create secure project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Generate project content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/>
              <a:t>Build</a:t>
            </a:r>
            <a:r>
              <a:rPr lang="en-US" sz="1600" dirty="0"/>
              <a:t> project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Choose option </a:t>
            </a:r>
            <a:r>
              <a:rPr lang="en-US" sz="1600" b="1" dirty="0"/>
              <a:t>create non-secure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2D14E-B7EB-51B4-56D2-679E6925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556792"/>
            <a:ext cx="8839748" cy="45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altLang="ja-JP" dirty="0"/>
              <a:t>test ep USING JLINK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144416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1DF-82C7-3018-1433-EF50C7F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TEST EP USING JLINK</a:t>
            </a:r>
            <a:br>
              <a:rPr lang="en-US" dirty="0"/>
            </a:br>
            <a:r>
              <a:rPr lang="en-US" sz="2000" dirty="0"/>
              <a:t>Connect j-link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1431A-4ACF-47C1-7A6E-AB1033D8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423716"/>
            <a:ext cx="2448272" cy="561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63010-8D1F-87A8-F916-0D40B8ED72C2}"/>
              </a:ext>
            </a:extLst>
          </p:cNvPr>
          <p:cNvSpPr txBox="1"/>
          <p:nvPr/>
        </p:nvSpPr>
        <p:spPr>
          <a:xfrm>
            <a:off x="734809" y="1404042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1. Open </a:t>
            </a:r>
            <a:r>
              <a:rPr lang="en-US" sz="1600" b="1" dirty="0"/>
              <a:t>J-Flash 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643F1-89D5-9278-9974-0CE961D5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5" y="2280774"/>
            <a:ext cx="4426585" cy="896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371C46-8774-9031-D374-3654A875D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5" y="3344295"/>
            <a:ext cx="4124018" cy="2676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39DA1-210B-9B84-1D55-F3642DAA975F}"/>
              </a:ext>
            </a:extLst>
          </p:cNvPr>
          <p:cNvSpPr txBox="1"/>
          <p:nvPr/>
        </p:nvSpPr>
        <p:spPr>
          <a:xfrm>
            <a:off x="757069" y="2279971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2. Select 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0052E-2A52-E922-0ED1-FBC68A181E73}"/>
              </a:ext>
            </a:extLst>
          </p:cNvPr>
          <p:cNvCxnSpPr>
            <a:cxnSpLocks/>
          </p:cNvCxnSpPr>
          <p:nvPr/>
        </p:nvCxnSpPr>
        <p:spPr>
          <a:xfrm flipH="1">
            <a:off x="8649757" y="2667286"/>
            <a:ext cx="95055" cy="16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2B16CB-4016-A893-4F8B-06280A0B8F99}"/>
              </a:ext>
            </a:extLst>
          </p:cNvPr>
          <p:cNvSpPr txBox="1"/>
          <p:nvPr/>
        </p:nvSpPr>
        <p:spPr>
          <a:xfrm>
            <a:off x="733310" y="316998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3. Fill device’s name in search box and select correct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393FB-FC86-780F-C403-B91ACA06A964}"/>
              </a:ext>
            </a:extLst>
          </p:cNvPr>
          <p:cNvSpPr txBox="1"/>
          <p:nvPr/>
        </p:nvSpPr>
        <p:spPr>
          <a:xfrm>
            <a:off x="8669470" y="2428554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155C6B-179C-BF33-F4FC-41DE5E5F13D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28248" y="3573016"/>
            <a:ext cx="36004" cy="21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F851BF-0242-C851-9BAE-50F83D5222BF}"/>
              </a:ext>
            </a:extLst>
          </p:cNvPr>
          <p:cNvSpPr txBox="1"/>
          <p:nvPr/>
        </p:nvSpPr>
        <p:spPr>
          <a:xfrm>
            <a:off x="8256240" y="3284984"/>
            <a:ext cx="216024" cy="34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4E7CD-ED0A-90FF-D6FB-47EC431E2235}"/>
              </a:ext>
            </a:extLst>
          </p:cNvPr>
          <p:cNvCxnSpPr>
            <a:cxnSpLocks/>
          </p:cNvCxnSpPr>
          <p:nvPr/>
        </p:nvCxnSpPr>
        <p:spPr>
          <a:xfrm flipH="1">
            <a:off x="9535318" y="1636602"/>
            <a:ext cx="235758" cy="6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36C169-FCEE-A8A2-1B0E-11F941BB29C2}"/>
              </a:ext>
            </a:extLst>
          </p:cNvPr>
          <p:cNvSpPr txBox="1"/>
          <p:nvPr/>
        </p:nvSpPr>
        <p:spPr>
          <a:xfrm>
            <a:off x="9705309" y="1458748"/>
            <a:ext cx="198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E5FA1-DB7F-019C-7692-697A60F000C7}"/>
              </a:ext>
            </a:extLst>
          </p:cNvPr>
          <p:cNvSpPr txBox="1"/>
          <p:nvPr/>
        </p:nvSpPr>
        <p:spPr>
          <a:xfrm>
            <a:off x="754240" y="4298124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4. Click </a:t>
            </a:r>
            <a:r>
              <a:rPr lang="en-US" sz="1600" b="1" dirty="0"/>
              <a:t>OK</a:t>
            </a:r>
            <a:r>
              <a:rPr lang="en-US" sz="1600" dirty="0"/>
              <a:t>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E782BA-D155-053F-8EB5-965E17B92D9C}"/>
              </a:ext>
            </a:extLst>
          </p:cNvPr>
          <p:cNvCxnSpPr>
            <a:cxnSpLocks/>
          </p:cNvCxnSpPr>
          <p:nvPr/>
        </p:nvCxnSpPr>
        <p:spPr>
          <a:xfrm>
            <a:off x="10101353" y="5661248"/>
            <a:ext cx="171111" cy="18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157699-1602-4130-3813-9E36F76D053C}"/>
              </a:ext>
            </a:extLst>
          </p:cNvPr>
          <p:cNvSpPr txBox="1"/>
          <p:nvPr/>
        </p:nvSpPr>
        <p:spPr>
          <a:xfrm>
            <a:off x="9903331" y="5399252"/>
            <a:ext cx="198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B9740F-B704-99B6-3954-F876C1FFAE65}"/>
              </a:ext>
            </a:extLst>
          </p:cNvPr>
          <p:cNvSpPr txBox="1"/>
          <p:nvPr/>
        </p:nvSpPr>
        <p:spPr>
          <a:xfrm>
            <a:off x="757069" y="5180047"/>
            <a:ext cx="19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5. Click </a:t>
            </a:r>
            <a:r>
              <a:rPr lang="en-US" sz="1600" b="1" dirty="0"/>
              <a:t>OK</a:t>
            </a:r>
            <a:r>
              <a:rPr lang="en-US" sz="1600" dirty="0"/>
              <a:t> button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A6AA0-77A8-45F7-91BE-E293187773EC}"/>
              </a:ext>
            </a:extLst>
          </p:cNvPr>
          <p:cNvCxnSpPr>
            <a:cxnSpLocks/>
          </p:cNvCxnSpPr>
          <p:nvPr/>
        </p:nvCxnSpPr>
        <p:spPr>
          <a:xfrm flipH="1">
            <a:off x="10992544" y="2582683"/>
            <a:ext cx="108012" cy="18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2B7B47-EB85-CE42-A264-3D834F7F39CE}"/>
              </a:ext>
            </a:extLst>
          </p:cNvPr>
          <p:cNvSpPr txBox="1"/>
          <p:nvPr/>
        </p:nvSpPr>
        <p:spPr>
          <a:xfrm>
            <a:off x="11000363" y="2383751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6288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1DF-82C7-3018-1433-EF50C7F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TEST EP USING JLINK</a:t>
            </a:r>
            <a:br>
              <a:rPr lang="en-US" dirty="0"/>
            </a:br>
            <a:r>
              <a:rPr lang="en-US" sz="2000" dirty="0"/>
              <a:t>Connect j-link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63010-8D1F-87A8-F916-0D40B8ED72C2}"/>
              </a:ext>
            </a:extLst>
          </p:cNvPr>
          <p:cNvSpPr txBox="1"/>
          <p:nvPr/>
        </p:nvSpPr>
        <p:spPr>
          <a:xfrm>
            <a:off x="757536" y="1689829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5. Click </a:t>
            </a:r>
            <a:r>
              <a:rPr lang="en-US" sz="1600" b="1" dirty="0"/>
              <a:t>OK</a:t>
            </a:r>
            <a:r>
              <a:rPr lang="en-US" sz="1600" dirty="0"/>
              <a:t> button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643F1-89D5-9278-9974-0CE961D5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165284"/>
            <a:ext cx="4426585" cy="896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E393FB-FC86-780F-C403-B91ACA06A964}"/>
              </a:ext>
            </a:extLst>
          </p:cNvPr>
          <p:cNvSpPr txBox="1"/>
          <p:nvPr/>
        </p:nvSpPr>
        <p:spPr>
          <a:xfrm>
            <a:off x="8237421" y="1313064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B9740F-B704-99B6-3954-F876C1FFAE65}"/>
              </a:ext>
            </a:extLst>
          </p:cNvPr>
          <p:cNvSpPr txBox="1"/>
          <p:nvPr/>
        </p:nvSpPr>
        <p:spPr>
          <a:xfrm>
            <a:off x="757536" y="2759441"/>
            <a:ext cx="19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6. Select </a:t>
            </a:r>
            <a:r>
              <a:rPr lang="en-US" sz="1600" b="1" dirty="0"/>
              <a:t>Data File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A6AA0-77A8-45F7-91BE-E293187773EC}"/>
              </a:ext>
            </a:extLst>
          </p:cNvPr>
          <p:cNvCxnSpPr>
            <a:cxnSpLocks/>
          </p:cNvCxnSpPr>
          <p:nvPr/>
        </p:nvCxnSpPr>
        <p:spPr>
          <a:xfrm flipH="1">
            <a:off x="10560495" y="1467193"/>
            <a:ext cx="108012" cy="18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82B7B47-EB85-CE42-A264-3D834F7F39CE}"/>
              </a:ext>
            </a:extLst>
          </p:cNvPr>
          <p:cNvSpPr txBox="1"/>
          <p:nvPr/>
        </p:nvSpPr>
        <p:spPr>
          <a:xfrm>
            <a:off x="10568314" y="1268261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54EAF-3E1A-32F6-6CA3-302563915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404"/>
          <a:stretch/>
        </p:blipFill>
        <p:spPr>
          <a:xfrm>
            <a:off x="6600056" y="2114283"/>
            <a:ext cx="3327460" cy="15280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E1DF1-350A-11E1-A2FB-90B8BD805A18}"/>
              </a:ext>
            </a:extLst>
          </p:cNvPr>
          <p:cNvCxnSpPr>
            <a:cxnSpLocks/>
          </p:cNvCxnSpPr>
          <p:nvPr/>
        </p:nvCxnSpPr>
        <p:spPr>
          <a:xfrm flipH="1" flipV="1">
            <a:off x="9056649" y="3022213"/>
            <a:ext cx="151835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F94D97-F7E6-F663-8F3C-09789DB77256}"/>
              </a:ext>
            </a:extLst>
          </p:cNvPr>
          <p:cNvSpPr txBox="1"/>
          <p:nvPr/>
        </p:nvSpPr>
        <p:spPr>
          <a:xfrm>
            <a:off x="9120336" y="2852936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BA3CD6-D2C0-7E59-2046-666454E0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3661609"/>
            <a:ext cx="3527774" cy="26477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9AA9EE-4456-7838-6F24-7C7A9686C905}"/>
              </a:ext>
            </a:extLst>
          </p:cNvPr>
          <p:cNvSpPr txBox="1"/>
          <p:nvPr/>
        </p:nvSpPr>
        <p:spPr>
          <a:xfrm>
            <a:off x="757536" y="3829053"/>
            <a:ext cx="245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7. Select hex file of EP and click Open 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93D2D-322C-045F-9A33-D7DB8DA69D56}"/>
              </a:ext>
            </a:extLst>
          </p:cNvPr>
          <p:cNvSpPr txBox="1"/>
          <p:nvPr/>
        </p:nvSpPr>
        <p:spPr>
          <a:xfrm>
            <a:off x="8804119" y="5072863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3D6F7-6E1C-DCA1-9FD9-2B004EC0619C}"/>
              </a:ext>
            </a:extLst>
          </p:cNvPr>
          <p:cNvCxnSpPr>
            <a:cxnSpLocks/>
          </p:cNvCxnSpPr>
          <p:nvPr/>
        </p:nvCxnSpPr>
        <p:spPr>
          <a:xfrm flipH="1" flipV="1">
            <a:off x="8771571" y="4903106"/>
            <a:ext cx="132741" cy="23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7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1DF-82C7-3018-1433-EF50C7F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TEST EP USING JLINK</a:t>
            </a:r>
            <a:br>
              <a:rPr lang="en-US" dirty="0"/>
            </a:br>
            <a:r>
              <a:rPr lang="en-US" sz="2000" dirty="0"/>
              <a:t>Connect j-link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63010-8D1F-87A8-F916-0D40B8ED72C2}"/>
              </a:ext>
            </a:extLst>
          </p:cNvPr>
          <p:cNvSpPr txBox="1"/>
          <p:nvPr/>
        </p:nvSpPr>
        <p:spPr>
          <a:xfrm>
            <a:off x="687117" y="1651618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8. Click </a:t>
            </a:r>
            <a:r>
              <a:rPr lang="en-US" sz="1600" b="1" dirty="0"/>
              <a:t>Program Device</a:t>
            </a:r>
            <a:r>
              <a:rPr lang="en-US" sz="1600" dirty="0"/>
              <a:t> button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393FB-FC86-780F-C403-B91ACA06A964}"/>
              </a:ext>
            </a:extLst>
          </p:cNvPr>
          <p:cNvSpPr txBox="1"/>
          <p:nvPr/>
        </p:nvSpPr>
        <p:spPr>
          <a:xfrm>
            <a:off x="8237421" y="1313064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636A9-B51C-9998-11B6-187769801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43"/>
          <a:stretch/>
        </p:blipFill>
        <p:spPr>
          <a:xfrm>
            <a:off x="6960096" y="824981"/>
            <a:ext cx="3675413" cy="3136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ED957-BDF9-D823-AA53-9A278C34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4110946"/>
            <a:ext cx="3768258" cy="2175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4337A8-3A18-55A7-018F-527E55FC5494}"/>
              </a:ext>
            </a:extLst>
          </p:cNvPr>
          <p:cNvSpPr txBox="1"/>
          <p:nvPr/>
        </p:nvSpPr>
        <p:spPr>
          <a:xfrm>
            <a:off x="687117" y="411094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9. Finish connecting </a:t>
            </a:r>
            <a:r>
              <a:rPr lang="en-US" sz="1600" b="1" dirty="0"/>
              <a:t>J-Link</a:t>
            </a:r>
            <a:r>
              <a:rPr lang="en-US" sz="1600" dirty="0"/>
              <a:t> with </a:t>
            </a:r>
            <a:r>
              <a:rPr lang="en-US" sz="1600" b="1" dirty="0"/>
              <a:t>Target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BD202-EFE6-D017-9881-C35EEBDB5C0F}"/>
              </a:ext>
            </a:extLst>
          </p:cNvPr>
          <p:cNvSpPr txBox="1"/>
          <p:nvPr/>
        </p:nvSpPr>
        <p:spPr>
          <a:xfrm>
            <a:off x="9912424" y="2337593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C2F2F7-E9B6-890C-8976-269B0595240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9727022" y="2395147"/>
            <a:ext cx="185402" cy="1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1D132B-641A-C06D-5E2E-6F77E834F3FF}"/>
              </a:ext>
            </a:extLst>
          </p:cNvPr>
          <p:cNvSpPr txBox="1"/>
          <p:nvPr/>
        </p:nvSpPr>
        <p:spPr>
          <a:xfrm>
            <a:off x="9408368" y="5445224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5ACFF-C6D5-A925-7CF5-9044B3A686C7}"/>
              </a:ext>
            </a:extLst>
          </p:cNvPr>
          <p:cNvSpPr/>
          <p:nvPr/>
        </p:nvSpPr>
        <p:spPr>
          <a:xfrm>
            <a:off x="6960096" y="5157192"/>
            <a:ext cx="24482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0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1DF-82C7-3018-1433-EF50C7F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TEST EP USING JLINK</a:t>
            </a:r>
            <a:br>
              <a:rPr lang="en-US" dirty="0"/>
            </a:br>
            <a:r>
              <a:rPr lang="en-US" sz="2000" dirty="0"/>
              <a:t>View result by J-Link viewer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63010-8D1F-87A8-F916-0D40B8ED72C2}"/>
              </a:ext>
            </a:extLst>
          </p:cNvPr>
          <p:cNvSpPr txBox="1"/>
          <p:nvPr/>
        </p:nvSpPr>
        <p:spPr>
          <a:xfrm>
            <a:off x="746631" y="1406715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1. Choose </a:t>
            </a:r>
            <a:r>
              <a:rPr lang="en-US" sz="1600" b="1" dirty="0"/>
              <a:t>USB</a:t>
            </a:r>
            <a:r>
              <a:rPr lang="en-US" sz="1600" dirty="0"/>
              <a:t> at </a:t>
            </a:r>
            <a:r>
              <a:rPr lang="en-US" sz="1600" b="1" dirty="0"/>
              <a:t>Connection to J-Link.</a:t>
            </a:r>
            <a:r>
              <a:rPr lang="en-US" sz="1600" dirty="0"/>
              <a:t> </a:t>
            </a:r>
            <a:r>
              <a:rPr lang="en-US" sz="1600" i="1" dirty="0">
                <a:solidFill>
                  <a:srgbClr val="FF0000"/>
                </a:solidFill>
              </a:rPr>
              <a:t>Note: If using J-Link with e2studio Select Existing Session and Skip the connect step.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393FB-FC86-780F-C403-B91ACA06A964}"/>
              </a:ext>
            </a:extLst>
          </p:cNvPr>
          <p:cNvSpPr txBox="1"/>
          <p:nvPr/>
        </p:nvSpPr>
        <p:spPr>
          <a:xfrm>
            <a:off x="9364764" y="1365256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96DCF-CCA7-F23A-6712-3465965E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6" y="1104928"/>
            <a:ext cx="3286026" cy="4562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6D498-A817-A6F1-BFDE-BA39D6FEF6EA}"/>
              </a:ext>
            </a:extLst>
          </p:cNvPr>
          <p:cNvSpPr txBox="1"/>
          <p:nvPr/>
        </p:nvSpPr>
        <p:spPr>
          <a:xfrm>
            <a:off x="746631" y="2837912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2. Select </a:t>
            </a:r>
            <a:r>
              <a:rPr lang="en-US" sz="1600" b="1" dirty="0"/>
              <a:t>Specify Target Device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C17A5-EF8F-294A-9F53-243D2946519E}"/>
              </a:ext>
            </a:extLst>
          </p:cNvPr>
          <p:cNvSpPr txBox="1"/>
          <p:nvPr/>
        </p:nvSpPr>
        <p:spPr>
          <a:xfrm>
            <a:off x="746631" y="3681535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3. Select </a:t>
            </a:r>
            <a:r>
              <a:rPr lang="en-US" sz="1600" b="1" dirty="0"/>
              <a:t>RTT Control Block </a:t>
            </a:r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ym typeface="Wingdings" panose="05000000000000000000" pitchFamily="2" charset="2"/>
              </a:rPr>
              <a:t>check </a:t>
            </a:r>
            <a:r>
              <a:rPr lang="en-US" sz="1600" b="1" dirty="0">
                <a:sym typeface="Wingdings" panose="05000000000000000000" pitchFamily="2" charset="2"/>
              </a:rPr>
              <a:t>readme.txt </a:t>
            </a:r>
            <a:r>
              <a:rPr lang="en-US" sz="1600" dirty="0">
                <a:sym typeface="Wingdings" panose="05000000000000000000" pitchFamily="2" charset="2"/>
              </a:rPr>
              <a:t>at EP folder to know board </a:t>
            </a:r>
            <a:r>
              <a:rPr lang="en-US" sz="1600" b="1" dirty="0">
                <a:sym typeface="Wingdings" panose="05000000000000000000" pitchFamily="2" charset="2"/>
              </a:rPr>
              <a:t>RTT block address</a:t>
            </a:r>
            <a:r>
              <a:rPr lang="en-US" sz="16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C5015-AA99-D7F7-469E-C6360527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0" y="4812074"/>
            <a:ext cx="6096005" cy="639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C0E40E-869B-9434-9F0F-8A4D589C3832}"/>
              </a:ext>
            </a:extLst>
          </p:cNvPr>
          <p:cNvSpPr txBox="1"/>
          <p:nvPr/>
        </p:nvSpPr>
        <p:spPr>
          <a:xfrm>
            <a:off x="3099684" y="5288583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0EF8A-1EF5-B1D0-7852-AB528DF850E5}"/>
              </a:ext>
            </a:extLst>
          </p:cNvPr>
          <p:cNvSpPr/>
          <p:nvPr/>
        </p:nvSpPr>
        <p:spPr>
          <a:xfrm>
            <a:off x="651412" y="5000551"/>
            <a:ext cx="24482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26AD1-27D2-03A4-BEA9-55A6DE487245}"/>
              </a:ext>
            </a:extLst>
          </p:cNvPr>
          <p:cNvSpPr txBox="1"/>
          <p:nvPr/>
        </p:nvSpPr>
        <p:spPr>
          <a:xfrm>
            <a:off x="10927281" y="2815320"/>
            <a:ext cx="22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F5931-BA08-1522-D825-4C8ECACC1498}"/>
              </a:ext>
            </a:extLst>
          </p:cNvPr>
          <p:cNvSpPr/>
          <p:nvPr/>
        </p:nvSpPr>
        <p:spPr>
          <a:xfrm>
            <a:off x="8159446" y="2551550"/>
            <a:ext cx="280831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51FAC4-2EDE-98B8-2105-3B50A5261E47}"/>
              </a:ext>
            </a:extLst>
          </p:cNvPr>
          <p:cNvSpPr txBox="1"/>
          <p:nvPr/>
        </p:nvSpPr>
        <p:spPr>
          <a:xfrm>
            <a:off x="9004770" y="1707340"/>
            <a:ext cx="6814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6C242-0203-0D6F-B8CD-FF54A1C5D033}"/>
              </a:ext>
            </a:extLst>
          </p:cNvPr>
          <p:cNvSpPr/>
          <p:nvPr/>
        </p:nvSpPr>
        <p:spPr>
          <a:xfrm>
            <a:off x="8118969" y="1590518"/>
            <a:ext cx="832565" cy="33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 to </a:t>
            </a:r>
            <a:r>
              <a:rPr lang="en-US" cap="all" dirty="0" err="1"/>
              <a:t>fsp</a:t>
            </a:r>
            <a:br>
              <a:rPr lang="en-US" cap="all" dirty="0"/>
            </a:br>
            <a:r>
              <a:rPr lang="en-US" sz="2000" cap="all" dirty="0"/>
              <a:t>(FLEXIBLE SOFTWARE PACKAGE)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5051936" cy="37071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C3C3B"/>
                </a:solidFill>
              </a:rPr>
              <a:t>What is FSP?</a:t>
            </a:r>
            <a:endParaRPr lang="en-US" b="0" i="0" u="none" strike="noStrike" dirty="0">
              <a:solidFill>
                <a:srgbClr val="3C3C3B"/>
              </a:solidFill>
              <a:effectLst/>
            </a:endParaRPr>
          </a:p>
          <a:p>
            <a:pPr lvl="2"/>
            <a:r>
              <a:rPr lang="en-US" b="0" i="0" u="none" strike="noStrike" dirty="0">
                <a:solidFill>
                  <a:srgbClr val="3C3C3B"/>
                </a:solidFill>
                <a:effectLst/>
              </a:rPr>
              <a:t>The Renesas Flexible Software Package (FSP) is an enhanced software package of e2 Studio IDE, designed to provides a quick and versatile way to build and connect your devices in embedded system design (using HAL drivers, </a:t>
            </a:r>
            <a:r>
              <a:rPr lang="en-US" b="0" i="0" u="none" strike="noStrike" dirty="0" err="1">
                <a:solidFill>
                  <a:srgbClr val="3C3C3B"/>
                </a:solidFill>
                <a:effectLst/>
              </a:rPr>
              <a:t>FreeRTOS</a:t>
            </a:r>
            <a:r>
              <a:rPr lang="en-US" b="0" i="0" u="none" strike="noStrike" dirty="0">
                <a:solidFill>
                  <a:srgbClr val="3C3C3B"/>
                </a:solidFill>
                <a:effectLst/>
              </a:rPr>
              <a:t>, Azure-RTOS, middleware drivers, BSP,…).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kumimoji="1" lang="en-US" altLang="ja-JP" dirty="0">
              <a:solidFill>
                <a:srgbClr val="3C3C3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/>
              <a:t>Purpose of FSP</a:t>
            </a:r>
          </a:p>
          <a:p>
            <a:pPr lvl="2"/>
            <a:r>
              <a:rPr kumimoji="1" lang="en-US" altLang="ja-JP" dirty="0"/>
              <a:t>Provide lightweight and efficient drivers that meet common use cases in embedded systems</a:t>
            </a:r>
            <a:endParaRPr kumimoji="1" lang="ja-JP" alt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B91F6ED-1241-D380-0421-92EC869BE407}"/>
              </a:ext>
            </a:extLst>
          </p:cNvPr>
          <p:cNvSpPr txBox="1"/>
          <p:nvPr/>
        </p:nvSpPr>
        <p:spPr>
          <a:xfrm>
            <a:off x="983432" y="5936235"/>
            <a:ext cx="9937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Reference document: </a:t>
            </a:r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 Flexible Software Package Documentation: Introduction (renesas.github.io)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DB29B8-6E98-F67A-A43B-309D196B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1358"/>
          <a:stretch/>
        </p:blipFill>
        <p:spPr bwMode="auto">
          <a:xfrm>
            <a:off x="5591944" y="817458"/>
            <a:ext cx="6480721" cy="49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61DF-82C7-3018-1433-EF50C7F5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TEST EP USING JLINK</a:t>
            </a:r>
            <a:br>
              <a:rPr lang="en-US" dirty="0"/>
            </a:br>
            <a:r>
              <a:rPr lang="en-US" sz="2000" dirty="0"/>
              <a:t>View result by J-Link viewer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E393FB-FC86-780F-C403-B91ACA06A964}"/>
              </a:ext>
            </a:extLst>
          </p:cNvPr>
          <p:cNvSpPr txBox="1"/>
          <p:nvPr/>
        </p:nvSpPr>
        <p:spPr>
          <a:xfrm>
            <a:off x="8237421" y="1313064"/>
            <a:ext cx="20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C2187-D86B-A5C6-8529-408712F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41" y="2298796"/>
            <a:ext cx="6544033" cy="3956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58F18-4CF3-26C0-23B6-D9C71E869895}"/>
              </a:ext>
            </a:extLst>
          </p:cNvPr>
          <p:cNvSpPr txBox="1"/>
          <p:nvPr/>
        </p:nvSpPr>
        <p:spPr>
          <a:xfrm>
            <a:off x="527426" y="1719124"/>
            <a:ext cx="352839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C</a:t>
            </a:r>
            <a:r>
              <a:rPr lang="en" sz="1600" dirty="0" err="1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onnect</a:t>
            </a:r>
            <a:r>
              <a:rPr lang="en" sz="16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 pin based on readme file requirements (if have)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3B55039-88FF-7A60-C0E2-33B5E381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11" y="1568675"/>
            <a:ext cx="2743200" cy="589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28869-EE95-A4E9-67A0-D6FFDE845F4F}"/>
              </a:ext>
            </a:extLst>
          </p:cNvPr>
          <p:cNvSpPr txBox="1"/>
          <p:nvPr/>
        </p:nvSpPr>
        <p:spPr>
          <a:xfrm>
            <a:off x="527426" y="2846466"/>
            <a:ext cx="352839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5.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Review result </a:t>
            </a:r>
            <a:endParaRPr lang="en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126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494735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 to </a:t>
            </a:r>
            <a:r>
              <a:rPr lang="en-US" cap="all" dirty="0" err="1"/>
              <a:t>fsp</a:t>
            </a:r>
            <a:br>
              <a:rPr lang="en-US" cap="all" dirty="0"/>
            </a:br>
            <a:r>
              <a:rPr lang="en-US" sz="2000" cap="all" dirty="0"/>
              <a:t>(advantage of </a:t>
            </a:r>
            <a:r>
              <a:rPr lang="en-US" sz="2000" cap="all" dirty="0" err="1"/>
              <a:t>fsp</a:t>
            </a:r>
            <a:r>
              <a:rPr lang="en-US" sz="2000" cap="all" dirty="0"/>
              <a:t>)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B91F6ED-1241-D380-0421-92EC869BE407}"/>
              </a:ext>
            </a:extLst>
          </p:cNvPr>
          <p:cNvSpPr txBox="1"/>
          <p:nvPr/>
        </p:nvSpPr>
        <p:spPr>
          <a:xfrm>
            <a:off x="983432" y="5936235"/>
            <a:ext cx="9937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Reference document: </a:t>
            </a:r>
            <a:r>
              <a:rPr lang="en-US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 Flexible Software Package Documentation: Introduction (renesas.github.io)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B32F93-EDD4-F9D2-B3D5-037C8809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32142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Quality</a:t>
            </a:r>
          </a:p>
          <a:p>
            <a:pPr marL="0" lvl="1" indent="0">
              <a:buNone/>
            </a:pPr>
            <a:r>
              <a:rPr lang="en-US" dirty="0"/>
              <a:t>Peer review in whole process ( create driver spec </a:t>
            </a:r>
            <a:r>
              <a:rPr lang="en-US" dirty="0">
                <a:sym typeface="Wingdings" panose="05000000000000000000" pitchFamily="2" charset="2"/>
              </a:rPr>
              <a:t> review test result)</a:t>
            </a:r>
          </a:p>
          <a:p>
            <a:pPr lvl="2"/>
            <a:r>
              <a:rPr lang="en-US" dirty="0"/>
              <a:t>Process: Create new branch </a:t>
            </a:r>
            <a:r>
              <a:rPr lang="en-US" dirty="0">
                <a:sym typeface="Wingdings" panose="05000000000000000000" pitchFamily="2" charset="2"/>
              </a:rPr>
              <a:t> do your task  create pull request (PR)  peer review  modify based on review  check modify version  merge PR into your branch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Ease to use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FSP provides </a:t>
            </a:r>
            <a:r>
              <a:rPr lang="en-US" b="1" dirty="0">
                <a:sym typeface="Wingdings" panose="05000000000000000000" pitchFamily="2" charset="2"/>
              </a:rPr>
              <a:t>uniform and intuitive APIs</a:t>
            </a:r>
            <a:r>
              <a:rPr lang="en-US" dirty="0">
                <a:sym typeface="Wingdings" panose="05000000000000000000" pitchFamily="2" charset="2"/>
              </a:rPr>
              <a:t> that are well documentation</a:t>
            </a:r>
          </a:p>
          <a:p>
            <a:pPr lvl="2"/>
            <a:r>
              <a:rPr lang="en-US" b="0" i="0" u="none" strike="noStrike" dirty="0">
                <a:solidFill>
                  <a:srgbClr val="3C3C3B"/>
                </a:solidFill>
                <a:effectLst/>
              </a:rPr>
              <a:t>Each module is supported with detailed user documentation including </a:t>
            </a:r>
            <a:r>
              <a:rPr lang="en-US" b="1" i="0" u="none" strike="noStrike" dirty="0">
                <a:solidFill>
                  <a:srgbClr val="3C3C3B"/>
                </a:solidFill>
                <a:effectLst/>
              </a:rPr>
              <a:t>example code </a:t>
            </a:r>
            <a:r>
              <a:rPr lang="en-US" b="0" i="0" u="none" strike="noStrike" dirty="0">
                <a:solidFill>
                  <a:srgbClr val="3C3C3B"/>
                </a:solidFill>
                <a:effectLst/>
              </a:rPr>
              <a:t>(which is published on Renesas GitHub website).</a:t>
            </a:r>
            <a:endParaRPr lang="en-US" dirty="0">
              <a:sym typeface="Wingdings" panose="05000000000000000000" pitchFamily="2" charset="2"/>
            </a:endParaRPr>
          </a:p>
          <a:p>
            <a:pPr marL="177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 to </a:t>
            </a:r>
            <a:r>
              <a:rPr lang="en-US" cap="all" dirty="0" err="1"/>
              <a:t>fsp</a:t>
            </a:r>
            <a:br>
              <a:rPr lang="en-US" cap="all" dirty="0"/>
            </a:br>
            <a:r>
              <a:rPr lang="en-US" sz="2000" cap="all" dirty="0"/>
              <a:t>(advantage of </a:t>
            </a:r>
            <a:r>
              <a:rPr lang="en-US" sz="2000" cap="all" dirty="0" err="1"/>
              <a:t>fsp</a:t>
            </a:r>
            <a:r>
              <a:rPr lang="en-US" sz="2000" cap="all" dirty="0"/>
              <a:t>)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B91F6ED-1241-D380-0421-92EC869BE407}"/>
              </a:ext>
            </a:extLst>
          </p:cNvPr>
          <p:cNvSpPr txBox="1"/>
          <p:nvPr/>
        </p:nvSpPr>
        <p:spPr>
          <a:xfrm>
            <a:off x="983432" y="5949280"/>
            <a:ext cx="9937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Reference document: </a:t>
            </a:r>
            <a:r>
              <a:rPr lang="en-US" sz="1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 Flexible Software Package Documentation: Introduction (renesas.github.io)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B32F93-EDD4-F9D2-B3D5-037C8809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71" y="1227205"/>
            <a:ext cx="11244574" cy="2155975"/>
          </a:xfrm>
        </p:spPr>
        <p:txBody>
          <a:bodyPr/>
          <a:lstStyle/>
          <a:p>
            <a:pPr marL="520700" lvl="2" indent="-342900">
              <a:buFont typeface="+mj-lt"/>
              <a:buAutoNum type="arabicPeriod" startAt="3"/>
            </a:pPr>
            <a:r>
              <a:rPr lang="en-US" b="1" dirty="0" err="1">
                <a:solidFill>
                  <a:schemeClr val="tx2"/>
                </a:solidFill>
              </a:rPr>
              <a:t>Scalablility</a:t>
            </a:r>
            <a:endParaRPr lang="en-US" b="1" dirty="0">
              <a:solidFill>
                <a:schemeClr val="tx2"/>
              </a:solidFill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FSP modules can be used on any MCU in the RA family, provided the MCU has any peripherals required by the module.</a:t>
            </a:r>
            <a:endParaRPr lang="en-US" dirty="0"/>
          </a:p>
          <a:p>
            <a:pPr marL="520700" lvl="2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tx2"/>
                </a:solidFill>
              </a:rPr>
              <a:t>Build time configuration  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FSP modules also have build time configurations that can be used to optimize the size of the module for the feature set required by the application.</a:t>
            </a:r>
          </a:p>
          <a:p>
            <a:pPr marL="520700" lvl="2" indent="-342900">
              <a:buFont typeface="+mj-lt"/>
              <a:buAutoNum type="arabicPeriod" startAt="4"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B1488-DF48-B879-A031-5FF1957AA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36175"/>
          <a:stretch/>
        </p:blipFill>
        <p:spPr>
          <a:xfrm>
            <a:off x="5951984" y="3868173"/>
            <a:ext cx="5615358" cy="171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D5207-54A9-A380-3198-FE0F3EF25D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67"/>
          <a:stretch/>
        </p:blipFill>
        <p:spPr>
          <a:xfrm>
            <a:off x="468273" y="3746786"/>
            <a:ext cx="5117166" cy="18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121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6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9CC38077-92A8-A941-4C33-DEF17497FF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12562"/>
          <a:stretch>
            <a:fillRect/>
          </a:stretch>
        </p:blipFill>
        <p:spPr>
          <a:xfrm>
            <a:off x="468313" y="539750"/>
            <a:ext cx="11253787" cy="5616575"/>
          </a:xfr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 dirty="0"/>
              <a:t>FSP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381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FSP Architecture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667560" cy="268279"/>
          </a:xfrm>
        </p:spPr>
        <p:txBody>
          <a:bodyPr/>
          <a:lstStyle/>
          <a:p>
            <a:pPr lvl="1"/>
            <a:r>
              <a:rPr kumimoji="1" lang="en-US" dirty="0">
                <a:solidFill>
                  <a:srgbClr val="0070C0"/>
                </a:solidFill>
              </a:rPr>
              <a:t>FSP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45B18-E6B9-11CE-19FC-EB894E6E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429000"/>
            <a:ext cx="2860980" cy="2674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1C8F8-F00A-6D99-3107-200801B916DC}"/>
              </a:ext>
            </a:extLst>
          </p:cNvPr>
          <p:cNvSpPr txBox="1"/>
          <p:nvPr/>
        </p:nvSpPr>
        <p:spPr>
          <a:xfrm>
            <a:off x="467999" y="1916832"/>
            <a:ext cx="9948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Module can be peripheral drivers, purely software, or anything between.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Each module consist of a folder with source code, documentation, and any thing else that the customer needs to use the code effectively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Modules are independent units, but they may depend on other modules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Common functionality required by multiple modules is often placed into a self-contained submodule so it can be reused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886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FSP Architecture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667560" cy="268279"/>
          </a:xfrm>
        </p:spPr>
        <p:txBody>
          <a:bodyPr/>
          <a:lstStyle/>
          <a:p>
            <a:pPr lvl="1"/>
            <a:r>
              <a:rPr kumimoji="1" lang="en-US" dirty="0">
                <a:solidFill>
                  <a:srgbClr val="0070C0"/>
                </a:solidFill>
              </a:rPr>
              <a:t>FSP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1C8F8-F00A-6D99-3107-200801B916DC}"/>
              </a:ext>
            </a:extLst>
          </p:cNvPr>
          <p:cNvSpPr txBox="1"/>
          <p:nvPr/>
        </p:nvSpPr>
        <p:spPr>
          <a:xfrm>
            <a:off x="467999" y="1916832"/>
            <a:ext cx="994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 Board Support Package (BSP) provide functionality to determine the MCU used as well as configuring clocks, interrupts and pins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E9A69-07AE-BF03-7EBB-0A08491D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29" y="2660952"/>
            <a:ext cx="2823142" cy="36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D77745-F063-183F-E3F5-F52E1C6072F8}"/>
              </a:ext>
            </a:extLst>
          </p:cNvPr>
          <p:cNvSpPr txBox="1"/>
          <p:nvPr/>
        </p:nvSpPr>
        <p:spPr>
          <a:xfrm>
            <a:off x="6456040" y="3573016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Provides functions to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2F456-C0C5-D7CF-087B-0DF5A6444572}"/>
              </a:ext>
            </a:extLst>
          </p:cNvPr>
          <p:cNvSpPr txBox="1"/>
          <p:nvPr/>
        </p:nvSpPr>
        <p:spPr>
          <a:xfrm>
            <a:off x="6474875" y="4813702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Requires functions from BSP</a:t>
            </a:r>
          </a:p>
        </p:txBody>
      </p:sp>
    </p:spTree>
    <p:extLst>
      <p:ext uri="{BB962C8B-B14F-4D97-AF65-F5344CB8AC3E}">
        <p14:creationId xmlns:p14="http://schemas.microsoft.com/office/powerpoint/2010/main" val="2333259080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25BF400-27B7-465A-8934-9CF6A6465084}" vid="{1A36E5B4-3FB3-4271-8F0B-A55F62731BE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933AFDC72644BEC2DD4A66F8588E" ma:contentTypeVersion="28" ma:contentTypeDescription="Create a new document." ma:contentTypeScope="" ma:versionID="3dd8df1517bf577a475a4dfa29d7bfdf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8bae32201aecd5b4bbcca88f6431800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Props1.xml><?xml version="1.0" encoding="utf-8"?>
<ds:datastoreItem xmlns:ds="http://schemas.openxmlformats.org/officeDocument/2006/customXml" ds:itemID="{3354A81F-1A4E-4746-AC74-0FB0918E84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1853E-0EF3-4973-AB23-17AA5798BB6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http://schemas.microsoft.com/office/2006/documentManagement/types"/>
    <ds:schemaRef ds:uri="e45712e8-6429-47e4-bf94-5d5d0cff5b2d"/>
    <ds:schemaRef ds:uri="http://www.w3.org/XML/1998/namespace"/>
    <ds:schemaRef ds:uri="c24288ec-b664-4237-bfbf-b4d89727903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EN_conf_2023_Renesas_PPTtemp</Template>
  <TotalTime>2071</TotalTime>
  <Words>1320</Words>
  <Application>Microsoft Office PowerPoint</Application>
  <PresentationFormat>Widescreen</PresentationFormat>
  <Paragraphs>202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Calibri</vt:lpstr>
      <vt:lpstr>Symbol</vt:lpstr>
      <vt:lpstr>Wingdings</vt:lpstr>
      <vt:lpstr>Renesas Template 2022 - EN Confidential</vt:lpstr>
      <vt:lpstr>PowerPoint Presentation</vt:lpstr>
      <vt:lpstr>Agenda</vt:lpstr>
      <vt:lpstr>PowerPoint Presentation</vt:lpstr>
      <vt:lpstr>Introduction to fsp (FLEXIBLE SOFTWARE PACKAGE)</vt:lpstr>
      <vt:lpstr>Introduction to fsp (advantage of fsp)</vt:lpstr>
      <vt:lpstr>Introduction to fsp (advantage of fsp)</vt:lpstr>
      <vt:lpstr>PowerPoint Presentation</vt:lpstr>
      <vt:lpstr>FSP Architecture</vt:lpstr>
      <vt:lpstr>FSP Architecture</vt:lpstr>
      <vt:lpstr>FSP Architecture</vt:lpstr>
      <vt:lpstr>FSP Architecture</vt:lpstr>
      <vt:lpstr>FSP Architecture</vt:lpstr>
      <vt:lpstr>Application diagram</vt:lpstr>
      <vt:lpstr>PowerPoint Presentation</vt:lpstr>
      <vt:lpstr>overview</vt:lpstr>
      <vt:lpstr>Import, build and debug examples project on e2 studio Import</vt:lpstr>
      <vt:lpstr>Import, build and debug examples project on e2 studio Import</vt:lpstr>
      <vt:lpstr>Import, build and debug examples project on e2 studio BUILD </vt:lpstr>
      <vt:lpstr>Import, build and debug examples project on e2 studio debug</vt:lpstr>
      <vt:lpstr>PowerPoint Presentation</vt:lpstr>
      <vt:lpstr>Change fsp version</vt:lpstr>
      <vt:lpstr>Change fsp version</vt:lpstr>
      <vt:lpstr>PowerPoint Presentation</vt:lpstr>
      <vt:lpstr>Create new project</vt:lpstr>
      <vt:lpstr>Create new project</vt:lpstr>
      <vt:lpstr>Create new project</vt:lpstr>
      <vt:lpstr>Create new project Flat project</vt:lpstr>
      <vt:lpstr>Create new project</vt:lpstr>
      <vt:lpstr>Create new project</vt:lpstr>
      <vt:lpstr>Create new project</vt:lpstr>
      <vt:lpstr>Create new project</vt:lpstr>
      <vt:lpstr>Create new project Trustzone secure project</vt:lpstr>
      <vt:lpstr>Create new project Trustzone secure project</vt:lpstr>
      <vt:lpstr>Create new project Trustzone non-secure project</vt:lpstr>
      <vt:lpstr>PowerPoint Presentation</vt:lpstr>
      <vt:lpstr>TEST EP USING JLINK Connect j-link </vt:lpstr>
      <vt:lpstr>TEST EP USING JLINK Connect j-link</vt:lpstr>
      <vt:lpstr>TEST EP USING JLINK Connect j-link</vt:lpstr>
      <vt:lpstr>TEST EP USING JLINK View result by J-Link viewer</vt:lpstr>
      <vt:lpstr>TEST EP USING JLINK View result by J-Link viewer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Phan</dc:creator>
  <cp:lastModifiedBy>Khanh Phan</cp:lastModifiedBy>
  <cp:revision>106</cp:revision>
  <dcterms:created xsi:type="dcterms:W3CDTF">2023-05-31T03:49:45Z</dcterms:created>
  <dcterms:modified xsi:type="dcterms:W3CDTF">2023-06-06T09:19:03Z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