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Josefin Sans Bold Italics" charset="1" panose="00000800000000000000"/>
      <p:regular r:id="rId26"/>
    </p:embeddedFont>
    <p:embeddedFont>
      <p:font typeface="Josefin Sans Bold" charset="1" panose="00000800000000000000"/>
      <p:regular r:id="rId27"/>
    </p:embeddedFont>
    <p:embeddedFont>
      <p:font typeface="Josefin Sans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03834" y="2419658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140408" y="2843397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3"/>
                </a:lnTo>
                <a:lnTo>
                  <a:pt x="5357753" y="5591583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1361" y="227079"/>
            <a:ext cx="14925277" cy="2192579"/>
          </a:xfrm>
          <a:custGeom>
            <a:avLst/>
            <a:gdLst/>
            <a:ahLst/>
            <a:cxnLst/>
            <a:rect r="r" b="b" t="t" l="l"/>
            <a:pathLst>
              <a:path h="2192579" w="14925277">
                <a:moveTo>
                  <a:pt x="0" y="0"/>
                </a:moveTo>
                <a:lnTo>
                  <a:pt x="14925278" y="0"/>
                </a:lnTo>
                <a:lnTo>
                  <a:pt x="14925278" y="2192579"/>
                </a:lnTo>
                <a:lnTo>
                  <a:pt x="0" y="21925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662" t="-13818" r="-2662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902445" y="3087777"/>
            <a:ext cx="8930786" cy="5347202"/>
            <a:chOff x="0" y="0"/>
            <a:chExt cx="11907715" cy="712960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8575"/>
              <a:ext cx="11907715" cy="4573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b="true" sz="6000" i="true" u="sng">
                  <a:solidFill>
                    <a:srgbClr val="F7B4A7"/>
                  </a:solidFill>
                  <a:latin typeface="Josefin Sans Bold Italics"/>
                  <a:ea typeface="Josefin Sans Bold Italics"/>
                  <a:cs typeface="Josefin Sans Bold Italics"/>
                  <a:sym typeface="Josefin Sans Bold Italics"/>
                </a:rPr>
                <a:t>BÁO CÁO ĐỒ ÁN MÔN</a:t>
              </a:r>
              <a:r>
                <a:rPr lang="en-US" sz="6000" b="true">
                  <a:solidFill>
                    <a:srgbClr val="F7B4A7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: CÔNG NGHỆ MỚI TRONG PHÁT TRIỂN ỨNG DỤNG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568350"/>
              <a:ext cx="11907715" cy="1561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ĐỀ TÀI: </a:t>
              </a:r>
              <a:r>
                <a:rPr lang="en-US" sz="3400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Website tìm kiếm các ứng tuyển cho các nhà tuyển dụngc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3240" y="1028700"/>
            <a:ext cx="9679623" cy="6487187"/>
          </a:xfrm>
          <a:custGeom>
            <a:avLst/>
            <a:gdLst/>
            <a:ahLst/>
            <a:cxnLst/>
            <a:rect r="r" b="b" t="t" l="l"/>
            <a:pathLst>
              <a:path h="6487187" w="9679623">
                <a:moveTo>
                  <a:pt x="0" y="0"/>
                </a:moveTo>
                <a:lnTo>
                  <a:pt x="9679623" y="0"/>
                </a:lnTo>
                <a:lnTo>
                  <a:pt x="9679623" y="6487187"/>
                </a:lnTo>
                <a:lnTo>
                  <a:pt x="0" y="6487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17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42453" y="1028700"/>
            <a:ext cx="7945547" cy="6487187"/>
          </a:xfrm>
          <a:custGeom>
            <a:avLst/>
            <a:gdLst/>
            <a:ahLst/>
            <a:cxnLst/>
            <a:rect r="r" b="b" t="t" l="l"/>
            <a:pathLst>
              <a:path h="6487187" w="7945547">
                <a:moveTo>
                  <a:pt x="0" y="0"/>
                </a:moveTo>
                <a:lnTo>
                  <a:pt x="7945547" y="0"/>
                </a:lnTo>
                <a:lnTo>
                  <a:pt x="7945547" y="6487187"/>
                </a:lnTo>
                <a:lnTo>
                  <a:pt x="0" y="6487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810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Đặc tả một số Use case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7516690" cy="6233937"/>
          </a:xfrm>
          <a:custGeom>
            <a:avLst/>
            <a:gdLst/>
            <a:ahLst/>
            <a:cxnLst/>
            <a:rect r="r" b="b" t="t" l="l"/>
            <a:pathLst>
              <a:path h="6233937" w="7516690">
                <a:moveTo>
                  <a:pt x="0" y="0"/>
                </a:moveTo>
                <a:lnTo>
                  <a:pt x="7516690" y="0"/>
                </a:lnTo>
                <a:lnTo>
                  <a:pt x="7516690" y="6233937"/>
                </a:lnTo>
                <a:lnTo>
                  <a:pt x="0" y="6233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89876" y="1028700"/>
            <a:ext cx="9190688" cy="6233937"/>
          </a:xfrm>
          <a:custGeom>
            <a:avLst/>
            <a:gdLst/>
            <a:ahLst/>
            <a:cxnLst/>
            <a:rect r="r" b="b" t="t" l="l"/>
            <a:pathLst>
              <a:path h="6233937" w="9190688">
                <a:moveTo>
                  <a:pt x="0" y="0"/>
                </a:moveTo>
                <a:lnTo>
                  <a:pt x="9190688" y="0"/>
                </a:lnTo>
                <a:lnTo>
                  <a:pt x="9190688" y="6233937"/>
                </a:lnTo>
                <a:lnTo>
                  <a:pt x="0" y="62339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810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Đặc tả một số Use case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34256" y="1198591"/>
            <a:ext cx="9325044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299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NỘI DUNG TRÌNH BÀY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34256" y="4907199"/>
            <a:ext cx="976672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Thiết kế cơ sở dữ liệu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76128" y="238030"/>
            <a:ext cx="7389252" cy="9810940"/>
          </a:xfrm>
          <a:custGeom>
            <a:avLst/>
            <a:gdLst/>
            <a:ahLst/>
            <a:cxnLst/>
            <a:rect r="r" b="b" t="t" l="l"/>
            <a:pathLst>
              <a:path h="9810940" w="7389252">
                <a:moveTo>
                  <a:pt x="0" y="0"/>
                </a:moveTo>
                <a:lnTo>
                  <a:pt x="7389253" y="0"/>
                </a:lnTo>
                <a:lnTo>
                  <a:pt x="7389253" y="9810940"/>
                </a:lnTo>
                <a:lnTo>
                  <a:pt x="0" y="9810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6056" y="38100"/>
            <a:ext cx="7121039" cy="303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6"/>
              </a:lnSpc>
            </a:pPr>
            <a:r>
              <a:rPr lang="en-US" b="true" sz="9946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SƠ ĐỒ DATABASE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34256" y="1198591"/>
            <a:ext cx="9325044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299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NỘI DUNG TRÌNH BÀY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34256" y="4907199"/>
            <a:ext cx="1035374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XÂY DỰNG GIAO DIỆN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84890"/>
            <a:ext cx="16819480" cy="7547742"/>
          </a:xfrm>
          <a:custGeom>
            <a:avLst/>
            <a:gdLst/>
            <a:ahLst/>
            <a:cxnLst/>
            <a:rect r="r" b="b" t="t" l="l"/>
            <a:pathLst>
              <a:path h="7547742" w="16819480">
                <a:moveTo>
                  <a:pt x="0" y="0"/>
                </a:moveTo>
                <a:lnTo>
                  <a:pt x="16819480" y="0"/>
                </a:lnTo>
                <a:lnTo>
                  <a:pt x="16819480" y="7547741"/>
                </a:lnTo>
                <a:lnTo>
                  <a:pt x="0" y="7547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10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Một số giao diện trong hệ thống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62814" y="1019175"/>
            <a:ext cx="712103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Giao diên Trang chủ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87101"/>
            <a:ext cx="16611152" cy="7371199"/>
          </a:xfrm>
          <a:custGeom>
            <a:avLst/>
            <a:gdLst/>
            <a:ahLst/>
            <a:cxnLst/>
            <a:rect r="r" b="b" t="t" l="l"/>
            <a:pathLst>
              <a:path h="7371199" w="16611152">
                <a:moveTo>
                  <a:pt x="0" y="0"/>
                </a:moveTo>
                <a:lnTo>
                  <a:pt x="16611152" y="0"/>
                </a:lnTo>
                <a:lnTo>
                  <a:pt x="16611152" y="7371199"/>
                </a:lnTo>
                <a:lnTo>
                  <a:pt x="0" y="7371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10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Một số giao diện trong hệ thống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62814" y="1019175"/>
            <a:ext cx="712103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Giao diên Trang chủ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28868"/>
            <a:ext cx="16449171" cy="7361004"/>
          </a:xfrm>
          <a:custGeom>
            <a:avLst/>
            <a:gdLst/>
            <a:ahLst/>
            <a:cxnLst/>
            <a:rect r="r" b="b" t="t" l="l"/>
            <a:pathLst>
              <a:path h="7361004" w="16449171">
                <a:moveTo>
                  <a:pt x="0" y="0"/>
                </a:moveTo>
                <a:lnTo>
                  <a:pt x="16449171" y="0"/>
                </a:lnTo>
                <a:lnTo>
                  <a:pt x="16449171" y="7361004"/>
                </a:lnTo>
                <a:lnTo>
                  <a:pt x="0" y="7361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10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Một số giao diện trong hệ thống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62814" y="1019175"/>
            <a:ext cx="712103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Giao diên Đăng nhập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654" y="1736598"/>
            <a:ext cx="16262253" cy="6830146"/>
          </a:xfrm>
          <a:custGeom>
            <a:avLst/>
            <a:gdLst/>
            <a:ahLst/>
            <a:cxnLst/>
            <a:rect r="r" b="b" t="t" l="l"/>
            <a:pathLst>
              <a:path h="6830146" w="16262253">
                <a:moveTo>
                  <a:pt x="0" y="0"/>
                </a:moveTo>
                <a:lnTo>
                  <a:pt x="16262253" y="0"/>
                </a:lnTo>
                <a:lnTo>
                  <a:pt x="16262253" y="6830147"/>
                </a:lnTo>
                <a:lnTo>
                  <a:pt x="0" y="6830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10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Một số giao diện trong hệ thống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62814" y="1019175"/>
            <a:ext cx="712103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Giao diên Quản trị viên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102" y="4126834"/>
            <a:ext cx="10578305" cy="2050415"/>
            <a:chOff x="0" y="0"/>
            <a:chExt cx="14104407" cy="27338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2550"/>
              <a:ext cx="14104407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0"/>
                </a:lnSpc>
              </a:pPr>
              <a:r>
                <a:rPr lang="en-US" b="true" sz="6000">
                  <a:solidFill>
                    <a:srgbClr val="F7B4A7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HIỆN THỰC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112857"/>
              <a:ext cx="14104407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01822" y="1710976"/>
            <a:ext cx="3662625" cy="5642699"/>
          </a:xfrm>
          <a:custGeom>
            <a:avLst/>
            <a:gdLst/>
            <a:ahLst/>
            <a:cxnLst/>
            <a:rect r="r" b="b" t="t" l="l"/>
            <a:pathLst>
              <a:path h="5642699" w="3662625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34256" y="1198591"/>
            <a:ext cx="9325044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299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NỘI DUNG TRÌNH BÀY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20918" y="3131779"/>
            <a:ext cx="5751721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2000" spc="24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CÁC NỘI DUNG ĐƯỢC TRÌNH BÀY TRONG BẢN THUYẾT TRÌNH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34256" y="4983399"/>
            <a:ext cx="9766723" cy="335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3269" indent="-346635" lvl="1">
              <a:lnSpc>
                <a:spcPts val="4495"/>
              </a:lnSpc>
              <a:buFont typeface="Arial"/>
              <a:buChar char="•"/>
            </a:pPr>
            <a:r>
              <a:rPr lang="en-US" sz="3211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Tổng quan</a:t>
            </a:r>
          </a:p>
          <a:p>
            <a:pPr algn="just" marL="693270" indent="-346635" lvl="1">
              <a:lnSpc>
                <a:spcPts val="4495"/>
              </a:lnSpc>
              <a:buFont typeface="Arial"/>
              <a:buChar char="•"/>
            </a:pPr>
            <a:r>
              <a:rPr lang="en-US" sz="3211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Phân tích và xác định yêu cầu</a:t>
            </a:r>
          </a:p>
          <a:p>
            <a:pPr algn="just" marL="693270" indent="-346635" lvl="1">
              <a:lnSpc>
                <a:spcPts val="4495"/>
              </a:lnSpc>
              <a:buFont typeface="Arial"/>
              <a:buChar char="•"/>
            </a:pPr>
            <a:r>
              <a:rPr lang="en-US" sz="3211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Đặc tả Use case</a:t>
            </a:r>
          </a:p>
          <a:p>
            <a:pPr algn="just" marL="693270" indent="-346635" lvl="1">
              <a:lnSpc>
                <a:spcPts val="4495"/>
              </a:lnSpc>
              <a:buFont typeface="Arial"/>
              <a:buChar char="•"/>
            </a:pPr>
            <a:r>
              <a:rPr lang="en-US" sz="3211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Thiết kế cơ sở dữ liệu</a:t>
            </a:r>
          </a:p>
          <a:p>
            <a:pPr algn="just" marL="693270" indent="-346635" lvl="1">
              <a:lnSpc>
                <a:spcPts val="4495"/>
              </a:lnSpc>
              <a:buFont typeface="Arial"/>
              <a:buChar char="•"/>
            </a:pPr>
            <a:r>
              <a:rPr lang="en-US" sz="3211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Xây dựng giao diện</a:t>
            </a:r>
          </a:p>
          <a:p>
            <a:pPr algn="just" marL="693270" indent="-346635" lvl="1">
              <a:lnSpc>
                <a:spcPts val="4495"/>
              </a:lnSpc>
              <a:buFont typeface="Arial"/>
              <a:buChar char="•"/>
            </a:pPr>
            <a:r>
              <a:rPr lang="en-US" sz="3211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Hiện thực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5158" y="3633135"/>
            <a:ext cx="7312717" cy="3405721"/>
            <a:chOff x="0" y="0"/>
            <a:chExt cx="9750289" cy="454096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7588"/>
              <a:ext cx="9750289" cy="2711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19"/>
                </a:lnSpc>
              </a:pPr>
              <a:r>
                <a:rPr lang="en-US" sz="8000" spc="-88" b="true">
                  <a:solidFill>
                    <a:srgbClr val="2B4B82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Tha</a:t>
              </a:r>
              <a:r>
                <a:rPr lang="en-US" sz="8000" spc="-88" b="true">
                  <a:solidFill>
                    <a:srgbClr val="2B4B82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nk you for watching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864687"/>
              <a:ext cx="975028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54137" y="3018272"/>
            <a:ext cx="7411325" cy="4635447"/>
          </a:xfrm>
          <a:custGeom>
            <a:avLst/>
            <a:gdLst/>
            <a:ahLst/>
            <a:cxnLst/>
            <a:rect r="r" b="b" t="t" l="l"/>
            <a:pathLst>
              <a:path h="4635447" w="7411325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65100" y="8613636"/>
            <a:ext cx="4338720" cy="2713672"/>
          </a:xfrm>
          <a:custGeom>
            <a:avLst/>
            <a:gdLst/>
            <a:ahLst/>
            <a:cxnLst/>
            <a:rect r="r" b="b" t="t" l="l"/>
            <a:pathLst>
              <a:path h="2713672" w="4338720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76014" y="7483497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20348" y="712171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34256" y="1198591"/>
            <a:ext cx="9325044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299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NỘI DUNG TRÌNH BÀY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34256" y="4907199"/>
            <a:ext cx="976672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TỔNG QUAN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48593" y="846552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976823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TỔNG QUAN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61967"/>
            <a:ext cx="9014367" cy="439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Mục tiêu:</a:t>
            </a:r>
          </a:p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Đối với Nhà tuyển dụng:</a:t>
            </a: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Dễ dàng trong việc đăng tuyển, quản lý và chỉnh sửa các tin tuyển dụng một cách nhanh chóng</a:t>
            </a: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Hỗ trợ tìm kiếm, lọc hồ sơ ứng viên theo kỹ năng, kinh nghiệm, vị trí mong muốn</a:t>
            </a: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Theo dõi thống kê số lượng ứng viên ứng tuyển theo từng vị trí, tỷ lệ ứng viên phù hợp, và mức độ quan tâm của thị trường lao động</a:t>
            </a:r>
          </a:p>
          <a:p>
            <a:pPr algn="l">
              <a:lnSpc>
                <a:spcPts val="348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783702"/>
            <a:ext cx="9014367" cy="351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Đối với Ứng viên:</a:t>
            </a: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Thuận</a:t>
            </a: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tiện trong việc tạo và cập nhật hồ sơ cá nhân, CV trực tuyến</a:t>
            </a: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Dễ dàng tìm kiếm việc làm theo ngành nghề, địa điểm, mức lương hoặc hình thức làm việc</a:t>
            </a: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Hệ thống gợi ý việc làm phù hợp dựa trên hồ sơ và lịch sử ứng tuyển của ứng viên</a:t>
            </a:r>
          </a:p>
          <a:p>
            <a:pPr algn="l">
              <a:lnSpc>
                <a:spcPts val="34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190730" y="5469252"/>
            <a:ext cx="8079171" cy="482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Đối với Quản trị viên (Admin):</a:t>
            </a: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Quản</a:t>
            </a: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lý toàn bộ hệ thống người dùng bao gồm Nhà tuyển dụng và Ứng viên một cách tập trung và hiệu quả</a:t>
            </a: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Kiểm soát nội dung đăng tuyển, phản hồi người dùng, xử lý báo cáo vi phạm và duy trì chất lượng thông tin</a:t>
            </a: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Thống kê tổng quan về số lượng người dùng, tin tuyển dụng, lượt truy cập, và hiệu suất hoạt động của hệ thống</a:t>
            </a:r>
          </a:p>
          <a:p>
            <a:pPr algn="l">
              <a:lnSpc>
                <a:spcPts val="34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34256" y="1198591"/>
            <a:ext cx="9325044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299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NỘI DUNG TRÌNH BÀY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34256" y="4907199"/>
            <a:ext cx="9766723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PHÂN TÍCH VÀ XÁC ĐỊNH YÊU CẦU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5583" y="3201508"/>
            <a:ext cx="4578811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ỨNG VIÊN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930852"/>
            <a:ext cx="4578811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Đăng ký, đăng nhập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Quản lý hồ sơ cá nhân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Tìm kiếm việc làm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Ứng tuyển việc làm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88029" y="3178377"/>
            <a:ext cx="5457908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NHÀ TUYỂN DỤNG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88812" y="4035627"/>
            <a:ext cx="4930730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Quản lý hồ sơ người dùng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Quản lý tin tuyển dụng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Thống kê &amp; báo cáo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68458" y="1859590"/>
            <a:ext cx="15751084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PHÂN TÍCH VÀ</a:t>
            </a:r>
            <a:r>
              <a:rPr lang="en-US" sz="6500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XÁC ĐỊNH YÊU CẦU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11712" y="3930852"/>
            <a:ext cx="4282361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Đăng ký, đăng nhập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Đăng tin tuyển dụng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Tìm kiếm ứng viên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Quản lý danh sách ứng viên tiềm năng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Liên hệ với ứng viên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Thống kê &amp; báo cáo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76002" y="3178377"/>
            <a:ext cx="602347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QUẢN TRỊ VIÊN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34256" y="1198591"/>
            <a:ext cx="9325044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299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NỘI DUNG TRÌNH BÀY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34256" y="4907199"/>
            <a:ext cx="976672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ĐẶC TẢ USE CASE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9459" y="780625"/>
            <a:ext cx="15733832" cy="9506375"/>
          </a:xfrm>
          <a:custGeom>
            <a:avLst/>
            <a:gdLst/>
            <a:ahLst/>
            <a:cxnLst/>
            <a:rect r="r" b="b" t="t" l="l"/>
            <a:pathLst>
              <a:path h="9506375" w="15733832">
                <a:moveTo>
                  <a:pt x="0" y="0"/>
                </a:moveTo>
                <a:lnTo>
                  <a:pt x="15733832" y="0"/>
                </a:lnTo>
                <a:lnTo>
                  <a:pt x="15733832" y="9506375"/>
                </a:lnTo>
                <a:lnTo>
                  <a:pt x="0" y="9506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81" r="0" b="-54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10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SƠ ĐỒ USE CASE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4933" y="1206236"/>
            <a:ext cx="7672644" cy="6661804"/>
          </a:xfrm>
          <a:custGeom>
            <a:avLst/>
            <a:gdLst/>
            <a:ahLst/>
            <a:cxnLst/>
            <a:rect r="r" b="b" t="t" l="l"/>
            <a:pathLst>
              <a:path h="6661804" w="7672644">
                <a:moveTo>
                  <a:pt x="0" y="0"/>
                </a:moveTo>
                <a:lnTo>
                  <a:pt x="7672644" y="0"/>
                </a:lnTo>
                <a:lnTo>
                  <a:pt x="7672644" y="6661803"/>
                </a:lnTo>
                <a:lnTo>
                  <a:pt x="0" y="666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38253" y="1206236"/>
            <a:ext cx="9220642" cy="6661804"/>
          </a:xfrm>
          <a:custGeom>
            <a:avLst/>
            <a:gdLst/>
            <a:ahLst/>
            <a:cxnLst/>
            <a:rect r="r" b="b" t="t" l="l"/>
            <a:pathLst>
              <a:path h="6661804" w="9220642">
                <a:moveTo>
                  <a:pt x="0" y="0"/>
                </a:moveTo>
                <a:lnTo>
                  <a:pt x="9220642" y="0"/>
                </a:lnTo>
                <a:lnTo>
                  <a:pt x="9220642" y="6661803"/>
                </a:lnTo>
                <a:lnTo>
                  <a:pt x="0" y="666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810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Đặc tả một số Use case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DAGoipTN7pU</dc:identifier>
  <dcterms:modified xsi:type="dcterms:W3CDTF">2011-08-01T06:04:30Z</dcterms:modified>
  <cp:revision>1</cp:revision>
  <dc:title>Bài thuyết trình CMN</dc:title>
</cp:coreProperties>
</file>