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anva Sans Bold" charset="1" panose="020B0803030501040103"/>
      <p:regular r:id="rId27"/>
    </p:embeddedFont>
    <p:embeddedFont>
      <p:font typeface="Beautifully Delicious Sans Heavy" charset="1" panose="00000A07000000000000"/>
      <p:regular r:id="rId28"/>
    </p:embeddedFont>
    <p:embeddedFont>
      <p:font typeface="Comica" charset="1" panose="00000000000000000000"/>
      <p:regular r:id="rId29"/>
    </p:embeddedFont>
    <p:embeddedFont>
      <p:font typeface="TT Prosto Sans" charset="1" panose="02000503040000020003"/>
      <p:regular r:id="rId30"/>
    </p:embeddedFont>
    <p:embeddedFont>
      <p:font typeface="Comic Sans" charset="1" panose="03000702030302020204"/>
      <p:regular r:id="rId31"/>
    </p:embeddedFont>
    <p:embeddedFont>
      <p:font typeface="Comic Sans Bold" charset="1" panose="030009020303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4093600" y="-8434004"/>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8" id="8"/>
          <p:cNvSpPr/>
          <p:nvPr/>
        </p:nvSpPr>
        <p:spPr>
          <a:xfrm flipH="false" flipV="false" rot="5400000">
            <a:off x="16392461" y="8787639"/>
            <a:ext cx="309649" cy="535557"/>
          </a:xfrm>
          <a:custGeom>
            <a:avLst/>
            <a:gdLst/>
            <a:ahLst/>
            <a:cxnLst/>
            <a:rect r="r" b="b" t="t" l="l"/>
            <a:pathLst>
              <a:path h="535557" w="309649">
                <a:moveTo>
                  <a:pt x="0" y="0"/>
                </a:moveTo>
                <a:lnTo>
                  <a:pt x="309649" y="0"/>
                </a:lnTo>
                <a:lnTo>
                  <a:pt x="309649" y="535556"/>
                </a:lnTo>
                <a:lnTo>
                  <a:pt x="0" y="535556"/>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234372" y="524756"/>
            <a:ext cx="11819257" cy="5251451"/>
          </a:xfrm>
          <a:prstGeom prst="rect">
            <a:avLst/>
          </a:prstGeom>
        </p:spPr>
        <p:txBody>
          <a:bodyPr anchor="t" rtlCol="false" tIns="0" lIns="0" bIns="0" rIns="0">
            <a:spAutoFit/>
          </a:bodyPr>
          <a:lstStyle/>
          <a:p>
            <a:pPr algn="ctr">
              <a:lnSpc>
                <a:spcPts val="13999"/>
              </a:lnSpc>
              <a:spcBef>
                <a:spcPct val="0"/>
              </a:spcBef>
            </a:pPr>
            <a:r>
              <a:rPr lang="en-US" b="true" sz="9999" spc="1499">
                <a:solidFill>
                  <a:srgbClr val="FAF7F2"/>
                </a:solidFill>
                <a:latin typeface="Canva Sans Bold"/>
                <a:ea typeface="Canva Sans Bold"/>
                <a:cs typeface="Canva Sans Bold"/>
                <a:sym typeface="Canva Sans Bold"/>
              </a:rPr>
              <a:t>LẬP TRÌNH WORLD WIDE WEB</a:t>
            </a:r>
          </a:p>
        </p:txBody>
      </p:sp>
      <p:sp>
        <p:nvSpPr>
          <p:cNvPr name="TextBox 10" id="10"/>
          <p:cNvSpPr txBox="true"/>
          <p:nvPr/>
        </p:nvSpPr>
        <p:spPr>
          <a:xfrm rot="5400000">
            <a:off x="1029716" y="1027684"/>
            <a:ext cx="1949784" cy="1951816"/>
          </a:xfrm>
          <a:prstGeom prst="rect">
            <a:avLst/>
          </a:prstGeom>
        </p:spPr>
        <p:txBody>
          <a:bodyPr anchor="t" rtlCol="false" tIns="0" lIns="0" bIns="0" rIns="0">
            <a:spAutoFit/>
          </a:bodyPr>
          <a:lstStyle/>
          <a:p>
            <a:pPr algn="ctr">
              <a:lnSpc>
                <a:spcPts val="2549"/>
              </a:lnSpc>
            </a:pPr>
            <a:r>
              <a:rPr lang="en-US" b="true" sz="1821" spc="741">
                <a:solidFill>
                  <a:srgbClr val="FAF7F2"/>
                </a:solidFill>
                <a:latin typeface="Beautifully Delicious Sans Heavy"/>
                <a:ea typeface="Beautifully Delicious Sans Heavy"/>
                <a:cs typeface="Beautifully Delicious Sans Heavy"/>
                <a:sym typeface="Beautifully Delicious Sans Heavy"/>
              </a:rPr>
              <a:t>BORCELLE</a:t>
            </a:r>
          </a:p>
          <a:p>
            <a:pPr algn="ctr">
              <a:lnSpc>
                <a:spcPts val="2549"/>
              </a:lnSpc>
            </a:pPr>
            <a:r>
              <a:rPr lang="en-US" b="true" sz="1821" spc="741">
                <a:solidFill>
                  <a:srgbClr val="FAF7F2"/>
                </a:solidFill>
                <a:latin typeface="Beautifully Delicious Sans Heavy"/>
                <a:ea typeface="Beautifully Delicious Sans Heavy"/>
                <a:cs typeface="Beautifully Delicious Sans Heavy"/>
                <a:sym typeface="Beautifully Delicious Sans Heavy"/>
              </a:rPr>
              <a:t>BORCELLE</a:t>
            </a:r>
          </a:p>
        </p:txBody>
      </p:sp>
      <p:sp>
        <p:nvSpPr>
          <p:cNvPr name="TextBox 11" id="11"/>
          <p:cNvSpPr txBox="true"/>
          <p:nvPr/>
        </p:nvSpPr>
        <p:spPr>
          <a:xfrm rot="0">
            <a:off x="3234372" y="5495442"/>
            <a:ext cx="11819257" cy="2635250"/>
          </a:xfrm>
          <a:prstGeom prst="rect">
            <a:avLst/>
          </a:prstGeom>
        </p:spPr>
        <p:txBody>
          <a:bodyPr anchor="t" rtlCol="false" tIns="0" lIns="0" bIns="0" rIns="0">
            <a:spAutoFit/>
          </a:bodyPr>
          <a:lstStyle/>
          <a:p>
            <a:pPr algn="l">
              <a:lnSpc>
                <a:spcPts val="7000"/>
              </a:lnSpc>
            </a:pPr>
          </a:p>
          <a:p>
            <a:pPr algn="l">
              <a:lnSpc>
                <a:spcPts val="7000"/>
              </a:lnSpc>
            </a:pPr>
            <a:r>
              <a:rPr lang="en-US" b="true" sz="5000" spc="750">
                <a:solidFill>
                  <a:srgbClr val="FAF7F2"/>
                </a:solidFill>
                <a:latin typeface="Canva Sans Bold"/>
                <a:ea typeface="Canva Sans Bold"/>
                <a:cs typeface="Canva Sans Bold"/>
                <a:sym typeface="Canva Sans Bold"/>
              </a:rPr>
              <a:t>GVHD:VÕ VĂN HẢI </a:t>
            </a:r>
          </a:p>
          <a:p>
            <a:pPr algn="l">
              <a:lnSpc>
                <a:spcPts val="7000"/>
              </a:lnSpc>
              <a:spcBef>
                <a:spcPct val="0"/>
              </a:spcBef>
            </a:pPr>
          </a:p>
        </p:txBody>
      </p:sp>
      <p:sp>
        <p:nvSpPr>
          <p:cNvPr name="TextBox 12" id="12"/>
          <p:cNvSpPr txBox="true"/>
          <p:nvPr/>
        </p:nvSpPr>
        <p:spPr>
          <a:xfrm rot="0">
            <a:off x="3234372" y="6618135"/>
            <a:ext cx="11819257" cy="1422400"/>
          </a:xfrm>
          <a:prstGeom prst="rect">
            <a:avLst/>
          </a:prstGeom>
        </p:spPr>
        <p:txBody>
          <a:bodyPr anchor="t" rtlCol="false" tIns="0" lIns="0" bIns="0" rIns="0">
            <a:spAutoFit/>
          </a:bodyPr>
          <a:lstStyle/>
          <a:p>
            <a:pPr algn="l">
              <a:lnSpc>
                <a:spcPts val="7000"/>
              </a:lnSpc>
            </a:pPr>
          </a:p>
          <a:p>
            <a:pPr algn="l">
              <a:lnSpc>
                <a:spcPts val="4200"/>
              </a:lnSpc>
              <a:spcBef>
                <a:spcPct val="0"/>
              </a:spcBef>
            </a:pPr>
            <a:r>
              <a:rPr lang="en-US" b="true" sz="3000" spc="450">
                <a:solidFill>
                  <a:srgbClr val="FAF7F2"/>
                </a:solidFill>
                <a:latin typeface="Canva Sans Bold"/>
                <a:ea typeface="Canva Sans Bold"/>
                <a:cs typeface="Canva Sans Bold"/>
                <a:sym typeface="Canva Sans Bold"/>
              </a:rPr>
              <a:t>SVTH: NGUYỄN TRẦN QUỐC BẢO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331877" y="3691082"/>
            <a:ext cx="13624246" cy="4427880"/>
          </a:xfrm>
          <a:custGeom>
            <a:avLst/>
            <a:gdLst/>
            <a:ahLst/>
            <a:cxnLst/>
            <a:rect r="r" b="b" t="t" l="l"/>
            <a:pathLst>
              <a:path h="4427880" w="13624246">
                <a:moveTo>
                  <a:pt x="0" y="0"/>
                </a:moveTo>
                <a:lnTo>
                  <a:pt x="13624246" y="0"/>
                </a:lnTo>
                <a:lnTo>
                  <a:pt x="13624246" y="4427880"/>
                </a:lnTo>
                <a:lnTo>
                  <a:pt x="0" y="4427880"/>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THÊM CÔNG VIỆC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613929" y="3839258"/>
            <a:ext cx="13060142" cy="5370983"/>
          </a:xfrm>
          <a:custGeom>
            <a:avLst/>
            <a:gdLst/>
            <a:ahLst/>
            <a:cxnLst/>
            <a:rect r="r" b="b" t="t" l="l"/>
            <a:pathLst>
              <a:path h="5370983" w="13060142">
                <a:moveTo>
                  <a:pt x="0" y="0"/>
                </a:moveTo>
                <a:lnTo>
                  <a:pt x="13060142" y="0"/>
                </a:lnTo>
                <a:lnTo>
                  <a:pt x="13060142" y="5370984"/>
                </a:lnTo>
                <a:lnTo>
                  <a:pt x="0" y="5370984"/>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1180399"/>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DANH SÁCH CÔNG VIỆC KHI ĐÃ THÊM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439235" y="3725974"/>
            <a:ext cx="13409530" cy="4358097"/>
          </a:xfrm>
          <a:custGeom>
            <a:avLst/>
            <a:gdLst/>
            <a:ahLst/>
            <a:cxnLst/>
            <a:rect r="r" b="b" t="t" l="l"/>
            <a:pathLst>
              <a:path h="4358097" w="13409530">
                <a:moveTo>
                  <a:pt x="0" y="0"/>
                </a:moveTo>
                <a:lnTo>
                  <a:pt x="13409530" y="0"/>
                </a:lnTo>
                <a:lnTo>
                  <a:pt x="13409530" y="4358097"/>
                </a:lnTo>
                <a:lnTo>
                  <a:pt x="0" y="4358097"/>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THÊM KỸ NĂNG YÊU CẦU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3493371" y="3178195"/>
            <a:ext cx="11301259" cy="6032047"/>
          </a:xfrm>
          <a:custGeom>
            <a:avLst/>
            <a:gdLst/>
            <a:ahLst/>
            <a:cxnLst/>
            <a:rect r="r" b="b" t="t" l="l"/>
            <a:pathLst>
              <a:path h="6032047" w="11301259">
                <a:moveTo>
                  <a:pt x="0" y="0"/>
                </a:moveTo>
                <a:lnTo>
                  <a:pt x="11301258" y="0"/>
                </a:lnTo>
                <a:lnTo>
                  <a:pt x="11301258" y="6032047"/>
                </a:lnTo>
                <a:lnTo>
                  <a:pt x="0" y="6032047"/>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DANH SÁCH ỨNG VIÊN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435117" y="3234344"/>
            <a:ext cx="13417766" cy="5400651"/>
          </a:xfrm>
          <a:custGeom>
            <a:avLst/>
            <a:gdLst/>
            <a:ahLst/>
            <a:cxnLst/>
            <a:rect r="r" b="b" t="t" l="l"/>
            <a:pathLst>
              <a:path h="5400651" w="13417766">
                <a:moveTo>
                  <a:pt x="0" y="0"/>
                </a:moveTo>
                <a:lnTo>
                  <a:pt x="13417766" y="0"/>
                </a:lnTo>
                <a:lnTo>
                  <a:pt x="13417766" y="5400651"/>
                </a:lnTo>
                <a:lnTo>
                  <a:pt x="0" y="5400651"/>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GỬI MAIL CHO ỨNG VIÊN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3493371" y="3116337"/>
            <a:ext cx="11301259" cy="4054327"/>
          </a:xfrm>
          <a:custGeom>
            <a:avLst/>
            <a:gdLst/>
            <a:ahLst/>
            <a:cxnLst/>
            <a:rect r="r" b="b" t="t" l="l"/>
            <a:pathLst>
              <a:path h="4054327" w="11301259">
                <a:moveTo>
                  <a:pt x="0" y="0"/>
                </a:moveTo>
                <a:lnTo>
                  <a:pt x="11301258" y="0"/>
                </a:lnTo>
                <a:lnTo>
                  <a:pt x="11301258" y="4054326"/>
                </a:lnTo>
                <a:lnTo>
                  <a:pt x="0" y="4054326"/>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ĐĂNG NHẬP BẰNG ỨNG VIÊN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3493371" y="2766340"/>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25303" y="2186016"/>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ĐỀ XUẤT CÔNG VIỆC</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457808" y="3252115"/>
            <a:ext cx="13372384" cy="5031359"/>
          </a:xfrm>
          <a:custGeom>
            <a:avLst/>
            <a:gdLst/>
            <a:ahLst/>
            <a:cxnLst/>
            <a:rect r="r" b="b" t="t" l="l"/>
            <a:pathLst>
              <a:path h="5031359" w="13372384">
                <a:moveTo>
                  <a:pt x="0" y="0"/>
                </a:moveTo>
                <a:lnTo>
                  <a:pt x="13372384" y="0"/>
                </a:lnTo>
                <a:lnTo>
                  <a:pt x="13372384" y="5031360"/>
                </a:lnTo>
                <a:lnTo>
                  <a:pt x="0" y="5031360"/>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25303" y="2186016"/>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CHI TIẾT CÔNG VIỆC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340344" y="3570109"/>
            <a:ext cx="13633652" cy="4567273"/>
          </a:xfrm>
          <a:custGeom>
            <a:avLst/>
            <a:gdLst/>
            <a:ahLst/>
            <a:cxnLst/>
            <a:rect r="r" b="b" t="t" l="l"/>
            <a:pathLst>
              <a:path h="4567273" w="13633652">
                <a:moveTo>
                  <a:pt x="0" y="0"/>
                </a:moveTo>
                <a:lnTo>
                  <a:pt x="13633652" y="0"/>
                </a:lnTo>
                <a:lnTo>
                  <a:pt x="13633652" y="4567273"/>
                </a:lnTo>
                <a:lnTo>
                  <a:pt x="0" y="4567273"/>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25303" y="2186016"/>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KỸ NĂNG CỦA ỨNG VIÊN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363577" y="3753754"/>
            <a:ext cx="13560846" cy="4102156"/>
          </a:xfrm>
          <a:custGeom>
            <a:avLst/>
            <a:gdLst/>
            <a:ahLst/>
            <a:cxnLst/>
            <a:rect r="r" b="b" t="t" l="l"/>
            <a:pathLst>
              <a:path h="4102156" w="13560846">
                <a:moveTo>
                  <a:pt x="0" y="0"/>
                </a:moveTo>
                <a:lnTo>
                  <a:pt x="13560846" y="0"/>
                </a:lnTo>
                <a:lnTo>
                  <a:pt x="13560846" y="4102156"/>
                </a:lnTo>
                <a:lnTo>
                  <a:pt x="0" y="4102156"/>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25303" y="2186016"/>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ĐỀ XUẤT KỸ NĂNG NÊN HỌC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10055" y="2615575"/>
            <a:ext cx="8201275" cy="4920765"/>
            <a:chOff x="0" y="0"/>
            <a:chExt cx="6350000" cy="3810000"/>
          </a:xfrm>
        </p:grpSpPr>
        <p:sp>
          <p:nvSpPr>
            <p:cNvPr name="Freeform 3" id="3"/>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2"/>
              <a:stretch>
                <a:fillRect l="0" t="-4347" r="0" b="-4347"/>
              </a:stretch>
            </a:blipFill>
          </p:spPr>
        </p:sp>
        <p:sp>
          <p:nvSpPr>
            <p:cNvPr name="Freeform 4" id="4"/>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FAF7F2"/>
            </a:solid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8" id="8"/>
          <p:cNvSpPr txBox="true"/>
          <p:nvPr/>
        </p:nvSpPr>
        <p:spPr>
          <a:xfrm rot="0">
            <a:off x="994333" y="752475"/>
            <a:ext cx="11274920" cy="1336675"/>
          </a:xfrm>
          <a:prstGeom prst="rect">
            <a:avLst/>
          </a:prstGeom>
        </p:spPr>
        <p:txBody>
          <a:bodyPr anchor="t" rtlCol="false" tIns="0" lIns="0" bIns="0" rIns="0">
            <a:spAutoFit/>
          </a:bodyPr>
          <a:lstStyle/>
          <a:p>
            <a:pPr algn="l">
              <a:lnSpc>
                <a:spcPts val="9799"/>
              </a:lnSpc>
              <a:spcBef>
                <a:spcPct val="0"/>
              </a:spcBef>
            </a:pPr>
            <a:r>
              <a:rPr lang="en-US" sz="6999" spc="1049">
                <a:solidFill>
                  <a:srgbClr val="FAF7F2"/>
                </a:solidFill>
                <a:latin typeface="Comica"/>
                <a:ea typeface="Comica"/>
                <a:cs typeface="Comica"/>
                <a:sym typeface="Comica"/>
              </a:rPr>
              <a:t>MỞ ĐẦU</a:t>
            </a:r>
          </a:p>
        </p:txBody>
      </p:sp>
      <p:sp>
        <p:nvSpPr>
          <p:cNvPr name="TextBox 9" id="9"/>
          <p:cNvSpPr txBox="true"/>
          <p:nvPr/>
        </p:nvSpPr>
        <p:spPr>
          <a:xfrm rot="0">
            <a:off x="8789151" y="2800352"/>
            <a:ext cx="8470149" cy="45529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Bài thực hành tuần 5 tập trung vào việc phát triển một ứng dụng web với Spring Boot, nhằm hỗ trợ quản lý tuyển dụng. Mục tiêu chính bao gồm thiết kế cơ sở dữ liệu, xây dựng các tầng backend (entities, repositories, services) và tạo giao diện web thân thiện. Ứng dụng cung cấp các tính năng như gợi ý công việc phù hợp cho ứng viên, hỗ trợ doanh nghiệp tìm kiếm nhân sự tiềm năng, và gửi email mời phỏng vấn. Ngoài ra, bài thực hành cũng hướng dẫn cách phân trang dữ liệu trong ứng dụng Java web, giúp cải thiện trải nghiệm người dùng khi xử lý danh sách lớn.</a:t>
            </a:r>
          </a:p>
        </p:txBody>
      </p:sp>
      <p:sp>
        <p:nvSpPr>
          <p:cNvPr name="TextBox 10" id="10"/>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03</a:t>
            </a:r>
          </a:p>
        </p:txBody>
      </p:sp>
      <p:sp>
        <p:nvSpPr>
          <p:cNvPr name="TextBox 11" id="11"/>
          <p:cNvSpPr txBox="true"/>
          <p:nvPr/>
        </p:nvSpPr>
        <p:spPr>
          <a:xfrm rot="0">
            <a:off x="1028700" y="8894012"/>
            <a:ext cx="6962521" cy="316230"/>
          </a:xfrm>
          <a:prstGeom prst="rect">
            <a:avLst/>
          </a:prstGeom>
        </p:spPr>
        <p:txBody>
          <a:bodyPr anchor="t" rtlCol="false" tIns="0" lIns="0" bIns="0" rIns="0">
            <a:spAutoFit/>
          </a:bodyPr>
          <a:lstStyle/>
          <a:p>
            <a:pPr algn="l">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BORCELLE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1925701"/>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3020559" y="3441828"/>
            <a:ext cx="12273222" cy="5768414"/>
          </a:xfrm>
          <a:custGeom>
            <a:avLst/>
            <a:gdLst/>
            <a:ahLst/>
            <a:cxnLst/>
            <a:rect r="r" b="b" t="t" l="l"/>
            <a:pathLst>
              <a:path h="5768414" w="12273222">
                <a:moveTo>
                  <a:pt x="0" y="0"/>
                </a:moveTo>
                <a:lnTo>
                  <a:pt x="12273221" y="0"/>
                </a:lnTo>
                <a:lnTo>
                  <a:pt x="12273221" y="5768414"/>
                </a:lnTo>
                <a:lnTo>
                  <a:pt x="0" y="5768414"/>
                </a:lnTo>
                <a:lnTo>
                  <a:pt x="0" y="0"/>
                </a:lnTo>
                <a:close/>
              </a:path>
            </a:pathLst>
          </a:custGeom>
          <a:blipFill>
            <a:blip r:embed="rId3"/>
            <a:stretch>
              <a:fillRect l="0" t="0" r="0" b="0"/>
            </a:stretch>
          </a:blipFill>
        </p:spPr>
      </p:sp>
      <p:sp>
        <p:nvSpPr>
          <p:cNvPr name="TextBox 9" id="9"/>
          <p:cNvSpPr txBox="true"/>
          <p:nvPr/>
        </p:nvSpPr>
        <p:spPr>
          <a:xfrm rot="0">
            <a:off x="3519710" y="20955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25303" y="2186016"/>
            <a:ext cx="8863733" cy="1180399"/>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GỬI MAIL ỨNG TUYỂN CHO CÔNG TY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sp>
        <p:nvSpPr>
          <p:cNvPr name="TextBox 5" id="5"/>
          <p:cNvSpPr txBox="true"/>
          <p:nvPr/>
        </p:nvSpPr>
        <p:spPr>
          <a:xfrm rot="0">
            <a:off x="2181479" y="2959982"/>
            <a:ext cx="13925041" cy="3470276"/>
          </a:xfrm>
          <a:prstGeom prst="rect">
            <a:avLst/>
          </a:prstGeom>
        </p:spPr>
        <p:txBody>
          <a:bodyPr anchor="t" rtlCol="false" tIns="0" lIns="0" bIns="0" rIns="0">
            <a:spAutoFit/>
          </a:bodyPr>
          <a:lstStyle/>
          <a:p>
            <a:pPr algn="ctr">
              <a:lnSpc>
                <a:spcPts val="13999"/>
              </a:lnSpc>
              <a:spcBef>
                <a:spcPct val="0"/>
              </a:spcBef>
            </a:pPr>
            <a:r>
              <a:rPr lang="en-US" sz="9999" spc="1499">
                <a:solidFill>
                  <a:srgbClr val="FAF7F2"/>
                </a:solidFill>
                <a:latin typeface="Comic Sans"/>
                <a:ea typeface="Comic Sans"/>
                <a:cs typeface="Comic Sans"/>
                <a:sym typeface="Comic Sans"/>
              </a:rPr>
              <a:t>CẢM ƠN THẦY ĐÃ LẮNG NGHE!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4221655" y="-8295543"/>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199439" y="1769645"/>
            <a:ext cx="7782805" cy="8055819"/>
            <a:chOff x="0" y="0"/>
            <a:chExt cx="2049792" cy="2121697"/>
          </a:xfrm>
        </p:grpSpPr>
        <p:sp>
          <p:nvSpPr>
            <p:cNvPr name="Freeform 6" id="6"/>
            <p:cNvSpPr/>
            <p:nvPr/>
          </p:nvSpPr>
          <p:spPr>
            <a:xfrm flipH="false" flipV="false" rot="0">
              <a:off x="0" y="0"/>
              <a:ext cx="2049792" cy="2121697"/>
            </a:xfrm>
            <a:custGeom>
              <a:avLst/>
              <a:gdLst/>
              <a:ahLst/>
              <a:cxnLst/>
              <a:rect r="r" b="b" t="t" l="l"/>
              <a:pathLst>
                <a:path h="2121697" w="2049792">
                  <a:moveTo>
                    <a:pt x="64659" y="0"/>
                  </a:moveTo>
                  <a:lnTo>
                    <a:pt x="1985134" y="0"/>
                  </a:lnTo>
                  <a:cubicBezTo>
                    <a:pt x="2020844" y="0"/>
                    <a:pt x="2049792" y="28949"/>
                    <a:pt x="2049792" y="64659"/>
                  </a:cubicBezTo>
                  <a:lnTo>
                    <a:pt x="2049792" y="2057039"/>
                  </a:lnTo>
                  <a:cubicBezTo>
                    <a:pt x="2049792" y="2092748"/>
                    <a:pt x="2020844" y="2121697"/>
                    <a:pt x="1985134" y="2121697"/>
                  </a:cubicBezTo>
                  <a:lnTo>
                    <a:pt x="64659" y="2121697"/>
                  </a:lnTo>
                  <a:cubicBezTo>
                    <a:pt x="28949" y="2121697"/>
                    <a:pt x="0" y="2092748"/>
                    <a:pt x="0" y="2057039"/>
                  </a:cubicBezTo>
                  <a:lnTo>
                    <a:pt x="0" y="64659"/>
                  </a:lnTo>
                  <a:cubicBezTo>
                    <a:pt x="0" y="28949"/>
                    <a:pt x="28949" y="0"/>
                    <a:pt x="64659"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2049792" cy="2178847"/>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9476495" y="1769645"/>
            <a:ext cx="7782805" cy="7504835"/>
            <a:chOff x="0" y="0"/>
            <a:chExt cx="2049792" cy="1976582"/>
          </a:xfrm>
        </p:grpSpPr>
        <p:sp>
          <p:nvSpPr>
            <p:cNvPr name="Freeform 9" id="9"/>
            <p:cNvSpPr/>
            <p:nvPr/>
          </p:nvSpPr>
          <p:spPr>
            <a:xfrm flipH="false" flipV="false" rot="0">
              <a:off x="0" y="0"/>
              <a:ext cx="2049792" cy="1976582"/>
            </a:xfrm>
            <a:custGeom>
              <a:avLst/>
              <a:gdLst/>
              <a:ahLst/>
              <a:cxnLst/>
              <a:rect r="r" b="b" t="t" l="l"/>
              <a:pathLst>
                <a:path h="1976582" w="2049792">
                  <a:moveTo>
                    <a:pt x="64659" y="0"/>
                  </a:moveTo>
                  <a:lnTo>
                    <a:pt x="1985134" y="0"/>
                  </a:lnTo>
                  <a:cubicBezTo>
                    <a:pt x="2020844" y="0"/>
                    <a:pt x="2049792" y="28949"/>
                    <a:pt x="2049792" y="64659"/>
                  </a:cubicBezTo>
                  <a:lnTo>
                    <a:pt x="2049792" y="1911924"/>
                  </a:lnTo>
                  <a:cubicBezTo>
                    <a:pt x="2049792" y="1947633"/>
                    <a:pt x="2020844" y="1976582"/>
                    <a:pt x="1985134" y="1976582"/>
                  </a:cubicBezTo>
                  <a:lnTo>
                    <a:pt x="64659" y="1976582"/>
                  </a:lnTo>
                  <a:cubicBezTo>
                    <a:pt x="28949" y="1976582"/>
                    <a:pt x="0" y="1947633"/>
                    <a:pt x="0" y="1911924"/>
                  </a:cubicBezTo>
                  <a:lnTo>
                    <a:pt x="0" y="64659"/>
                  </a:lnTo>
                  <a:cubicBezTo>
                    <a:pt x="0" y="28949"/>
                    <a:pt x="28949" y="0"/>
                    <a:pt x="64659" y="0"/>
                  </a:cubicBezTo>
                  <a:close/>
                </a:path>
              </a:pathLst>
            </a:custGeom>
            <a:solidFill>
              <a:srgbClr val="000000">
                <a:alpha val="0"/>
              </a:srgbClr>
            </a:solidFill>
            <a:ln w="28575" cap="rnd">
              <a:solidFill>
                <a:srgbClr val="FAF7F2"/>
              </a:solidFill>
              <a:prstDash val="solid"/>
              <a:round/>
            </a:ln>
          </p:spPr>
        </p:sp>
        <p:sp>
          <p:nvSpPr>
            <p:cNvPr name="TextBox 10" id="10"/>
            <p:cNvSpPr txBox="true"/>
            <p:nvPr/>
          </p:nvSpPr>
          <p:spPr>
            <a:xfrm>
              <a:off x="0" y="-57150"/>
              <a:ext cx="2049792" cy="2033732"/>
            </a:xfrm>
            <a:prstGeom prst="rect">
              <a:avLst/>
            </a:prstGeom>
          </p:spPr>
          <p:txBody>
            <a:bodyPr anchor="ctr" rtlCol="false" tIns="50800" lIns="50800" bIns="50800" rIns="50800"/>
            <a:lstStyle/>
            <a:p>
              <a:pPr algn="ctr">
                <a:lnSpc>
                  <a:spcPts val="3150"/>
                </a:lnSpc>
              </a:pPr>
            </a:p>
          </p:txBody>
        </p:sp>
      </p:grpSp>
      <p:sp>
        <p:nvSpPr>
          <p:cNvPr name="Freeform 11" id="11"/>
          <p:cNvSpPr/>
          <p:nvPr/>
        </p:nvSpPr>
        <p:spPr>
          <a:xfrm flipH="false" flipV="false" rot="0">
            <a:off x="9895733" y="1999551"/>
            <a:ext cx="1612537" cy="1152231"/>
          </a:xfrm>
          <a:custGeom>
            <a:avLst/>
            <a:gdLst/>
            <a:ahLst/>
            <a:cxnLst/>
            <a:rect r="r" b="b" t="t" l="l"/>
            <a:pathLst>
              <a:path h="1152231" w="1612537">
                <a:moveTo>
                  <a:pt x="0" y="0"/>
                </a:moveTo>
                <a:lnTo>
                  <a:pt x="1612537" y="0"/>
                </a:lnTo>
                <a:lnTo>
                  <a:pt x="1612537" y="1152231"/>
                </a:lnTo>
                <a:lnTo>
                  <a:pt x="0" y="11522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3702988" y="1932876"/>
            <a:ext cx="4645800" cy="1180399"/>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Comic Sans"/>
                <a:ea typeface="Comic Sans"/>
                <a:cs typeface="Comic Sans"/>
                <a:sym typeface="Comic Sans"/>
              </a:rPr>
              <a:t>YÊU CẦU CHỨC NĂNG</a:t>
            </a:r>
          </a:p>
        </p:txBody>
      </p:sp>
      <p:sp>
        <p:nvSpPr>
          <p:cNvPr name="TextBox 13" id="13"/>
          <p:cNvSpPr txBox="true"/>
          <p:nvPr/>
        </p:nvSpPr>
        <p:spPr>
          <a:xfrm rot="0">
            <a:off x="11931836" y="1952129"/>
            <a:ext cx="4645800" cy="1180399"/>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Comic Sans"/>
                <a:ea typeface="Comic Sans"/>
                <a:cs typeface="Comic Sans"/>
                <a:sym typeface="Comic Sans"/>
              </a:rPr>
              <a:t>YÊU CẦU PHI CHỨC NĂNG</a:t>
            </a:r>
          </a:p>
        </p:txBody>
      </p:sp>
      <p:sp>
        <p:nvSpPr>
          <p:cNvPr name="Freeform 14" id="14"/>
          <p:cNvSpPr/>
          <p:nvPr/>
        </p:nvSpPr>
        <p:spPr>
          <a:xfrm flipH="false" flipV="false" rot="0">
            <a:off x="1575992" y="1999551"/>
            <a:ext cx="1472292" cy="1309001"/>
          </a:xfrm>
          <a:custGeom>
            <a:avLst/>
            <a:gdLst/>
            <a:ahLst/>
            <a:cxnLst/>
            <a:rect r="r" b="b" t="t" l="l"/>
            <a:pathLst>
              <a:path h="1309001" w="1472292">
                <a:moveTo>
                  <a:pt x="0" y="0"/>
                </a:moveTo>
                <a:lnTo>
                  <a:pt x="1472292" y="0"/>
                </a:lnTo>
                <a:lnTo>
                  <a:pt x="1472292" y="1309001"/>
                </a:lnTo>
                <a:lnTo>
                  <a:pt x="0" y="13090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16006010" y="8750984"/>
            <a:ext cx="1424030" cy="523496"/>
            <a:chOff x="0" y="0"/>
            <a:chExt cx="1345399" cy="494590"/>
          </a:xfrm>
        </p:grpSpPr>
        <p:sp>
          <p:nvSpPr>
            <p:cNvPr name="Freeform 16" id="1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7" id="1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8" id="18"/>
          <p:cNvSpPr txBox="true"/>
          <p:nvPr/>
        </p:nvSpPr>
        <p:spPr>
          <a:xfrm rot="0">
            <a:off x="16236415" y="8840330"/>
            <a:ext cx="963219" cy="306705"/>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Comic Sans Bold"/>
                <a:ea typeface="Comic Sans Bold"/>
                <a:cs typeface="Comic Sans Bold"/>
                <a:sym typeface="Comic Sans Bold"/>
              </a:rPr>
              <a:t>05</a:t>
            </a:r>
          </a:p>
        </p:txBody>
      </p:sp>
      <p:sp>
        <p:nvSpPr>
          <p:cNvPr name="TextBox 19" id="19"/>
          <p:cNvSpPr txBox="true"/>
          <p:nvPr/>
        </p:nvSpPr>
        <p:spPr>
          <a:xfrm rot="0">
            <a:off x="1436021" y="3194252"/>
            <a:ext cx="7309641" cy="6819895"/>
          </a:xfrm>
          <a:prstGeom prst="rect">
            <a:avLst/>
          </a:prstGeom>
        </p:spPr>
        <p:txBody>
          <a:bodyPr anchor="t" rtlCol="false" tIns="0" lIns="0" bIns="0" rIns="0">
            <a:spAutoFit/>
          </a:bodyPr>
          <a:lstStyle/>
          <a:p>
            <a:pPr algn="just">
              <a:lnSpc>
                <a:spcPts val="3600"/>
              </a:lnSpc>
            </a:pPr>
            <a:r>
              <a:rPr lang="en-US" sz="2000" spc="100">
                <a:solidFill>
                  <a:srgbClr val="FAF7F2"/>
                </a:solidFill>
                <a:latin typeface="Comic Sans"/>
                <a:ea typeface="Comic Sans"/>
                <a:cs typeface="Comic Sans"/>
                <a:sym typeface="Comic Sans"/>
              </a:rPr>
              <a:t>Chức năng bắt buộc: đăng nhập/đăng xuất</a:t>
            </a:r>
          </a:p>
          <a:p>
            <a:pPr algn="just">
              <a:lnSpc>
                <a:spcPts val="3600"/>
              </a:lnSpc>
            </a:pPr>
            <a:r>
              <a:rPr lang="en-US" sz="2000" spc="100">
                <a:solidFill>
                  <a:srgbClr val="FAF7F2"/>
                </a:solidFill>
                <a:latin typeface="Comic Sans"/>
                <a:ea typeface="Comic Sans"/>
                <a:cs typeface="Comic Sans"/>
                <a:sym typeface="Comic Sans"/>
              </a:rPr>
              <a:t>- Company</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Quản lý công việc</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Đăng tuyển dụng với các skill mong muốn</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Cập nhật thông tin tuyển dụng</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Gửi email cho ứng viên phù hợp với công việc</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Xem danh sách công việc</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Xem chi tiết 1 công việc</a:t>
            </a:r>
          </a:p>
          <a:p>
            <a:pPr algn="just">
              <a:lnSpc>
                <a:spcPts val="3600"/>
              </a:lnSpc>
            </a:pPr>
            <a:r>
              <a:rPr lang="en-US" sz="2000" spc="100">
                <a:solidFill>
                  <a:srgbClr val="FAF7F2"/>
                </a:solidFill>
                <a:latin typeface="Comic Sans"/>
                <a:ea typeface="Comic Sans"/>
                <a:cs typeface="Comic Sans"/>
                <a:sym typeface="Comic Sans"/>
              </a:rPr>
              <a:t>- Candidate:</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Xem danh sách và chi tiết các công việc phù hợp với kỹ năng của bản thân</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Đề xuất skill cần học</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Xem chi tiết công việc</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Ứng tuyển bằng cách gửi email</a:t>
            </a:r>
          </a:p>
          <a:p>
            <a:pPr algn="just">
              <a:lnSpc>
                <a:spcPts val="3600"/>
              </a:lnSpc>
            </a:pPr>
          </a:p>
        </p:txBody>
      </p:sp>
      <p:sp>
        <p:nvSpPr>
          <p:cNvPr name="TextBox 20" id="20"/>
          <p:cNvSpPr txBox="true"/>
          <p:nvPr/>
        </p:nvSpPr>
        <p:spPr>
          <a:xfrm rot="0">
            <a:off x="9791332" y="3635578"/>
            <a:ext cx="7153130" cy="4991095"/>
          </a:xfrm>
          <a:prstGeom prst="rect">
            <a:avLst/>
          </a:prstGeom>
        </p:spPr>
        <p:txBody>
          <a:bodyPr anchor="t" rtlCol="false" tIns="0" lIns="0" bIns="0" rIns="0">
            <a:spAutoFit/>
          </a:bodyPr>
          <a:lstStyle/>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Tính bảo mật cao.</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Yêu cầu về lưu trữ: dữ liệu được lưu trữ thông qua MariaDB.</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Tương thích với nhiều hệ điều hành phổ biến như Windows, MacOS, …</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Giao diện người dùng: giao diện ưa nhìn, phân mục chức năng thao tác rõ ràng; người dùng dễ dàng thao tác và sử dụng.</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Độ tin cậy cao, nếu người dùng gặp bất kỳ vấn đề nào cần phải được hỗ trợ ngay để tăng độ tin cậy người dùng.</a:t>
            </a:r>
          </a:p>
        </p:txBody>
      </p:sp>
      <p:sp>
        <p:nvSpPr>
          <p:cNvPr name="TextBox 21" id="21"/>
          <p:cNvSpPr txBox="true"/>
          <p:nvPr/>
        </p:nvSpPr>
        <p:spPr>
          <a:xfrm rot="0">
            <a:off x="1199439" y="609600"/>
            <a:ext cx="9652896" cy="762000"/>
          </a:xfrm>
          <a:prstGeom prst="rect">
            <a:avLst/>
          </a:prstGeom>
        </p:spPr>
        <p:txBody>
          <a:bodyPr anchor="t" rtlCol="false" tIns="0" lIns="0" bIns="0" rIns="0">
            <a:spAutoFit/>
          </a:bodyPr>
          <a:lstStyle/>
          <a:p>
            <a:pPr algn="l">
              <a:lnSpc>
                <a:spcPts val="6299"/>
              </a:lnSpc>
              <a:spcBef>
                <a:spcPct val="0"/>
              </a:spcBef>
            </a:pPr>
            <a:r>
              <a:rPr lang="en-US" b="true" sz="4500" spc="675">
                <a:solidFill>
                  <a:srgbClr val="FAF7F2"/>
                </a:solidFill>
                <a:latin typeface="Comic Sans Bold"/>
                <a:ea typeface="Comic Sans Bold"/>
                <a:cs typeface="Comic Sans Bold"/>
                <a:sym typeface="Comic Sans Bold"/>
              </a:rPr>
              <a:t>PHÂN TÍCH YÊU CẦU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7870328" y="2011526"/>
            <a:ext cx="10015016" cy="8041590"/>
            <a:chOff x="0" y="0"/>
            <a:chExt cx="2637700" cy="2117950"/>
          </a:xfrm>
        </p:grpSpPr>
        <p:sp>
          <p:nvSpPr>
            <p:cNvPr name="Freeform 6" id="6"/>
            <p:cNvSpPr/>
            <p:nvPr/>
          </p:nvSpPr>
          <p:spPr>
            <a:xfrm flipH="false" flipV="false" rot="0">
              <a:off x="0" y="0"/>
              <a:ext cx="2637700" cy="2117950"/>
            </a:xfrm>
            <a:custGeom>
              <a:avLst/>
              <a:gdLst/>
              <a:ahLst/>
              <a:cxnLst/>
              <a:rect r="r" b="b" t="t" l="l"/>
              <a:pathLst>
                <a:path h="2117950" w="2637700">
                  <a:moveTo>
                    <a:pt x="50247" y="0"/>
                  </a:moveTo>
                  <a:lnTo>
                    <a:pt x="2587453" y="0"/>
                  </a:lnTo>
                  <a:cubicBezTo>
                    <a:pt x="2615203" y="0"/>
                    <a:pt x="2637700" y="22496"/>
                    <a:pt x="2637700" y="50247"/>
                  </a:cubicBezTo>
                  <a:lnTo>
                    <a:pt x="2637700" y="2067703"/>
                  </a:lnTo>
                  <a:cubicBezTo>
                    <a:pt x="2637700" y="2081029"/>
                    <a:pt x="2632406" y="2093810"/>
                    <a:pt x="2622983" y="2103233"/>
                  </a:cubicBezTo>
                  <a:cubicBezTo>
                    <a:pt x="2613559" y="2112656"/>
                    <a:pt x="2600779" y="2117950"/>
                    <a:pt x="2587453" y="2117950"/>
                  </a:cubicBezTo>
                  <a:lnTo>
                    <a:pt x="50247" y="2117950"/>
                  </a:lnTo>
                  <a:cubicBezTo>
                    <a:pt x="22496" y="2117950"/>
                    <a:pt x="0" y="2095453"/>
                    <a:pt x="0" y="2067703"/>
                  </a:cubicBezTo>
                  <a:lnTo>
                    <a:pt x="0" y="50247"/>
                  </a:lnTo>
                  <a:cubicBezTo>
                    <a:pt x="0" y="22496"/>
                    <a:pt x="22496" y="0"/>
                    <a:pt x="50247"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2637700" cy="2175100"/>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618558" y="2367233"/>
            <a:ext cx="6374206" cy="5267077"/>
            <a:chOff x="0" y="0"/>
            <a:chExt cx="1678803" cy="1387214"/>
          </a:xfrm>
        </p:grpSpPr>
        <p:sp>
          <p:nvSpPr>
            <p:cNvPr name="Freeform 9" id="9"/>
            <p:cNvSpPr/>
            <p:nvPr/>
          </p:nvSpPr>
          <p:spPr>
            <a:xfrm flipH="false" flipV="false" rot="0">
              <a:off x="0" y="0"/>
              <a:ext cx="1678803" cy="1387214"/>
            </a:xfrm>
            <a:custGeom>
              <a:avLst/>
              <a:gdLst/>
              <a:ahLst/>
              <a:cxnLst/>
              <a:rect r="r" b="b" t="t" l="l"/>
              <a:pathLst>
                <a:path h="1387214" w="1678803">
                  <a:moveTo>
                    <a:pt x="78947" y="0"/>
                  </a:moveTo>
                  <a:lnTo>
                    <a:pt x="1599856" y="0"/>
                  </a:lnTo>
                  <a:cubicBezTo>
                    <a:pt x="1620794" y="0"/>
                    <a:pt x="1640875" y="8318"/>
                    <a:pt x="1655680" y="23123"/>
                  </a:cubicBezTo>
                  <a:cubicBezTo>
                    <a:pt x="1670486" y="37929"/>
                    <a:pt x="1678803" y="58009"/>
                    <a:pt x="1678803" y="78947"/>
                  </a:cubicBezTo>
                  <a:lnTo>
                    <a:pt x="1678803" y="1308267"/>
                  </a:lnTo>
                  <a:cubicBezTo>
                    <a:pt x="1678803" y="1329205"/>
                    <a:pt x="1670486" y="1349285"/>
                    <a:pt x="1655680" y="1364091"/>
                  </a:cubicBezTo>
                  <a:cubicBezTo>
                    <a:pt x="1640875" y="1378896"/>
                    <a:pt x="1620794" y="1387214"/>
                    <a:pt x="1599856" y="1387214"/>
                  </a:cubicBezTo>
                  <a:lnTo>
                    <a:pt x="78947" y="1387214"/>
                  </a:lnTo>
                  <a:cubicBezTo>
                    <a:pt x="58009" y="1387214"/>
                    <a:pt x="37929" y="1378896"/>
                    <a:pt x="23123" y="1364091"/>
                  </a:cubicBezTo>
                  <a:cubicBezTo>
                    <a:pt x="8318" y="1349285"/>
                    <a:pt x="0" y="1329205"/>
                    <a:pt x="0" y="1308267"/>
                  </a:cubicBezTo>
                  <a:lnTo>
                    <a:pt x="0" y="78947"/>
                  </a:lnTo>
                  <a:cubicBezTo>
                    <a:pt x="0" y="58009"/>
                    <a:pt x="8318" y="37929"/>
                    <a:pt x="23123" y="23123"/>
                  </a:cubicBezTo>
                  <a:cubicBezTo>
                    <a:pt x="37929" y="8318"/>
                    <a:pt x="58009" y="0"/>
                    <a:pt x="78947" y="0"/>
                  </a:cubicBezTo>
                  <a:close/>
                </a:path>
              </a:pathLst>
            </a:custGeom>
            <a:solidFill>
              <a:srgbClr val="000000">
                <a:alpha val="0"/>
              </a:srgbClr>
            </a:solidFill>
            <a:ln w="28575" cap="rnd">
              <a:solidFill>
                <a:srgbClr val="FAF7F2"/>
              </a:solidFill>
              <a:prstDash val="solid"/>
              <a:round/>
            </a:ln>
          </p:spPr>
        </p:sp>
        <p:sp>
          <p:nvSpPr>
            <p:cNvPr name="TextBox 10" id="10"/>
            <p:cNvSpPr txBox="true"/>
            <p:nvPr/>
          </p:nvSpPr>
          <p:spPr>
            <a:xfrm>
              <a:off x="0" y="-57150"/>
              <a:ext cx="1678803" cy="1444364"/>
            </a:xfrm>
            <a:prstGeom prst="rect">
              <a:avLst/>
            </a:prstGeom>
          </p:spPr>
          <p:txBody>
            <a:bodyPr anchor="ctr" rtlCol="false" tIns="50800" lIns="50800" bIns="50800" rIns="50800"/>
            <a:lstStyle/>
            <a:p>
              <a:pPr algn="ctr">
                <a:lnSpc>
                  <a:spcPts val="3150"/>
                </a:lnSpc>
              </a:pPr>
            </a:p>
          </p:txBody>
        </p:sp>
      </p:grpSp>
      <p:sp>
        <p:nvSpPr>
          <p:cNvPr name="Freeform 11" id="11"/>
          <p:cNvSpPr/>
          <p:nvPr/>
        </p:nvSpPr>
        <p:spPr>
          <a:xfrm flipH="false" flipV="false" rot="0">
            <a:off x="864579" y="2633801"/>
            <a:ext cx="1598069" cy="1319133"/>
          </a:xfrm>
          <a:custGeom>
            <a:avLst/>
            <a:gdLst/>
            <a:ahLst/>
            <a:cxnLst/>
            <a:rect r="r" b="b" t="t" l="l"/>
            <a:pathLst>
              <a:path h="1319133" w="1598069">
                <a:moveTo>
                  <a:pt x="0" y="0"/>
                </a:moveTo>
                <a:lnTo>
                  <a:pt x="1598068" y="0"/>
                </a:lnTo>
                <a:lnTo>
                  <a:pt x="1598068" y="1319133"/>
                </a:lnTo>
                <a:lnTo>
                  <a:pt x="0" y="13191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8297908" y="2367233"/>
            <a:ext cx="1183868" cy="1183868"/>
          </a:xfrm>
          <a:custGeom>
            <a:avLst/>
            <a:gdLst/>
            <a:ahLst/>
            <a:cxnLst/>
            <a:rect r="r" b="b" t="t" l="l"/>
            <a:pathLst>
              <a:path h="1183868" w="1183868">
                <a:moveTo>
                  <a:pt x="0" y="0"/>
                </a:moveTo>
                <a:lnTo>
                  <a:pt x="1183868" y="0"/>
                </a:lnTo>
                <a:lnTo>
                  <a:pt x="1183868" y="1183867"/>
                </a:lnTo>
                <a:lnTo>
                  <a:pt x="0" y="11838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9682727" y="3149267"/>
            <a:ext cx="7576573" cy="6601090"/>
          </a:xfrm>
          <a:custGeom>
            <a:avLst/>
            <a:gdLst/>
            <a:ahLst/>
            <a:cxnLst/>
            <a:rect r="r" b="b" t="t" l="l"/>
            <a:pathLst>
              <a:path h="6601090" w="7576573">
                <a:moveTo>
                  <a:pt x="0" y="0"/>
                </a:moveTo>
                <a:lnTo>
                  <a:pt x="7576573" y="0"/>
                </a:lnTo>
                <a:lnTo>
                  <a:pt x="7576573" y="6601089"/>
                </a:lnTo>
                <a:lnTo>
                  <a:pt x="0" y="6601089"/>
                </a:lnTo>
                <a:lnTo>
                  <a:pt x="0" y="0"/>
                </a:lnTo>
                <a:close/>
              </a:path>
            </a:pathLst>
          </a:custGeom>
          <a:blipFill>
            <a:blip r:embed="rId7"/>
            <a:stretch>
              <a:fillRect l="0" t="0" r="0" b="0"/>
            </a:stretch>
          </a:blipFill>
        </p:spPr>
      </p:sp>
      <p:sp>
        <p:nvSpPr>
          <p:cNvPr name="TextBox 14" id="14"/>
          <p:cNvSpPr txBox="true"/>
          <p:nvPr/>
        </p:nvSpPr>
        <p:spPr>
          <a:xfrm rot="0">
            <a:off x="2843529" y="2968960"/>
            <a:ext cx="4645800" cy="580324"/>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Comic Sans"/>
                <a:ea typeface="Comic Sans"/>
                <a:cs typeface="Comic Sans"/>
                <a:sym typeface="Comic Sans"/>
              </a:rPr>
              <a:t>KIẾN TRÚC</a:t>
            </a:r>
          </a:p>
        </p:txBody>
      </p:sp>
      <p:sp>
        <p:nvSpPr>
          <p:cNvPr name="TextBox 15" id="15"/>
          <p:cNvSpPr txBox="true"/>
          <p:nvPr/>
        </p:nvSpPr>
        <p:spPr>
          <a:xfrm rot="0">
            <a:off x="11041402" y="2377026"/>
            <a:ext cx="4859224" cy="580324"/>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Comic Sans"/>
                <a:ea typeface="Comic Sans"/>
                <a:cs typeface="Comic Sans"/>
                <a:sym typeface="Comic Sans"/>
              </a:rPr>
              <a:t>CƠ SỞ DỮ LIỆU</a:t>
            </a:r>
          </a:p>
        </p:txBody>
      </p:sp>
      <p:sp>
        <p:nvSpPr>
          <p:cNvPr name="TextBox 16" id="16"/>
          <p:cNvSpPr txBox="true"/>
          <p:nvPr/>
        </p:nvSpPr>
        <p:spPr>
          <a:xfrm rot="0">
            <a:off x="663448" y="4203837"/>
            <a:ext cx="6002712" cy="2247895"/>
          </a:xfrm>
          <a:prstGeom prst="rect">
            <a:avLst/>
          </a:prstGeom>
        </p:spPr>
        <p:txBody>
          <a:bodyPr anchor="t" rtlCol="false" tIns="0" lIns="0" bIns="0" rIns="0">
            <a:spAutoFit/>
          </a:bodyPr>
          <a:lstStyle/>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Sử dụng Thymeleaf kết hợp Bootstrap để xây dựng giao diện người dùng.</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Sử dụng Business Logic để xử lý nghiệp vụ</a:t>
            </a:r>
          </a:p>
          <a:p>
            <a:pPr algn="just" marL="431813" indent="-215907" lvl="1">
              <a:lnSpc>
                <a:spcPts val="3600"/>
              </a:lnSpc>
              <a:buFont typeface="Arial"/>
              <a:buChar char="•"/>
            </a:pPr>
            <a:r>
              <a:rPr lang="en-US" sz="2000" spc="100">
                <a:solidFill>
                  <a:srgbClr val="FAF7F2"/>
                </a:solidFill>
                <a:latin typeface="Comic Sans"/>
                <a:ea typeface="Comic Sans"/>
                <a:cs typeface="Comic Sans"/>
                <a:sym typeface="Comic Sans"/>
              </a:rPr>
              <a:t>Sử dụng DataAccess kết nối Data JPA với dữ liệu MariaDB</a:t>
            </a:r>
          </a:p>
        </p:txBody>
      </p:sp>
      <p:sp>
        <p:nvSpPr>
          <p:cNvPr name="TextBox 17" id="17"/>
          <p:cNvSpPr txBox="true"/>
          <p:nvPr/>
        </p:nvSpPr>
        <p:spPr>
          <a:xfrm rot="0">
            <a:off x="663448" y="609600"/>
            <a:ext cx="9652896" cy="762000"/>
          </a:xfrm>
          <a:prstGeom prst="rect">
            <a:avLst/>
          </a:prstGeom>
        </p:spPr>
        <p:txBody>
          <a:bodyPr anchor="t" rtlCol="false" tIns="0" lIns="0" bIns="0" rIns="0">
            <a:spAutoFit/>
          </a:bodyPr>
          <a:lstStyle/>
          <a:p>
            <a:pPr algn="l">
              <a:lnSpc>
                <a:spcPts val="6299"/>
              </a:lnSpc>
              <a:spcBef>
                <a:spcPct val="0"/>
              </a:spcBef>
            </a:pPr>
            <a:r>
              <a:rPr lang="en-US" b="true" sz="4500" spc="675">
                <a:solidFill>
                  <a:srgbClr val="FAF7F2"/>
                </a:solidFill>
                <a:latin typeface="Comic Sans Bold"/>
                <a:ea typeface="Comic Sans Bold"/>
                <a:cs typeface="Comic Sans Bold"/>
                <a:sym typeface="Comic Sans Bold"/>
              </a:rPr>
              <a:t>PHÂN TÍCH YÊU CẦU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743005" y="1996842"/>
            <a:ext cx="15001186" cy="7261458"/>
            <a:chOff x="0" y="0"/>
            <a:chExt cx="3950930" cy="1912483"/>
          </a:xfrm>
        </p:grpSpPr>
        <p:sp>
          <p:nvSpPr>
            <p:cNvPr name="Freeform 6" id="6"/>
            <p:cNvSpPr/>
            <p:nvPr/>
          </p:nvSpPr>
          <p:spPr>
            <a:xfrm flipH="false" flipV="false" rot="0">
              <a:off x="0" y="0"/>
              <a:ext cx="3950930" cy="1912483"/>
            </a:xfrm>
            <a:custGeom>
              <a:avLst/>
              <a:gdLst/>
              <a:ahLst/>
              <a:cxnLst/>
              <a:rect r="r" b="b" t="t" l="l"/>
              <a:pathLst>
                <a:path h="1912483" w="3950930">
                  <a:moveTo>
                    <a:pt x="33546" y="0"/>
                  </a:moveTo>
                  <a:lnTo>
                    <a:pt x="3917384" y="0"/>
                  </a:lnTo>
                  <a:cubicBezTo>
                    <a:pt x="3926281" y="0"/>
                    <a:pt x="3934813" y="3534"/>
                    <a:pt x="3941104" y="9825"/>
                  </a:cubicBezTo>
                  <a:cubicBezTo>
                    <a:pt x="3947395" y="16116"/>
                    <a:pt x="3950930" y="24649"/>
                    <a:pt x="3950930" y="33546"/>
                  </a:cubicBezTo>
                  <a:lnTo>
                    <a:pt x="3950930" y="1878937"/>
                  </a:lnTo>
                  <a:cubicBezTo>
                    <a:pt x="3950930" y="1897464"/>
                    <a:pt x="3935911" y="1912483"/>
                    <a:pt x="3917384" y="1912483"/>
                  </a:cubicBezTo>
                  <a:lnTo>
                    <a:pt x="33546" y="1912483"/>
                  </a:lnTo>
                  <a:cubicBezTo>
                    <a:pt x="15019" y="1912483"/>
                    <a:pt x="0" y="1897464"/>
                    <a:pt x="0" y="1878937"/>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1969633"/>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TextBox 8" id="8"/>
          <p:cNvSpPr txBox="true"/>
          <p:nvPr/>
        </p:nvSpPr>
        <p:spPr>
          <a:xfrm rot="0">
            <a:off x="6306032" y="2528210"/>
            <a:ext cx="5875132" cy="580324"/>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Comic Sans"/>
                <a:ea typeface="Comic Sans"/>
                <a:cs typeface="Comic Sans"/>
                <a:sym typeface="Comic Sans"/>
              </a:rPr>
              <a:t>YÊU CẦU CỦA ĐỀ TÀI</a:t>
            </a:r>
          </a:p>
        </p:txBody>
      </p:sp>
      <p:sp>
        <p:nvSpPr>
          <p:cNvPr name="TextBox 9" id="9"/>
          <p:cNvSpPr txBox="true"/>
          <p:nvPr/>
        </p:nvSpPr>
        <p:spPr>
          <a:xfrm rot="0">
            <a:off x="1028700" y="609600"/>
            <a:ext cx="9652896" cy="762000"/>
          </a:xfrm>
          <a:prstGeom prst="rect">
            <a:avLst/>
          </a:prstGeom>
        </p:spPr>
        <p:txBody>
          <a:bodyPr anchor="t" rtlCol="false" tIns="0" lIns="0" bIns="0" rIns="0">
            <a:spAutoFit/>
          </a:bodyPr>
          <a:lstStyle/>
          <a:p>
            <a:pPr algn="l">
              <a:lnSpc>
                <a:spcPts val="6299"/>
              </a:lnSpc>
              <a:spcBef>
                <a:spcPct val="0"/>
              </a:spcBef>
            </a:pPr>
            <a:r>
              <a:rPr lang="en-US" b="true" sz="4500" spc="675">
                <a:solidFill>
                  <a:srgbClr val="FAF7F2"/>
                </a:solidFill>
                <a:latin typeface="Comic Sans Bold"/>
                <a:ea typeface="Comic Sans Bold"/>
                <a:cs typeface="Comic Sans Bold"/>
                <a:sym typeface="Comic Sans Bold"/>
              </a:rPr>
              <a:t>PHÂN TÍCH YÊU CẦU</a:t>
            </a:r>
          </a:p>
        </p:txBody>
      </p:sp>
      <p:sp>
        <p:nvSpPr>
          <p:cNvPr name="TextBox 10" id="10"/>
          <p:cNvSpPr txBox="true"/>
          <p:nvPr/>
        </p:nvSpPr>
        <p:spPr>
          <a:xfrm rot="0">
            <a:off x="2424855" y="3500448"/>
            <a:ext cx="13637486" cy="5000625"/>
          </a:xfrm>
          <a:prstGeom prst="rect">
            <a:avLst/>
          </a:prstGeom>
        </p:spPr>
        <p:txBody>
          <a:bodyPr anchor="t" rtlCol="false" tIns="0" lIns="0" bIns="0" rIns="0">
            <a:spAutoFit/>
          </a:bodyPr>
          <a:lstStyle/>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Tạo các enities sao cho khi thực thi sẽ tạo ra các bảng như hình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Viết các repositories interface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Viết các lớp services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Tạo các trang web cho phép công ty đăng tin tuyển người với các skill mong muốn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Các ứng viên khi log vào sẽ được gợi ý các công việc có skill phù hợp với mình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Giúp các công ty tìm các ứng viên có skill phù hợp rồi gửi mail mời. </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Đề xuất một số skill mà ứng viên chưa có để học.</a:t>
            </a:r>
          </a:p>
          <a:p>
            <a:pPr algn="just" marL="539749" indent="-269875" lvl="1">
              <a:lnSpc>
                <a:spcPts val="4499"/>
              </a:lnSpc>
              <a:buFont typeface="Arial"/>
              <a:buChar char="•"/>
            </a:pPr>
            <a:r>
              <a:rPr lang="en-US" sz="2499" spc="124">
                <a:solidFill>
                  <a:srgbClr val="FAF7F2"/>
                </a:solidFill>
                <a:latin typeface="Comic Sans"/>
                <a:ea typeface="Comic Sans"/>
                <a:cs typeface="Comic Sans"/>
                <a:sym typeface="Comic Sans"/>
              </a:rPr>
              <a:t>Một số yều cầu khác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474505"/>
            <a:chOff x="0" y="0"/>
            <a:chExt cx="3950930" cy="1968594"/>
          </a:xfrm>
        </p:grpSpPr>
        <p:sp>
          <p:nvSpPr>
            <p:cNvPr name="Freeform 6" id="6"/>
            <p:cNvSpPr/>
            <p:nvPr/>
          </p:nvSpPr>
          <p:spPr>
            <a:xfrm flipH="false" flipV="false" rot="0">
              <a:off x="0" y="0"/>
              <a:ext cx="3950930" cy="1968594"/>
            </a:xfrm>
            <a:custGeom>
              <a:avLst/>
              <a:gdLst/>
              <a:ahLst/>
              <a:cxnLst/>
              <a:rect r="r" b="b" t="t" l="l"/>
              <a:pathLst>
                <a:path h="1968594" w="3950930">
                  <a:moveTo>
                    <a:pt x="33546" y="0"/>
                  </a:moveTo>
                  <a:lnTo>
                    <a:pt x="3917384" y="0"/>
                  </a:lnTo>
                  <a:cubicBezTo>
                    <a:pt x="3926281" y="0"/>
                    <a:pt x="3934813" y="3534"/>
                    <a:pt x="3941104" y="9825"/>
                  </a:cubicBezTo>
                  <a:cubicBezTo>
                    <a:pt x="3947395" y="16116"/>
                    <a:pt x="3950930" y="24649"/>
                    <a:pt x="3950930" y="33546"/>
                  </a:cubicBezTo>
                  <a:lnTo>
                    <a:pt x="3950930" y="1935048"/>
                  </a:lnTo>
                  <a:cubicBezTo>
                    <a:pt x="3950930" y="1953575"/>
                    <a:pt x="3935911" y="1968594"/>
                    <a:pt x="3917384" y="1968594"/>
                  </a:cubicBezTo>
                  <a:lnTo>
                    <a:pt x="33546" y="1968594"/>
                  </a:lnTo>
                  <a:cubicBezTo>
                    <a:pt x="15019" y="1968594"/>
                    <a:pt x="0" y="1953575"/>
                    <a:pt x="0" y="1935048"/>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25744"/>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3493371" y="3083953"/>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3"/>
            <a:stretch>
              <a:fillRect l="0" t="0" r="0" b="0"/>
            </a:stretch>
          </a:blipFill>
        </p:spPr>
      </p:sp>
      <p:sp>
        <p:nvSpPr>
          <p:cNvPr name="TextBox 9" id="9"/>
          <p:cNvSpPr txBox="true"/>
          <p:nvPr/>
        </p:nvSpPr>
        <p:spPr>
          <a:xfrm rot="0">
            <a:off x="3519710" y="31274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DÀNH CHO CÔNG TY  </a:t>
            </a:r>
          </a:p>
        </p:txBody>
      </p:sp>
      <p:sp>
        <p:nvSpPr>
          <p:cNvPr name="TextBox 10" id="10"/>
          <p:cNvSpPr txBox="true"/>
          <p:nvPr/>
        </p:nvSpPr>
        <p:spPr>
          <a:xfrm rot="0">
            <a:off x="4712133" y="2321017"/>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GIAO DIỆN TRANG CHỦ</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361270" y="4127469"/>
            <a:ext cx="13565461" cy="3832243"/>
          </a:xfrm>
          <a:custGeom>
            <a:avLst/>
            <a:gdLst/>
            <a:ahLst/>
            <a:cxnLst/>
            <a:rect r="r" b="b" t="t" l="l"/>
            <a:pathLst>
              <a:path h="3832243" w="13565461">
                <a:moveTo>
                  <a:pt x="0" y="0"/>
                </a:moveTo>
                <a:lnTo>
                  <a:pt x="13565460" y="0"/>
                </a:lnTo>
                <a:lnTo>
                  <a:pt x="13565460" y="3832242"/>
                </a:lnTo>
                <a:lnTo>
                  <a:pt x="0" y="3832242"/>
                </a:lnTo>
                <a:lnTo>
                  <a:pt x="0" y="0"/>
                </a:lnTo>
                <a:close/>
              </a:path>
            </a:pathLst>
          </a:custGeom>
          <a:blipFill>
            <a:blip r:embed="rId3"/>
            <a:stretch>
              <a:fillRect l="0" t="0" r="0" b="0"/>
            </a:stretch>
          </a:blipFill>
        </p:spPr>
      </p:sp>
      <p:sp>
        <p:nvSpPr>
          <p:cNvPr name="TextBox 9" id="9"/>
          <p:cNvSpPr txBox="true"/>
          <p:nvPr/>
        </p:nvSpPr>
        <p:spPr>
          <a:xfrm rot="0">
            <a:off x="4712133" y="2206376"/>
            <a:ext cx="8863733" cy="1180399"/>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ĐĂNG NHẬP VÀO GIAO DIỆN COMPANY</a:t>
            </a:r>
          </a:p>
        </p:txBody>
      </p:sp>
      <p:sp>
        <p:nvSpPr>
          <p:cNvPr name="TextBox 10" id="10"/>
          <p:cNvSpPr txBox="true"/>
          <p:nvPr/>
        </p:nvSpPr>
        <p:spPr>
          <a:xfrm rot="0">
            <a:off x="3519710" y="312740"/>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DÀNH CHO CÔNG TY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416213" y="3721132"/>
            <a:ext cx="13455575" cy="4759910"/>
          </a:xfrm>
          <a:custGeom>
            <a:avLst/>
            <a:gdLst/>
            <a:ahLst/>
            <a:cxnLst/>
            <a:rect r="r" b="b" t="t" l="l"/>
            <a:pathLst>
              <a:path h="4759910" w="13455575">
                <a:moveTo>
                  <a:pt x="0" y="0"/>
                </a:moveTo>
                <a:lnTo>
                  <a:pt x="13455574" y="0"/>
                </a:lnTo>
                <a:lnTo>
                  <a:pt x="13455574" y="4759909"/>
                </a:lnTo>
                <a:lnTo>
                  <a:pt x="0" y="4759909"/>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580324"/>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GIAO DIỆN DASHBOARD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643407" y="2153353"/>
            <a:ext cx="15001186" cy="7503339"/>
            <a:chOff x="0" y="0"/>
            <a:chExt cx="3950930" cy="1976188"/>
          </a:xfrm>
        </p:grpSpPr>
        <p:sp>
          <p:nvSpPr>
            <p:cNvPr name="Freeform 6" id="6"/>
            <p:cNvSpPr/>
            <p:nvPr/>
          </p:nvSpPr>
          <p:spPr>
            <a:xfrm flipH="false" flipV="false" rot="0">
              <a:off x="0" y="0"/>
              <a:ext cx="3950930" cy="1976188"/>
            </a:xfrm>
            <a:custGeom>
              <a:avLst/>
              <a:gdLst/>
              <a:ahLst/>
              <a:cxnLst/>
              <a:rect r="r" b="b" t="t" l="l"/>
              <a:pathLst>
                <a:path h="1976188" w="3950930">
                  <a:moveTo>
                    <a:pt x="33546" y="0"/>
                  </a:moveTo>
                  <a:lnTo>
                    <a:pt x="3917384" y="0"/>
                  </a:lnTo>
                  <a:cubicBezTo>
                    <a:pt x="3926281" y="0"/>
                    <a:pt x="3934813" y="3534"/>
                    <a:pt x="3941104" y="9825"/>
                  </a:cubicBezTo>
                  <a:cubicBezTo>
                    <a:pt x="3947395" y="16116"/>
                    <a:pt x="3950930" y="24649"/>
                    <a:pt x="3950930" y="33546"/>
                  </a:cubicBezTo>
                  <a:lnTo>
                    <a:pt x="3950930" y="1942642"/>
                  </a:lnTo>
                  <a:cubicBezTo>
                    <a:pt x="3950930" y="1961169"/>
                    <a:pt x="3935911" y="1976188"/>
                    <a:pt x="3917384" y="1976188"/>
                  </a:cubicBezTo>
                  <a:lnTo>
                    <a:pt x="33546" y="1976188"/>
                  </a:lnTo>
                  <a:cubicBezTo>
                    <a:pt x="15019" y="1976188"/>
                    <a:pt x="0" y="1961169"/>
                    <a:pt x="0" y="1942642"/>
                  </a:cubicBezTo>
                  <a:lnTo>
                    <a:pt x="0" y="33546"/>
                  </a:lnTo>
                  <a:cubicBezTo>
                    <a:pt x="0" y="15019"/>
                    <a:pt x="15019" y="0"/>
                    <a:pt x="33546"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57150"/>
              <a:ext cx="3950930" cy="2033338"/>
            </a:xfrm>
            <a:prstGeom prst="rect">
              <a:avLst/>
            </a:prstGeom>
          </p:spPr>
          <p:txBody>
            <a:bodyPr anchor="ctr" rtlCol="false" tIns="50800" lIns="50800" bIns="50800" rIns="50800"/>
            <a:lstStyle/>
            <a:p>
              <a:pPr algn="ctr">
                <a:lnSpc>
                  <a:spcPts val="3150"/>
                </a:lnSpc>
              </a:pPr>
            </a:p>
            <a:p>
              <a:pPr algn="ctr">
                <a:lnSpc>
                  <a:spcPts val="3150"/>
                </a:lnSpc>
              </a:pPr>
            </a:p>
          </p:txBody>
        </p:sp>
      </p:grpSp>
      <p:sp>
        <p:nvSpPr>
          <p:cNvPr name="Freeform 8" id="8"/>
          <p:cNvSpPr/>
          <p:nvPr/>
        </p:nvSpPr>
        <p:spPr>
          <a:xfrm flipH="false" flipV="false" rot="0">
            <a:off x="2963198" y="4013783"/>
            <a:ext cx="12361604" cy="4836478"/>
          </a:xfrm>
          <a:custGeom>
            <a:avLst/>
            <a:gdLst/>
            <a:ahLst/>
            <a:cxnLst/>
            <a:rect r="r" b="b" t="t" l="l"/>
            <a:pathLst>
              <a:path h="4836478" w="12361604">
                <a:moveTo>
                  <a:pt x="0" y="0"/>
                </a:moveTo>
                <a:lnTo>
                  <a:pt x="12361604" y="0"/>
                </a:lnTo>
                <a:lnTo>
                  <a:pt x="12361604" y="4836478"/>
                </a:lnTo>
                <a:lnTo>
                  <a:pt x="0" y="4836478"/>
                </a:lnTo>
                <a:lnTo>
                  <a:pt x="0" y="0"/>
                </a:lnTo>
                <a:close/>
              </a:path>
            </a:pathLst>
          </a:custGeom>
          <a:blipFill>
            <a:blip r:embed="rId3"/>
            <a:stretch>
              <a:fillRect l="0" t="0" r="0" b="0"/>
            </a:stretch>
          </a:blipFill>
        </p:spPr>
      </p:sp>
      <p:sp>
        <p:nvSpPr>
          <p:cNvPr name="TextBox 9" id="9"/>
          <p:cNvSpPr txBox="true"/>
          <p:nvPr/>
        </p:nvSpPr>
        <p:spPr>
          <a:xfrm rot="0">
            <a:off x="3506540" y="449698"/>
            <a:ext cx="11274920" cy="1562100"/>
          </a:xfrm>
          <a:prstGeom prst="rect">
            <a:avLst/>
          </a:prstGeom>
        </p:spPr>
        <p:txBody>
          <a:bodyPr anchor="t" rtlCol="false" tIns="0" lIns="0" bIns="0" rIns="0">
            <a:spAutoFit/>
          </a:bodyPr>
          <a:lstStyle/>
          <a:p>
            <a:pPr algn="ctr">
              <a:lnSpc>
                <a:spcPts val="6299"/>
              </a:lnSpc>
              <a:spcBef>
                <a:spcPct val="0"/>
              </a:spcBef>
            </a:pPr>
            <a:r>
              <a:rPr lang="en-US" sz="4500" spc="675">
                <a:solidFill>
                  <a:srgbClr val="FAF7F2"/>
                </a:solidFill>
                <a:latin typeface="Comic Sans"/>
                <a:ea typeface="Comic Sans"/>
                <a:cs typeface="Comic Sans"/>
                <a:sym typeface="Comic Sans"/>
              </a:rPr>
              <a:t>NHỮNG CHỨC NĂNG ĐÃ THỰC HIỆN </a:t>
            </a:r>
          </a:p>
        </p:txBody>
      </p:sp>
      <p:sp>
        <p:nvSpPr>
          <p:cNvPr name="TextBox 10" id="10"/>
          <p:cNvSpPr txBox="true"/>
          <p:nvPr/>
        </p:nvSpPr>
        <p:spPr>
          <a:xfrm rot="0">
            <a:off x="4712133" y="2442841"/>
            <a:ext cx="8863733" cy="1180399"/>
          </a:xfrm>
          <a:prstGeom prst="rect">
            <a:avLst/>
          </a:prstGeom>
        </p:spPr>
        <p:txBody>
          <a:bodyPr anchor="t" rtlCol="false" tIns="0" lIns="0" bIns="0" rIns="0">
            <a:spAutoFit/>
          </a:bodyPr>
          <a:lstStyle/>
          <a:p>
            <a:pPr algn="ctr">
              <a:lnSpc>
                <a:spcPts val="4763"/>
              </a:lnSpc>
              <a:spcBef>
                <a:spcPct val="0"/>
              </a:spcBef>
            </a:pPr>
            <a:r>
              <a:rPr lang="en-US" sz="3402" spc="510">
                <a:solidFill>
                  <a:srgbClr val="FAF7F2"/>
                </a:solidFill>
                <a:latin typeface="Comic Sans"/>
                <a:ea typeface="Comic Sans"/>
                <a:cs typeface="Comic Sans"/>
                <a:sym typeface="Comic Sans"/>
              </a:rPr>
              <a:t>DANH SÁCH CÔNG VIỆN HIỆN CÓ</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DAGZWeSv6yw</dc:identifier>
  <dcterms:modified xsi:type="dcterms:W3CDTF">2011-08-01T06:04:30Z</dcterms:modified>
  <cp:revision>1</cp:revision>
  <dc:title>Black and White Modern Textured Software Development Portfolio Presentation</dc:title>
</cp:coreProperties>
</file>