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4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9" r:id="rId3"/>
    <p:sldId id="258" r:id="rId4"/>
    <p:sldId id="268" r:id="rId5"/>
    <p:sldId id="257" r:id="rId6"/>
    <p:sldId id="266" r:id="rId7"/>
    <p:sldId id="259" r:id="rId8"/>
    <p:sldId id="269" r:id="rId9"/>
    <p:sldId id="270" r:id="rId10"/>
    <p:sldId id="271" r:id="rId11"/>
    <p:sldId id="272" r:id="rId12"/>
    <p:sldId id="260" r:id="rId13"/>
    <p:sldId id="261" r:id="rId14"/>
    <p:sldId id="273" r:id="rId15"/>
    <p:sldId id="274" r:id="rId16"/>
    <p:sldId id="275" r:id="rId17"/>
    <p:sldId id="298" r:id="rId18"/>
    <p:sldId id="276" r:id="rId19"/>
    <p:sldId id="277" r:id="rId20"/>
    <p:sldId id="278" r:id="rId21"/>
    <p:sldId id="262" r:id="rId22"/>
    <p:sldId id="279" r:id="rId23"/>
    <p:sldId id="282" r:id="rId24"/>
    <p:sldId id="280" r:id="rId25"/>
    <p:sldId id="281" r:id="rId26"/>
    <p:sldId id="264" r:id="rId27"/>
    <p:sldId id="265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3" r:id="rId37"/>
    <p:sldId id="291" r:id="rId38"/>
    <p:sldId id="294" r:id="rId39"/>
    <p:sldId id="292" r:id="rId40"/>
    <p:sldId id="295" r:id="rId41"/>
    <p:sldId id="296" r:id="rId42"/>
    <p:sldId id="267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pos="719" userDrawn="1">
          <p15:clr>
            <a:srgbClr val="A4A3A4"/>
          </p15:clr>
        </p15:guide>
        <p15:guide id="5" pos="5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A4B"/>
    <a:srgbClr val="072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8028" autoAdjust="0"/>
  </p:normalViewPr>
  <p:slideViewPr>
    <p:cSldViewPr>
      <p:cViewPr varScale="1">
        <p:scale>
          <a:sx n="82" d="100"/>
          <a:sy n="82" d="100"/>
        </p:scale>
        <p:origin x="-1504" y="-120"/>
      </p:cViewPr>
      <p:guideLst>
        <p:guide orient="horz" pos="2160"/>
        <p:guide orient="horz" pos="384"/>
        <p:guide orient="horz" pos="3792"/>
        <p:guide pos="719"/>
        <p:guide pos="50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47" d="100"/>
          <a:sy n="47" d="100"/>
        </p:scale>
        <p:origin x="-26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pPr/>
              <a:t>12/29/23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pPr/>
              <a:t>12/29/23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- Note</a:t>
            </a:r>
            <a:r>
              <a:rPr lang="en-US"/>
              <a:t>: đ</a:t>
            </a:r>
            <a:r>
              <a:rPr lang="vi-VN"/>
              <a:t>ư</a:t>
            </a:r>
            <a:r>
              <a:rPr lang="en-US"/>
              <a:t>a thêm một số ví dụ minh họa cho ý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6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NOTE:</a:t>
            </a:r>
            <a:r>
              <a:rPr lang="en-US"/>
              <a:t> có thể thay bằng một ví dụ ở bối cảnh VN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5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Việc giải quyết bài toán thống kê bắt đầu từ việc đặt câu hỏi cần giải quyết.</a:t>
            </a:r>
          </a:p>
          <a:p>
            <a:pPr marL="171450" indent="-171450">
              <a:buFontTx/>
              <a:buChar char="-"/>
            </a:pPr>
            <a:r>
              <a:rPr lang="en-US"/>
              <a:t>Để trả lời câu hỏi đ</a:t>
            </a:r>
            <a:r>
              <a:rPr lang="vi-VN"/>
              <a:t>ư</a:t>
            </a:r>
            <a:r>
              <a:rPr lang="en-US"/>
              <a:t>ợc đặt ra, cần phải thu nhập dữ liệu gì. Dữ liệu đ</a:t>
            </a:r>
            <a:r>
              <a:rPr lang="vi-VN"/>
              <a:t>ư</a:t>
            </a:r>
            <a:r>
              <a:rPr lang="en-US"/>
              <a:t>ợc thu nhập phải có ý nghĩa thì mới có khả năng giải quyết đ</a:t>
            </a:r>
            <a:r>
              <a:rPr lang="vi-VN"/>
              <a:t>ư</a:t>
            </a:r>
            <a:r>
              <a:rPr lang="en-US"/>
              <a:t>ợc câu hỏi ban đầu.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8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nguồn dữ liệu có thể không khách quan</a:t>
            </a:r>
          </a:p>
          <a:p>
            <a:pPr marL="171450" indent="-171450">
              <a:buFontTx/>
              <a:buChar char="-"/>
            </a:pPr>
            <a:r>
              <a:rPr lang="en-US"/>
              <a:t>Nguồn dữ liệu có thể bị lệch mà bản thân ng</a:t>
            </a:r>
            <a:r>
              <a:rPr lang="vi-VN"/>
              <a:t>ư</a:t>
            </a:r>
            <a:r>
              <a:rPr lang="en-US"/>
              <a:t>ời khảo sát không nghĩ đến (ví dụ các mối quan hệ nhân quả, hoặc dữ liệu ch</a:t>
            </a:r>
            <a:r>
              <a:rPr lang="vi-VN"/>
              <a:t>ư</a:t>
            </a:r>
            <a:r>
              <a:rPr lang="en-US"/>
              <a:t>a đa dạng)</a:t>
            </a:r>
          </a:p>
          <a:p>
            <a:pPr marL="171450" indent="-171450">
              <a:buFontTx/>
              <a:buChar char="-"/>
            </a:pPr>
            <a:r>
              <a:rPr lang="en-US"/>
              <a:t>Vì vậy, hãy luôn thận trọng và hoài nghi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06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Một số kết luận rút ra có thể chỉ đúng trên một nhóm nhỏ nào đó thôi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4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856283" y="1600200"/>
            <a:ext cx="8287717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grpSp>
        <p:nvGrpSpPr>
          <p:cNvPr id="7" name="top graphic"/>
          <p:cNvGrpSpPr/>
          <p:nvPr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grpSp>
        <p:nvGrpSpPr>
          <p:cNvPr id="23" name="bottom graphic"/>
          <p:cNvGrpSpPr/>
          <p:nvPr userDrawn="1"/>
        </p:nvGrpSpPr>
        <p:grpSpPr>
          <a:xfrm>
            <a:off x="-1055" y="6427000"/>
            <a:ext cx="9145055" cy="430982"/>
            <a:chOff x="0" y="6080760"/>
            <a:chExt cx="12190231" cy="777239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217919"/>
              <a:ext cx="12188825" cy="640080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2590800" y="1905000"/>
            <a:ext cx="6248400" cy="2667000"/>
          </a:xfrm>
        </p:spPr>
        <p:txBody>
          <a:bodyPr anchor="ctr" anchorCtr="0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029200"/>
            <a:ext cx="6173806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5353F5F-1174-4E41-84A9-6B2FF1533ED4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1143000" y="2286000"/>
            <a:ext cx="1259505" cy="439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Georgia" panose="02040502050405020303" pitchFamily="18" charset="0"/>
                <a:cs typeface="Arabic Typesetting" panose="03020402040406030203" pitchFamily="66" charset="-78"/>
              </a:rPr>
              <a:t>Ch</a:t>
            </a:r>
            <a:r>
              <a:rPr lang="vi-VN" sz="2400" i="1" dirty="0">
                <a:cs typeface="Arabic Typesetting" panose="03020402040406030203" pitchFamily="66" charset="-78"/>
              </a:rPr>
              <a:t>ư</a:t>
            </a:r>
            <a:r>
              <a:rPr lang="en-US" sz="2400" i="1" dirty="0" err="1">
                <a:latin typeface="Georgia" panose="02040502050405020303" pitchFamily="18" charset="0"/>
                <a:cs typeface="Arabic Typesetting" panose="03020402040406030203" pitchFamily="66" charset="-78"/>
              </a:rPr>
              <a:t>ơng</a:t>
            </a:r>
            <a:endParaRPr lang="en-US" sz="2400" i="1" dirty="0">
              <a:latin typeface="Georgia" panose="02040502050405020303" pitchFamily="18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93308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8"/>
            <a:ext cx="8274774" cy="4658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8FFE6-A2F1-4243-9DB1-DFB06715F2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850FA44F-F595-4732-8079-733B4BD4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354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CE9CE070-CE8F-434E-9998-3B620C05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6331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31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xmlns="" id="{D389AAF3-73EF-4589-924D-56ADC8CF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1390A3F0-6539-4EB2-84D7-6539A5F8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239" y="1293495"/>
            <a:ext cx="4184470" cy="402336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6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xmlns="" id="{CC4C5DB9-35BB-474C-B048-3EF46985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50641" y="1202055"/>
            <a:ext cx="4321665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7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xmlns="" id="{56899097-932D-4BC4-B576-0B6598C0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4EBA5797-CE60-4B19-B7A3-F6DEC8F0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2736" y="609600"/>
            <a:ext cx="857474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609600"/>
            <a:ext cx="5773652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D523DA7C-8A5D-4F5F-9D8A-55530C03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227E689-3065-40EF-822D-B10E40B13E5D}"/>
              </a:ext>
            </a:extLst>
          </p:cNvPr>
          <p:cNvGrpSpPr/>
          <p:nvPr userDrawn="1"/>
        </p:nvGrpSpPr>
        <p:grpSpPr>
          <a:xfrm>
            <a:off x="0" y="6439716"/>
            <a:ext cx="9144095" cy="430984"/>
            <a:chOff x="-95" y="6427014"/>
            <a:chExt cx="9144095" cy="430984"/>
          </a:xfrm>
        </p:grpSpPr>
        <p:sp>
          <p:nvSpPr>
            <p:cNvPr id="8" name="Rectangle 7"/>
            <p:cNvSpPr/>
            <p:nvPr userDrawn="1"/>
          </p:nvSpPr>
          <p:spPr>
            <a:xfrm>
              <a:off x="-95" y="6427014"/>
              <a:ext cx="9144095" cy="430984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>
            <a:xfrm rot="2175211">
              <a:off x="6873094" y="6606959"/>
              <a:ext cx="761955" cy="43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50974" cy="933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2498"/>
            <a:ext cx="8350974" cy="465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212978" y="6553200"/>
            <a:ext cx="7024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FA0FCEF1-B3E1-4178-BE9F-E7C40B949EC2}"/>
              </a:ext>
            </a:extLst>
          </p:cNvPr>
          <p:cNvSpPr txBox="1">
            <a:spLocks/>
          </p:cNvSpPr>
          <p:nvPr/>
        </p:nvSpPr>
        <p:spPr bwMode="auto">
          <a:xfrm>
            <a:off x="152400" y="6553200"/>
            <a:ext cx="2362200" cy="18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25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Thống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kê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máy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tính</a:t>
            </a:r>
            <a:r>
              <a:rPr lang="en-US" sz="900" dirty="0">
                <a:solidFill>
                  <a:schemeClr val="bg1"/>
                </a:solidFill>
              </a:rPr>
              <a:t> &amp; </a:t>
            </a:r>
            <a:r>
              <a:rPr lang="en-US" sz="900" dirty="0" err="1">
                <a:solidFill>
                  <a:schemeClr val="bg1"/>
                </a:solidFill>
              </a:rPr>
              <a:t>ứng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dụng</a:t>
            </a:r>
            <a:r>
              <a:rPr lang="en-US" sz="900" dirty="0">
                <a:solidFill>
                  <a:schemeClr val="bg1"/>
                </a:solidFill>
              </a:rPr>
              <a:t>   </a:t>
            </a:r>
            <a:r>
              <a:rPr lang="en-US" sz="900" b="0" dirty="0">
                <a:solidFill>
                  <a:schemeClr val="bg1"/>
                </a:solidFill>
              </a:rPr>
              <a:t>-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4" name="top graphic">
            <a:extLst>
              <a:ext uri="{FF2B5EF4-FFF2-40B4-BE49-F238E27FC236}">
                <a16:creationId xmlns:a16="http://schemas.microsoft.com/office/drawing/2014/main" xmlns="" id="{E020C274-4D59-49F7-903C-547458DCA2DF}"/>
              </a:ext>
            </a:extLst>
          </p:cNvPr>
          <p:cNvGrpSpPr/>
          <p:nvPr userDrawn="1"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B231B5D9-5A75-4E0C-BF89-DE7172127B84}"/>
                </a:ext>
              </a:extLst>
            </p:cNvPr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A74F05EF-65F3-47E3-80C5-C5B574476B34}"/>
                </a:ext>
              </a:extLst>
            </p:cNvPr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DD04F5AD-0F7C-4098-9D2E-BCC7FCB5AE1A}"/>
                </a:ext>
              </a:extLst>
            </p:cNvPr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8" r:id="rId3"/>
    <p:sldLayoutId id="2147483929" r:id="rId4"/>
    <p:sldLayoutId id="2147483930" r:id="rId5"/>
    <p:sldLayoutId id="2147483932" r:id="rId6"/>
    <p:sldLayoutId id="2147483933" r:id="rId7"/>
    <p:sldLayoutId id="2147483934" r:id="rId8"/>
    <p:sldLayoutId id="214748393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685983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3838" algn="l" defTabSz="685983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SzPct val="100000"/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2200" indent="-2349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171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667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9162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658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forms/d/1cut3pxkVHSplN9Pk1FCI7zYMVsmP5AQUVpJxz_Hg-z8/edit?fbclid=IwAR1Z2AgA9cj5R9JrhneFLvF4olFM0Czv1K6W1lN8pjXkE4peNCWtzQi8D3c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forms/d/1cut3pxkVHSplN9Pk1FCI7zYMVsmP5AQUVpJxz_Hg-z8/edit?fbclid=IwAR1Z2AgA9cj5R9JrhneFLvF4olFM0Czv1K6W1lN8pjXkE4peNCWtzQi8D3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D4D33-5103-4ED3-A098-64950DE70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b="1">
                <a:solidFill>
                  <a:srgbClr val="00B050"/>
                </a:solidFill>
              </a:rPr>
              <a:t>GIỚI THIỆU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7688BE-B451-4E19-BD94-B2BCA3102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D4ABC65-F1F8-48C5-96FF-41E854A68B7F}"/>
              </a:ext>
            </a:extLst>
          </p:cNvPr>
          <p:cNvSpPr txBox="1">
            <a:spLocks/>
          </p:cNvSpPr>
          <p:nvPr/>
        </p:nvSpPr>
        <p:spPr bwMode="invGray">
          <a:xfrm>
            <a:off x="1026495" y="2837548"/>
            <a:ext cx="1259505" cy="9724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i="0" dirty="0">
                <a:solidFill>
                  <a:schemeClr val="bg1"/>
                </a:solidFill>
                <a:latin typeface="Old English Text MT" panose="03040902040508030806" pitchFamily="66" charset="0"/>
              </a:rPr>
              <a:t>01</a:t>
            </a:r>
            <a:endParaRPr lang="en-US" sz="2400" b="1" i="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2858" y="2362927"/>
            <a:ext cx="174894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10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E58CE3-C27C-4749-81E8-2BD1BDE6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Mẫu (</a:t>
            </a:r>
            <a:r>
              <a:rPr lang="en-US" b="1" i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</a:t>
            </a:r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99E485-9F34-4ADF-B133-6E6CD007A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rgbClr val="00B050"/>
                </a:solidFill>
              </a:rPr>
              <a:t>Mẫu (sample): </a:t>
            </a:r>
            <a:r>
              <a:rPr lang="en-US" sz="3200"/>
              <a:t>là một tập con của quần thể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D179DC-48CB-4A9E-ABFA-0E690E23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F68C4F-CCF5-4097-97AF-38B8864B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EFE1E3-1C4C-4819-B62F-B7FB8AFEC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37" y="2743200"/>
            <a:ext cx="823741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E1D933-B16C-4E8D-AEE6-2EAC79FA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6858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74F9F1-5766-47D5-BABC-E327B4CFC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969708"/>
          </a:xfrm>
        </p:spPr>
        <p:txBody>
          <a:bodyPr>
            <a:normAutofit/>
          </a:bodyPr>
          <a:lstStyle/>
          <a:p>
            <a:pPr algn="just"/>
            <a:r>
              <a:rPr lang="en-US" sz="3200"/>
              <a:t>Công ty Gallup khảo sát 1013 ng</a:t>
            </a:r>
            <a:r>
              <a:rPr lang="vi-VN" sz="3200"/>
              <a:t>ư</a:t>
            </a:r>
            <a:r>
              <a:rPr lang="en-US" sz="3200"/>
              <a:t>ời tr</a:t>
            </a:r>
            <a:r>
              <a:rPr lang="vi-VN" sz="3200"/>
              <a:t>ư</a:t>
            </a:r>
            <a:r>
              <a:rPr lang="en-US" sz="3200"/>
              <a:t>ởng thành ở Mỹ. Kết quả có 66% ng</a:t>
            </a:r>
            <a:r>
              <a:rPr lang="vi-VN" sz="3200"/>
              <a:t>ư</a:t>
            </a:r>
            <a:r>
              <a:rPr lang="en-US" sz="3200"/>
              <a:t>ời phản hồi lo lắng về hành vì đánh cắp thông tin cá nhân.</a:t>
            </a:r>
          </a:p>
          <a:p>
            <a:pPr algn="just"/>
            <a:r>
              <a:rPr lang="en-US" sz="3200"/>
              <a:t>Quần thể bao gồm: 241,742,385 ng</a:t>
            </a:r>
            <a:r>
              <a:rPr lang="vi-VN" sz="3200"/>
              <a:t>ư</a:t>
            </a:r>
            <a:r>
              <a:rPr lang="en-US" sz="3200"/>
              <a:t>ời tr</a:t>
            </a:r>
            <a:r>
              <a:rPr lang="vi-VN" sz="3200"/>
              <a:t>ư</a:t>
            </a:r>
            <a:r>
              <a:rPr lang="en-US" sz="3200"/>
              <a:t>ởng thành ở  Mỹ</a:t>
            </a:r>
          </a:p>
          <a:p>
            <a:pPr algn="just"/>
            <a:r>
              <a:rPr lang="en-US" sz="3200"/>
              <a:t>Mẫu gồm: 1013 ng</a:t>
            </a:r>
            <a:r>
              <a:rPr lang="vi-VN" sz="3200"/>
              <a:t>ư</a:t>
            </a:r>
            <a:r>
              <a:rPr lang="en-US" sz="3200"/>
              <a:t>ời đ</a:t>
            </a:r>
            <a:r>
              <a:rPr lang="vi-VN" sz="3200"/>
              <a:t>ư</a:t>
            </a:r>
            <a:r>
              <a:rPr lang="en-US" sz="3200"/>
              <a:t>ợc khảo sát</a:t>
            </a:r>
          </a:p>
          <a:p>
            <a:pPr algn="just"/>
            <a:r>
              <a:rPr lang="en-US" sz="3200"/>
              <a:t>Mục tiêu của khảo sát dùng từ dữ liệu thu nhập đ</a:t>
            </a:r>
            <a:r>
              <a:rPr lang="vi-VN" sz="3200"/>
              <a:t>ư</a:t>
            </a:r>
            <a:r>
              <a:rPr lang="en-US" sz="3200"/>
              <a:t>ợc để rút ra kết luận về toàn bộ quần thể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A45017-A120-4D43-AC2E-F846A946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EFEFD5-5C30-4E4A-A371-8652DF79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Một số khái niệm</a:t>
            </a:r>
          </a:p>
          <a:p>
            <a:r>
              <a:rPr lang="en-US" sz="3200" b="1">
                <a:solidFill>
                  <a:srgbClr val="00B050"/>
                </a:solidFill>
              </a:rPr>
              <a:t>T</a:t>
            </a:r>
            <a:r>
              <a:rPr lang="vi-VN" sz="3200" b="1">
                <a:solidFill>
                  <a:srgbClr val="00B050"/>
                </a:solidFill>
              </a:rPr>
              <a:t>ư</a:t>
            </a:r>
            <a:r>
              <a:rPr lang="en-US" sz="3200" b="1">
                <a:solidFill>
                  <a:srgbClr val="00B050"/>
                </a:solidFill>
              </a:rPr>
              <a:t> duy thống kê</a:t>
            </a:r>
          </a:p>
          <a:p>
            <a:r>
              <a:rPr lang="en-US" sz="3200"/>
              <a:t>Kiểu dữ liệu</a:t>
            </a:r>
          </a:p>
          <a:p>
            <a:r>
              <a:rPr lang="en-US" sz="3200"/>
              <a:t>Thu nhập dữ liệu mẫu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B2DFF-2269-41F7-93DE-43C607FD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824A8-F96E-457D-971A-60AFC8A83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/>
              <a:t>Trong phần này chúng ta sẽ xem xét tổng quan một quy trình giải quyết một bài toán thống kê.</a:t>
            </a:r>
          </a:p>
          <a:p>
            <a:pPr algn="just"/>
            <a:r>
              <a:rPr lang="en-US" sz="3600"/>
              <a:t>Quy trình gồm 3 b</a:t>
            </a:r>
            <a:r>
              <a:rPr lang="vi-VN" sz="3600"/>
              <a:t>ư</a:t>
            </a:r>
            <a:r>
              <a:rPr lang="en-US" sz="3600"/>
              <a:t>ớc:</a:t>
            </a:r>
          </a:p>
          <a:p>
            <a:pPr marL="1090612" lvl="2" indent="-514350" algn="just">
              <a:buFont typeface="+mj-lt"/>
              <a:buAutoNum type="arabicPeriod"/>
            </a:pPr>
            <a:r>
              <a:rPr lang="en-US" sz="3000" smtClean="0"/>
              <a:t> Chuẩn </a:t>
            </a:r>
            <a:r>
              <a:rPr lang="en-US" sz="3000"/>
              <a:t>bị</a:t>
            </a:r>
          </a:p>
          <a:p>
            <a:pPr marL="1090612" lvl="2" indent="-514350" algn="just">
              <a:buFont typeface="+mj-lt"/>
              <a:buAutoNum type="arabicPeriod"/>
            </a:pPr>
            <a:r>
              <a:rPr lang="en-US" sz="3000" smtClean="0"/>
              <a:t> Phân </a:t>
            </a:r>
            <a:r>
              <a:rPr lang="en-US" sz="3000"/>
              <a:t>tích</a:t>
            </a:r>
          </a:p>
          <a:p>
            <a:pPr marL="1090612" lvl="2" indent="-514350" algn="just">
              <a:buFont typeface="+mj-lt"/>
              <a:buAutoNum type="arabicPeriod"/>
            </a:pPr>
            <a:r>
              <a:rPr lang="en-US" sz="3000" smtClean="0"/>
              <a:t> Kết </a:t>
            </a:r>
            <a:r>
              <a:rPr lang="en-US" sz="3000"/>
              <a:t>luận</a:t>
            </a: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44E2A4-E51E-4655-88D9-CB90A02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F96B7-6DB1-4718-871C-A9674D83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3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B2DFF-2269-41F7-93DE-43C607FD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CHUẨN BỊ - Ngữ cảnh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824A8-F96E-457D-971A-60AFC8A83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/>
              <a:t>Câu hỏi thống kê là gì? </a:t>
            </a:r>
            <a:r>
              <a:rPr lang="en-US" sz="3200" smtClean="0"/>
              <a:t>Hoặc </a:t>
            </a:r>
            <a:r>
              <a:rPr lang="en-US" sz="3200"/>
              <a:t>mục tiêu của việc điều tra, nghiên cứu là gì?</a:t>
            </a:r>
          </a:p>
          <a:p>
            <a:pPr algn="just"/>
            <a:endParaRPr lang="en-US" sz="3200"/>
          </a:p>
          <a:p>
            <a:pPr algn="just"/>
            <a:r>
              <a:rPr lang="en-US" sz="3200"/>
              <a:t>Dữ liệu có ý nghĩa gì?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44E2A4-E51E-4655-88D9-CB90A02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F96B7-6DB1-4718-871C-A9674D83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EFC7B8-602B-4C6F-9793-C7EA02A0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CHUẨN BỊ - nguồn của dữ liệu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F4C6C1-84C1-4894-B5B3-426BAE14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err="1"/>
              <a:t>Nguồn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thu</a:t>
            </a:r>
            <a:r>
              <a:rPr lang="en-US" sz="3200" dirty="0"/>
              <a:t> </a:t>
            </a:r>
            <a:r>
              <a:rPr lang="en-US" sz="3200" dirty="0" err="1"/>
              <a:t>nhập</a:t>
            </a:r>
            <a:r>
              <a:rPr lang="en-US" sz="3200" dirty="0"/>
              <a:t> </a:t>
            </a:r>
            <a:r>
              <a:rPr lang="en-US" sz="3200" dirty="0" err="1"/>
              <a:t>đ</a:t>
            </a:r>
            <a:r>
              <a:rPr lang="vi-VN" sz="3200" dirty="0"/>
              <a:t>ư</a:t>
            </a:r>
            <a:r>
              <a:rPr lang="en-US" sz="3200" dirty="0" err="1"/>
              <a:t>ợc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khách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hay </a:t>
            </a:r>
            <a:r>
              <a:rPr lang="en-US" sz="3200" dirty="0" err="1"/>
              <a:t>không</a:t>
            </a:r>
            <a:r>
              <a:rPr lang="en-US" sz="3200" dirty="0"/>
              <a:t>?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/>
              <a:t>Nguồn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thu</a:t>
            </a:r>
            <a:r>
              <a:rPr lang="en-US" sz="3200" dirty="0"/>
              <a:t> </a:t>
            </a:r>
            <a:r>
              <a:rPr lang="en-US" sz="3200" dirty="0" err="1"/>
              <a:t>nhập</a:t>
            </a:r>
            <a:r>
              <a:rPr lang="en-US" sz="3200" dirty="0"/>
              <a:t> </a:t>
            </a:r>
            <a:r>
              <a:rPr lang="en-US" sz="3200" dirty="0" err="1"/>
              <a:t>đ</a:t>
            </a:r>
            <a:r>
              <a:rPr lang="vi-VN" sz="3200" dirty="0"/>
              <a:t>ư</a:t>
            </a:r>
            <a:r>
              <a:rPr lang="en-US" sz="3200" dirty="0" err="1"/>
              <a:t>ợc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bị</a:t>
            </a:r>
            <a:r>
              <a:rPr lang="en-US" sz="3200" dirty="0"/>
              <a:t> </a:t>
            </a:r>
            <a:r>
              <a:rPr lang="en-US" sz="3200" dirty="0" err="1"/>
              <a:t>lệch</a:t>
            </a:r>
            <a:r>
              <a:rPr lang="en-US" sz="3200" dirty="0"/>
              <a:t> hay </a:t>
            </a:r>
            <a:r>
              <a:rPr lang="en-US" sz="3200" dirty="0" err="1"/>
              <a:t>không</a:t>
            </a:r>
            <a:r>
              <a:rPr lang="en-US" sz="3200" dirty="0"/>
              <a:t>?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/>
              <a:t>Hãy</a:t>
            </a:r>
            <a:r>
              <a:rPr lang="en-US" sz="3200" dirty="0"/>
              <a:t> </a:t>
            </a:r>
            <a:r>
              <a:rPr lang="en-US" sz="3200" dirty="0" err="1"/>
              <a:t>luôn</a:t>
            </a:r>
            <a:r>
              <a:rPr lang="en-US" sz="3200" dirty="0"/>
              <a:t> </a:t>
            </a:r>
            <a:r>
              <a:rPr lang="en-US" sz="3200" i="1" dirty="0" err="1"/>
              <a:t>thận</a:t>
            </a:r>
            <a:r>
              <a:rPr lang="en-US" sz="3200" i="1" dirty="0"/>
              <a:t> </a:t>
            </a:r>
            <a:r>
              <a:rPr lang="en-US" sz="3200" i="1" dirty="0" err="1"/>
              <a:t>trọng</a:t>
            </a:r>
            <a:r>
              <a:rPr lang="en-US" sz="3200" i="1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i="1" dirty="0" err="1"/>
              <a:t>hoài</a:t>
            </a:r>
            <a:r>
              <a:rPr lang="en-US" sz="3200" i="1" dirty="0"/>
              <a:t> </a:t>
            </a:r>
            <a:r>
              <a:rPr lang="en-US" sz="3200" i="1" dirty="0" err="1"/>
              <a:t>nghi</a:t>
            </a:r>
            <a:r>
              <a:rPr lang="en-US" sz="3200" i="1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nguồn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đ</a:t>
            </a:r>
            <a:r>
              <a:rPr lang="vi-VN" sz="3200" dirty="0"/>
              <a:t>ư</a:t>
            </a:r>
            <a:r>
              <a:rPr lang="en-US" sz="3200" dirty="0" err="1"/>
              <a:t>ợc</a:t>
            </a:r>
            <a:r>
              <a:rPr lang="en-US" sz="3200" dirty="0"/>
              <a:t>, </a:t>
            </a:r>
            <a:r>
              <a:rPr lang="en-US" sz="3200" dirty="0" err="1"/>
              <a:t>nguồn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bị</a:t>
            </a:r>
            <a:r>
              <a:rPr lang="en-US" sz="3200" dirty="0"/>
              <a:t> </a:t>
            </a:r>
            <a:r>
              <a:rPr lang="en-US" sz="3200" dirty="0" err="1"/>
              <a:t>sai</a:t>
            </a:r>
            <a:r>
              <a:rPr lang="en-US" sz="3200" dirty="0"/>
              <a:t> </a:t>
            </a:r>
            <a:r>
              <a:rPr lang="en-US" sz="3200" dirty="0" err="1"/>
              <a:t>lệch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39511B-FE65-4957-BDE4-8313ADF4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BAC4AA-19E3-4452-A3D0-9A2D3BBD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4267C-0BD0-4FCE-AAE0-6E5C29C2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CHUẨN BỊ - Ph</a:t>
            </a:r>
            <a:r>
              <a:rPr lang="vi-VN" b="1">
                <a:solidFill>
                  <a:srgbClr val="00B050"/>
                </a:solidFill>
              </a:rPr>
              <a:t>ư</a:t>
            </a:r>
            <a:r>
              <a:rPr lang="en-US" b="1">
                <a:solidFill>
                  <a:srgbClr val="00B050"/>
                </a:solidFill>
              </a:rPr>
              <a:t>ơng pháp lấy mẫu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6A220E-FC24-4021-AE51-27CCB8E8E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/>
              <a:t>Ph</a:t>
            </a:r>
            <a:r>
              <a:rPr lang="vi-VN" sz="3200"/>
              <a:t>ư</a:t>
            </a:r>
            <a:r>
              <a:rPr lang="en-US" sz="3200"/>
              <a:t>ơng pháp lấy mẫu có ảnh h</a:t>
            </a:r>
            <a:r>
              <a:rPr lang="vi-VN" sz="3200"/>
              <a:t>ư</a:t>
            </a:r>
            <a:r>
              <a:rPr lang="en-US" sz="3200"/>
              <a:t>ởng đến tính hợp lý của kết luận hay không?</a:t>
            </a:r>
          </a:p>
          <a:p>
            <a:pPr algn="just"/>
            <a:r>
              <a:rPr lang="en-US" sz="3200" smtClean="0"/>
              <a:t>Hãy </a:t>
            </a:r>
            <a:r>
              <a:rPr lang="en-US" sz="3200"/>
              <a:t>cẩn thận, những ng</a:t>
            </a:r>
            <a:r>
              <a:rPr lang="vi-VN" sz="3200"/>
              <a:t>ư</a:t>
            </a:r>
            <a:r>
              <a:rPr lang="en-US" sz="3200"/>
              <a:t>ời tình nguyện tham gia các khảo sát thông th</a:t>
            </a:r>
            <a:r>
              <a:rPr lang="vi-VN" sz="3200"/>
              <a:t>ư</a:t>
            </a:r>
            <a:r>
              <a:rPr lang="en-US" sz="3200"/>
              <a:t>ờng sẽ cho ra các kết quả sai lệch (những ng</a:t>
            </a:r>
            <a:r>
              <a:rPr lang="vi-VN" sz="3200"/>
              <a:t>ư</a:t>
            </a:r>
            <a:r>
              <a:rPr lang="en-US" sz="3200"/>
              <a:t>ời tình nguyện có thể có cùng một lý do tham gia)</a:t>
            </a:r>
          </a:p>
          <a:p>
            <a:pPr algn="just"/>
            <a:r>
              <a:rPr lang="en-US" sz="3200" smtClean="0"/>
              <a:t>Hãy thử </a:t>
            </a:r>
            <a:r>
              <a:rPr lang="en-US" sz="3200"/>
              <a:t>những ph</a:t>
            </a:r>
            <a:r>
              <a:rPr lang="vi-VN" sz="3200"/>
              <a:t>ư</a:t>
            </a:r>
            <a:r>
              <a:rPr lang="en-US" sz="3200"/>
              <a:t>ơng pháp lấy mẫu khác nhau để cho ra kết quả tốt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057EE8-8D33-41A8-B133-96A61288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D231A6-544C-43F9-B608-AF468317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20482"/>
            <a:ext cx="6207902" cy="56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398BA-F820-484F-873A-264D1DEB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0B050"/>
                </a:solidFill>
              </a:rPr>
              <a:t>PHÂN TÍCH – Trực quan hóa dữ liệu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E3BA84-6BB1-477D-B5F4-9AA1AA7C9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045908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nên</a:t>
            </a:r>
            <a:r>
              <a:rPr lang="en-US" sz="3200" dirty="0"/>
              <a:t> </a:t>
            </a:r>
            <a:r>
              <a:rPr lang="en-US" sz="3200" dirty="0" err="1"/>
              <a:t>bắt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trực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biểu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thích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 smtClean="0"/>
              <a:t>.</a:t>
            </a:r>
            <a:endParaRPr lang="en-US" sz="3200" dirty="0"/>
          </a:p>
          <a:p>
            <a:pPr algn="just"/>
            <a:r>
              <a:rPr lang="en-US" sz="3200" dirty="0" err="1"/>
              <a:t>Trực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, </a:t>
            </a:r>
            <a:r>
              <a:rPr lang="en-US" sz="3200" dirty="0" err="1"/>
              <a:t>giúp</a:t>
            </a:r>
            <a:r>
              <a:rPr lang="en-US" sz="3200" dirty="0"/>
              <a:t> </a:t>
            </a:r>
            <a:r>
              <a:rPr lang="en-US" sz="3200" dirty="0" err="1"/>
              <a:t>ng</a:t>
            </a:r>
            <a:r>
              <a:rPr lang="vi-VN" sz="3200" dirty="0"/>
              <a:t>ư</a:t>
            </a:r>
            <a:r>
              <a:rPr lang="en-US" sz="3200" dirty="0" err="1"/>
              <a:t>ời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cái</a:t>
            </a:r>
            <a:r>
              <a:rPr lang="en-US" sz="3200" dirty="0"/>
              <a:t> </a:t>
            </a:r>
            <a:r>
              <a:rPr lang="en-US" sz="3200" dirty="0" err="1"/>
              <a:t>nhìn</a:t>
            </a:r>
            <a:r>
              <a:rPr lang="en-US" sz="3200" dirty="0"/>
              <a:t> ban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cũng</a:t>
            </a:r>
            <a:r>
              <a:rPr lang="en-US" sz="3200" dirty="0"/>
              <a:t> </a:t>
            </a:r>
            <a:r>
              <a:rPr lang="en-US" sz="3200" dirty="0" err="1"/>
              <a:t>nh</a:t>
            </a:r>
            <a:r>
              <a:rPr lang="vi-VN" sz="3200" dirty="0"/>
              <a:t>ư</a:t>
            </a:r>
            <a:r>
              <a:rPr lang="en-US" sz="3200" dirty="0"/>
              <a:t> </a:t>
            </a:r>
            <a:r>
              <a:rPr lang="en-US" sz="3200" dirty="0" err="1"/>
              <a:t>cảm</a:t>
            </a:r>
            <a:r>
              <a:rPr lang="en-US" sz="3200" dirty="0"/>
              <a:t> </a:t>
            </a:r>
            <a:r>
              <a:rPr lang="en-US" sz="3200" dirty="0" err="1"/>
              <a:t>giác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A4C597-14DC-4947-A593-D215F384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161BE2-9E90-46B2-AE81-FAFE1C91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0519" t="17870"/>
          <a:stretch/>
        </p:blipFill>
        <p:spPr>
          <a:xfrm>
            <a:off x="4876800" y="1219200"/>
            <a:ext cx="4096115" cy="47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144E81-3216-4171-B373-5E713753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8915400" cy="933080"/>
          </a:xfrm>
        </p:spPr>
        <p:txBody>
          <a:bodyPr>
            <a:noAutofit/>
          </a:bodyPr>
          <a:lstStyle/>
          <a:p>
            <a:r>
              <a:rPr lang="en-US" b="1">
                <a:solidFill>
                  <a:srgbClr val="00B050"/>
                </a:solidFill>
              </a:rPr>
              <a:t>PHÂN TÍCH </a:t>
            </a:r>
            <a:r>
              <a:rPr lang="en-US">
                <a:solidFill>
                  <a:srgbClr val="00B050"/>
                </a:solidFill>
              </a:rPr>
              <a:t>– Áp dụng các ph</a:t>
            </a:r>
            <a:r>
              <a:rPr lang="vi-VN">
                <a:solidFill>
                  <a:srgbClr val="00B050"/>
                </a:solidFill>
              </a:rPr>
              <a:t>ư</a:t>
            </a:r>
            <a:r>
              <a:rPr lang="en-US">
                <a:solidFill>
                  <a:srgbClr val="00B050"/>
                </a:solidFill>
              </a:rPr>
              <a:t>ơng pháp thống kê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D81BE8-9588-4D80-90EE-4BD847042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427174" cy="4893508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nội</a:t>
            </a:r>
            <a:r>
              <a:rPr lang="en-US" sz="3200" dirty="0"/>
              <a:t> dung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ch</a:t>
            </a:r>
            <a:r>
              <a:rPr lang="vi-VN" sz="3200" dirty="0"/>
              <a:t>ư</a:t>
            </a:r>
            <a:r>
              <a:rPr lang="en-US" sz="3200" dirty="0" err="1"/>
              <a:t>ơng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, </a:t>
            </a:r>
            <a:r>
              <a:rPr lang="en-US" sz="3200" dirty="0" err="1"/>
              <a:t>chúng</a:t>
            </a:r>
            <a:r>
              <a:rPr lang="en-US" sz="3200" dirty="0"/>
              <a:t> ta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thảo</a:t>
            </a:r>
            <a:r>
              <a:rPr lang="en-US" sz="3200" dirty="0"/>
              <a:t> </a:t>
            </a:r>
            <a:r>
              <a:rPr lang="en-US" sz="3200" dirty="0" err="1"/>
              <a:t>luận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ph</a:t>
            </a:r>
            <a:r>
              <a:rPr lang="vi-VN" sz="3200" dirty="0"/>
              <a:t>ư</a:t>
            </a:r>
            <a:r>
              <a:rPr lang="en-US" sz="3200" dirty="0" err="1"/>
              <a:t>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kê</a:t>
            </a:r>
            <a:r>
              <a:rPr lang="en-US" sz="3200" dirty="0"/>
              <a:t> </a:t>
            </a:r>
            <a:r>
              <a:rPr lang="en-US" sz="3200" dirty="0" err="1"/>
              <a:t>đ</a:t>
            </a:r>
            <a:r>
              <a:rPr lang="vi-VN" sz="3200" dirty="0"/>
              <a:t>ư</a:t>
            </a:r>
            <a:r>
              <a:rPr lang="en-US" sz="3200" dirty="0" err="1"/>
              <a:t>ợc</a:t>
            </a:r>
            <a:r>
              <a:rPr lang="en-US" sz="3200" dirty="0"/>
              <a:t> </a:t>
            </a:r>
            <a:r>
              <a:rPr lang="en-US" sz="3200" dirty="0" err="1"/>
              <a:t>dùng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.</a:t>
            </a:r>
          </a:p>
          <a:p>
            <a:pPr algn="just"/>
            <a:r>
              <a:rPr lang="en-US" sz="3200" dirty="0" err="1" smtClean="0"/>
              <a:t>Hiện</a:t>
            </a:r>
            <a:r>
              <a:rPr lang="en-US" sz="3200" dirty="0" smtClean="0"/>
              <a:t> </a:t>
            </a:r>
            <a:r>
              <a:rPr lang="en-US" sz="3200" dirty="0"/>
              <a:t>nay, </a:t>
            </a:r>
            <a:r>
              <a:rPr lang="en-US" sz="3200" i="1" dirty="0" err="1"/>
              <a:t>với</a:t>
            </a:r>
            <a:r>
              <a:rPr lang="en-US" sz="3200" i="1" dirty="0"/>
              <a:t> </a:t>
            </a:r>
            <a:r>
              <a:rPr lang="en-US" sz="3200" i="1" dirty="0" err="1"/>
              <a:t>công</a:t>
            </a:r>
            <a:r>
              <a:rPr lang="en-US" sz="3200" i="1" dirty="0"/>
              <a:t> </a:t>
            </a:r>
            <a:r>
              <a:rPr lang="en-US" sz="3200" i="1" dirty="0" err="1"/>
              <a:t>nghệ</a:t>
            </a:r>
            <a:r>
              <a:rPr lang="en-US" sz="3200" i="1" dirty="0"/>
              <a:t> </a:t>
            </a:r>
            <a:r>
              <a:rPr lang="en-US" sz="3200" i="1" dirty="0" err="1"/>
              <a:t>và</a:t>
            </a:r>
            <a:r>
              <a:rPr lang="en-US" sz="3200" i="1" dirty="0"/>
              <a:t> </a:t>
            </a:r>
            <a:r>
              <a:rPr lang="en-US" sz="3200" i="1" dirty="0" err="1"/>
              <a:t>máy</a:t>
            </a:r>
            <a:r>
              <a:rPr lang="en-US" sz="3200" i="1" dirty="0"/>
              <a:t> </a:t>
            </a:r>
            <a:r>
              <a:rPr lang="en-US" sz="3200" i="1" dirty="0" err="1"/>
              <a:t>tính</a:t>
            </a:r>
            <a:r>
              <a:rPr lang="en-US" sz="3200" i="1" dirty="0"/>
              <a:t> </a:t>
            </a:r>
            <a:r>
              <a:rPr lang="en-US" sz="3200" i="1" dirty="0" err="1"/>
              <a:t>chúng</a:t>
            </a:r>
            <a:r>
              <a:rPr lang="en-US" sz="3200" i="1" dirty="0"/>
              <a:t> ta </a:t>
            </a:r>
            <a:r>
              <a:rPr lang="en-US" sz="3200" i="1" dirty="0" err="1"/>
              <a:t>có</a:t>
            </a:r>
            <a:r>
              <a:rPr lang="en-US" sz="3200" i="1" dirty="0"/>
              <a:t> </a:t>
            </a:r>
            <a:r>
              <a:rPr lang="en-US" sz="3200" i="1" dirty="0" err="1"/>
              <a:t>thể</a:t>
            </a:r>
            <a:r>
              <a:rPr lang="en-US" sz="3200" i="1" dirty="0"/>
              <a:t> </a:t>
            </a:r>
            <a:r>
              <a:rPr lang="en-US" sz="3200" i="1" dirty="0" err="1"/>
              <a:t>thực</a:t>
            </a:r>
            <a:r>
              <a:rPr lang="en-US" sz="3200" i="1" dirty="0"/>
              <a:t> </a:t>
            </a:r>
            <a:r>
              <a:rPr lang="en-US" sz="3200" i="1" dirty="0" err="1"/>
              <a:t>hiện</a:t>
            </a:r>
            <a:r>
              <a:rPr lang="en-US" sz="3200" i="1" dirty="0"/>
              <a:t> </a:t>
            </a:r>
            <a:r>
              <a:rPr lang="en-US" sz="3200" i="1" dirty="0" err="1"/>
              <a:t>việc</a:t>
            </a:r>
            <a:r>
              <a:rPr lang="en-US" sz="3200" i="1" dirty="0"/>
              <a:t> </a:t>
            </a:r>
            <a:r>
              <a:rPr lang="en-US" sz="3200" i="1" dirty="0" err="1"/>
              <a:t>phân</a:t>
            </a:r>
            <a:r>
              <a:rPr lang="en-US" sz="3200" i="1" dirty="0"/>
              <a:t> </a:t>
            </a:r>
            <a:r>
              <a:rPr lang="en-US" sz="3200" i="1" dirty="0" err="1"/>
              <a:t>tích</a:t>
            </a:r>
            <a:r>
              <a:rPr lang="en-US" sz="3200" i="1" dirty="0"/>
              <a:t> </a:t>
            </a:r>
            <a:r>
              <a:rPr lang="en-US" sz="3200" i="1" dirty="0" err="1"/>
              <a:t>mà</a:t>
            </a:r>
            <a:r>
              <a:rPr lang="en-US" sz="3200" i="1" dirty="0"/>
              <a:t> </a:t>
            </a:r>
            <a:r>
              <a:rPr lang="en-US" sz="3200" i="1" dirty="0" err="1"/>
              <a:t>không</a:t>
            </a:r>
            <a:r>
              <a:rPr lang="en-US" sz="3200" i="1" dirty="0"/>
              <a:t> </a:t>
            </a:r>
            <a:r>
              <a:rPr lang="en-US" sz="3200" i="1" dirty="0" err="1"/>
              <a:t>cần</a:t>
            </a:r>
            <a:r>
              <a:rPr lang="en-US" sz="3200" i="1" dirty="0"/>
              <a:t> </a:t>
            </a:r>
            <a:r>
              <a:rPr lang="en-US" sz="3200" i="1" dirty="0" err="1"/>
              <a:t>đến</a:t>
            </a:r>
            <a:r>
              <a:rPr lang="en-US" sz="3200" i="1" dirty="0"/>
              <a:t> </a:t>
            </a:r>
            <a:r>
              <a:rPr lang="en-US" sz="3200" i="1" dirty="0" err="1"/>
              <a:t>kỹ</a:t>
            </a:r>
            <a:r>
              <a:rPr lang="en-US" sz="3200" i="1" dirty="0"/>
              <a:t> </a:t>
            </a:r>
            <a:r>
              <a:rPr lang="en-US" sz="3200" i="1" dirty="0" err="1"/>
              <a:t>năng</a:t>
            </a:r>
            <a:r>
              <a:rPr lang="en-US" sz="3200" i="1" dirty="0"/>
              <a:t> </a:t>
            </a:r>
            <a:r>
              <a:rPr lang="en-US" sz="3200" i="1" dirty="0" err="1"/>
              <a:t>tính</a:t>
            </a:r>
            <a:r>
              <a:rPr lang="en-US" sz="3200" i="1" dirty="0"/>
              <a:t> </a:t>
            </a:r>
            <a:r>
              <a:rPr lang="en-US" sz="3200" i="1" dirty="0" err="1"/>
              <a:t>toán</a:t>
            </a:r>
            <a:r>
              <a:rPr lang="en-US" sz="3200" i="1" dirty="0"/>
              <a:t> </a:t>
            </a:r>
            <a:r>
              <a:rPr lang="en-US" sz="3200" i="1" dirty="0" err="1"/>
              <a:t>quá</a:t>
            </a:r>
            <a:r>
              <a:rPr lang="en-US" sz="3200" i="1" dirty="0"/>
              <a:t> </a:t>
            </a:r>
            <a:r>
              <a:rPr lang="en-US" sz="3200" i="1" dirty="0" err="1"/>
              <a:t>nhiều</a:t>
            </a:r>
            <a:r>
              <a:rPr lang="en-US" sz="3200" dirty="0"/>
              <a:t>; </a:t>
            </a:r>
            <a:r>
              <a:rPr lang="en-US" sz="3200" dirty="0" err="1"/>
              <a:t>tuy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đ</a:t>
            </a:r>
            <a:r>
              <a:rPr lang="vi-VN" sz="3200" dirty="0"/>
              <a:t>ư</a:t>
            </a:r>
            <a:r>
              <a:rPr lang="en-US" sz="3200" dirty="0" err="1"/>
              <a:t>ợc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nghệ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, </a:t>
            </a:r>
            <a:r>
              <a:rPr lang="en-US" sz="3200" dirty="0" err="1"/>
              <a:t>chúng</a:t>
            </a:r>
            <a:r>
              <a:rPr lang="en-US" sz="3200" dirty="0"/>
              <a:t> ta </a:t>
            </a:r>
            <a:r>
              <a:rPr lang="en-US" sz="3200" dirty="0" err="1"/>
              <a:t>phải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quen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khái</a:t>
            </a:r>
            <a:r>
              <a:rPr lang="en-US" sz="3200" dirty="0"/>
              <a:t> </a:t>
            </a:r>
            <a:r>
              <a:rPr lang="en-US" sz="3200" dirty="0" err="1"/>
              <a:t>niệm</a:t>
            </a:r>
            <a:r>
              <a:rPr lang="en-US" sz="3200" dirty="0"/>
              <a:t> </a:t>
            </a:r>
            <a:r>
              <a:rPr lang="en-US" sz="3200" dirty="0" err="1"/>
              <a:t>cũng</a:t>
            </a:r>
            <a:r>
              <a:rPr lang="en-US" sz="3200" dirty="0"/>
              <a:t> </a:t>
            </a:r>
            <a:r>
              <a:rPr lang="en-US" sz="3200" dirty="0" err="1"/>
              <a:t>nh</a:t>
            </a:r>
            <a:r>
              <a:rPr lang="vi-VN" sz="3200" dirty="0"/>
              <a:t>ư</a:t>
            </a:r>
            <a:r>
              <a:rPr lang="en-US" sz="3200" dirty="0"/>
              <a:t>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ph</a:t>
            </a:r>
            <a:r>
              <a:rPr lang="vi-VN" sz="3200" dirty="0"/>
              <a:t>ư</a:t>
            </a:r>
            <a:r>
              <a:rPr lang="en-US" sz="3200" dirty="0" err="1"/>
              <a:t>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kê</a:t>
            </a:r>
            <a:r>
              <a:rPr lang="en-US" sz="3200" dirty="0"/>
              <a:t> </a:t>
            </a:r>
            <a:r>
              <a:rPr lang="en-US" sz="3200" dirty="0" err="1"/>
              <a:t>căn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840EC5-0CBD-4937-A549-CF41F05B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080278-583B-4D6A-AF29-5F72218B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1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(5 </a:t>
            </a:r>
            <a:r>
              <a:rPr lang="en-US" dirty="0" err="1" smtClean="0"/>
              <a:t>phút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docs.google.com</a:t>
            </a:r>
            <a:r>
              <a:rPr lang="en-US" dirty="0"/>
              <a:t>/forms/d/1sloBxTI9ni4QX2NmFdNTlLHkKnOQd02fWStslBHFSxo/edit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1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E8690F-DABA-44E0-BF53-C4C2B314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KẾT LUẬN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0B2CA0-8849-478C-8D59-A1A9C3FC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/>
              <a:t>Sau khi thực hiện phân tích bằng thống kê, việc cuối cùng là đ</a:t>
            </a:r>
            <a:r>
              <a:rPr lang="vi-VN" sz="3200"/>
              <a:t>ư</a:t>
            </a:r>
            <a:r>
              <a:rPr lang="en-US" sz="3200"/>
              <a:t>a ra kết luận. Tuy nhiên, cần phải chú ý rằng kết luận rút ra có ý nghĩa trên thực tế hay không?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4DF2E4-B0F6-493C-9506-C2B3F943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5FD686-F79C-4072-96B7-00E43CA8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Một số khái niệm</a:t>
            </a:r>
          </a:p>
          <a:p>
            <a:r>
              <a:rPr lang="en-US" sz="3200"/>
              <a:t>T</a:t>
            </a:r>
            <a:r>
              <a:rPr lang="vi-VN" sz="3200"/>
              <a:t>ư</a:t>
            </a:r>
            <a:r>
              <a:rPr lang="en-US" sz="3200"/>
              <a:t> duy thống kê</a:t>
            </a:r>
          </a:p>
          <a:p>
            <a:r>
              <a:rPr lang="en-US" sz="3200" b="1">
                <a:solidFill>
                  <a:srgbClr val="00B050"/>
                </a:solidFill>
              </a:rPr>
              <a:t>Kiểu dữ liệu</a:t>
            </a:r>
          </a:p>
          <a:p>
            <a:r>
              <a:rPr lang="en-US" sz="3200"/>
              <a:t>Thu nhập dữ liệu mẫu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9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B2DFF-2269-41F7-93DE-43C607FD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DỮ LIỆU ĐỊNH L</a:t>
            </a:r>
            <a:r>
              <a:rPr lang="vi-VN" b="1">
                <a:solidFill>
                  <a:srgbClr val="00B050"/>
                </a:solidFill>
              </a:rPr>
              <a:t>Ư</a:t>
            </a:r>
            <a:r>
              <a:rPr lang="en-US" b="1">
                <a:solidFill>
                  <a:srgbClr val="00B050"/>
                </a:solidFill>
              </a:rPr>
              <a:t>ỢNG (</a:t>
            </a:r>
            <a:r>
              <a:rPr lang="en-US" b="1" i="1">
                <a:solidFill>
                  <a:srgbClr val="00B050"/>
                </a:solidFill>
              </a:rPr>
              <a:t>Quantitative data</a:t>
            </a:r>
            <a:r>
              <a:rPr lang="en-US" b="1">
                <a:solidFill>
                  <a:srgbClr val="00B050"/>
                </a:solidFill>
              </a:rPr>
              <a:t>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824A8-F96E-457D-971A-60AFC8A83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/>
              <a:t>Dữ liệu định l</a:t>
            </a:r>
            <a:r>
              <a:rPr lang="vi-VN" sz="3200"/>
              <a:t>ư</a:t>
            </a:r>
            <a:r>
              <a:rPr lang="en-US" sz="3200"/>
              <a:t>ợng (</a:t>
            </a:r>
            <a:r>
              <a:rPr lang="en-US" sz="3200" i="1"/>
              <a:t>quantitative data or numerical data</a:t>
            </a:r>
            <a:r>
              <a:rPr lang="en-US" sz="3200"/>
              <a:t>): là dữ liệu có thể đo đếm đ</a:t>
            </a:r>
            <a:r>
              <a:rPr lang="vi-VN" sz="3200"/>
              <a:t>ư</a:t>
            </a:r>
            <a:r>
              <a:rPr lang="en-US" sz="3200"/>
              <a:t>ợc.</a:t>
            </a:r>
          </a:p>
          <a:p>
            <a:pPr algn="just"/>
            <a:r>
              <a:rPr lang="en-US" sz="3200" i="1" u="sng" smtClean="0"/>
              <a:t>Ví </a:t>
            </a:r>
            <a:r>
              <a:rPr lang="en-US" sz="3200" i="1" u="sng"/>
              <a:t>dụ:</a:t>
            </a:r>
            <a:r>
              <a:rPr lang="en-US" sz="3200"/>
              <a:t> tuổi, cân nặng, chiều cao, thu nhập…</a:t>
            </a:r>
          </a:p>
          <a:p>
            <a:pPr algn="just"/>
            <a:endParaRPr lang="en-US" sz="3200"/>
          </a:p>
          <a:p>
            <a:pPr algn="just"/>
            <a:r>
              <a:rPr lang="en-US" sz="3200"/>
              <a:t>Dữ liệu định l</a:t>
            </a:r>
            <a:r>
              <a:rPr lang="vi-VN" sz="3200"/>
              <a:t>ư</a:t>
            </a:r>
            <a:r>
              <a:rPr lang="en-US" sz="3200"/>
              <a:t>ợng có thể phân biệt 2 loại đó là dữ liệu có giá trị </a:t>
            </a:r>
            <a:r>
              <a:rPr lang="en-US" sz="3200" b="1"/>
              <a:t>rời rạc</a:t>
            </a:r>
            <a:r>
              <a:rPr lang="en-US" sz="3200"/>
              <a:t> hay dữ liệu có giá trị </a:t>
            </a:r>
            <a:r>
              <a:rPr lang="en-US" sz="3200" b="1"/>
              <a:t>liên tục</a:t>
            </a:r>
            <a:r>
              <a:rPr lang="en-US" sz="32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44E2A4-E51E-4655-88D9-CB90A02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F96B7-6DB1-4718-871C-A9674D83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0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B2DFF-2269-41F7-93DE-43C607FD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DỮ LIỆU ĐỊNH L</a:t>
            </a:r>
            <a:r>
              <a:rPr lang="vi-VN" b="1">
                <a:solidFill>
                  <a:srgbClr val="00B050"/>
                </a:solidFill>
              </a:rPr>
              <a:t>Ư</a:t>
            </a:r>
            <a:r>
              <a:rPr lang="en-US" b="1">
                <a:solidFill>
                  <a:srgbClr val="00B050"/>
                </a:solidFill>
              </a:rPr>
              <a:t>ỢNG (</a:t>
            </a:r>
            <a:r>
              <a:rPr lang="en-US" b="1" i="1">
                <a:solidFill>
                  <a:srgbClr val="00B050"/>
                </a:solidFill>
              </a:rPr>
              <a:t>Quantitative data</a:t>
            </a:r>
            <a:r>
              <a:rPr lang="en-US" b="1">
                <a:solidFill>
                  <a:srgbClr val="00B050"/>
                </a:solidFill>
              </a:rPr>
              <a:t>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824A8-F96E-457D-971A-60AFC8A83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l</a:t>
            </a:r>
            <a:r>
              <a:rPr lang="vi-VN" sz="3200" dirty="0"/>
              <a:t>ư</a:t>
            </a:r>
            <a:r>
              <a:rPr lang="en-US" sz="3200" dirty="0" err="1"/>
              <a:t>ợng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biệt</a:t>
            </a:r>
            <a:r>
              <a:rPr lang="en-US" sz="3200" dirty="0"/>
              <a:t> 2 </a:t>
            </a:r>
            <a:r>
              <a:rPr lang="en-US" sz="3200" dirty="0" err="1"/>
              <a:t>loại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rời</a:t>
            </a:r>
            <a:r>
              <a:rPr lang="en-US" sz="3200" dirty="0"/>
              <a:t> </a:t>
            </a:r>
            <a:r>
              <a:rPr lang="en-US" sz="3200" dirty="0" err="1"/>
              <a:t>rạc</a:t>
            </a:r>
            <a:r>
              <a:rPr lang="en-US" sz="3200" dirty="0"/>
              <a:t> hay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liên</a:t>
            </a:r>
            <a:r>
              <a:rPr lang="en-US" sz="3200" dirty="0"/>
              <a:t> </a:t>
            </a:r>
            <a:r>
              <a:rPr lang="en-US" sz="3200" dirty="0" err="1"/>
              <a:t>tục</a:t>
            </a:r>
            <a:r>
              <a:rPr lang="en-US" sz="3200" dirty="0"/>
              <a:t>.</a:t>
            </a:r>
          </a:p>
          <a:p>
            <a:pPr lvl="1" algn="just">
              <a:buFont typeface="Courier New"/>
              <a:buChar char="o"/>
            </a:pP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rời</a:t>
            </a:r>
            <a:r>
              <a:rPr lang="en-US" sz="3200" dirty="0"/>
              <a:t> </a:t>
            </a:r>
            <a:r>
              <a:rPr lang="en-US" sz="3200" dirty="0" err="1"/>
              <a:t>rạc</a:t>
            </a:r>
            <a:r>
              <a:rPr lang="en-US" sz="3200" dirty="0"/>
              <a:t> (</a:t>
            </a:r>
            <a:r>
              <a:rPr lang="en-US" sz="3200" i="1" dirty="0"/>
              <a:t>discrete data</a:t>
            </a:r>
            <a:r>
              <a:rPr lang="en-US" sz="3200" dirty="0"/>
              <a:t>):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. </a:t>
            </a:r>
          </a:p>
          <a:p>
            <a:pPr lvl="1" algn="just">
              <a:buFont typeface="Courier New"/>
              <a:buChar char="o"/>
            </a:pP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liên</a:t>
            </a:r>
            <a:r>
              <a:rPr lang="en-US" sz="3200" dirty="0"/>
              <a:t> </a:t>
            </a:r>
            <a:r>
              <a:rPr lang="en-US" sz="3200" dirty="0" err="1"/>
              <a:t>tục</a:t>
            </a:r>
            <a:r>
              <a:rPr lang="en-US" sz="3200" dirty="0"/>
              <a:t> (</a:t>
            </a:r>
            <a:r>
              <a:rPr lang="en-US" sz="3200" i="1" dirty="0"/>
              <a:t>continuous data</a:t>
            </a:r>
            <a:r>
              <a:rPr lang="en-US" sz="3200" dirty="0"/>
              <a:t>):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.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44E2A4-E51E-4655-88D9-CB90A02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F96B7-6DB1-4718-871C-A9674D83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3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855C-F32E-410B-9493-1A779382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DỮ LIỆU ĐỊNH TÍNH (</a:t>
            </a:r>
            <a:r>
              <a:rPr lang="en-US" b="1" i="1">
                <a:solidFill>
                  <a:srgbClr val="00B050"/>
                </a:solidFill>
              </a:rPr>
              <a:t>Qualitative data</a:t>
            </a:r>
            <a:r>
              <a:rPr lang="en-US" b="1">
                <a:solidFill>
                  <a:srgbClr val="00B050"/>
                </a:solidFill>
              </a:rPr>
              <a:t>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A43B85-4466-46B9-9947-3F648ED5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274774" cy="4658810"/>
          </a:xfrm>
        </p:spPr>
        <p:txBody>
          <a:bodyPr>
            <a:normAutofit/>
          </a:bodyPr>
          <a:lstStyle/>
          <a:p>
            <a:pPr algn="just"/>
            <a:r>
              <a:rPr lang="en-US" sz="3200"/>
              <a:t>Dữ liệu định tính hay dữ liệu phân loại (</a:t>
            </a:r>
            <a:r>
              <a:rPr lang="en-US" sz="3200" i="1"/>
              <a:t>qualitative data or categorical data</a:t>
            </a:r>
            <a:r>
              <a:rPr lang="en-US" sz="3200"/>
              <a:t>): là dữ liệu sử dụng để phân loại, giá trị của dữ liệu đ</a:t>
            </a:r>
            <a:r>
              <a:rPr lang="vi-VN" sz="3200"/>
              <a:t>ư</a:t>
            </a:r>
            <a:r>
              <a:rPr lang="en-US" sz="3200"/>
              <a:t>ợc sử dụng để đại diện cho một phân loại nào đó</a:t>
            </a:r>
          </a:p>
          <a:p>
            <a:pPr algn="just"/>
            <a:r>
              <a:rPr lang="en-US" sz="3200" i="1" u="sng" smtClean="0"/>
              <a:t>Ví </a:t>
            </a:r>
            <a:r>
              <a:rPr lang="en-US" sz="3200" i="1" u="sng"/>
              <a:t>dụ:</a:t>
            </a:r>
            <a:r>
              <a:rPr lang="en-US" sz="3200"/>
              <a:t> giới tính, màu sắc, xếp hạng…</a:t>
            </a:r>
          </a:p>
          <a:p>
            <a:pPr algn="just"/>
            <a:r>
              <a:rPr lang="en-US" sz="3200" smtClean="0"/>
              <a:t>Dữ </a:t>
            </a:r>
            <a:r>
              <a:rPr lang="en-US" sz="3200"/>
              <a:t>liệu định tính có thể chia làm hai loại đó là: dữ liệu định tính </a:t>
            </a:r>
            <a:r>
              <a:rPr lang="en-US" sz="3200" b="1"/>
              <a:t>có thứ tự</a:t>
            </a:r>
            <a:r>
              <a:rPr lang="en-US" sz="3200"/>
              <a:t> và dữ liệu định tính </a:t>
            </a:r>
            <a:r>
              <a:rPr lang="en-US" sz="3200" b="1"/>
              <a:t>không có thứ tự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C45FAC-4C0A-4215-BAE8-5BBE1FC7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83C974-4DF6-4836-B86F-A182783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0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C45FAC-4C0A-4215-BAE8-5BBE1FC7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83C974-4DF6-4836-B86F-A182783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6C741107-0793-4171-BBE6-B6C1B1D0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KIỂU DỮ LIỆU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F804E7E-E966-4FC5-87D0-6AF8EDDA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7"/>
          <a:stretch>
            <a:fillRect/>
          </a:stretch>
        </p:blipFill>
        <p:spPr>
          <a:xfrm>
            <a:off x="228600" y="1524000"/>
            <a:ext cx="865372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6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Một số khái niệm</a:t>
            </a:r>
          </a:p>
          <a:p>
            <a:r>
              <a:rPr lang="en-US" sz="3200"/>
              <a:t>T</a:t>
            </a:r>
            <a:r>
              <a:rPr lang="vi-VN" sz="3200"/>
              <a:t>ư</a:t>
            </a:r>
            <a:r>
              <a:rPr lang="en-US" sz="3200"/>
              <a:t> duy thống kê</a:t>
            </a:r>
          </a:p>
          <a:p>
            <a:r>
              <a:rPr lang="en-US" sz="3200"/>
              <a:t>Kiểu dữ liệu</a:t>
            </a:r>
          </a:p>
          <a:p>
            <a:r>
              <a:rPr lang="en-US" sz="3200" b="1">
                <a:solidFill>
                  <a:srgbClr val="00B050"/>
                </a:solidFill>
              </a:rPr>
              <a:t>Thu nhập dữ liệu mẫu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824A8-F96E-457D-971A-60AFC8A8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5410200"/>
          </a:xfrm>
        </p:spPr>
        <p:txBody>
          <a:bodyPr>
            <a:noAutofit/>
          </a:bodyPr>
          <a:lstStyle/>
          <a:p>
            <a:pPr algn="just"/>
            <a:r>
              <a:rPr lang="en-US" sz="3200"/>
              <a:t>Nếu dữ liệu mẫu không đ</a:t>
            </a:r>
            <a:r>
              <a:rPr lang="vi-VN" sz="3200"/>
              <a:t>ư</a:t>
            </a:r>
            <a:r>
              <a:rPr lang="en-US" sz="3200"/>
              <a:t>ợc thu nhập một cách phù hợp thì dù cho chúng ta thu nhập nhiều đến đâu đi chăng nữa nó cũng không có ý nghĩa.</a:t>
            </a:r>
          </a:p>
          <a:p>
            <a:pPr algn="just"/>
            <a:endParaRPr lang="en-US" sz="3200"/>
          </a:p>
          <a:p>
            <a:pPr algn="just"/>
            <a:r>
              <a:rPr lang="en-US" sz="3200"/>
              <a:t>Ph</a:t>
            </a:r>
            <a:r>
              <a:rPr lang="vi-VN" sz="3200"/>
              <a:t>ư</a:t>
            </a:r>
            <a:r>
              <a:rPr lang="en-US" sz="3200"/>
              <a:t>ơng pháp lấy mẫu ảnh h</a:t>
            </a:r>
            <a:r>
              <a:rPr lang="vi-VN" sz="3200"/>
              <a:t>ư</a:t>
            </a:r>
            <a:r>
              <a:rPr lang="en-US" sz="3200"/>
              <a:t>ởng đến chất l</a:t>
            </a:r>
            <a:r>
              <a:rPr lang="vi-VN" sz="3200"/>
              <a:t>ư</a:t>
            </a:r>
            <a:r>
              <a:rPr lang="en-US" sz="3200"/>
              <a:t>ợng của phân tích thống kê</a:t>
            </a:r>
          </a:p>
          <a:p>
            <a:pPr algn="just"/>
            <a:endParaRPr lang="en-US" sz="3200"/>
          </a:p>
          <a:p>
            <a:pPr algn="just"/>
            <a:r>
              <a:rPr lang="en-US" sz="3200"/>
              <a:t>Trong nội dung phần này, chúng ta sẽ thảo luận một số ph</a:t>
            </a:r>
            <a:r>
              <a:rPr lang="vi-VN" sz="3200"/>
              <a:t>ư</a:t>
            </a:r>
            <a:r>
              <a:rPr lang="en-US" sz="3200"/>
              <a:t>ơng pháp lấy mẫu.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44E2A4-E51E-4655-88D9-CB90A02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F96B7-6DB1-4718-871C-A9674D83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BE6DF-A1E9-427D-83FE-A656F4A4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 NHẬP DỮ LIỆU MẪU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834DD6-E2AE-4FF5-B919-13BE4FA0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dirty="0"/>
              <a:t>D</a:t>
            </a:r>
            <a:r>
              <a:rPr lang="en-US" sz="3600" dirty="0" err="1"/>
              <a:t>ữ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mẫu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r>
              <a:rPr lang="en-US" sz="3600" dirty="0"/>
              <a:t> </a:t>
            </a:r>
            <a:r>
              <a:rPr lang="en-US" sz="3600" dirty="0" err="1"/>
              <a:t>th</a:t>
            </a:r>
            <a:r>
              <a:rPr lang="vi-VN" sz="3600" dirty="0"/>
              <a:t>ư</a:t>
            </a:r>
            <a:r>
              <a:rPr lang="en-US" sz="3600" dirty="0" err="1"/>
              <a:t>ờng</a:t>
            </a:r>
            <a:r>
              <a:rPr lang="en-US" sz="3600" dirty="0"/>
              <a:t> </a:t>
            </a:r>
            <a:r>
              <a:rPr lang="en-US" sz="3600" dirty="0" err="1"/>
              <a:t>đ</a:t>
            </a:r>
            <a:r>
              <a:rPr lang="vi-VN" sz="3600" dirty="0"/>
              <a:t>ư</a:t>
            </a:r>
            <a:r>
              <a:rPr lang="en-US" sz="3600" dirty="0" err="1"/>
              <a:t>ợc</a:t>
            </a:r>
            <a:r>
              <a:rPr lang="en-US" sz="3600" dirty="0"/>
              <a:t> </a:t>
            </a:r>
            <a:r>
              <a:rPr lang="en-US" sz="3600" dirty="0" err="1"/>
              <a:t>lấy</a:t>
            </a:r>
            <a:r>
              <a:rPr lang="en-US" sz="3600" dirty="0"/>
              <a:t> </a:t>
            </a:r>
            <a:r>
              <a:rPr lang="en-US" sz="3600" dirty="0" err="1"/>
              <a:t>từ</a:t>
            </a:r>
            <a:r>
              <a:rPr lang="en-US" sz="3600" dirty="0"/>
              <a:t> </a:t>
            </a:r>
            <a:r>
              <a:rPr lang="en-US" sz="3600" dirty="0" err="1"/>
              <a:t>hai</a:t>
            </a:r>
            <a:r>
              <a:rPr lang="en-US" sz="3600" dirty="0"/>
              <a:t> </a:t>
            </a:r>
            <a:r>
              <a:rPr lang="en-US" sz="3600" dirty="0" err="1"/>
              <a:t>nguồn</a:t>
            </a:r>
            <a:r>
              <a:rPr lang="en-US" sz="3600" dirty="0"/>
              <a:t>:</a:t>
            </a:r>
          </a:p>
          <a:p>
            <a:pPr lvl="1"/>
            <a:r>
              <a:rPr lang="en-US" sz="3200" dirty="0" smtClean="0"/>
              <a:t> </a:t>
            </a:r>
            <a:r>
              <a:rPr lang="en-US" sz="3200" dirty="0" err="1" smtClean="0"/>
              <a:t>Từ</a:t>
            </a:r>
            <a:r>
              <a:rPr lang="en-US" sz="3200" dirty="0" smtClean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sát</a:t>
            </a:r>
            <a:endParaRPr lang="en-US" sz="3200" dirty="0"/>
          </a:p>
          <a:p>
            <a:pPr lvl="1"/>
            <a:r>
              <a:rPr lang="en-US" sz="3200" dirty="0" smtClean="0"/>
              <a:t> </a:t>
            </a:r>
            <a:r>
              <a:rPr lang="en-US" sz="3200" dirty="0" err="1" smtClean="0"/>
              <a:t>Từ</a:t>
            </a:r>
            <a:r>
              <a:rPr lang="en-US" sz="3200" dirty="0" smtClean="0"/>
              <a:t> </a:t>
            </a:r>
            <a:r>
              <a:rPr lang="en-US" sz="3200" dirty="0" err="1"/>
              <a:t>thử</a:t>
            </a:r>
            <a:r>
              <a:rPr lang="en-US" sz="3200" dirty="0"/>
              <a:t> </a:t>
            </a:r>
            <a:r>
              <a:rPr lang="en-US" sz="3200" dirty="0" err="1"/>
              <a:t>nghiệm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5178FC-B9DE-42BD-8AC5-46E608EC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0DF7AB-97AF-41E8-992A-1880DE97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2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582056-52AA-45AF-A891-E59437FF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6096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B050"/>
                </a:solidFill>
              </a:rPr>
              <a:t>Từ quan sát (</a:t>
            </a:r>
            <a:r>
              <a:rPr lang="en-US" b="1" i="1">
                <a:solidFill>
                  <a:srgbClr val="00B050"/>
                </a:solidFill>
              </a:rPr>
              <a:t>observational study</a:t>
            </a:r>
            <a:r>
              <a:rPr lang="en-US" b="1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1525C5-341E-4519-99A9-B5230A8F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427174" cy="5122108"/>
          </a:xfrm>
        </p:spPr>
        <p:txBody>
          <a:bodyPr>
            <a:noAutofit/>
          </a:bodyPr>
          <a:lstStyle/>
          <a:p>
            <a:pPr algn="just"/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sát</a:t>
            </a:r>
            <a:r>
              <a:rPr lang="en-US" sz="3200" dirty="0"/>
              <a:t> (</a:t>
            </a:r>
            <a:r>
              <a:rPr lang="en-US" sz="3200" i="1" dirty="0"/>
              <a:t>observational study</a:t>
            </a:r>
            <a:r>
              <a:rPr lang="en-US" sz="3200" dirty="0"/>
              <a:t>):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đ</a:t>
            </a:r>
            <a:r>
              <a:rPr lang="vi-VN" sz="3200" dirty="0" smtClean="0"/>
              <a:t>ư</a:t>
            </a:r>
            <a:r>
              <a:rPr lang="en-US" sz="3200" dirty="0" err="1"/>
              <a:t>ợc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sát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đo</a:t>
            </a:r>
            <a:r>
              <a:rPr lang="en-US" sz="3200" dirty="0"/>
              <a:t> l</a:t>
            </a:r>
            <a:r>
              <a:rPr lang="vi-VN" sz="3200" dirty="0"/>
              <a:t>ư</a:t>
            </a:r>
            <a:r>
              <a:rPr lang="en-US" sz="3200" dirty="0" err="1"/>
              <a:t>ờng</a:t>
            </a:r>
            <a:r>
              <a:rPr lang="en-US" sz="3200" dirty="0"/>
              <a:t> </a:t>
            </a:r>
            <a:r>
              <a:rPr lang="en-US" sz="3200" dirty="0" err="1"/>
              <a:t>đ</a:t>
            </a:r>
            <a:r>
              <a:rPr lang="vi-VN" sz="3200" dirty="0"/>
              <a:t>ư</a:t>
            </a:r>
            <a:r>
              <a:rPr lang="en-US" sz="3200" dirty="0" err="1"/>
              <a:t>ợc</a:t>
            </a:r>
            <a:r>
              <a:rPr lang="en-US" sz="3200" dirty="0"/>
              <a:t> </a:t>
            </a:r>
            <a:r>
              <a:rPr lang="en-US" sz="3200" dirty="0" err="1"/>
              <a:t>mà</a:t>
            </a:r>
            <a:r>
              <a:rPr lang="en-US" sz="3200" dirty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tác</a:t>
            </a:r>
            <a:r>
              <a:rPr lang="en-US" sz="3200" dirty="0" smtClean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hay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thay</a:t>
            </a:r>
            <a:r>
              <a:rPr lang="en-US" sz="3200" dirty="0"/>
              <a:t> </a:t>
            </a:r>
            <a:r>
              <a:rPr lang="en-US" sz="3200" dirty="0" err="1"/>
              <a:t>đổi</a:t>
            </a:r>
            <a:r>
              <a:rPr lang="en-US" sz="3200" dirty="0"/>
              <a:t> </a:t>
            </a:r>
            <a:r>
              <a:rPr lang="en-US" sz="3200" dirty="0" err="1"/>
              <a:t>đối</a:t>
            </a:r>
            <a:r>
              <a:rPr lang="en-US" sz="3200" dirty="0"/>
              <a:t> t</a:t>
            </a:r>
            <a:r>
              <a:rPr lang="vi-VN" sz="3200" dirty="0"/>
              <a:t>ư</a:t>
            </a:r>
            <a:r>
              <a:rPr lang="en-US" sz="3200" dirty="0" err="1"/>
              <a:t>ợng</a:t>
            </a:r>
            <a:r>
              <a:rPr lang="en-US" sz="3200" dirty="0"/>
              <a:t> </a:t>
            </a:r>
            <a:r>
              <a:rPr lang="en-US" sz="3200" dirty="0" err="1"/>
              <a:t>nghiên</a:t>
            </a:r>
            <a:r>
              <a:rPr lang="en-US" sz="3200" dirty="0"/>
              <a:t> </a:t>
            </a:r>
            <a:r>
              <a:rPr lang="en-US" sz="3200" dirty="0" err="1" smtClean="0"/>
              <a:t>cứu</a:t>
            </a:r>
            <a:r>
              <a:rPr lang="en-US" sz="3200" dirty="0" smtClean="0"/>
              <a:t>.</a:t>
            </a:r>
            <a:endParaRPr lang="en-US" sz="3200" dirty="0"/>
          </a:p>
          <a:p>
            <a:pPr algn="just"/>
            <a:r>
              <a:rPr lang="en-US" sz="3200" dirty="0" smtClean="0"/>
              <a:t>VD</a:t>
            </a:r>
            <a:r>
              <a:rPr lang="en-US" sz="3200" dirty="0"/>
              <a:t>: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khảo</a:t>
            </a:r>
            <a:r>
              <a:rPr lang="en-US" sz="3200" dirty="0"/>
              <a:t> </a:t>
            </a:r>
            <a:r>
              <a:rPr lang="en-US" sz="3200" dirty="0" err="1"/>
              <a:t>sát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thời</a:t>
            </a:r>
            <a:r>
              <a:rPr lang="en-US" sz="3200" dirty="0"/>
              <a:t> </a:t>
            </a:r>
            <a:r>
              <a:rPr lang="en-US" sz="3200" dirty="0" err="1"/>
              <a:t>gian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facebook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sinh</a:t>
            </a:r>
            <a:r>
              <a:rPr lang="en-US" sz="3200" dirty="0"/>
              <a:t> </a:t>
            </a:r>
            <a:r>
              <a:rPr lang="en-US" sz="3200" dirty="0" err="1"/>
              <a:t>viên</a:t>
            </a:r>
            <a:r>
              <a:rPr lang="en-US" sz="3200" dirty="0"/>
              <a:t> IUH </a:t>
            </a:r>
            <a:r>
              <a:rPr lang="en-US" sz="3200" dirty="0" err="1"/>
              <a:t>đ</a:t>
            </a:r>
            <a:r>
              <a:rPr lang="vi-VN" sz="3200" dirty="0"/>
              <a:t>ư</a:t>
            </a:r>
            <a:r>
              <a:rPr lang="en-US" sz="3200" dirty="0" err="1"/>
              <a:t>ợc</a:t>
            </a:r>
            <a:r>
              <a:rPr lang="en-US" sz="3200" dirty="0"/>
              <a:t> </a:t>
            </a:r>
            <a:r>
              <a:rPr lang="en-US" sz="3200" dirty="0" err="1"/>
              <a:t>tiến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online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rằng</a:t>
            </a:r>
            <a:r>
              <a:rPr lang="en-US" sz="3200" dirty="0"/>
              <a:t> </a:t>
            </a:r>
            <a:r>
              <a:rPr lang="en-US" sz="3200" dirty="0" err="1"/>
              <a:t>thời</a:t>
            </a:r>
            <a:r>
              <a:rPr lang="en-US" sz="3200" dirty="0"/>
              <a:t> </a:t>
            </a:r>
            <a:r>
              <a:rPr lang="en-US" sz="3200" dirty="0" err="1"/>
              <a:t>gian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trung</a:t>
            </a:r>
            <a:r>
              <a:rPr lang="en-US" sz="3200" dirty="0"/>
              <a:t> </a:t>
            </a:r>
            <a:r>
              <a:rPr lang="en-US" sz="3200" dirty="0" err="1"/>
              <a:t>bình</a:t>
            </a:r>
            <a:r>
              <a:rPr lang="en-US" sz="3200" dirty="0"/>
              <a:t> </a:t>
            </a:r>
            <a:r>
              <a:rPr lang="en-US" sz="3200" dirty="0" err="1"/>
              <a:t>facebook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3.2 </a:t>
            </a:r>
            <a:r>
              <a:rPr lang="en-US" sz="3200" dirty="0" err="1"/>
              <a:t>giờ</a:t>
            </a:r>
            <a:r>
              <a:rPr lang="en-US" sz="3200" dirty="0"/>
              <a:t>.</a:t>
            </a:r>
          </a:p>
          <a:p>
            <a:pPr marL="0" indent="0" algn="just">
              <a:buNone/>
            </a:pPr>
            <a:r>
              <a:rPr lang="en-US" sz="3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Đây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là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dữ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liệu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thu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đ</a:t>
            </a:r>
            <a:r>
              <a:rPr lang="vi-VN" sz="3200" dirty="0">
                <a:solidFill>
                  <a:srgbClr val="00B050"/>
                </a:solidFill>
                <a:sym typeface="Wingdings" panose="05000000000000000000" pitchFamily="2" charset="2"/>
              </a:rPr>
              <a:t>ư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ợc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từ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quan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sát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vì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ng</a:t>
            </a:r>
            <a:r>
              <a:rPr lang="vi-VN" sz="3200" dirty="0">
                <a:solidFill>
                  <a:srgbClr val="00B050"/>
                </a:solidFill>
                <a:sym typeface="Wingdings" panose="05000000000000000000" pitchFamily="2" charset="2"/>
              </a:rPr>
              <a:t>ư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ời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đ</a:t>
            </a:r>
            <a:r>
              <a:rPr lang="vi-VN" sz="3200" dirty="0">
                <a:solidFill>
                  <a:srgbClr val="00B050"/>
                </a:solidFill>
                <a:sym typeface="Wingdings" panose="05000000000000000000" pitchFamily="2" charset="2"/>
              </a:rPr>
              <a:t>ư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ợc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khảo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sát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không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chịu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sự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tác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động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rgbClr val="00B050"/>
                </a:solidFill>
                <a:sym typeface="Wingdings" panose="05000000000000000000" pitchFamily="2" charset="2"/>
              </a:rPr>
              <a:t>nào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D2F491-8BFA-4F22-AD30-55A7C938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51EE09-1D0E-49D0-835D-D836307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0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B2DFF-2269-41F7-93DE-43C607FD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824A8-F96E-457D-971A-60AFC8A83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/>
              <a:t>Các cuộc bầu cữ, các nghiên cứu, các khảo sát và các công việc liên quan đến việc thu nhập dữ liệu từ một nhóm lớn; để rồi từ dữ liệu ấy chúng ta có thể đ</a:t>
            </a:r>
            <a:r>
              <a:rPr lang="vi-VN" sz="3200"/>
              <a:t>ư</a:t>
            </a:r>
            <a:r>
              <a:rPr lang="en-US" sz="3200"/>
              <a:t>a ra một quyết định, một kết luận về nhóm lớn ấy.</a:t>
            </a:r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 sz="4000" b="1">
                <a:solidFill>
                  <a:srgbClr val="FF0000"/>
                </a:solidFill>
              </a:rPr>
              <a:t>Đó chính là mục đích của thống kê.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44E2A4-E51E-4655-88D9-CB90A02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F96B7-6DB1-4718-871C-A9674D83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582056-52AA-45AF-A891-E59437FF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8731974" cy="6096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B050"/>
                </a:solidFill>
              </a:rPr>
              <a:t>Từ thử nghiệm (</a:t>
            </a:r>
            <a:r>
              <a:rPr lang="en-US" b="1" i="1">
                <a:solidFill>
                  <a:srgbClr val="00B050"/>
                </a:solidFill>
              </a:rPr>
              <a:t>experiment</a:t>
            </a:r>
            <a:r>
              <a:rPr lang="en-US" b="1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1525C5-341E-4519-99A9-B5230A8F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5350708"/>
          </a:xfrm>
        </p:spPr>
        <p:txBody>
          <a:bodyPr>
            <a:noAutofit/>
          </a:bodyPr>
          <a:lstStyle/>
          <a:p>
            <a:pPr algn="just"/>
            <a:r>
              <a:rPr lang="en-US" sz="3200"/>
              <a:t>Từ thử nghiệm (</a:t>
            </a:r>
            <a:r>
              <a:rPr lang="en-US" sz="3200" i="1"/>
              <a:t>experiment</a:t>
            </a:r>
            <a:r>
              <a:rPr lang="en-US" sz="3200"/>
              <a:t>): là dữ liệu đ</a:t>
            </a:r>
            <a:r>
              <a:rPr lang="vi-VN" sz="3200"/>
              <a:t>ư</a:t>
            </a:r>
            <a:r>
              <a:rPr lang="en-US" sz="3200"/>
              <a:t>ợc bằng cách áp dụng một số ph</a:t>
            </a:r>
            <a:r>
              <a:rPr lang="vi-VN" sz="3200"/>
              <a:t>ư</a:t>
            </a:r>
            <a:r>
              <a:rPr lang="en-US" sz="3200"/>
              <a:t>ơng pháp tác động lên đối t</a:t>
            </a:r>
            <a:r>
              <a:rPr lang="vi-VN" sz="3200"/>
              <a:t>ư</a:t>
            </a:r>
            <a:r>
              <a:rPr lang="en-US" sz="3200"/>
              <a:t>ợng cần nghiên cứu sau đó quan sát ảnh h</a:t>
            </a:r>
            <a:r>
              <a:rPr lang="vi-VN" sz="3200"/>
              <a:t>ư</a:t>
            </a:r>
            <a:r>
              <a:rPr lang="en-US" sz="3200"/>
              <a:t>ởng của ph</a:t>
            </a:r>
            <a:r>
              <a:rPr lang="vi-VN" sz="3200"/>
              <a:t>ư</a:t>
            </a:r>
            <a:r>
              <a:rPr lang="en-US" sz="3200"/>
              <a:t>ơng pháp lên đối t</a:t>
            </a:r>
            <a:r>
              <a:rPr lang="vi-VN" sz="3200"/>
              <a:t>ư</a:t>
            </a:r>
            <a:r>
              <a:rPr lang="en-US" sz="3200"/>
              <a:t>ợng đó.</a:t>
            </a:r>
          </a:p>
          <a:p>
            <a:pPr algn="just"/>
            <a:r>
              <a:rPr lang="en-US"/>
              <a:t>VD: Trong một thử nghiệm y tế cộng đồng, ng</a:t>
            </a:r>
            <a:r>
              <a:rPr lang="vi-VN"/>
              <a:t>ư</a:t>
            </a:r>
            <a:r>
              <a:rPr lang="en-US"/>
              <a:t>ời ta tiêm cho 200.745 trẻ em loại vaccine X, và tiêm cho 201.229 trẻ em một loại vaccine giả d</a:t>
            </a:r>
            <a:r>
              <a:rPr lang="vi-VN"/>
              <a:t>ư</a:t>
            </a:r>
            <a:r>
              <a:rPr lang="en-US"/>
              <a:t>ợc (vaccine giả d</a:t>
            </a:r>
            <a:r>
              <a:rPr lang="vi-VN"/>
              <a:t>ư</a:t>
            </a:r>
            <a:r>
              <a:rPr lang="en-US"/>
              <a:t>ợc này không gây ảnh h</a:t>
            </a:r>
            <a:r>
              <a:rPr lang="vi-VN"/>
              <a:t>ư</a:t>
            </a:r>
            <a:r>
              <a:rPr lang="en-US"/>
              <a:t>ởng gì đến sức khỏe)</a:t>
            </a:r>
          </a:p>
          <a:p>
            <a:pPr marL="0" indent="0" algn="just">
              <a:buNone/>
            </a:pPr>
            <a:r>
              <a:rPr lang="en-US" sz="3200">
                <a:solidFill>
                  <a:srgbClr val="00B050"/>
                </a:solidFill>
                <a:sym typeface="Wingdings" panose="05000000000000000000" pitchFamily="2" charset="2"/>
              </a:rPr>
              <a:t> Trong ví dụ này, ng</a:t>
            </a:r>
            <a:r>
              <a:rPr lang="vi-VN" sz="3200">
                <a:solidFill>
                  <a:srgbClr val="00B050"/>
                </a:solidFill>
                <a:sym typeface="Wingdings" panose="05000000000000000000" pitchFamily="2" charset="2"/>
              </a:rPr>
              <a:t>ư</a:t>
            </a:r>
            <a:r>
              <a:rPr lang="en-US" sz="3200">
                <a:solidFill>
                  <a:srgbClr val="00B050"/>
                </a:solidFill>
                <a:sym typeface="Wingdings" panose="05000000000000000000" pitchFamily="2" charset="2"/>
              </a:rPr>
              <a:t>ời ta đã chia đối t</a:t>
            </a:r>
            <a:r>
              <a:rPr lang="vi-VN" sz="3200">
                <a:solidFill>
                  <a:srgbClr val="00B050"/>
                </a:solidFill>
                <a:sym typeface="Wingdings" panose="05000000000000000000" pitchFamily="2" charset="2"/>
              </a:rPr>
              <a:t>ư</a:t>
            </a:r>
            <a:r>
              <a:rPr lang="en-US" sz="3200">
                <a:solidFill>
                  <a:srgbClr val="00B050"/>
                </a:solidFill>
                <a:sym typeface="Wingdings" panose="05000000000000000000" pitchFamily="2" charset="2"/>
              </a:rPr>
              <a:t>ợng cần nghiên cứu ra làm hai nhóm cho nên đây là dữ liệu thu đ</a:t>
            </a:r>
            <a:r>
              <a:rPr lang="vi-VN" sz="3200">
                <a:solidFill>
                  <a:srgbClr val="00B050"/>
                </a:solidFill>
                <a:sym typeface="Wingdings" panose="05000000000000000000" pitchFamily="2" charset="2"/>
              </a:rPr>
              <a:t>ư</a:t>
            </a:r>
            <a:r>
              <a:rPr lang="en-US" sz="3200">
                <a:solidFill>
                  <a:srgbClr val="00B050"/>
                </a:solidFill>
                <a:sym typeface="Wingdings" panose="05000000000000000000" pitchFamily="2" charset="2"/>
              </a:rPr>
              <a:t>ợc từ thử nghiệm</a:t>
            </a:r>
            <a:endParaRPr lang="en-US" sz="320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D2F491-8BFA-4F22-AD30-55A7C938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51EE09-1D0E-49D0-835D-D836307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1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4FE9E-AFEC-45F8-9246-118F321C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>
                <a:solidFill>
                  <a:srgbClr val="00B050"/>
                </a:solidFill>
              </a:rPr>
              <a:t>Lấy mẫu ngẫu nhiên đ</a:t>
            </a:r>
            <a:r>
              <a:rPr lang="vi-VN" b="1">
                <a:solidFill>
                  <a:srgbClr val="00B050"/>
                </a:solidFill>
              </a:rPr>
              <a:t>ơ</a:t>
            </a:r>
            <a:r>
              <a:rPr lang="en-US" b="1">
                <a:solidFill>
                  <a:srgbClr val="00B050"/>
                </a:solidFill>
              </a:rPr>
              <a:t>n giản (</a:t>
            </a:r>
            <a:r>
              <a:rPr lang="en-US" b="1" i="1">
                <a:solidFill>
                  <a:srgbClr val="00B050"/>
                </a:solidFill>
              </a:rPr>
              <a:t>simple random sample</a:t>
            </a:r>
            <a:r>
              <a:rPr lang="en-US" b="1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5E605D-DAD8-4CCE-A81A-8338BFE7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/>
              <a:t>Lấy mẫu ngẫu nhiên đ</a:t>
            </a:r>
            <a:r>
              <a:rPr lang="vi-VN" sz="3200" b="1"/>
              <a:t>ơ</a:t>
            </a:r>
            <a:r>
              <a:rPr lang="en-US" sz="3200" b="1"/>
              <a:t>n giản (</a:t>
            </a:r>
            <a:r>
              <a:rPr lang="en-US" sz="3200" b="1" i="1"/>
              <a:t>simple random sample</a:t>
            </a:r>
            <a:r>
              <a:rPr lang="en-US" sz="3200" b="1"/>
              <a:t>): </a:t>
            </a:r>
            <a:r>
              <a:rPr lang="en-US" sz="3200"/>
              <a:t>là cách lấy mẫu mà mỗi giá trị dữ liệu đ</a:t>
            </a:r>
            <a:r>
              <a:rPr lang="vi-VN" sz="3200"/>
              <a:t>ư</a:t>
            </a:r>
            <a:r>
              <a:rPr lang="en-US" sz="3200"/>
              <a:t>ợc lấy từ quần thể theo </a:t>
            </a:r>
            <a:r>
              <a:rPr lang="en-US" sz="3200" i="1"/>
              <a:t>cùng một cách</a:t>
            </a:r>
            <a:r>
              <a:rPr lang="en-US" sz="3200"/>
              <a:t> và </a:t>
            </a:r>
            <a:r>
              <a:rPr lang="en-US" sz="3200" i="1"/>
              <a:t>c</a:t>
            </a:r>
            <a:r>
              <a:rPr lang="vi-VN" sz="3200" i="1"/>
              <a:t>ơ</a:t>
            </a:r>
            <a:r>
              <a:rPr lang="en-US" sz="3200" i="1"/>
              <a:t> hội đ</a:t>
            </a:r>
            <a:r>
              <a:rPr lang="vi-VN" sz="3200" i="1"/>
              <a:t>ư</a:t>
            </a:r>
            <a:r>
              <a:rPr lang="en-US" sz="3200" i="1"/>
              <a:t>ợc chọn</a:t>
            </a:r>
            <a:r>
              <a:rPr lang="en-US" sz="3200"/>
              <a:t> của mỗi giá trị dữ liệu là nh</a:t>
            </a:r>
            <a:r>
              <a:rPr lang="vi-VN" sz="3200"/>
              <a:t>ư</a:t>
            </a:r>
            <a:r>
              <a:rPr lang="en-US" sz="3200"/>
              <a:t> nhau.</a:t>
            </a:r>
            <a:endParaRPr lang="en-US" sz="3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46B62B-0620-4E46-8798-C91B31C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CBA839-731E-45C1-867F-4D34B4F8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7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911084-EB5B-48DB-A8B3-F4EB5BDA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>
                <a:solidFill>
                  <a:srgbClr val="00B050"/>
                </a:solidFill>
              </a:rPr>
              <a:t>Lấy mẫu ngẫu nhiên đ</a:t>
            </a:r>
            <a:r>
              <a:rPr lang="vi-VN" b="1">
                <a:solidFill>
                  <a:srgbClr val="00B050"/>
                </a:solidFill>
              </a:rPr>
              <a:t>ơ</a:t>
            </a:r>
            <a:r>
              <a:rPr lang="en-US" b="1">
                <a:solidFill>
                  <a:srgbClr val="00B050"/>
                </a:solidFill>
              </a:rPr>
              <a:t>n giản (</a:t>
            </a:r>
            <a:r>
              <a:rPr lang="en-US" b="1" i="1">
                <a:solidFill>
                  <a:srgbClr val="00B050"/>
                </a:solidFill>
              </a:rPr>
              <a:t>Simple Random Sample</a:t>
            </a:r>
            <a:r>
              <a:rPr lang="en-US" b="1">
                <a:solidFill>
                  <a:srgbClr val="00B050"/>
                </a:solidFill>
              </a:rPr>
              <a:t>)</a:t>
            </a:r>
            <a:endParaRPr lang="en-US" b="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8EECDCF-CE65-4E14-A539-26A2FF9A3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56" y="1600200"/>
            <a:ext cx="8732044" cy="4343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6406419-9AAF-425A-830C-8B7078D0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9ACE42-7306-4AB6-A53B-13E2EA3B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36A9A-B496-4C82-A5BB-31B57198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Lấy mẫu có hệ thống (</a:t>
            </a:r>
            <a:r>
              <a:rPr lang="en-US" b="1" i="1">
                <a:solidFill>
                  <a:srgbClr val="00B050"/>
                </a:solidFill>
              </a:rPr>
              <a:t>Systematic Sampling</a:t>
            </a:r>
            <a:r>
              <a:rPr lang="en-US" b="1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2084EE-A518-436B-B093-58D48BBB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427174" cy="5045908"/>
          </a:xfrm>
        </p:spPr>
        <p:txBody>
          <a:bodyPr>
            <a:normAutofit/>
          </a:bodyPr>
          <a:lstStyle/>
          <a:p>
            <a:pPr algn="just"/>
            <a:r>
              <a:rPr lang="en-US" sz="3200"/>
              <a:t>Lấy mẫu có hệ thống (</a:t>
            </a:r>
            <a:r>
              <a:rPr lang="en-US" sz="3200" i="1"/>
              <a:t>Systematic Sampling)</a:t>
            </a:r>
            <a:r>
              <a:rPr lang="en-US" sz="3200"/>
              <a:t>: là lấy mẫu bằng cách chọn một điểm bắt đầu và điểm kết thúc, sau đó lần l</a:t>
            </a:r>
            <a:r>
              <a:rPr lang="vi-VN" sz="3200"/>
              <a:t>ư</a:t>
            </a:r>
            <a:r>
              <a:rPr lang="en-US" sz="3200"/>
              <a:t>ợt chọn phần tử thứ k từ quần thể.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765FC4-042B-484E-95B4-CBAA9A72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678876-6DC3-4562-A817-F627015F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47" descr="1_Sys">
            <a:extLst>
              <a:ext uri="{FF2B5EF4-FFF2-40B4-BE49-F238E27FC236}">
                <a16:creationId xmlns:a16="http://schemas.microsoft.com/office/drawing/2014/main" xmlns="" id="{884E0450-4443-4363-95BC-768B41FE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87" y="3429000"/>
            <a:ext cx="78486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51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BF8496-B05A-4C7A-8AD3-10E8EE5B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Lấy mẫu tiện lợi (Convenience Sampling)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58E308-5403-4542-AE6C-E97313B07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Lấy mẫu tiện lợi</a:t>
            </a:r>
            <a:r>
              <a:rPr lang="en-US"/>
              <a:t>: là cách lấy mẫu mà kết quả đ</a:t>
            </a:r>
            <a:r>
              <a:rPr lang="vi-VN"/>
              <a:t>ư</a:t>
            </a:r>
            <a:r>
              <a:rPr lang="en-US"/>
              <a:t>ợc thu nhập một cách dễ dàng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621CD4-BFBD-4AE2-87C5-B8AE9409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B3E3D2-14DF-47EE-B6AB-678F5D35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8" descr="1_Conv">
            <a:extLst>
              <a:ext uri="{FF2B5EF4-FFF2-40B4-BE49-F238E27FC236}">
                <a16:creationId xmlns:a16="http://schemas.microsoft.com/office/drawing/2014/main" xmlns="" id="{AE5CAA71-8138-4E7D-9B3A-D87D77375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6" y="2667000"/>
            <a:ext cx="69532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36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4A0CD2-56B1-4B64-A0B6-93718B10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Lấy mẫu phân tầng (Stratified sampling)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6799A9-0371-49D6-99BB-07DCD380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tầng</a:t>
            </a:r>
            <a:r>
              <a:rPr lang="en-US" sz="3200" dirty="0"/>
              <a:t> (</a:t>
            </a:r>
            <a:r>
              <a:rPr lang="en-US" sz="3200" dirty="0" err="1"/>
              <a:t>Straified</a:t>
            </a:r>
            <a:r>
              <a:rPr lang="en-US" sz="3200" dirty="0"/>
              <a:t> sampling): chia </a:t>
            </a:r>
            <a:r>
              <a:rPr lang="en-US" sz="3200" dirty="0" err="1"/>
              <a:t>quần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nhỏ</a:t>
            </a:r>
            <a:r>
              <a:rPr lang="en-US" sz="3200" dirty="0"/>
              <a:t>, </a:t>
            </a:r>
            <a:r>
              <a:rPr lang="en-US" sz="3200" dirty="0" err="1"/>
              <a:t>mỗi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cùng</a:t>
            </a:r>
            <a:r>
              <a:rPr lang="en-US" sz="3200" dirty="0"/>
              <a:t> </a:t>
            </a:r>
            <a:r>
              <a:rPr lang="en-US" sz="3200" dirty="0" err="1"/>
              <a:t>đặc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,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nhỏ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9694F5-5089-482A-B032-9D4CBE14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882616-93A8-41AC-814E-B3AB386D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78" descr="1_Stra">
            <a:extLst>
              <a:ext uri="{FF2B5EF4-FFF2-40B4-BE49-F238E27FC236}">
                <a16:creationId xmlns:a16="http://schemas.microsoft.com/office/drawing/2014/main" xmlns="" id="{1DC8AB01-E67D-4391-94E7-44204B5C9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39" y="3429000"/>
            <a:ext cx="80105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18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51164-EEDA-4576-8266-53581C24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0B050"/>
                </a:solidFill>
              </a:rPr>
              <a:t>Lấy mẫu phân tầng (</a:t>
            </a:r>
            <a:r>
              <a:rPr lang="en-US" b="1" i="1">
                <a:solidFill>
                  <a:srgbClr val="00B050"/>
                </a:solidFill>
              </a:rPr>
              <a:t>Stratified sampling</a:t>
            </a:r>
            <a:r>
              <a:rPr lang="en-US" b="1">
                <a:solidFill>
                  <a:srgbClr val="00B050"/>
                </a:solidFill>
              </a:rPr>
              <a:t>)</a:t>
            </a:r>
            <a:endParaRPr lang="en-US" b="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04821B7-2B80-4164-BC42-B79C7AC34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41" y="1600200"/>
            <a:ext cx="8775259" cy="43933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1B5CFE-C5CA-4413-85E3-CD3052F9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58CF74-75BB-401A-9B47-3C8D25C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0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4A0CD2-56B1-4B64-A0B6-93718B10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Lấy mẫu theo cụm (</a:t>
            </a:r>
            <a:r>
              <a:rPr lang="en-US" b="1" i="1">
                <a:solidFill>
                  <a:srgbClr val="00B050"/>
                </a:solidFill>
              </a:rPr>
              <a:t>Cluster Sampling</a:t>
            </a:r>
            <a:r>
              <a:rPr lang="en-US" b="1">
                <a:solidFill>
                  <a:srgbClr val="00B050"/>
                </a:solidFill>
              </a:rPr>
              <a:t>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6799A9-0371-49D6-99BB-07DCD380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427174" cy="5122108"/>
          </a:xfrm>
        </p:spPr>
        <p:txBody>
          <a:bodyPr>
            <a:normAutofit/>
          </a:bodyPr>
          <a:lstStyle/>
          <a:p>
            <a:pPr algn="just"/>
            <a:r>
              <a:rPr lang="en-US" sz="3200"/>
              <a:t>Lấy mẫu theo cụm (</a:t>
            </a:r>
            <a:r>
              <a:rPr lang="en-US" sz="3200" i="1"/>
              <a:t>Cluster Sampling</a:t>
            </a:r>
            <a:r>
              <a:rPr lang="en-US" sz="3200"/>
              <a:t>): chia quần thể thành nhiều cụm nhỏ, chọn ngẫu nhiên một số cụm và lấy tất cả các dữ liệu của các cụm đ</a:t>
            </a:r>
            <a:r>
              <a:rPr lang="vi-VN" sz="3200"/>
              <a:t>ư</a:t>
            </a:r>
            <a:r>
              <a:rPr lang="en-US" sz="3200"/>
              <a:t>ợc chọn.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9694F5-5089-482A-B032-9D4CBE14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882616-93A8-41AC-814E-B3AB386D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113" descr="1_Clus_1">
            <a:extLst>
              <a:ext uri="{FF2B5EF4-FFF2-40B4-BE49-F238E27FC236}">
                <a16:creationId xmlns:a16="http://schemas.microsoft.com/office/drawing/2014/main" xmlns="" id="{0130B3FA-5CC4-4CB6-9EFB-8E80C399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43199"/>
            <a:ext cx="4343400" cy="363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5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50D96-8386-4110-9EAF-96855124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74774" cy="93308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Lấy mẫu theo cụm (</a:t>
            </a:r>
            <a:r>
              <a:rPr lang="en-US" b="1" i="1">
                <a:solidFill>
                  <a:srgbClr val="00B050"/>
                </a:solidFill>
              </a:rPr>
              <a:t>Cluster Sampling</a:t>
            </a:r>
            <a:r>
              <a:rPr lang="en-US">
                <a:solidFill>
                  <a:srgbClr val="00B050"/>
                </a:solidFill>
              </a:rPr>
              <a:t>)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3B5F39C-DD72-4CA7-A346-341D0FD3A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211" y="1483518"/>
            <a:ext cx="7802139" cy="3890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27A597-03E8-459F-885C-52F22A2C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0563D-FB73-46EF-A2FF-6FAE50BD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2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4A0CD2-56B1-4B64-A0B6-93718B10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00B050"/>
                </a:solidFill>
              </a:rPr>
              <a:t>Lấy mẫu nhiều giai đoạn (</a:t>
            </a:r>
            <a:r>
              <a:rPr lang="en-US" b="1" i="1">
                <a:solidFill>
                  <a:srgbClr val="00B050"/>
                </a:solidFill>
              </a:rPr>
              <a:t>Multistage Sampling</a:t>
            </a:r>
            <a:r>
              <a:rPr lang="en-US" b="1">
                <a:solidFill>
                  <a:srgbClr val="00B050"/>
                </a:solidFill>
              </a:rPr>
              <a:t>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6799A9-0371-49D6-99BB-07DCD380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giai</a:t>
            </a:r>
            <a:r>
              <a:rPr lang="en-US" sz="3200" dirty="0"/>
              <a:t> </a:t>
            </a:r>
            <a:r>
              <a:rPr lang="en-US" sz="3200" dirty="0" err="1"/>
              <a:t>đoạn</a:t>
            </a:r>
            <a:r>
              <a:rPr lang="en-US" sz="3200" dirty="0"/>
              <a:t> (</a:t>
            </a:r>
            <a:r>
              <a:rPr lang="en-US" sz="3200" dirty="0" err="1"/>
              <a:t>Multisatage</a:t>
            </a:r>
            <a:r>
              <a:rPr lang="en-US" sz="3200" dirty="0"/>
              <a:t> Sampling):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ph</a:t>
            </a:r>
            <a:r>
              <a:rPr lang="vi-VN" sz="3200" dirty="0"/>
              <a:t>ư</a:t>
            </a:r>
            <a:r>
              <a:rPr lang="en-US" sz="3200" dirty="0" err="1"/>
              <a:t>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ph</a:t>
            </a:r>
            <a:r>
              <a:rPr lang="vi-VN" sz="3200" dirty="0"/>
              <a:t>ư</a:t>
            </a:r>
            <a:r>
              <a:rPr lang="en-US" sz="3200" dirty="0" err="1"/>
              <a:t>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đ</a:t>
            </a:r>
            <a:r>
              <a:rPr lang="vi-VN" sz="3200" dirty="0"/>
              <a:t>ơ</a:t>
            </a:r>
            <a:r>
              <a:rPr lang="en-US" sz="3200" dirty="0"/>
              <a:t>n </a:t>
            </a:r>
            <a:r>
              <a:rPr lang="en-US" sz="3200" dirty="0" err="1"/>
              <a:t>giản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nhau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9694F5-5089-482A-B032-9D4CBE14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882616-93A8-41AC-814E-B3AB386D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7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BA294-CBA4-4C53-9CCA-425CF71B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01B9A9-A31A-484E-A29E-B625425DF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sz="3200" dirty="0" err="1"/>
              <a:t>Mục</a:t>
            </a:r>
            <a:r>
              <a:rPr lang="en-US" sz="3200" dirty="0"/>
              <a:t> </a:t>
            </a:r>
            <a:r>
              <a:rPr lang="en-US" sz="3200" dirty="0" err="1"/>
              <a:t>tiêu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kê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đ</a:t>
            </a:r>
            <a:r>
              <a:rPr lang="vi-VN" sz="3200" dirty="0"/>
              <a:t>ư</a:t>
            </a:r>
            <a:r>
              <a:rPr lang="en-US" sz="3200" dirty="0" err="1"/>
              <a:t>ợc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luận</a:t>
            </a:r>
            <a:r>
              <a:rPr lang="en-US" sz="3200" dirty="0"/>
              <a:t> </a:t>
            </a:r>
            <a:r>
              <a:rPr lang="en-US" sz="3200" dirty="0" err="1" smtClean="0"/>
              <a:t>nào</a:t>
            </a:r>
            <a:r>
              <a:rPr lang="en-US" sz="3200" dirty="0" smtClean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lớn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kiểm</a:t>
            </a:r>
            <a:r>
              <a:rPr lang="en-US" sz="3200" dirty="0"/>
              <a:t> </a:t>
            </a:r>
            <a:r>
              <a:rPr lang="en-US" sz="3200" dirty="0" err="1"/>
              <a:t>tra</a:t>
            </a:r>
            <a:r>
              <a:rPr lang="en-US" sz="3200" dirty="0"/>
              <a:t> </a:t>
            </a:r>
            <a:r>
              <a:rPr lang="en-US" sz="3200" b="1" i="1" dirty="0" err="1">
                <a:solidFill>
                  <a:srgbClr val="00B050"/>
                </a:solidFill>
              </a:rPr>
              <a:t>một</a:t>
            </a:r>
            <a:r>
              <a:rPr lang="en-US" sz="3200" b="1" i="1" dirty="0">
                <a:solidFill>
                  <a:srgbClr val="00B050"/>
                </a:solidFill>
              </a:rPr>
              <a:t> </a:t>
            </a:r>
            <a:r>
              <a:rPr lang="en-US" sz="3200" b="1" i="1" dirty="0" err="1">
                <a:solidFill>
                  <a:srgbClr val="00B050"/>
                </a:solidFill>
              </a:rPr>
              <a:t>số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 smtClean="0"/>
              <a:t>.</a:t>
            </a:r>
            <a:endParaRPr lang="en-US" sz="3200" dirty="0"/>
          </a:p>
          <a:p>
            <a:pPr algn="just"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nội</a:t>
            </a:r>
            <a:r>
              <a:rPr lang="en-US" sz="3200" dirty="0"/>
              <a:t> dung </a:t>
            </a:r>
            <a:r>
              <a:rPr lang="en-US" sz="3200" dirty="0" err="1"/>
              <a:t>ch</a:t>
            </a:r>
            <a:r>
              <a:rPr lang="vi-VN" sz="3200" dirty="0"/>
              <a:t>ư</a:t>
            </a:r>
            <a:r>
              <a:rPr lang="en-US" sz="3200" dirty="0" err="1"/>
              <a:t>ơng</a:t>
            </a:r>
            <a:r>
              <a:rPr lang="en-US" sz="3200" dirty="0"/>
              <a:t> </a:t>
            </a:r>
            <a:r>
              <a:rPr lang="en-US" sz="3200" dirty="0" err="1"/>
              <a:t>này</a:t>
            </a:r>
            <a:r>
              <a:rPr lang="en-US" sz="3200" dirty="0"/>
              <a:t>, </a:t>
            </a:r>
            <a:r>
              <a:rPr lang="en-US" sz="3200" dirty="0" err="1"/>
              <a:t>chúng</a:t>
            </a:r>
            <a:r>
              <a:rPr lang="en-US" sz="3200" dirty="0"/>
              <a:t> ta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xem</a:t>
            </a:r>
            <a:r>
              <a:rPr lang="en-US" sz="3200" dirty="0"/>
              <a:t> </a:t>
            </a:r>
            <a:r>
              <a:rPr lang="en-US" sz="3200" dirty="0" err="1"/>
              <a:t>xét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i="1" dirty="0" err="1"/>
              <a:t>khái</a:t>
            </a:r>
            <a:r>
              <a:rPr lang="en-US" sz="3200" i="1" dirty="0"/>
              <a:t> </a:t>
            </a:r>
            <a:r>
              <a:rPr lang="en-US" sz="3200" i="1" dirty="0" err="1"/>
              <a:t>niệm</a:t>
            </a:r>
            <a:r>
              <a:rPr lang="en-US" sz="3200" i="1" dirty="0"/>
              <a:t> </a:t>
            </a:r>
            <a:r>
              <a:rPr lang="en-US" sz="3200" dirty="0" err="1"/>
              <a:t>căn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kê</a:t>
            </a:r>
            <a:r>
              <a:rPr lang="en-US" sz="3200" dirty="0"/>
              <a:t>, </a:t>
            </a:r>
            <a:r>
              <a:rPr lang="en-US" sz="3200" i="1" dirty="0" err="1"/>
              <a:t>quy</a:t>
            </a:r>
            <a:r>
              <a:rPr lang="en-US" sz="3200" i="1" dirty="0"/>
              <a:t> </a:t>
            </a:r>
            <a:r>
              <a:rPr lang="en-US" sz="3200" i="1" dirty="0" err="1"/>
              <a:t>trìn</a:t>
            </a:r>
            <a:r>
              <a:rPr lang="en-US" sz="3200" dirty="0" err="1"/>
              <a:t>h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kê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cuối</a:t>
            </a:r>
            <a:r>
              <a:rPr lang="en-US" sz="3200" dirty="0"/>
              <a:t> </a:t>
            </a:r>
            <a:r>
              <a:rPr lang="en-US" sz="3200" dirty="0" err="1"/>
              <a:t>cùng</a:t>
            </a:r>
            <a:r>
              <a:rPr lang="en-US" sz="3200" dirty="0"/>
              <a:t> </a:t>
            </a:r>
            <a:r>
              <a:rPr lang="en-US" sz="3200" dirty="0" err="1"/>
              <a:t>chúng</a:t>
            </a:r>
            <a:r>
              <a:rPr lang="en-US" sz="3200" dirty="0"/>
              <a:t> ta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 smtClean="0"/>
              <a:t>bắt</a:t>
            </a:r>
            <a:r>
              <a:rPr lang="en-US" sz="3200" dirty="0" smtClean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kê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i="1" dirty="0" err="1"/>
              <a:t>mô</a:t>
            </a:r>
            <a:r>
              <a:rPr lang="en-US" sz="3200" i="1" dirty="0"/>
              <a:t> </a:t>
            </a:r>
            <a:r>
              <a:rPr lang="en-US" sz="3200" i="1" dirty="0" err="1"/>
              <a:t>tả</a:t>
            </a:r>
            <a:r>
              <a:rPr lang="en-US" sz="3200" i="1" dirty="0"/>
              <a:t> </a:t>
            </a:r>
            <a:r>
              <a:rPr lang="en-US" sz="3200" i="1" dirty="0" err="1"/>
              <a:t>dữ</a:t>
            </a:r>
            <a:r>
              <a:rPr lang="en-US" sz="3200" i="1" dirty="0"/>
              <a:t> </a:t>
            </a:r>
            <a:r>
              <a:rPr lang="en-US" sz="3200" i="1" dirty="0" err="1"/>
              <a:t>liệu</a:t>
            </a:r>
            <a:r>
              <a:rPr lang="en-US" sz="3200" i="1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thảo</a:t>
            </a:r>
            <a:r>
              <a:rPr lang="en-US" sz="3200" dirty="0"/>
              <a:t> </a:t>
            </a:r>
            <a:r>
              <a:rPr lang="en-US" sz="3200" dirty="0" err="1"/>
              <a:t>luận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i="1" dirty="0" err="1"/>
              <a:t>lấy</a:t>
            </a:r>
            <a:r>
              <a:rPr lang="en-US" sz="3200" i="1" dirty="0"/>
              <a:t> </a:t>
            </a:r>
            <a:r>
              <a:rPr lang="en-US" sz="3200" i="1" dirty="0" err="1"/>
              <a:t>mẫu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C5AA6B-4BD6-48D1-B5BE-9C062C29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339207-5C60-4F65-BD80-DB9235D8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4A0CD2-56B1-4B64-A0B6-93718B10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00B050"/>
                </a:solidFill>
              </a:rPr>
              <a:t>Lấy mẫu nhiều giai đoạn (</a:t>
            </a:r>
            <a:r>
              <a:rPr lang="en-US" b="1" i="1">
                <a:solidFill>
                  <a:srgbClr val="00B050"/>
                </a:solidFill>
              </a:rPr>
              <a:t>Multistage Sampling</a:t>
            </a:r>
            <a:r>
              <a:rPr lang="en-US" b="1">
                <a:solidFill>
                  <a:srgbClr val="00B050"/>
                </a:solidFill>
              </a:rPr>
              <a:t>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6799A9-0371-49D6-99BB-07DCD380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74774" cy="4658810"/>
          </a:xfrm>
        </p:spPr>
        <p:txBody>
          <a:bodyPr/>
          <a:lstStyle/>
          <a:p>
            <a:r>
              <a:rPr lang="en-US" i="1" u="sng"/>
              <a:t>Ví dụ:</a:t>
            </a:r>
            <a:r>
              <a:rPr lang="en-US"/>
              <a:t> một ví dụ về lấy mẫu nhiều giai đoạn</a:t>
            </a:r>
            <a:endParaRPr lang="en-US" i="1" u="sng"/>
          </a:p>
          <a:p>
            <a:endParaRPr lang="en-US" i="1" u="s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9694F5-5089-482A-B032-9D4CBE14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882616-93A8-41AC-814E-B3AB386D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F04769-E302-48C7-8364-BE56A103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400"/>
            <a:ext cx="73628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5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F6458-0EED-4A82-9531-C3D01AF5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00B050"/>
                </a:solidFill>
              </a:rPr>
              <a:t>THU NHẬP DỮ LIỆU MẪU – CÁC PH</a:t>
            </a:r>
            <a:r>
              <a:rPr lang="vi-VN" b="1">
                <a:solidFill>
                  <a:srgbClr val="00B050"/>
                </a:solidFill>
              </a:rPr>
              <a:t>Ư</a:t>
            </a:r>
            <a:r>
              <a:rPr lang="en-US" b="1">
                <a:solidFill>
                  <a:srgbClr val="00B050"/>
                </a:solidFill>
              </a:rPr>
              <a:t>ƠNG PHÁP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5507E2-4021-4830-A3B8-1F1CC996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Lấy mẫu ngẫu nhiên đ</a:t>
            </a:r>
            <a:r>
              <a:rPr lang="vi-VN" sz="3200"/>
              <a:t>ơ</a:t>
            </a:r>
            <a:r>
              <a:rPr lang="en-US" sz="3200"/>
              <a:t>n giản</a:t>
            </a:r>
          </a:p>
          <a:p>
            <a:r>
              <a:rPr lang="en-US" sz="3200"/>
              <a:t>Lấy mẫu có hệ thống</a:t>
            </a:r>
          </a:p>
          <a:p>
            <a:r>
              <a:rPr lang="en-US" sz="3200"/>
              <a:t>Lấy mẫu tiện lợi</a:t>
            </a:r>
          </a:p>
          <a:p>
            <a:r>
              <a:rPr lang="en-US" sz="3200"/>
              <a:t>Lấy mẫu phân tầng</a:t>
            </a:r>
          </a:p>
          <a:p>
            <a:r>
              <a:rPr lang="en-US" sz="3200"/>
              <a:t>Lấy mẫu theo cụm</a:t>
            </a:r>
          </a:p>
          <a:p>
            <a:r>
              <a:rPr lang="en-US" sz="3200"/>
              <a:t>Lấy mẫu nhiều giai đoạn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2CC47D-E604-4A80-869E-1A58BE61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8010EA-5391-416F-8C9F-36183A1B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1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705968-FD9E-4E6B-9B2C-C6025FBF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B050"/>
                </a:solidFill>
              </a:rPr>
              <a:t>THẢO LUẬN &amp; BÀI TẬP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4B4B4E-8628-441C-8641-489434671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22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Bài toán 1</a:t>
            </a:r>
            <a:r>
              <a:rPr lang="en-US" u="sng" dirty="0" smtClean="0">
                <a:hlinkClick r:id="rId2"/>
              </a:rPr>
              <a:t>: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,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docs.google.com</a:t>
            </a:r>
            <a:r>
              <a:rPr lang="en-US" dirty="0"/>
              <a:t>/forms/d/1Kv1SVoLzeIbTUjlUqbEsBlNwPgXQxgsyX1c_I1EzEGg/</a:t>
            </a:r>
            <a:r>
              <a:rPr lang="en-US" dirty="0" err="1"/>
              <a:t>editYêu</a:t>
            </a:r>
            <a:r>
              <a:rPr lang="en-US" dirty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</a:p>
          <a:p>
            <a:pPr>
              <a:buFont typeface="Arial"/>
              <a:buChar char="•"/>
            </a:pPr>
            <a:r>
              <a:rPr lang="en-US" dirty="0" smtClean="0"/>
              <a:t>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?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65C267-8AA1-46B3-BB91-0101AB84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EFB8D-FE68-4588-98BE-6035850A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705968-FD9E-4E6B-9B2C-C6025FBF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B050"/>
                </a:solidFill>
              </a:rPr>
              <a:t>THẢO LUẬN &amp; BÀI TẬP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4B4B4E-8628-441C-8641-489434671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22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Bài toán 2: </a:t>
            </a:r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Tp.HCM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</a:p>
          <a:p>
            <a:pPr>
              <a:buFont typeface="Courier New"/>
              <a:buChar char="o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endParaRPr lang="en-US" dirty="0" smtClean="0"/>
          </a:p>
          <a:p>
            <a:pPr>
              <a:buFont typeface="Courier New"/>
              <a:buChar char="o"/>
            </a:pP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pPr>
              <a:buFont typeface="Courier New"/>
              <a:buChar char="o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>
              <a:buFont typeface="Courier New"/>
              <a:buChar char="o"/>
            </a:pP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>
              <a:buFont typeface="Courier New"/>
              <a:buChar char="o"/>
            </a:pP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>
              <a:buFont typeface="Courier New"/>
              <a:buChar char="o"/>
            </a:pPr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65C267-8AA1-46B3-BB91-0101AB84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EFB8D-FE68-4588-98BE-6035850A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6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sz="3200"/>
              <a:t>Một số khái niệm</a:t>
            </a:r>
          </a:p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sz="3200"/>
              <a:t>T</a:t>
            </a:r>
            <a:r>
              <a:rPr lang="vi-VN" sz="3200"/>
              <a:t>ư</a:t>
            </a:r>
            <a:r>
              <a:rPr lang="en-US" sz="3200"/>
              <a:t> duy thống kê</a:t>
            </a:r>
          </a:p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sz="3200"/>
              <a:t>Kiểu dữ liệu</a:t>
            </a:r>
          </a:p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sz="3200"/>
              <a:t>Thu nhập dữ liệu mẫu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rgbClr val="00B050"/>
                </a:solidFill>
              </a:rPr>
              <a:t>Một số khái niệm</a:t>
            </a:r>
          </a:p>
          <a:p>
            <a:r>
              <a:rPr lang="en-US" sz="3200"/>
              <a:t>T</a:t>
            </a:r>
            <a:r>
              <a:rPr lang="vi-VN" sz="3200"/>
              <a:t>ư</a:t>
            </a:r>
            <a:r>
              <a:rPr lang="en-US" sz="3200"/>
              <a:t> duy thống kê</a:t>
            </a:r>
          </a:p>
          <a:p>
            <a:r>
              <a:rPr lang="en-US" sz="3200"/>
              <a:t>Kiểu dữ liệu</a:t>
            </a:r>
          </a:p>
          <a:p>
            <a:r>
              <a:rPr lang="en-US" sz="3200"/>
              <a:t>Thu nhập dữ liệu mẫu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8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B2DFF-2269-41F7-93DE-43C607FD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Dữ liệu (</a:t>
            </a:r>
            <a:r>
              <a:rPr lang="en-US" b="1" i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824A8-F96E-457D-971A-60AFC8A8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82498"/>
            <a:ext cx="8458200" cy="465881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err="1">
                <a:solidFill>
                  <a:srgbClr val="00B050"/>
                </a:solidFill>
              </a:rPr>
              <a:t>Dữ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liệu</a:t>
            </a:r>
            <a:r>
              <a:rPr lang="en-US" sz="3200" b="1" dirty="0">
                <a:solidFill>
                  <a:srgbClr val="00B050"/>
                </a:solidFill>
              </a:rPr>
              <a:t> (data)</a:t>
            </a:r>
            <a:r>
              <a:rPr lang="en-US" sz="3200" dirty="0"/>
              <a:t>: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sát</a:t>
            </a:r>
            <a:r>
              <a:rPr lang="en-US" sz="3200" dirty="0" smtClean="0"/>
              <a:t>/</a:t>
            </a: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/>
              <a:t>trắc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r>
              <a:rPr lang="en-US" sz="3200" dirty="0"/>
              <a:t>: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đo</a:t>
            </a:r>
            <a:r>
              <a:rPr lang="en-US" sz="3200" dirty="0"/>
              <a:t> l</a:t>
            </a:r>
            <a:r>
              <a:rPr lang="vi-VN" sz="3200" dirty="0"/>
              <a:t>ư</a:t>
            </a:r>
            <a:r>
              <a:rPr lang="en-US" sz="3200" dirty="0" err="1"/>
              <a:t>ờng</a:t>
            </a:r>
            <a:r>
              <a:rPr lang="en-US" sz="3200" dirty="0"/>
              <a:t>, </a:t>
            </a: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, </a:t>
            </a:r>
            <a:r>
              <a:rPr lang="en-US" sz="3200" dirty="0" err="1"/>
              <a:t>hoặc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khảo</a:t>
            </a:r>
            <a:r>
              <a:rPr lang="en-US" sz="3200" dirty="0"/>
              <a:t> </a:t>
            </a:r>
            <a:r>
              <a:rPr lang="en-US" sz="3200" dirty="0" err="1"/>
              <a:t>sát</a:t>
            </a:r>
            <a:r>
              <a:rPr lang="en-US" sz="32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44E2A4-E51E-4655-88D9-CB90A02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F96B7-6DB1-4718-871C-A9674D83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4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1CE57-3275-4E2C-9225-51D7D181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Thống kê (</a:t>
            </a:r>
            <a:r>
              <a:rPr lang="en-US" b="1" i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</a:t>
            </a:r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13DB6E-B513-4AE4-BD26-9B6F4767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>
                <a:solidFill>
                  <a:srgbClr val="00B050"/>
                </a:solidFill>
              </a:rPr>
              <a:t>Thống kê (statistics)</a:t>
            </a:r>
            <a:r>
              <a:rPr lang="en-US" sz="3200"/>
              <a:t>: là môn khoa học về việc lập kế hoạch nghiên cứu và thí nghiệm </a:t>
            </a:r>
            <a:r>
              <a:rPr lang="en-US" sz="3200" smtClean="0"/>
              <a:t>để </a:t>
            </a:r>
            <a:r>
              <a:rPr lang="en-US" sz="3200"/>
              <a:t>thu nhập dữ liệu sau đó tổ chức, tổng hợp, trình bày, phân tích, diễn giải để rút ra kết luận dựa  trên dữ liệu thu nhập đ</a:t>
            </a:r>
            <a:r>
              <a:rPr lang="vi-VN" sz="3200"/>
              <a:t>ư</a:t>
            </a:r>
            <a:r>
              <a:rPr lang="en-US" sz="3200"/>
              <a:t>ợc.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D59E3A-B48B-461F-8C72-207A2856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78D765-6964-4DEA-A6F5-AA0583C7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6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F95B7-0871-486A-9340-66E1AC89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Quần thể (</a:t>
            </a:r>
            <a:r>
              <a:rPr lang="en-US" b="1" i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</a:t>
            </a:r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37CA5F-9116-4FDE-BD33-E70B49A4F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Quần thể (Population): </a:t>
            </a:r>
            <a:r>
              <a:rPr lang="en-US" sz="3200"/>
              <a:t>là tập hợp tất cả các giá trị dữ liệu cần đ</a:t>
            </a:r>
            <a:r>
              <a:rPr lang="vi-VN" sz="3200"/>
              <a:t>ư</a:t>
            </a:r>
            <a:r>
              <a:rPr lang="en-US" sz="3200"/>
              <a:t>ợc xem xét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369F15-ADF2-44C6-8EAC-BFF77778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22775A-2427-4B8D-9467-50138895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0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vinhlinh's font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1665</TotalTime>
  <Words>2118</Words>
  <Application>Microsoft Macintosh PowerPoint</Application>
  <PresentationFormat>On-screen Show (4:3)</PresentationFormat>
  <Paragraphs>207</Paragraphs>
  <Slides>43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Project planning overview presentation</vt:lpstr>
      <vt:lpstr>GIỚI THIỆU</vt:lpstr>
      <vt:lpstr>Thực hiện khảo sát dưới đây một cách độc lập và khách quan (5 phút).</vt:lpstr>
      <vt:lpstr>PowerPoint Presentation</vt:lpstr>
      <vt:lpstr>Mục tiêu</vt:lpstr>
      <vt:lpstr>NỘI DUNG</vt:lpstr>
      <vt:lpstr>NỘI DUNG</vt:lpstr>
      <vt:lpstr>Dữ liệu (data)</vt:lpstr>
      <vt:lpstr>Thống kê (Statistics)</vt:lpstr>
      <vt:lpstr>Quần thể (Population)</vt:lpstr>
      <vt:lpstr>Mẫu (sample)</vt:lpstr>
      <vt:lpstr>Ví dụ</vt:lpstr>
      <vt:lpstr>NỘI DUNG</vt:lpstr>
      <vt:lpstr>PowerPoint Presentation</vt:lpstr>
      <vt:lpstr>CHUẨN BỊ - Ngữ cảnh</vt:lpstr>
      <vt:lpstr>CHUẨN BỊ - nguồn của dữ liệu</vt:lpstr>
      <vt:lpstr>CHUẨN BỊ - Phương pháp lấy mẫu</vt:lpstr>
      <vt:lpstr>PowerPoint Presentation</vt:lpstr>
      <vt:lpstr>PHÂN TÍCH – Trực quan hóa dữ liệu</vt:lpstr>
      <vt:lpstr>PHÂN TÍCH – Áp dụng các phương pháp thống kê</vt:lpstr>
      <vt:lpstr>KẾT LUẬN</vt:lpstr>
      <vt:lpstr>NỘI DUNG</vt:lpstr>
      <vt:lpstr>DỮ LIỆU ĐỊNH LƯỢNG (Quantitative data)</vt:lpstr>
      <vt:lpstr>DỮ LIỆU ĐỊNH LƯỢNG (Quantitative data)</vt:lpstr>
      <vt:lpstr>DỮ LIỆU ĐỊNH TÍNH (Qualitative data)</vt:lpstr>
      <vt:lpstr>KIỂU DỮ LIỆU</vt:lpstr>
      <vt:lpstr>NỘI DUNG</vt:lpstr>
      <vt:lpstr>PowerPoint Presentation</vt:lpstr>
      <vt:lpstr>THU NHẬP DỮ LIỆU MẪU</vt:lpstr>
      <vt:lpstr>Từ quan sát (observational study)</vt:lpstr>
      <vt:lpstr>Từ thử nghiệm (experiment)</vt:lpstr>
      <vt:lpstr>Lấy mẫu ngẫu nhiên đơn giản (simple random sample)</vt:lpstr>
      <vt:lpstr>Lấy mẫu ngẫu nhiên đơn giản (Simple Random Sample)</vt:lpstr>
      <vt:lpstr>Lấy mẫu có hệ thống (Systematic Sampling)</vt:lpstr>
      <vt:lpstr>Lấy mẫu tiện lợi (Convenience Sampling)</vt:lpstr>
      <vt:lpstr>Lấy mẫu phân tầng (Stratified sampling)</vt:lpstr>
      <vt:lpstr>Lấy mẫu phân tầng (Stratified sampling)</vt:lpstr>
      <vt:lpstr>Lấy mẫu theo cụm (Cluster Sampling)</vt:lpstr>
      <vt:lpstr>Lấy mẫu theo cụm (Cluster Sampling)</vt:lpstr>
      <vt:lpstr>Lấy mẫu nhiều giai đoạn (Multistage Sampling)</vt:lpstr>
      <vt:lpstr>Lấy mẫu nhiều giai đoạn (Multistage Sampling)</vt:lpstr>
      <vt:lpstr>THU NHẬP DỮ LIỆU MẪU – CÁC PHƯƠNG PHÁP</vt:lpstr>
      <vt:lpstr>THẢO LUẬN &amp; BÀI TẬP</vt:lpstr>
      <vt:lpstr>THẢO LUẬN &amp; BÀI TẬP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Trương Vĩnh Linh</dc:creator>
  <cp:lastModifiedBy>Thanh Chuong Nguyen</cp:lastModifiedBy>
  <cp:revision>148</cp:revision>
  <dcterms:created xsi:type="dcterms:W3CDTF">2018-12-19T13:58:48Z</dcterms:created>
  <dcterms:modified xsi:type="dcterms:W3CDTF">2023-12-28T22:50:48Z</dcterms:modified>
</cp:coreProperties>
</file>