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9" r:id="rId4"/>
    <p:sldId id="262" r:id="rId5"/>
    <p:sldId id="261" r:id="rId6"/>
    <p:sldId id="264" r:id="rId7"/>
    <p:sldId id="266" r:id="rId8"/>
    <p:sldId id="263" r:id="rId9"/>
    <p:sldId id="267" r:id="rId10"/>
    <p:sldId id="626" r:id="rId11"/>
    <p:sldId id="627" r:id="rId12"/>
    <p:sldId id="628" r:id="rId13"/>
    <p:sldId id="629" r:id="rId14"/>
    <p:sldId id="630" r:id="rId15"/>
    <p:sldId id="269" r:id="rId16"/>
    <p:sldId id="631" r:id="rId17"/>
    <p:sldId id="632" r:id="rId18"/>
    <p:sldId id="634" r:id="rId19"/>
    <p:sldId id="635" r:id="rId20"/>
    <p:sldId id="633" r:id="rId21"/>
    <p:sldId id="636" r:id="rId22"/>
    <p:sldId id="637" r:id="rId23"/>
    <p:sldId id="643" r:id="rId24"/>
    <p:sldId id="644" r:id="rId25"/>
    <p:sldId id="645" r:id="rId26"/>
    <p:sldId id="638" r:id="rId27"/>
    <p:sldId id="655" r:id="rId28"/>
    <p:sldId id="656" r:id="rId29"/>
    <p:sldId id="657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84" d="100"/>
          <a:sy n="84" d="100"/>
        </p:scale>
        <p:origin x="-672" y="-96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8/14/23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8/14/23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512A4214-826B-4F3D-826F-B97385887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E1283B52-5DCB-4DD4-AFB0-8D67D39E2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D59D9A97-27AD-41F3-A0B1-193CB69BB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504C71BC-037E-4E74-AF0C-568997AAB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19509842-B4DB-4CB6-8695-39678E077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B1F3D9F3-BE36-494C-80B6-02091500B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CB5027E5-2CC0-41E2-B407-C4524B2E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553C412B-B298-4466-9CDD-F3963C1BF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D8415B38-0C48-4571-94DF-D3BF1F64D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B60CDA51-51D9-42CD-8CA3-6C567EF05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53FCA632-108F-474A-81FB-5F211FAD5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8FB8321B-95CF-477A-870C-AAEC01DD0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259BEC0A-7828-4871-83A9-80B6F54B2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938E3C64-5533-4D43-AECA-8CED82943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7988FBE1-B4D6-4532-B07A-D078E9DA5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C019D400-B840-4FD8-A245-F7DE3202F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F102E7BB-59D7-4521-85EC-86F2B971A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288F52B9-25C1-44B5-9D68-271ED88AD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112DDCC4-6C16-469B-B9B9-2B79537AF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B445A614-470F-42F6-A0AC-6C7936FFA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xmlns="" id="{A607768D-415B-4650-9EE3-AFCF832C8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70E8E9B1-2DF8-4005-A329-4E42E0767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E75F6061-B657-49B3-A584-6AB88DEA4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FCF38640-368C-47A4-A2D4-48D28D1A6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820C8938-17AB-4680-8389-685F4E8E1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9F19EF7C-25CF-4160-8336-891131380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2787F72B-C626-4291-8A8B-CFE2BF5B0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C174A355-D76C-4BAE-9648-3779D7767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13E5BA77-ED63-4720-B7EC-7FE35B73A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FE4E605B-DFCC-4893-BC5C-889D2C59B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47E27AD2-995A-443E-8BF9-F9D75E1A2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F4275C81-F754-47A0-9D1A-75B04AF70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3A8A8FDA-2E23-48DE-BE8B-4220C8329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7A80237A-B484-4B04-8FE1-F4E44BAEC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01CEF6A6-D549-4F26-8824-8761FDC5A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E5F479D1-B016-40E9-8C48-20CFAB843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FFCDD260-5025-4015-B77D-64E575B843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DB1A987A-1460-41AD-8930-E94C3F23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>
                <a:cs typeface="Arabic Typesetting" panose="03020402040406030203" pitchFamily="66" charset="-78"/>
              </a:rPr>
              <a:t>ư</a:t>
            </a:r>
            <a:r>
              <a:rPr lang="en-US" sz="2400" i="1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40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bg1"/>
                </a:solidFill>
              </a:rPr>
              <a:t>Thống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kê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máy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tính</a:t>
            </a:r>
            <a:r>
              <a:rPr lang="en-US" sz="900">
                <a:solidFill>
                  <a:schemeClr val="bg1"/>
                </a:solidFill>
              </a:rPr>
              <a:t> &amp; </a:t>
            </a:r>
            <a:r>
              <a:rPr lang="en-US" sz="900" err="1">
                <a:solidFill>
                  <a:schemeClr val="bg1"/>
                </a:solidFill>
              </a:rPr>
              <a:t>ứng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dụng</a:t>
            </a:r>
            <a:r>
              <a:rPr lang="en-US" sz="900">
                <a:solidFill>
                  <a:schemeClr val="bg1"/>
                </a:solidFill>
              </a:rPr>
              <a:t>   </a:t>
            </a:r>
            <a:r>
              <a:rPr lang="en-US" sz="900" b="0">
                <a:solidFill>
                  <a:schemeClr val="bg1"/>
                </a:solidFill>
              </a:rPr>
              <a:t>-</a:t>
            </a:r>
            <a:r>
              <a:rPr lang="en-US" sz="9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xmlns="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  <p:sldLayoutId id="214748393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/>
              <a:t>TỔNG HỢP VÀ TRỰC QUAN HÓA DỮ LIỆU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latin typeface="Old English Text MT" panose="03040902040508030806" pitchFamily="66" charset="0"/>
              </a:rPr>
              <a:t>02</a:t>
            </a:r>
            <a:endParaRPr lang="en-US" sz="2400" b="1" i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66D36DC-9BD0-417A-AFC0-E7EB2253B227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433" name="Rectangle 7">
            <a:extLst>
              <a:ext uri="{FF2B5EF4-FFF2-40B4-BE49-F238E27FC236}">
                <a16:creationId xmlns:a16="http://schemas.microsoft.com/office/drawing/2014/main" xmlns="" id="{4F926259-0FB9-4BC3-AD80-DBAAEED2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17434" name="Rectangle 12">
            <a:extLst>
              <a:ext uri="{FF2B5EF4-FFF2-40B4-BE49-F238E27FC236}">
                <a16:creationId xmlns:a16="http://schemas.microsoft.com/office/drawing/2014/main" xmlns="" id="{773440E6-2A56-4078-AA44-5B8A53FEC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230028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Lower 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Limits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7435" name="Oval 52">
            <a:extLst>
              <a:ext uri="{FF2B5EF4-FFF2-40B4-BE49-F238E27FC236}">
                <a16:creationId xmlns:a16="http://schemas.microsoft.com/office/drawing/2014/main" xmlns="" id="{1C2B1C70-03DE-4712-9D16-8C3AAACDF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057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7436" name="Group 56">
            <a:extLst>
              <a:ext uri="{FF2B5EF4-FFF2-40B4-BE49-F238E27FC236}">
                <a16:creationId xmlns:a16="http://schemas.microsoft.com/office/drawing/2014/main" xmlns="" id="{B6385233-8242-4947-828C-5CDC69B0F446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2209800"/>
            <a:ext cx="2662237" cy="1752600"/>
            <a:chOff x="1884" y="2236"/>
            <a:chExt cx="2007" cy="1104"/>
          </a:xfrm>
        </p:grpSpPr>
        <p:sp>
          <p:nvSpPr>
            <p:cNvPr id="17442" name="Line 57">
              <a:extLst>
                <a:ext uri="{FF2B5EF4-FFF2-40B4-BE49-F238E27FC236}">
                  <a16:creationId xmlns:a16="http://schemas.microsoft.com/office/drawing/2014/main" xmlns="" id="{AEC1846E-B9A8-4DFF-83B7-43AE5922F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773"/>
              <a:ext cx="2007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3" name="Group 58">
              <a:extLst>
                <a:ext uri="{FF2B5EF4-FFF2-40B4-BE49-F238E27FC236}">
                  <a16:creationId xmlns:a16="http://schemas.microsoft.com/office/drawing/2014/main" xmlns="" id="{CD482016-9BA6-46BA-AAC1-8076C62F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8" y="2236"/>
              <a:ext cx="1952" cy="1104"/>
              <a:chOff x="1888" y="2236"/>
              <a:chExt cx="1952" cy="1104"/>
            </a:xfrm>
          </p:grpSpPr>
          <p:sp>
            <p:nvSpPr>
              <p:cNvPr id="17444" name="Line 59">
                <a:extLst>
                  <a:ext uri="{FF2B5EF4-FFF2-40B4-BE49-F238E27FC236}">
                    <a16:creationId xmlns:a16="http://schemas.microsoft.com/office/drawing/2014/main" xmlns="" id="{061A56CE-E2B6-49D6-B1F5-E8D42D6E1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2" y="2529"/>
                <a:ext cx="1948" cy="2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60">
                <a:extLst>
                  <a:ext uri="{FF2B5EF4-FFF2-40B4-BE49-F238E27FC236}">
                    <a16:creationId xmlns:a16="http://schemas.microsoft.com/office/drawing/2014/main" xmlns="" id="{ACE1E2C2-0A06-4A87-8C0C-1D24D6AEE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6" y="2764"/>
                <a:ext cx="19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61">
                <a:extLst>
                  <a:ext uri="{FF2B5EF4-FFF2-40B4-BE49-F238E27FC236}">
                    <a16:creationId xmlns:a16="http://schemas.microsoft.com/office/drawing/2014/main" xmlns="" id="{6202BD65-0EB3-4CD3-AE1C-F141C915A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8" y="2780"/>
                <a:ext cx="1945" cy="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64">
                <a:extLst>
                  <a:ext uri="{FF2B5EF4-FFF2-40B4-BE49-F238E27FC236}">
                    <a16:creationId xmlns:a16="http://schemas.microsoft.com/office/drawing/2014/main" xmlns="" id="{B02B3327-5DDD-458D-A0BC-85E5F5FE5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2236"/>
                <a:ext cx="1920" cy="4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37" name="Oval 52">
            <a:extLst>
              <a:ext uri="{FF2B5EF4-FFF2-40B4-BE49-F238E27FC236}">
                <a16:creationId xmlns:a16="http://schemas.microsoft.com/office/drawing/2014/main" xmlns="" id="{20E4FF19-3ADE-4D5D-B49D-C508DE08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438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38" name="Oval 52">
            <a:extLst>
              <a:ext uri="{FF2B5EF4-FFF2-40B4-BE49-F238E27FC236}">
                <a16:creationId xmlns:a16="http://schemas.microsoft.com/office/drawing/2014/main" xmlns="" id="{5E81DCB1-F309-4477-AC61-358B9689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39" name="Oval 52">
            <a:extLst>
              <a:ext uri="{FF2B5EF4-FFF2-40B4-BE49-F238E27FC236}">
                <a16:creationId xmlns:a16="http://schemas.microsoft.com/office/drawing/2014/main" xmlns="" id="{AD471F08-9A70-4058-88AD-B6002318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286125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40" name="Oval 52">
            <a:extLst>
              <a:ext uri="{FF2B5EF4-FFF2-40B4-BE49-F238E27FC236}">
                <a16:creationId xmlns:a16="http://schemas.microsoft.com/office/drawing/2014/main" xmlns="" id="{84208A66-524C-4A71-BD92-C93F91DF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7338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41" name="Rectangle 31">
            <a:extLst>
              <a:ext uri="{FF2B5EF4-FFF2-40B4-BE49-F238E27FC236}">
                <a16:creationId xmlns:a16="http://schemas.microsoft.com/office/drawing/2014/main" xmlns="" id="{8F34F4B4-12CC-41CD-BD5E-1F9CD5E2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solidFill>
                  <a:srgbClr val="000000"/>
                </a:solidFill>
              </a:rPr>
              <a:t>are the smallest numbers that can actually belong to different classes.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02F7FC1-02B7-4319-ACE7-AA517FB67EB1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9481" name="Rectangle 7">
            <a:extLst>
              <a:ext uri="{FF2B5EF4-FFF2-40B4-BE49-F238E27FC236}">
                <a16:creationId xmlns:a16="http://schemas.microsoft.com/office/drawing/2014/main" xmlns="" id="{AD56ED91-1097-4A47-9EB5-73CC01CE1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19482" name="Rectangle 12">
            <a:extLst>
              <a:ext uri="{FF2B5EF4-FFF2-40B4-BE49-F238E27FC236}">
                <a16:creationId xmlns:a16="http://schemas.microsoft.com/office/drawing/2014/main" xmlns="" id="{A4311122-40AE-4634-B19E-DC4FDD87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228123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Upper 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Limits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9483" name="Oval 52">
            <a:extLst>
              <a:ext uri="{FF2B5EF4-FFF2-40B4-BE49-F238E27FC236}">
                <a16:creationId xmlns:a16="http://schemas.microsoft.com/office/drawing/2014/main" xmlns="" id="{3B9F1ACA-3C79-4F4D-9C50-2D1DBD16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2057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9484" name="Group 56">
            <a:extLst>
              <a:ext uri="{FF2B5EF4-FFF2-40B4-BE49-F238E27FC236}">
                <a16:creationId xmlns:a16="http://schemas.microsoft.com/office/drawing/2014/main" xmlns="" id="{931849A3-0888-4BEB-8C66-B61F4F787F61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2286000"/>
            <a:ext cx="3195637" cy="1524000"/>
            <a:chOff x="1884" y="2284"/>
            <a:chExt cx="2409" cy="960"/>
          </a:xfrm>
        </p:grpSpPr>
        <p:sp>
          <p:nvSpPr>
            <p:cNvPr id="19490" name="Line 57">
              <a:extLst>
                <a:ext uri="{FF2B5EF4-FFF2-40B4-BE49-F238E27FC236}">
                  <a16:creationId xmlns:a16="http://schemas.microsoft.com/office/drawing/2014/main" xmlns="" id="{0E70BAFA-EF0E-4124-B992-0B36FBC48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773"/>
              <a:ext cx="2409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91" name="Group 58">
              <a:extLst>
                <a:ext uri="{FF2B5EF4-FFF2-40B4-BE49-F238E27FC236}">
                  <a16:creationId xmlns:a16="http://schemas.microsoft.com/office/drawing/2014/main" xmlns="" id="{107B5EF3-6690-46E0-9EC5-CC3B8CBBD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8" y="2284"/>
              <a:ext cx="2405" cy="960"/>
              <a:chOff x="1888" y="2284"/>
              <a:chExt cx="2405" cy="960"/>
            </a:xfrm>
          </p:grpSpPr>
          <p:sp>
            <p:nvSpPr>
              <p:cNvPr id="19492" name="Line 59">
                <a:extLst>
                  <a:ext uri="{FF2B5EF4-FFF2-40B4-BE49-F238E27FC236}">
                    <a16:creationId xmlns:a16="http://schemas.microsoft.com/office/drawing/2014/main" xmlns="" id="{9E6FB314-188C-4CB9-AB0C-527E58C9F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2" y="2572"/>
                <a:ext cx="2286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Line 60">
                <a:extLst>
                  <a:ext uri="{FF2B5EF4-FFF2-40B4-BE49-F238E27FC236}">
                    <a16:creationId xmlns:a16="http://schemas.microsoft.com/office/drawing/2014/main" xmlns="" id="{6AD671CF-3C26-45B2-AEEB-E26FC8108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6" y="2764"/>
                <a:ext cx="228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4" name="Line 61">
                <a:extLst>
                  <a:ext uri="{FF2B5EF4-FFF2-40B4-BE49-F238E27FC236}">
                    <a16:creationId xmlns:a16="http://schemas.microsoft.com/office/drawing/2014/main" xmlns="" id="{4D91E6EE-DAFF-4FDA-B966-8DE67BF8D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8" y="2780"/>
                <a:ext cx="2405" cy="4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64">
                <a:extLst>
                  <a:ext uri="{FF2B5EF4-FFF2-40B4-BE49-F238E27FC236}">
                    <a16:creationId xmlns:a16="http://schemas.microsoft.com/office/drawing/2014/main" xmlns="" id="{88132D50-EFDF-41B5-AA7C-2E28B8564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2284"/>
                <a:ext cx="2221" cy="4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485" name="Oval 52">
            <a:extLst>
              <a:ext uri="{FF2B5EF4-FFF2-40B4-BE49-F238E27FC236}">
                <a16:creationId xmlns:a16="http://schemas.microsoft.com/office/drawing/2014/main" xmlns="" id="{6039CFA2-42A5-46DA-B4F8-7F3FA239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438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6" name="Oval 52">
            <a:extLst>
              <a:ext uri="{FF2B5EF4-FFF2-40B4-BE49-F238E27FC236}">
                <a16:creationId xmlns:a16="http://schemas.microsoft.com/office/drawing/2014/main" xmlns="" id="{80CF17D0-0B1A-4DE6-96BA-2F492B4E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8956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7" name="Oval 52">
            <a:extLst>
              <a:ext uri="{FF2B5EF4-FFF2-40B4-BE49-F238E27FC236}">
                <a16:creationId xmlns:a16="http://schemas.microsoft.com/office/drawing/2014/main" xmlns="" id="{1EA1B143-5B6C-4092-A03E-040464BA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286125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8" name="Oval 52">
            <a:extLst>
              <a:ext uri="{FF2B5EF4-FFF2-40B4-BE49-F238E27FC236}">
                <a16:creationId xmlns:a16="http://schemas.microsoft.com/office/drawing/2014/main" xmlns="" id="{3B156D9D-284D-459E-B64F-B556FCBF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7338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9" name="Rectangle 31">
            <a:extLst>
              <a:ext uri="{FF2B5EF4-FFF2-40B4-BE49-F238E27FC236}">
                <a16:creationId xmlns:a16="http://schemas.microsoft.com/office/drawing/2014/main" xmlns="" id="{FD951CE9-D0FC-4F19-A542-AAF40289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solidFill>
                  <a:srgbClr val="000000"/>
                </a:solidFill>
              </a:rPr>
              <a:t>are the largest numbers that can actually belong to different classes.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13FDDF8-B1D3-4FD9-9239-5223FBBAE17A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1529" name="Rectangle 7">
            <a:extLst>
              <a:ext uri="{FF2B5EF4-FFF2-40B4-BE49-F238E27FC236}">
                <a16:creationId xmlns:a16="http://schemas.microsoft.com/office/drawing/2014/main" xmlns="" id="{DD29DCFE-A183-4021-9DEE-A8DB7C83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21530" name="Rectangle 12">
            <a:extLst>
              <a:ext uri="{FF2B5EF4-FFF2-40B4-BE49-F238E27FC236}">
                <a16:creationId xmlns:a16="http://schemas.microsoft.com/office/drawing/2014/main" xmlns="" id="{25082A86-9C30-4FDF-92EF-9A152DB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21605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Boundaries</a:t>
            </a:r>
          </a:p>
        </p:txBody>
      </p:sp>
      <p:sp>
        <p:nvSpPr>
          <p:cNvPr id="21531" name="Rectangle 31">
            <a:extLst>
              <a:ext uri="{FF2B5EF4-FFF2-40B4-BE49-F238E27FC236}">
                <a16:creationId xmlns:a16="http://schemas.microsoft.com/office/drawing/2014/main" xmlns="" id="{069A1B88-ABF3-494B-8050-05B3DD79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4572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</a:pPr>
            <a:r>
              <a:rPr lang="en-US" altLang="en-US" b="0">
                <a:solidFill>
                  <a:srgbClr val="000000"/>
                </a:solidFill>
              </a:rPr>
              <a:t>are the numbers used to separate classes, but without the gaps created by class limits.</a:t>
            </a:r>
          </a:p>
        </p:txBody>
      </p:sp>
      <p:sp>
        <p:nvSpPr>
          <p:cNvPr id="21532" name="Text Box 23">
            <a:extLst>
              <a:ext uri="{FF2B5EF4-FFF2-40B4-BE49-F238E27FC236}">
                <a16:creationId xmlns:a16="http://schemas.microsoft.com/office/drawing/2014/main" xmlns="" id="{6431E434-C0CA-4C8B-AFCF-F8246C3F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1828800"/>
            <a:ext cx="11493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49.5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69.5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89.5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109.5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129.5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149.5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81EAA90-7259-4FDD-8ACE-A98898E140D0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3577" name="Rectangle 7">
            <a:extLst>
              <a:ext uri="{FF2B5EF4-FFF2-40B4-BE49-F238E27FC236}">
                <a16:creationId xmlns:a16="http://schemas.microsoft.com/office/drawing/2014/main" xmlns="" id="{75FFF554-3F3F-4FF5-80BB-E0A2204F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23578" name="Rectangle 12">
            <a:extLst>
              <a:ext uri="{FF2B5EF4-FFF2-40B4-BE49-F238E27FC236}">
                <a16:creationId xmlns:a16="http://schemas.microsoft.com/office/drawing/2014/main" xmlns="" id="{434AE0FC-A7B3-4B25-A1E2-3ED8290A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18796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Midpoints</a:t>
            </a:r>
          </a:p>
        </p:txBody>
      </p:sp>
      <p:sp>
        <p:nvSpPr>
          <p:cNvPr id="23579" name="Rectangle 31">
            <a:extLst>
              <a:ext uri="{FF2B5EF4-FFF2-40B4-BE49-F238E27FC236}">
                <a16:creationId xmlns:a16="http://schemas.microsoft.com/office/drawing/2014/main" xmlns="" id="{ACA0D06D-4D47-438B-81C3-F03A3255D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b="0">
                <a:solidFill>
                  <a:srgbClr val="000000"/>
                </a:solidFill>
              </a:rPr>
              <a:t>are the values in the middle of the classes and can be found by adding the lower class limit to the upper class limit and dividing the sum by 2.</a:t>
            </a:r>
          </a:p>
        </p:txBody>
      </p:sp>
      <p:sp>
        <p:nvSpPr>
          <p:cNvPr id="23580" name="Text Box 23">
            <a:extLst>
              <a:ext uri="{FF2B5EF4-FFF2-40B4-BE49-F238E27FC236}">
                <a16:creationId xmlns:a16="http://schemas.microsoft.com/office/drawing/2014/main" xmlns="" id="{9ADBB357-F26F-4654-9764-7BDA80A2D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2062163"/>
            <a:ext cx="11493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59.5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79.5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99.5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119.5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139.5</a:t>
            </a:r>
          </a:p>
          <a:p>
            <a:pPr>
              <a:lnSpc>
                <a:spcPct val="135000"/>
              </a:lnSpc>
            </a:pPr>
            <a:endParaRPr lang="en-US" altLang="en-US">
              <a:solidFill>
                <a:srgbClr val="FC012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59EDFCE-C846-4025-AE11-8AA5E0968BAC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5625" name="Rectangle 7">
            <a:extLst>
              <a:ext uri="{FF2B5EF4-FFF2-40B4-BE49-F238E27FC236}">
                <a16:creationId xmlns:a16="http://schemas.microsoft.com/office/drawing/2014/main" xmlns="" id="{C9CEDD45-BF4C-402A-96B1-B2C8DCCA5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25626" name="Rectangle 12">
            <a:extLst>
              <a:ext uri="{FF2B5EF4-FFF2-40B4-BE49-F238E27FC236}">
                <a16:creationId xmlns:a16="http://schemas.microsoft.com/office/drawing/2014/main" xmlns="" id="{A60B180C-495B-44D1-A263-3E956DA2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12430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Class 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5627" name="Rectangle 31">
            <a:extLst>
              <a:ext uri="{FF2B5EF4-FFF2-40B4-BE49-F238E27FC236}">
                <a16:creationId xmlns:a16="http://schemas.microsoft.com/office/drawing/2014/main" xmlns="" id="{52BA8A85-11AC-419E-92FB-6C31A9B4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4572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</a:pPr>
            <a:r>
              <a:rPr lang="en-US" altLang="en-US" b="0">
                <a:solidFill>
                  <a:srgbClr val="000000"/>
                </a:solidFill>
              </a:rPr>
              <a:t>is the difference between two consecutive lower class limits or two consecutive  lower class boundaries.</a:t>
            </a:r>
          </a:p>
        </p:txBody>
      </p:sp>
      <p:sp>
        <p:nvSpPr>
          <p:cNvPr id="25628" name="Text Box 23">
            <a:extLst>
              <a:ext uri="{FF2B5EF4-FFF2-40B4-BE49-F238E27FC236}">
                <a16:creationId xmlns:a16="http://schemas.microsoft.com/office/drawing/2014/main" xmlns="" id="{53AE1204-8E2E-4837-8927-F0C4EEDE9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2062163"/>
            <a:ext cx="114935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tần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Lý do sử dụng bảng phân phối tần số: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Có thể tổng hợp đ</a:t>
            </a:r>
            <a:r>
              <a:rPr lang="vi-VN"/>
              <a:t>ư</a:t>
            </a:r>
            <a:r>
              <a:rPr lang="en-US"/>
              <a:t>ợc tập dữ liệu lớn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Có thể phân tích tính tự nhiên của dữ liệu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Có c</a:t>
            </a:r>
            <a:r>
              <a:rPr lang="vi-VN"/>
              <a:t>ơ</a:t>
            </a:r>
            <a:r>
              <a:rPr lang="en-US"/>
              <a:t> sở để xây dựng các đồ thị khác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8689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Phân phối tần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xây dựng một bảng phân phối tần suất: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Xác định số lớp (thông th</a:t>
            </a:r>
            <a:r>
              <a:rPr lang="vi-VN"/>
              <a:t>ư</a:t>
            </a:r>
            <a:r>
              <a:rPr lang="en-US"/>
              <a:t>ờng từ 5-20)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Tính độ rộng của lớp</a:t>
            </a:r>
          </a:p>
          <a:p>
            <a:pPr marL="296862" lvl="1" indent="0">
              <a:buNone/>
            </a:pPr>
            <a:endParaRPr lang="en-US"/>
          </a:p>
          <a:p>
            <a:pPr marL="296862" lvl="1" indent="0">
              <a:buNone/>
            </a:pPr>
            <a:endParaRPr lang="en-US"/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Chọn giá trị bắt đầu (giá trị nhỏ nhất hoặc một giá trị thuận lợi nào đó)</a:t>
            </a:r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Tính toán các lớp sử dụng cận d</a:t>
            </a:r>
            <a:r>
              <a:rPr lang="vi-VN"/>
              <a:t>ư</a:t>
            </a:r>
            <a:r>
              <a:rPr lang="en-US"/>
              <a:t>ới và độ rộng của lớp</a:t>
            </a:r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Liệt kê các lớp theo hàng dọc</a:t>
            </a:r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Điền các giá trị tần số.</a:t>
            </a:r>
          </a:p>
          <a:p>
            <a:pPr marL="754062" lvl="1" indent="-457200">
              <a:buFont typeface="+mj-lt"/>
              <a:buAutoNum type="arabicPeriod" startAt="3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DB71F517-AE6B-4ACC-A815-BDA3F4458487}"/>
              </a:ext>
            </a:extLst>
          </p:cNvPr>
          <p:cNvGrpSpPr>
            <a:grpSpLocks/>
          </p:cNvGrpSpPr>
          <p:nvPr/>
        </p:nvGrpSpPr>
        <p:grpSpPr bwMode="auto">
          <a:xfrm>
            <a:off x="945106" y="2895600"/>
            <a:ext cx="7989888" cy="874713"/>
            <a:chOff x="448" y="1264"/>
            <a:chExt cx="5033" cy="551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xmlns="" id="{7DEAB0A5-0C3C-44AE-9F21-B76AB1A7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1348"/>
              <a:ext cx="125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FC0128"/>
                  </a:solidFill>
                </a:rPr>
                <a:t>class width  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xmlns="" id="{7ABEBF0F-41EF-4F0E-82CA-8F449BF9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1264"/>
              <a:ext cx="3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FC0128"/>
                  </a:solidFill>
                </a:rPr>
                <a:t>        (maximum value) – (minimum value)</a:t>
              </a: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xmlns="" id="{8D7C4EE1-D22F-4F8B-A5E9-5DFA0DDC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552"/>
              <a:ext cx="180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FC0128"/>
                  </a:solidFill>
                </a:rPr>
                <a:t>number of classes</a:t>
              </a: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xmlns="" id="{E735729F-61BB-4AB3-B295-A31AA15F9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0" y="1558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xmlns="" id="{193C38B6-CBA9-4B67-8077-10791CDE8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45969"/>
              </p:ext>
            </p:extLst>
          </p:nvPr>
        </p:nvGraphicFramePr>
        <p:xfrm>
          <a:off x="2848519" y="3167063"/>
          <a:ext cx="24288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228501" imgH="203112" progId="Equation.DSMT4">
                  <p:embed/>
                </p:oleObj>
              </mc:Choice>
              <mc:Fallback>
                <p:oleObj name="Equation" r:id="rId3" imgW="228501" imgH="203112" progId="Equation.DSMT4">
                  <p:embed/>
                  <p:pic>
                    <p:nvPicPr>
                      <p:cNvPr id="29703" name="Object 2">
                        <a:extLst>
                          <a:ext uri="{FF2B5EF4-FFF2-40B4-BE49-F238E27FC236}">
                            <a16:creationId xmlns:a16="http://schemas.microsoft.com/office/drawing/2014/main" xmlns="" id="{7A862279-DAEB-4D17-89D0-E4980D037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519" y="3167063"/>
                        <a:ext cx="242887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8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tần số t</a:t>
            </a:r>
            <a:r>
              <a:rPr lang="vi-VN"/>
              <a:t>ư</a:t>
            </a:r>
            <a:r>
              <a:rPr lang="en-US"/>
              <a:t>ơng đối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Giống nh</a:t>
            </a:r>
            <a:r>
              <a:rPr lang="vi-VN"/>
              <a:t>ư</a:t>
            </a:r>
            <a:r>
              <a:rPr lang="en-US"/>
              <a:t> phân phối tần số, nh</a:t>
            </a:r>
            <a:r>
              <a:rPr lang="vi-VN"/>
              <a:t>ư</a:t>
            </a:r>
            <a:r>
              <a:rPr lang="en-US"/>
              <a:t>ng tần số của lớp đ</a:t>
            </a:r>
            <a:r>
              <a:rPr lang="vi-VN"/>
              <a:t>ư</a:t>
            </a:r>
            <a:r>
              <a:rPr lang="en-US"/>
              <a:t>ợc thay bằng tỷ lệ của lớp so với toàn bộ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xmlns="" id="{24BF468F-A9E8-48AE-99C5-756D7CBFAC12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3048000"/>
            <a:ext cx="7464425" cy="1049338"/>
            <a:chOff x="435" y="2170"/>
            <a:chExt cx="4702" cy="66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EB1632B2-0143-48D5-8C36-814E5B0C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350"/>
              <a:ext cx="209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relative frequency =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7099433B-6B29-470F-9DC5-01101935C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170"/>
              <a:ext cx="168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class frequency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xmlns="" id="{CD0A03E0-636C-4C26-8AF8-866B9868D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2530"/>
              <a:ext cx="23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sum of all frequencies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xmlns="" id="{20C02961-5095-4EFE-BB26-8B9EF1CD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2480"/>
              <a:ext cx="236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xmlns="" id="{B95BEBA1-FCA2-4B7E-BF8D-4A563D185D0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0413"/>
            <a:ext cx="7956550" cy="1049337"/>
            <a:chOff x="492" y="3129"/>
            <a:chExt cx="5012" cy="6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DBFC381-F28A-49B6-87DB-44EF89EB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3167"/>
              <a:ext cx="125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percentage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frequency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43EBE6A-663C-4F2F-91C1-80EA436F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29"/>
              <a:ext cx="168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class frequency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522F52F-575A-4F68-913E-2E4D84022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3489"/>
              <a:ext cx="23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sum of all frequencies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xmlns="" id="{7816D493-D762-4222-A4FD-080D43FAC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3439"/>
              <a:ext cx="2332" cy="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0A08563-CD22-4C3C-AF74-615634DD3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3289"/>
              <a:ext cx="88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  <a:sym typeface="Symbol" panose="05050102010706020507" pitchFamily="18" charset="2"/>
                </a:rPr>
                <a:t> </a:t>
              </a:r>
              <a:r>
                <a:rPr lang="en-US" altLang="en-US" sz="2800" b="0">
                  <a:solidFill>
                    <a:srgbClr val="FC0128"/>
                  </a:solidFill>
                </a:rPr>
                <a:t>100%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7382237E-A67F-4A0B-90E2-4CD41CBC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3282"/>
              <a:ext cx="24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3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440A1443-98F5-4A40-B83D-C3776D74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04825"/>
            <a:ext cx="78311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Relative Frequency Distribution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2035B56-C7F0-4AE2-94BE-D235CEA62659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600200"/>
          <a:ext cx="4038600" cy="27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Relative Frequency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2.6%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44.9%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9.0%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336931E2-9474-4FB4-A01F-664AB308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504825"/>
            <a:ext cx="86344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Cumulative Frequency Distribution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3EF6409B-031A-4AAD-AC61-CB063B96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6126163"/>
            <a:ext cx="128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xmlns="" id="{48958E77-16C2-43CE-9FEF-5AEC2BD1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6126163"/>
            <a:ext cx="216693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xmlns="" id="{08B13B1E-D9B3-4C6A-AC4A-5C9B90CDAA3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668169" y="2942431"/>
            <a:ext cx="32146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solidFill>
                  <a:srgbClr val="FC0128"/>
                </a:solidFill>
              </a:rPr>
              <a:t>Cumulative Frequencies</a:t>
            </a:r>
          </a:p>
        </p:txBody>
      </p:sp>
      <p:grpSp>
        <p:nvGrpSpPr>
          <p:cNvPr id="35846" name="Group 35">
            <a:extLst>
              <a:ext uri="{FF2B5EF4-FFF2-40B4-BE49-F238E27FC236}">
                <a16:creationId xmlns:a16="http://schemas.microsoft.com/office/drawing/2014/main" xmlns="" id="{56B14D7D-66F1-4C5F-9944-E299EAC8DEE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286000"/>
            <a:ext cx="446088" cy="2057400"/>
            <a:chOff x="4183" y="1325"/>
            <a:chExt cx="281" cy="1296"/>
          </a:xfrm>
        </p:grpSpPr>
        <p:sp>
          <p:nvSpPr>
            <p:cNvPr id="35877" name="Freeform 6">
              <a:extLst>
                <a:ext uri="{FF2B5EF4-FFF2-40B4-BE49-F238E27FC236}">
                  <a16:creationId xmlns:a16="http://schemas.microsoft.com/office/drawing/2014/main" xmlns="" id="{5620BDDF-B510-4F69-B9BB-FBF52AF4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913"/>
              <a:ext cx="127" cy="60"/>
            </a:xfrm>
            <a:custGeom>
              <a:avLst/>
              <a:gdLst>
                <a:gd name="T0" fmla="*/ 0 w 127"/>
                <a:gd name="T1" fmla="*/ 0 h 60"/>
                <a:gd name="T2" fmla="*/ 127 w 127"/>
                <a:gd name="T3" fmla="*/ 60 h 60"/>
                <a:gd name="T4" fmla="*/ 0 60000 65536"/>
                <a:gd name="T5" fmla="*/ 0 60000 65536"/>
                <a:gd name="T6" fmla="*/ 0 w 127"/>
                <a:gd name="T7" fmla="*/ 0 h 60"/>
                <a:gd name="T8" fmla="*/ 127 w 127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" h="60">
                  <a:moveTo>
                    <a:pt x="0" y="0"/>
                  </a:moveTo>
                  <a:lnTo>
                    <a:pt x="127" y="60"/>
                  </a:lnTo>
                </a:path>
              </a:pathLst>
            </a:cu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8" name="Group 34">
              <a:extLst>
                <a:ext uri="{FF2B5EF4-FFF2-40B4-BE49-F238E27FC236}">
                  <a16:creationId xmlns:a16="http://schemas.microsoft.com/office/drawing/2014/main" xmlns="" id="{6EFF1EAA-5474-45EA-B566-DF178D4F0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3" y="1325"/>
              <a:ext cx="274" cy="1296"/>
              <a:chOff x="4183" y="1325"/>
              <a:chExt cx="274" cy="1296"/>
            </a:xfrm>
          </p:grpSpPr>
          <p:sp>
            <p:nvSpPr>
              <p:cNvPr id="35879" name="Freeform 7">
                <a:extLst>
                  <a:ext uri="{FF2B5EF4-FFF2-40B4-BE49-F238E27FC236}">
                    <a16:creationId xmlns:a16="http://schemas.microsoft.com/office/drawing/2014/main" xmlns="" id="{C0DFFAE2-E72F-46DB-8582-51408969B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1973"/>
                <a:ext cx="118" cy="50"/>
              </a:xfrm>
              <a:custGeom>
                <a:avLst/>
                <a:gdLst>
                  <a:gd name="T0" fmla="*/ 0 w 118"/>
                  <a:gd name="T1" fmla="*/ 50 h 50"/>
                  <a:gd name="T2" fmla="*/ 118 w 118"/>
                  <a:gd name="T3" fmla="*/ 0 h 50"/>
                  <a:gd name="T4" fmla="*/ 0 60000 65536"/>
                  <a:gd name="T5" fmla="*/ 0 60000 65536"/>
                  <a:gd name="T6" fmla="*/ 0 w 118"/>
                  <a:gd name="T7" fmla="*/ 0 h 50"/>
                  <a:gd name="T8" fmla="*/ 118 w 118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" h="50">
                    <a:moveTo>
                      <a:pt x="0" y="50"/>
                    </a:moveTo>
                    <a:lnTo>
                      <a:pt x="118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Freeform 8">
                <a:extLst>
                  <a:ext uri="{FF2B5EF4-FFF2-40B4-BE49-F238E27FC236}">
                    <a16:creationId xmlns:a16="http://schemas.microsoft.com/office/drawing/2014/main" xmlns="" id="{E2838BD6-7DD3-41EF-BA75-1C861F2D9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378"/>
                <a:ext cx="4" cy="554"/>
              </a:xfrm>
              <a:custGeom>
                <a:avLst/>
                <a:gdLst>
                  <a:gd name="T0" fmla="*/ 0 w 4"/>
                  <a:gd name="T1" fmla="*/ 554 h 554"/>
                  <a:gd name="T2" fmla="*/ 4 w 4"/>
                  <a:gd name="T3" fmla="*/ 0 h 554"/>
                  <a:gd name="T4" fmla="*/ 0 60000 65536"/>
                  <a:gd name="T5" fmla="*/ 0 60000 65536"/>
                  <a:gd name="T6" fmla="*/ 0 w 4"/>
                  <a:gd name="T7" fmla="*/ 0 h 554"/>
                  <a:gd name="T8" fmla="*/ 4 w 4"/>
                  <a:gd name="T9" fmla="*/ 554 h 55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554">
                    <a:moveTo>
                      <a:pt x="0" y="554"/>
                    </a:moveTo>
                    <a:lnTo>
                      <a:pt x="4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1" name="Line 9">
                <a:extLst>
                  <a:ext uri="{FF2B5EF4-FFF2-40B4-BE49-F238E27FC236}">
                    <a16:creationId xmlns:a16="http://schemas.microsoft.com/office/drawing/2014/main" xmlns="" id="{77EAA247-84A0-4F93-95F6-66E2A6562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3" y="2009"/>
                <a:ext cx="0" cy="579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Freeform 10">
                <a:extLst>
                  <a:ext uri="{FF2B5EF4-FFF2-40B4-BE49-F238E27FC236}">
                    <a16:creationId xmlns:a16="http://schemas.microsoft.com/office/drawing/2014/main" xmlns="" id="{3D3E6E24-3535-4EB2-B1F3-F51E6D433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325"/>
                <a:ext cx="153" cy="60"/>
              </a:xfrm>
              <a:custGeom>
                <a:avLst/>
                <a:gdLst>
                  <a:gd name="T0" fmla="*/ 153 w 153"/>
                  <a:gd name="T1" fmla="*/ 60 h 60"/>
                  <a:gd name="T2" fmla="*/ 0 w 153"/>
                  <a:gd name="T3" fmla="*/ 0 h 60"/>
                  <a:gd name="T4" fmla="*/ 0 60000 65536"/>
                  <a:gd name="T5" fmla="*/ 0 60000 65536"/>
                  <a:gd name="T6" fmla="*/ 0 w 153"/>
                  <a:gd name="T7" fmla="*/ 0 h 60"/>
                  <a:gd name="T8" fmla="*/ 153 w 153"/>
                  <a:gd name="T9" fmla="*/ 60 h 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3" h="60">
                    <a:moveTo>
                      <a:pt x="153" y="60"/>
                    </a:moveTo>
                    <a:lnTo>
                      <a:pt x="0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3" name="Freeform 11">
                <a:extLst>
                  <a:ext uri="{FF2B5EF4-FFF2-40B4-BE49-F238E27FC236}">
                    <a16:creationId xmlns:a16="http://schemas.microsoft.com/office/drawing/2014/main" xmlns="" id="{B5AF8E4C-574D-42D7-A5FF-B2DDCC22E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66"/>
                <a:ext cx="151" cy="55"/>
              </a:xfrm>
              <a:custGeom>
                <a:avLst/>
                <a:gdLst>
                  <a:gd name="T0" fmla="*/ 151 w 151"/>
                  <a:gd name="T1" fmla="*/ 0 h 55"/>
                  <a:gd name="T2" fmla="*/ 0 w 151"/>
                  <a:gd name="T3" fmla="*/ 55 h 55"/>
                  <a:gd name="T4" fmla="*/ 0 60000 65536"/>
                  <a:gd name="T5" fmla="*/ 0 60000 65536"/>
                  <a:gd name="T6" fmla="*/ 0 w 151"/>
                  <a:gd name="T7" fmla="*/ 0 h 55"/>
                  <a:gd name="T8" fmla="*/ 151 w 151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1" h="55">
                    <a:moveTo>
                      <a:pt x="151" y="0"/>
                    </a:moveTo>
                    <a:lnTo>
                      <a:pt x="0" y="55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35207F0-6985-4C10-A8B7-41713FD7BAF8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600200"/>
          <a:ext cx="4267200" cy="27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Frequency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77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78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Sau khi tính toán đ</a:t>
            </a:r>
            <a:r>
              <a:rPr lang="vi-VN"/>
              <a:t>ư</a:t>
            </a:r>
            <a:r>
              <a:rPr lang="en-US"/>
              <a:t>ợc bảng phân phối tần số, ta dùng </a:t>
            </a:r>
            <a:r>
              <a:rPr lang="en-US" b="1"/>
              <a:t>histogram</a:t>
            </a:r>
            <a:r>
              <a:rPr lang="en-US"/>
              <a:t> để phân tích hình dạng của phân phối.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2807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 b="1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58A68-F5DB-4CAE-A2C1-9AB004C5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EEC5B5-DDD8-4B26-9F19-B6974486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Histograms: là đồ thị gồm các cột có độ rộng bằng nh</a:t>
            </a:r>
            <a:r>
              <a:rPr lang="vi-VN"/>
              <a:t>ư</a:t>
            </a:r>
            <a:r>
              <a:rPr lang="en-US"/>
              <a:t> nhau nằm cạnh nhau.</a:t>
            </a:r>
          </a:p>
          <a:p>
            <a:r>
              <a:rPr lang="en-US"/>
              <a:t>Trục hoành thể hiện giá trị của lớp</a:t>
            </a:r>
          </a:p>
          <a:p>
            <a:r>
              <a:rPr lang="en-US"/>
              <a:t>Trục tung thể hiện tần suất của lớp</a:t>
            </a:r>
          </a:p>
          <a:p>
            <a:r>
              <a:rPr lang="en-US"/>
              <a:t>Chiều cao của các cột t</a:t>
            </a:r>
            <a:r>
              <a:rPr lang="vi-VN"/>
              <a:t>ư</a:t>
            </a:r>
            <a:r>
              <a:rPr lang="en-US"/>
              <a:t>ơng ứng với tần suất của lớp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DB2039-4754-41BD-A9AA-27C27CD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4DBB9-6E8D-4339-BE57-FBF3D4D2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4365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CA13F19E-F675-455E-89EE-9DDFC18D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28625"/>
            <a:ext cx="85058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xmlns="" id="{0319B6F6-EAB9-425B-AC4A-6EAC720DB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076325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>
                <a:solidFill>
                  <a:srgbClr val="000000"/>
                </a:solidFill>
              </a:rPr>
              <a:t>IQ scores from children with low levels of lead.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F765D6-FA11-492C-91B0-08C1A13F2E1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574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2251" name="Picture 4" descr="Page 55.JPG">
            <a:extLst>
              <a:ext uri="{FF2B5EF4-FFF2-40B4-BE49-F238E27FC236}">
                <a16:creationId xmlns:a16="http://schemas.microsoft.com/office/drawing/2014/main" xmlns="" id="{5C6AA3BF-C7D9-44FC-BB9B-270761B38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50673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2DD9C1-A56F-42DA-B45C-F04020C0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7C7AA2-8FF5-4054-9B34-BBA3006C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Hiểu một cách đ</a:t>
            </a:r>
            <a:r>
              <a:rPr lang="vi-VN"/>
              <a:t>ơ</a:t>
            </a:r>
            <a:r>
              <a:rPr lang="en-US"/>
              <a:t>n giản: histogram là hình vẽ của bảng phân phối tần số.</a:t>
            </a:r>
          </a:p>
          <a:p>
            <a:r>
              <a:rPr lang="en-US"/>
              <a:t>Histograms có thể đ</a:t>
            </a:r>
            <a:r>
              <a:rPr lang="vi-VN"/>
              <a:t>ư</a:t>
            </a:r>
            <a:r>
              <a:rPr lang="en-US"/>
              <a:t>ợc vẽ bằng các phần mềm.</a:t>
            </a:r>
          </a:p>
        </p:txBody>
      </p:sp>
    </p:spTree>
    <p:extLst>
      <p:ext uri="{BB962C8B-B14F-4D97-AF65-F5344CB8AC3E}">
        <p14:creationId xmlns:p14="http://schemas.microsoft.com/office/powerpoint/2010/main" val="284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DA86064B-26F5-4115-BC73-CAD331DC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412750"/>
            <a:ext cx="85058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Relative Frequency Histogram </a:t>
            </a:r>
          </a:p>
          <a:p>
            <a:pPr>
              <a:lnSpc>
                <a:spcPct val="90000"/>
              </a:lnSpc>
            </a:pPr>
            <a:endParaRPr lang="en-US" altLang="en-US" sz="4000">
              <a:solidFill>
                <a:srgbClr val="008000"/>
              </a:solidFill>
            </a:endParaRP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xmlns="" id="{D08799DF-12C7-49BE-B3CE-F4793BFFB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52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solidFill>
                <a:srgbClr val="FC0128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Text Box 15">
            <a:extLst>
              <a:ext uri="{FF2B5EF4-FFF2-40B4-BE49-F238E27FC236}">
                <a16:creationId xmlns:a16="http://schemas.microsoft.com/office/drawing/2014/main" xmlns="" id="{39BBE62B-6D75-4D23-94F0-0876679BE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66800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has the same shape and horizontal scale as a histogram, but the vertical scale is marked with relative frequencies instead of actual frequencies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BCAEB72-0023-4FB3-B65C-AB28FD760A3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362200"/>
          <a:ext cx="2692400" cy="27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Relative Frequency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2.6%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44.9%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9.0%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6348" name="Picture 10" descr="Page 55b.JPG">
            <a:extLst>
              <a:ext uri="{FF2B5EF4-FFF2-40B4-BE49-F238E27FC236}">
                <a16:creationId xmlns:a16="http://schemas.microsoft.com/office/drawing/2014/main" xmlns="" id="{50C86D04-3E28-4AAA-A057-C00C48BD1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1720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b="1" err="1"/>
              <a:t>Các</a:t>
            </a:r>
            <a:r>
              <a:rPr lang="en-US" b="1"/>
              <a:t> </a:t>
            </a:r>
            <a:r>
              <a:rPr lang="en-US" b="1" err="1"/>
              <a:t>dạng</a:t>
            </a:r>
            <a:r>
              <a:rPr lang="en-US" b="1"/>
              <a:t> </a:t>
            </a:r>
            <a:r>
              <a:rPr lang="en-US" b="1" err="1"/>
              <a:t>đồ</a:t>
            </a:r>
            <a:r>
              <a:rPr lang="en-US" b="1"/>
              <a:t> </a:t>
            </a:r>
            <a:r>
              <a:rPr lang="en-US" b="1" err="1"/>
              <a:t>thị</a:t>
            </a:r>
            <a:r>
              <a:rPr lang="en-US" b="1"/>
              <a:t> </a:t>
            </a:r>
            <a:r>
              <a:rPr lang="en-US" b="1" err="1"/>
              <a:t>khác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4C4AD2F9-1292-4EAF-8398-C24007B9E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533400"/>
            <a:ext cx="8543925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 Scatterplot (or Scatter Diagram)</a:t>
            </a:r>
          </a:p>
        </p:txBody>
      </p:sp>
      <p:sp>
        <p:nvSpPr>
          <p:cNvPr id="74755" name="Text Box 5">
            <a:extLst>
              <a:ext uri="{FF2B5EF4-FFF2-40B4-BE49-F238E27FC236}">
                <a16:creationId xmlns:a16="http://schemas.microsoft.com/office/drawing/2014/main" xmlns="" id="{470A851A-179A-4339-B94D-42BDE764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441450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A plot of paired (</a:t>
            </a:r>
            <a:r>
              <a:rPr lang="en-US" altLang="en-US" b="0" i="1" dirty="0">
                <a:solidFill>
                  <a:srgbClr val="000000"/>
                </a:solidFill>
              </a:rPr>
              <a:t>x, y</a:t>
            </a:r>
            <a:r>
              <a:rPr lang="en-US" altLang="en-US" b="0" dirty="0">
                <a:solidFill>
                  <a:srgbClr val="000000"/>
                </a:solidFill>
              </a:rPr>
              <a:t>) quantitative data with a horizontal </a:t>
            </a:r>
            <a:r>
              <a:rPr lang="en-US" altLang="en-US" b="0" i="1" dirty="0">
                <a:solidFill>
                  <a:srgbClr val="000000"/>
                </a:solidFill>
              </a:rPr>
              <a:t>x</a:t>
            </a:r>
            <a:r>
              <a:rPr lang="en-US" altLang="en-US" b="0" dirty="0">
                <a:solidFill>
                  <a:srgbClr val="000000"/>
                </a:solidFill>
              </a:rPr>
              <a:t>-axis and a vertical </a:t>
            </a:r>
            <a:r>
              <a:rPr lang="en-US" altLang="en-US" b="0" i="1" dirty="0">
                <a:solidFill>
                  <a:srgbClr val="000000"/>
                </a:solidFill>
              </a:rPr>
              <a:t>y</a:t>
            </a:r>
            <a:r>
              <a:rPr lang="en-US" altLang="en-US" b="0" dirty="0">
                <a:solidFill>
                  <a:srgbClr val="000000"/>
                </a:solidFill>
              </a:rPr>
              <a:t>-axis. Used to determine whether there is a relationship between the two variables.</a:t>
            </a:r>
          </a:p>
        </p:txBody>
      </p:sp>
      <p:pic>
        <p:nvPicPr>
          <p:cNvPr id="74756" name="Picture 5">
            <a:extLst>
              <a:ext uri="{FF2B5EF4-FFF2-40B4-BE49-F238E27FC236}">
                <a16:creationId xmlns:a16="http://schemas.microsoft.com/office/drawing/2014/main" xmlns="" id="{4CF611AD-0A3F-4709-AC8E-A24AF648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01912"/>
            <a:ext cx="5076825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TextBox 5">
            <a:extLst>
              <a:ext uri="{FF2B5EF4-FFF2-40B4-BE49-F238E27FC236}">
                <a16:creationId xmlns:a16="http://schemas.microsoft.com/office/drawing/2014/main" xmlns="" id="{3978AA1C-CA4A-4394-B7B3-E6F74DB0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49912"/>
            <a:ext cx="29718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00" b="0">
                <a:solidFill>
                  <a:srgbClr val="000000"/>
                </a:solidFill>
              </a:rPr>
              <a:t>Randomly selected males – the pattern suggests there is a relationship.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2C4168AC-FBC4-492D-B8DB-00797F10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15925"/>
            <a:ext cx="71628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4000">
                <a:solidFill>
                  <a:srgbClr val="008000"/>
                </a:solidFill>
              </a:rPr>
              <a:t>Time-Series Graph</a:t>
            </a:r>
          </a:p>
        </p:txBody>
      </p:sp>
      <p:sp>
        <p:nvSpPr>
          <p:cNvPr id="76803" name="Text Box 6">
            <a:extLst>
              <a:ext uri="{FF2B5EF4-FFF2-40B4-BE49-F238E27FC236}">
                <a16:creationId xmlns:a16="http://schemas.microsoft.com/office/drawing/2014/main" xmlns="" id="{C3F284F8-86A1-4A9B-A448-ED4A5B9E9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906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Data that have been collected at different points in time: </a:t>
            </a:r>
            <a:r>
              <a:rPr lang="en-US" altLang="en-US" b="0" i="1" dirty="0">
                <a:solidFill>
                  <a:srgbClr val="000000"/>
                </a:solidFill>
              </a:rPr>
              <a:t>time-series data</a:t>
            </a:r>
            <a:endParaRPr lang="en-US" altLang="en-US" b="0" dirty="0">
              <a:solidFill>
                <a:srgbClr val="000000"/>
              </a:solidFill>
            </a:endParaRPr>
          </a:p>
        </p:txBody>
      </p:sp>
      <p:pic>
        <p:nvPicPr>
          <p:cNvPr id="76804" name="Picture 5" descr="Page62.JPG">
            <a:extLst>
              <a:ext uri="{FF2B5EF4-FFF2-40B4-BE49-F238E27FC236}">
                <a16:creationId xmlns:a16="http://schemas.microsoft.com/office/drawing/2014/main" xmlns="" id="{10A67F79-270C-4832-B647-79721B9F7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24050"/>
            <a:ext cx="6553200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Box 4">
            <a:extLst>
              <a:ext uri="{FF2B5EF4-FFF2-40B4-BE49-F238E27FC236}">
                <a16:creationId xmlns:a16="http://schemas.microsoft.com/office/drawing/2014/main" xmlns="" id="{8984CA85-1E43-438E-B941-2C1A02F07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191250"/>
            <a:ext cx="4876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00">
                <a:solidFill>
                  <a:srgbClr val="000000"/>
                </a:solidFill>
              </a:rPr>
              <a:t>Yearly high values of the Dow Jones Industrial Average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8843576D-9149-4049-AD87-E5C80F280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54025"/>
            <a:ext cx="7162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008000"/>
                </a:solidFill>
              </a:rPr>
              <a:t>Dotplot</a:t>
            </a:r>
          </a:p>
        </p:txBody>
      </p:sp>
      <p:sp>
        <p:nvSpPr>
          <p:cNvPr id="78851" name="Text Box 6">
            <a:extLst>
              <a:ext uri="{FF2B5EF4-FFF2-40B4-BE49-F238E27FC236}">
                <a16:creationId xmlns:a16="http://schemas.microsoft.com/office/drawing/2014/main" xmlns="" id="{17C57163-22EF-44A2-BFB3-691FDE70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47825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Consists of a graph in which each data value is plotted as a point (or dot) along a scale of values. Dots representing equal values are stacked.</a:t>
            </a: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xmlns="" id="{1B613004-C740-440B-861D-C40502DF7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95625"/>
            <a:ext cx="6905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AED4E-7886-41AE-BC58-9748E9A1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10E1E-25AC-4F9F-B7A7-DD2FCFEE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>
                <a:solidFill>
                  <a:srgbClr val="00B0F0"/>
                </a:solidFill>
              </a:rPr>
              <a:t>Độ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tập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trung</a:t>
            </a:r>
            <a:r>
              <a:rPr lang="en-US"/>
              <a:t> </a:t>
            </a:r>
            <a:r>
              <a:rPr lang="en-US" i="1"/>
              <a:t>(central tendency)</a:t>
            </a:r>
            <a:r>
              <a:rPr lang="en-US"/>
              <a:t>: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trung</a:t>
            </a:r>
            <a:endParaRPr lang="en-US"/>
          </a:p>
          <a:p>
            <a:r>
              <a:rPr lang="en-US" b="1" err="1">
                <a:solidFill>
                  <a:srgbClr val="00B0F0"/>
                </a:solidFill>
              </a:rPr>
              <a:t>Độ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phân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tán</a:t>
            </a:r>
            <a:r>
              <a:rPr lang="en-US"/>
              <a:t> </a:t>
            </a:r>
            <a:r>
              <a:rPr lang="en-US" i="1"/>
              <a:t>(variation)</a:t>
            </a:r>
            <a:r>
              <a:rPr lang="en-US"/>
              <a:t>: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b="1" err="1">
                <a:solidFill>
                  <a:srgbClr val="00B0F0"/>
                </a:solidFill>
              </a:rPr>
              <a:t>Phân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phối</a:t>
            </a:r>
            <a:r>
              <a:rPr lang="en-US"/>
              <a:t> </a:t>
            </a:r>
            <a:r>
              <a:rPr lang="en-US" i="1"/>
              <a:t>(</a:t>
            </a:r>
            <a:r>
              <a:rPr lang="en-US" i="1" err="1"/>
              <a:t>phân</a:t>
            </a:r>
            <a:r>
              <a:rPr lang="en-US" i="1"/>
              <a:t> </a:t>
            </a:r>
            <a:r>
              <a:rPr lang="en-US" i="1" err="1"/>
              <a:t>bố</a:t>
            </a:r>
            <a:r>
              <a:rPr lang="en-US" i="1"/>
              <a:t>)</a:t>
            </a:r>
            <a:r>
              <a:rPr lang="en-US"/>
              <a:t>: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sắp</a:t>
            </a:r>
            <a:r>
              <a:rPr lang="en-US"/>
              <a:t> </a:t>
            </a:r>
            <a:r>
              <a:rPr lang="en-US" err="1"/>
              <a:t>xếp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.</a:t>
            </a:r>
          </a:p>
          <a:p>
            <a:r>
              <a:rPr lang="en-US" b="1" err="1">
                <a:solidFill>
                  <a:srgbClr val="00B0F0"/>
                </a:solidFill>
              </a:rPr>
              <a:t>Giá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trị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ngoại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lệ</a:t>
            </a:r>
            <a:r>
              <a:rPr lang="en-US"/>
              <a:t> </a:t>
            </a:r>
            <a:r>
              <a:rPr lang="en-US" i="1"/>
              <a:t>(outliers)</a:t>
            </a:r>
            <a:r>
              <a:rPr lang="en-US"/>
              <a:t>: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nằm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xa</a:t>
            </a:r>
            <a:r>
              <a:rPr lang="en-US"/>
              <a:t> so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hầu</a:t>
            </a:r>
            <a:r>
              <a:rPr lang="en-US"/>
              <a:t> </a:t>
            </a:r>
            <a:r>
              <a:rPr lang="en-US" err="1"/>
              <a:t>hết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.</a:t>
            </a:r>
          </a:p>
          <a:p>
            <a:r>
              <a:rPr lang="en-US" b="1" err="1">
                <a:solidFill>
                  <a:srgbClr val="00B0F0"/>
                </a:solidFill>
              </a:rPr>
              <a:t>Thời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gian</a:t>
            </a:r>
            <a:r>
              <a:rPr lang="en-US"/>
              <a:t> </a:t>
            </a:r>
            <a:r>
              <a:rPr lang="en-US" i="1"/>
              <a:t>(time)</a:t>
            </a:r>
            <a:r>
              <a:rPr lang="en-US"/>
              <a:t>: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78FFD6-462E-4A2C-848B-7A4270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12E840-D067-4EEA-97C0-B481FE9B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5787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4038DC09-79F8-4FF2-B154-9969E97D7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417512"/>
            <a:ext cx="8318500" cy="573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/>
              <a:t>Bar Graph 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xmlns="" id="{21F01658-27BC-41AC-BF6C-5623FF17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78486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 dirty="0">
                <a:solidFill>
                  <a:srgbClr val="000000"/>
                </a:solidFill>
              </a:rPr>
              <a:t>Uses bars of equal width to show frequencies of categorical, or qualitative, data. Vertical scale represents frequencies or relative frequencies. Horizontal scale identifies the different categories of qualitative data.</a:t>
            </a:r>
          </a:p>
          <a:p>
            <a:pPr>
              <a:spcBef>
                <a:spcPct val="50000"/>
              </a:spcBef>
            </a:pPr>
            <a:r>
              <a:rPr lang="en-US" altLang="en-US" sz="2800" b="0" dirty="0">
                <a:solidFill>
                  <a:srgbClr val="000000"/>
                </a:solidFill>
              </a:rPr>
              <a:t>A </a:t>
            </a:r>
            <a:r>
              <a:rPr lang="en-US" altLang="en-US" sz="2800" b="0" i="1" dirty="0">
                <a:solidFill>
                  <a:srgbClr val="000000"/>
                </a:solidFill>
              </a:rPr>
              <a:t>multiple bar graph</a:t>
            </a:r>
            <a:r>
              <a:rPr lang="en-US" altLang="en-US" sz="2800" b="0" dirty="0">
                <a:solidFill>
                  <a:srgbClr val="000000"/>
                </a:solidFill>
              </a:rPr>
              <a:t> has two or more sets of bars and is used to compare two or more data sets.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xmlns="" id="{A4FA306A-7859-4D46-8A0F-0A87C6E2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001962"/>
            <a:ext cx="723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B636058F-C231-46ED-9E80-AA2DC5A30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496887"/>
            <a:ext cx="8318500" cy="573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/>
              <a:t>Multiple Bar Graph </a:t>
            </a:r>
          </a:p>
        </p:txBody>
      </p:sp>
      <p:pic>
        <p:nvPicPr>
          <p:cNvPr id="84995" name="Picture 6" descr="Page 64.JPG">
            <a:extLst>
              <a:ext uri="{FF2B5EF4-FFF2-40B4-BE49-F238E27FC236}">
                <a16:creationId xmlns:a16="http://schemas.microsoft.com/office/drawing/2014/main" xmlns="" id="{3E92B09E-F4D3-479A-BAF8-1DD8997D9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3487"/>
            <a:ext cx="7358063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5A86300C-7742-4778-806F-806C22786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7425" y="536575"/>
            <a:ext cx="7162800" cy="582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sz="4000" b="1" dirty="0">
                <a:solidFill>
                  <a:srgbClr val="008000"/>
                </a:solidFill>
              </a:rPr>
              <a:t> Pareto Chart</a:t>
            </a:r>
          </a:p>
        </p:txBody>
      </p:sp>
      <p:sp>
        <p:nvSpPr>
          <p:cNvPr id="87043" name="Text Box 6">
            <a:extLst>
              <a:ext uri="{FF2B5EF4-FFF2-40B4-BE49-F238E27FC236}">
                <a16:creationId xmlns:a16="http://schemas.microsoft.com/office/drawing/2014/main" xmlns="" id="{F18F3D39-FB73-4D35-A12D-D0344B891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62075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A bar graph for qualitative data, with the bars arranged in descending order according to frequencies</a:t>
            </a:r>
          </a:p>
        </p:txBody>
      </p:sp>
      <p:pic>
        <p:nvPicPr>
          <p:cNvPr id="87044" name="Picture 5" descr="Page 65.JPG">
            <a:extLst>
              <a:ext uri="{FF2B5EF4-FFF2-40B4-BE49-F238E27FC236}">
                <a16:creationId xmlns:a16="http://schemas.microsoft.com/office/drawing/2014/main" xmlns="" id="{369A50FD-983E-450D-ABEB-06E5262D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47887"/>
            <a:ext cx="59436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4F39F504-C11F-4716-8909-39139B8C6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4250" y="574675"/>
            <a:ext cx="71628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 Pie Chart</a:t>
            </a:r>
          </a:p>
        </p:txBody>
      </p:sp>
      <p:sp>
        <p:nvSpPr>
          <p:cNvPr id="89091" name="Text Box 6">
            <a:extLst>
              <a:ext uri="{FF2B5EF4-FFF2-40B4-BE49-F238E27FC236}">
                <a16:creationId xmlns:a16="http://schemas.microsoft.com/office/drawing/2014/main" xmlns="" id="{B563BB93-254D-4448-87DB-14251B40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41437"/>
            <a:ext cx="7988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A graph depicting qualitative data as slices of a circle, in which the size of each slice is proportional to frequency count</a:t>
            </a:r>
          </a:p>
        </p:txBody>
      </p:sp>
      <p:pic>
        <p:nvPicPr>
          <p:cNvPr id="89092" name="Picture 5" descr="Page 65b.JPG">
            <a:extLst>
              <a:ext uri="{FF2B5EF4-FFF2-40B4-BE49-F238E27FC236}">
                <a16:creationId xmlns:a16="http://schemas.microsoft.com/office/drawing/2014/main" xmlns="" id="{01DC06E8-0711-4593-B027-25CED5CBF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62187"/>
            <a:ext cx="634365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xmlns="" id="{1FE75A26-5F69-4E7D-8008-2A615B70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46088"/>
            <a:ext cx="7162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dirty="0">
                <a:solidFill>
                  <a:srgbClr val="008000"/>
                </a:solidFill>
              </a:rPr>
              <a:t>Frequency Polygon</a:t>
            </a:r>
          </a:p>
        </p:txBody>
      </p:sp>
      <p:sp>
        <p:nvSpPr>
          <p:cNvPr id="91139" name="Text Box 5">
            <a:extLst>
              <a:ext uri="{FF2B5EF4-FFF2-40B4-BE49-F238E27FC236}">
                <a16:creationId xmlns:a16="http://schemas.microsoft.com/office/drawing/2014/main" xmlns="" id="{194302DA-1174-4EC0-A9E4-D45AF4C1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00175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uses line segments connected to points directly above class midpoint values.</a:t>
            </a:r>
          </a:p>
        </p:txBody>
      </p:sp>
      <p:pic>
        <p:nvPicPr>
          <p:cNvPr id="91140" name="Picture 5" descr="Page 66.JPG">
            <a:extLst>
              <a:ext uri="{FF2B5EF4-FFF2-40B4-BE49-F238E27FC236}">
                <a16:creationId xmlns:a16="http://schemas.microsoft.com/office/drawing/2014/main" xmlns="" id="{1B2C3F3D-7441-4A1F-AC08-EB66BADA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62175"/>
            <a:ext cx="7639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xmlns="" id="{6C104728-F866-404B-A77C-286A0A8D3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379413"/>
            <a:ext cx="7162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rgbClr val="008000"/>
                </a:solidFill>
              </a:rPr>
              <a:t>Relative Frequency Polygon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xmlns="" id="{81E3E9C4-9FA6-4C58-B9E1-9DE43239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335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Uses relative frequencies (proportions or percentages) for the vertical scale. </a:t>
            </a:r>
          </a:p>
        </p:txBody>
      </p:sp>
      <p:pic>
        <p:nvPicPr>
          <p:cNvPr id="93188" name="Picture 5" descr="Page 66b.JPG">
            <a:extLst>
              <a:ext uri="{FF2B5EF4-FFF2-40B4-BE49-F238E27FC236}">
                <a16:creationId xmlns:a16="http://schemas.microsoft.com/office/drawing/2014/main" xmlns="" id="{7399354A-F90E-43D4-8D00-DC5A3100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71700"/>
            <a:ext cx="70389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xmlns="" id="{65490D05-FCCF-4554-96D7-C3D60049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422275"/>
            <a:ext cx="7162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dirty="0" err="1">
                <a:solidFill>
                  <a:srgbClr val="008000"/>
                </a:solidFill>
              </a:rPr>
              <a:t>Ogive</a:t>
            </a:r>
            <a:endParaRPr lang="en-US" altLang="en-US" sz="4000" dirty="0">
              <a:solidFill>
                <a:srgbClr val="008000"/>
              </a:solidFill>
            </a:endParaRPr>
          </a:p>
        </p:txBody>
      </p:sp>
      <p:sp>
        <p:nvSpPr>
          <p:cNvPr id="95235" name="Text Box 6">
            <a:extLst>
              <a:ext uri="{FF2B5EF4-FFF2-40B4-BE49-F238E27FC236}">
                <a16:creationId xmlns:a16="http://schemas.microsoft.com/office/drawing/2014/main" xmlns="" id="{ED2F7F52-3069-4B9E-948F-6FA3F611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260475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A line graph that depicts </a:t>
            </a:r>
            <a:r>
              <a:rPr lang="en-US" altLang="en-US" b="0" dirty="0">
                <a:solidFill>
                  <a:srgbClr val="FC0128"/>
                </a:solidFill>
              </a:rPr>
              <a:t>cumulative</a:t>
            </a:r>
            <a:r>
              <a:rPr lang="en-US" altLang="en-US" b="0" dirty="0">
                <a:solidFill>
                  <a:srgbClr val="000000"/>
                </a:solidFill>
              </a:rPr>
              <a:t> frequencies</a:t>
            </a:r>
          </a:p>
        </p:txBody>
      </p:sp>
      <p:pic>
        <p:nvPicPr>
          <p:cNvPr id="95236" name="Picture 5" descr="Page 67.JPG">
            <a:extLst>
              <a:ext uri="{FF2B5EF4-FFF2-40B4-BE49-F238E27FC236}">
                <a16:creationId xmlns:a16="http://schemas.microsoft.com/office/drawing/2014/main" xmlns="" id="{772D5DDA-4BD7-44FE-B84E-9C9F46B98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6262"/>
            <a:ext cx="6310313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" y="457200"/>
            <a:ext cx="9144000" cy="59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4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90890"/>
            <a:ext cx="8229600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l"/>
            <a:r>
              <a:rPr lang="en-US" sz="2800" b="1" dirty="0" smtClean="0"/>
              <a:t>BÀI TẬP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232393"/>
            <a:ext cx="8153400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/>
              <a:t>DATASET: PISA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/>
              <a:t>1. </a:t>
            </a:r>
            <a:r>
              <a:rPr lang="en-US" sz="3200" dirty="0" err="1"/>
              <a:t>Tóm</a:t>
            </a:r>
            <a:r>
              <a:rPr lang="en-US" sz="3200" dirty="0"/>
              <a:t> </a:t>
            </a:r>
            <a:r>
              <a:rPr lang="en-US" sz="3200" dirty="0" err="1"/>
              <a:t>tắt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r>
              <a:rPr lang="en-US" sz="3200" dirty="0"/>
              <a:t>2.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bày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 smtClean="0"/>
              <a:t>liệu</a:t>
            </a:r>
            <a:endParaRPr lang="en-US" sz="3200" dirty="0" smtClean="0"/>
          </a:p>
          <a:p>
            <a:r>
              <a:rPr lang="en-US" sz="3200" dirty="0" smtClean="0"/>
              <a:t>3.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3459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10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B6D7B-0849-4913-9B65-7F036E28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2D4A37-50B4-43DD-A6D0-CD34532B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,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th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 ta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chút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.</a:t>
            </a:r>
          </a:p>
          <a:p>
            <a:r>
              <a:rPr lang="en-US" err="1"/>
              <a:t>Tuy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,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cẩn</a:t>
            </a:r>
            <a:r>
              <a:rPr lang="en-US"/>
              <a:t> </a:t>
            </a:r>
            <a:r>
              <a:rPr lang="en-US" err="1"/>
              <a:t>thận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tránh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mất</a:t>
            </a:r>
            <a:r>
              <a:rPr lang="en-US"/>
              <a:t> </a:t>
            </a:r>
            <a:r>
              <a:rPr lang="en-US" err="1"/>
              <a:t>mát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đựng</a:t>
            </a:r>
            <a:r>
              <a:rPr lang="en-US"/>
              <a:t>.</a:t>
            </a:r>
          </a:p>
          <a:p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cái</a:t>
            </a:r>
            <a:r>
              <a:rPr lang="en-US"/>
              <a:t> </a:t>
            </a:r>
            <a:r>
              <a:rPr lang="en-US" err="1"/>
              <a:t>nhìn</a:t>
            </a:r>
            <a:r>
              <a:rPr lang="en-US"/>
              <a:t> ban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,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, ta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b="1"/>
              <a:t>stem &amp; leaf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B53492-E7D7-4647-A862-9ACC86F6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48E3F2-48E3-4D47-99CC-FED72D1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259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b="1" err="1"/>
              <a:t>Đồ</a:t>
            </a:r>
            <a:r>
              <a:rPr lang="en-US" b="1"/>
              <a:t> </a:t>
            </a:r>
            <a:r>
              <a:rPr lang="en-US" b="1" err="1"/>
              <a:t>thị</a:t>
            </a:r>
            <a:r>
              <a:rPr lang="en-US" b="1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BB29C-9266-4BFA-8108-9A471FFD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F244E1-6D34-45CC-B31A-51A8FCC6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1746502"/>
          </a:xfrm>
        </p:spPr>
        <p:txBody>
          <a:bodyPr/>
          <a:lstStyle/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 biểu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ợng bằng cách tách giá trị dữ liệu thành hai phần: phần thân/</a:t>
            </a:r>
            <a:r>
              <a:rPr lang="en-US" b="1"/>
              <a:t>the</a:t>
            </a:r>
            <a:r>
              <a:rPr lang="en-US"/>
              <a:t> </a:t>
            </a:r>
            <a:r>
              <a:rPr lang="en-US" b="1"/>
              <a:t>stem</a:t>
            </a:r>
            <a:r>
              <a:rPr lang="en-US"/>
              <a:t> (chẳng hạn chữ số trái nhất), và phần lá/</a:t>
            </a:r>
            <a:r>
              <a:rPr lang="en-US" b="1"/>
              <a:t>the leaf</a:t>
            </a:r>
            <a:r>
              <a:rPr lang="en-US"/>
              <a:t> (chẳng hạn chữ số ngoài cùng bên phải)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B215C8-FE8D-49E8-8138-4D01E898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548F15-5619-4B08-B330-22511F11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pic>
        <p:nvPicPr>
          <p:cNvPr id="6" name="Picture 7" descr="Page 63.JPG">
            <a:extLst>
              <a:ext uri="{FF2B5EF4-FFF2-40B4-BE49-F238E27FC236}">
                <a16:creationId xmlns:a16="http://schemas.microsoft.com/office/drawing/2014/main" xmlns="" id="{0F7077EE-3587-4AF2-A3EE-71C1F43B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8286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2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15E68-4043-4C35-99EA-66819326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6BA2B3-6EFA-4A50-9A31-F9ECC7EF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Ngoài ra, để hiểu các đặc tính của dữ liệu, chúng ta có thể tổ chức và tổng hợp để xây dựng bảng phân phối tần số của dữ liệu.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D5C901-EEFF-4BC1-BD4E-B4E82451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B9E7CB-3561-4F6B-96DD-0B816E0E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3150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b="1" err="1"/>
              <a:t>Phân</a:t>
            </a:r>
            <a:r>
              <a:rPr lang="en-US" b="1"/>
              <a:t> </a:t>
            </a:r>
            <a:r>
              <a:rPr lang="en-US" b="1" err="1"/>
              <a:t>phối</a:t>
            </a:r>
            <a:r>
              <a:rPr lang="en-US" b="1"/>
              <a:t> </a:t>
            </a:r>
            <a:r>
              <a:rPr lang="en-US" b="1" err="1"/>
              <a:t>tần</a:t>
            </a:r>
            <a:r>
              <a:rPr lang="en-US" b="1"/>
              <a:t> </a:t>
            </a:r>
            <a:r>
              <a:rPr lang="en-US" b="1" err="1"/>
              <a:t>số</a:t>
            </a:r>
            <a:endParaRPr lang="en-US" b="1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5201-CE40-4561-B5F0-7C109729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tần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8AF01-706E-4AB4-AB39-C283F12C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Phân phối tần số</a:t>
            </a:r>
            <a:r>
              <a:rPr lang="en-US"/>
              <a:t> (frequency table): dùng để hiển thị phân vùng của các lớp của dữ liệu bằng cách liệt kê tất cả các lớp dữ liệu và số lần xuất hiện (tần số) t</a:t>
            </a:r>
            <a:r>
              <a:rPr lang="vi-VN"/>
              <a:t>ư</a:t>
            </a:r>
            <a:r>
              <a:rPr lang="en-US"/>
              <a:t>ơng ứng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BBBF5-9568-4CEC-B032-F0D634C8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4CDCDF-3A29-43B1-A9F1-78DE2E9D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7209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1927</TotalTime>
  <Words>1574</Words>
  <Application>Microsoft Macintosh PowerPoint</Application>
  <PresentationFormat>On-screen Show (4:3)</PresentationFormat>
  <Paragraphs>303</Paragraphs>
  <Slides>39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Project planning overview presentation</vt:lpstr>
      <vt:lpstr>Equation</vt:lpstr>
      <vt:lpstr>TỔNG HỢP VÀ TRỰC QUAN HÓA DỮ LIỆU</vt:lpstr>
      <vt:lpstr>NỘI DUNG</vt:lpstr>
      <vt:lpstr>Một số đặc tính của dữ liệu</vt:lpstr>
      <vt:lpstr>PowerPoint Presentation</vt:lpstr>
      <vt:lpstr>NỘI DUNG</vt:lpstr>
      <vt:lpstr>Đồ thị Stem &amp; Leaf</vt:lpstr>
      <vt:lpstr>PowerPoint Presentation</vt:lpstr>
      <vt:lpstr>NỘI DUNG</vt:lpstr>
      <vt:lpstr>Phân phối tần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phối tần số</vt:lpstr>
      <vt:lpstr>Phân phối tần số</vt:lpstr>
      <vt:lpstr>Phân phối tần số tương đối</vt:lpstr>
      <vt:lpstr>PowerPoint Presentation</vt:lpstr>
      <vt:lpstr>PowerPoint Presentation</vt:lpstr>
      <vt:lpstr>PowerPoint Presentation</vt:lpstr>
      <vt:lpstr>NỘI DUNG</vt:lpstr>
      <vt:lpstr>Histograms</vt:lpstr>
      <vt:lpstr>PowerPoint Presentation</vt:lpstr>
      <vt:lpstr>Histograms</vt:lpstr>
      <vt:lpstr>PowerPoint Presentation</vt:lpstr>
      <vt:lpstr>NỘI DUNG</vt:lpstr>
      <vt:lpstr>PowerPoint Presentation</vt:lpstr>
      <vt:lpstr>PowerPoint Presentation</vt:lpstr>
      <vt:lpstr>PowerPoint Presentation</vt:lpstr>
      <vt:lpstr>Bar Graph </vt:lpstr>
      <vt:lpstr>Multiple Bar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Thanh Chuong Nguyen</cp:lastModifiedBy>
  <cp:revision>146</cp:revision>
  <dcterms:created xsi:type="dcterms:W3CDTF">2018-12-19T13:58:48Z</dcterms:created>
  <dcterms:modified xsi:type="dcterms:W3CDTF">2023-08-14T13:01:59Z</dcterms:modified>
</cp:coreProperties>
</file>