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9.xml" ContentType="application/vnd.openxmlformats-officedocument.presentationml.notesSlide+xml"/>
  <Override PartName="/ppt/embeddings/oleObject30.bin" ContentType="application/vnd.openxmlformats-officedocument.oleObject"/>
  <Override PartName="/ppt/notesSlides/notesSlide10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5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6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21.xml" ContentType="application/vnd.openxmlformats-officedocument.presentationml.notesSlide+xml"/>
  <Override PartName="/ppt/embeddings/oleObject51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66"/>
  </p:notesMasterIdLst>
  <p:handoutMasterIdLst>
    <p:handoutMasterId r:id="rId67"/>
  </p:handoutMasterIdLst>
  <p:sldIdLst>
    <p:sldId id="256" r:id="rId2"/>
    <p:sldId id="537" r:id="rId3"/>
    <p:sldId id="413" r:id="rId4"/>
    <p:sldId id="414" r:id="rId5"/>
    <p:sldId id="430" r:id="rId6"/>
    <p:sldId id="558" r:id="rId7"/>
    <p:sldId id="401" r:id="rId8"/>
    <p:sldId id="402" r:id="rId9"/>
    <p:sldId id="425" r:id="rId10"/>
    <p:sldId id="433" r:id="rId11"/>
    <p:sldId id="427" r:id="rId12"/>
    <p:sldId id="434" r:id="rId13"/>
    <p:sldId id="435" r:id="rId14"/>
    <p:sldId id="436" r:id="rId15"/>
    <p:sldId id="437" r:id="rId16"/>
    <p:sldId id="438" r:id="rId17"/>
    <p:sldId id="506" r:id="rId18"/>
    <p:sldId id="375" r:id="rId19"/>
    <p:sldId id="376" r:id="rId20"/>
    <p:sldId id="440" r:id="rId21"/>
    <p:sldId id="538" r:id="rId22"/>
    <p:sldId id="539" r:id="rId23"/>
    <p:sldId id="540" r:id="rId24"/>
    <p:sldId id="542" r:id="rId25"/>
    <p:sldId id="541" r:id="rId26"/>
    <p:sldId id="379" r:id="rId27"/>
    <p:sldId id="559" r:id="rId28"/>
    <p:sldId id="261" r:id="rId29"/>
    <p:sldId id="544" r:id="rId30"/>
    <p:sldId id="530" r:id="rId31"/>
    <p:sldId id="453" r:id="rId32"/>
    <p:sldId id="515" r:id="rId33"/>
    <p:sldId id="545" r:id="rId34"/>
    <p:sldId id="516" r:id="rId35"/>
    <p:sldId id="517" r:id="rId36"/>
    <p:sldId id="518" r:id="rId37"/>
    <p:sldId id="546" r:id="rId38"/>
    <p:sldId id="547" r:id="rId39"/>
    <p:sldId id="549" r:id="rId40"/>
    <p:sldId id="465" r:id="rId41"/>
    <p:sldId id="461" r:id="rId42"/>
    <p:sldId id="523" r:id="rId43"/>
    <p:sldId id="551" r:id="rId44"/>
    <p:sldId id="552" r:id="rId45"/>
    <p:sldId id="554" r:id="rId46"/>
    <p:sldId id="387" r:id="rId47"/>
    <p:sldId id="562" r:id="rId48"/>
    <p:sldId id="318" r:id="rId49"/>
    <p:sldId id="468" r:id="rId50"/>
    <p:sldId id="470" r:id="rId51"/>
    <p:sldId id="561" r:id="rId52"/>
    <p:sldId id="474" r:id="rId53"/>
    <p:sldId id="528" r:id="rId54"/>
    <p:sldId id="348" r:id="rId55"/>
    <p:sldId id="478" r:id="rId56"/>
    <p:sldId id="479" r:id="rId57"/>
    <p:sldId id="481" r:id="rId58"/>
    <p:sldId id="482" r:id="rId59"/>
    <p:sldId id="484" r:id="rId60"/>
    <p:sldId id="512" r:id="rId61"/>
    <p:sldId id="392" r:id="rId62"/>
    <p:sldId id="409" r:id="rId63"/>
    <p:sldId id="501" r:id="rId64"/>
    <p:sldId id="502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A4B"/>
    <a:srgbClr val="072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79296" autoAdjust="0"/>
  </p:normalViewPr>
  <p:slideViewPr>
    <p:cSldViewPr>
      <p:cViewPr>
        <p:scale>
          <a:sx n="75" d="100"/>
          <a:sy n="75" d="100"/>
        </p:scale>
        <p:origin x="-328" y="48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253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Relationship Id="rId3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image" Target="../media/image52.wmf"/><Relationship Id="rId3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9/16/22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9/16/22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Bc</a:t>
            </a:r>
            <a:r>
              <a:rPr lang="en-US" baseline="0"/>
              <a:t> sơ cấp ~ có thể hiểu là bc đơn vị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0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aseline="0" dirty="0"/>
              <a:t>NOTE: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mồi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suất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kiện</a:t>
            </a:r>
            <a:r>
              <a:rPr lang="en-US" baseline="0" dirty="0"/>
              <a:t> </a:t>
            </a:r>
            <a:r>
              <a:rPr lang="en-US" baseline="0" dirty="0" err="1"/>
              <a:t>ở</a:t>
            </a:r>
            <a:r>
              <a:rPr lang="en-US" baseline="0" dirty="0"/>
              <a:t> slide </a:t>
            </a:r>
            <a:r>
              <a:rPr lang="en-US" baseline="0" dirty="0" err="1"/>
              <a:t>sau</a:t>
            </a:r>
            <a:endParaRPr lang="en-US" baseline="0" dirty="0"/>
          </a:p>
          <a:p>
            <a:pPr marL="228600" indent="-228600">
              <a:buAutoNum type="alphaLcParenR"/>
            </a:pPr>
            <a:endParaRPr lang="en-US" baseline="0" dirty="0"/>
          </a:p>
          <a:p>
            <a:pPr marL="228600" indent="-228600">
              <a:buAutoNum type="alphaLcParenR"/>
            </a:pPr>
            <a:r>
              <a:rPr lang="en-US" baseline="0" dirty="0"/>
              <a:t>P(A)=4/52, P(B)=13/52, P(A+B)=16/52, P(AB)=1/52</a:t>
            </a:r>
          </a:p>
          <a:p>
            <a:pPr marL="228600" indent="-228600">
              <a:buAutoNum type="alphaLcParenR"/>
            </a:pPr>
            <a:r>
              <a:rPr lang="en-US" baseline="0" dirty="0"/>
              <a:t>P(A|B) &lt;&gt; P(AB); P(A|B)=1/4 </a:t>
            </a:r>
            <a:endParaRPr lang="en-US" baseline="0" dirty="0" smtClean="0"/>
          </a:p>
          <a:p>
            <a:pPr marL="228600" indent="-228600">
              <a:buAutoNum type="alphaLcParenR"/>
            </a:pPr>
            <a:r>
              <a:rPr lang="en-US" baseline="0" dirty="0" smtClean="0"/>
              <a:t>P(B|A)=1/13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54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P(B|A) = P(AB) / P(A)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32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a/</a:t>
            </a:r>
            <a:r>
              <a:rPr lang="en-US" baseline="0" dirty="0"/>
              <a:t> P(D</a:t>
            </a:r>
            <a:r>
              <a:rPr lang="en-US" baseline="-25000" dirty="0"/>
              <a:t>1</a:t>
            </a:r>
            <a:r>
              <a:rPr lang="en-US" baseline="0" dirty="0"/>
              <a:t>T</a:t>
            </a:r>
            <a:r>
              <a:rPr lang="en-US" baseline="-25000" dirty="0"/>
              <a:t>2</a:t>
            </a:r>
            <a:r>
              <a:rPr lang="en-US" baseline="0" dirty="0"/>
              <a:t>) = P(D</a:t>
            </a:r>
            <a:r>
              <a:rPr lang="en-US" baseline="-25000" dirty="0"/>
              <a:t>1</a:t>
            </a:r>
            <a:r>
              <a:rPr lang="en-US" baseline="0" dirty="0"/>
              <a:t>) * P(T</a:t>
            </a:r>
            <a:r>
              <a:rPr lang="en-US" baseline="-25000" dirty="0"/>
              <a:t>2</a:t>
            </a:r>
            <a:r>
              <a:rPr lang="en-US" baseline="0" dirty="0"/>
              <a:t>|D</a:t>
            </a:r>
            <a:r>
              <a:rPr lang="en-US" baseline="-25000" dirty="0"/>
              <a:t>1</a:t>
            </a:r>
            <a:r>
              <a:rPr lang="en-US" baseline="0" dirty="0"/>
              <a:t>) = 4/10 * 6/9 = 24/90</a:t>
            </a:r>
          </a:p>
          <a:p>
            <a:endParaRPr lang="en-US" baseline="0" dirty="0"/>
          </a:p>
          <a:p>
            <a:r>
              <a:rPr lang="en-US" baseline="0" dirty="0"/>
              <a:t>b/ P(D</a:t>
            </a:r>
            <a:r>
              <a:rPr lang="en-US" baseline="-25000" dirty="0"/>
              <a:t>1</a:t>
            </a:r>
            <a:r>
              <a:rPr lang="en-US" baseline="0" dirty="0"/>
              <a:t>D</a:t>
            </a:r>
            <a:r>
              <a:rPr lang="en-US" baseline="-25000" dirty="0"/>
              <a:t>2</a:t>
            </a:r>
            <a:r>
              <a:rPr lang="en-US" baseline="0" dirty="0"/>
              <a:t>) = P(D</a:t>
            </a:r>
            <a:r>
              <a:rPr lang="en-US" baseline="-25000" dirty="0"/>
              <a:t>1</a:t>
            </a:r>
            <a:r>
              <a:rPr lang="en-US" baseline="0" dirty="0"/>
              <a:t>) * P(D</a:t>
            </a:r>
            <a:r>
              <a:rPr lang="en-US" baseline="-25000" dirty="0"/>
              <a:t>2</a:t>
            </a:r>
            <a:r>
              <a:rPr lang="en-US" baseline="0" dirty="0"/>
              <a:t>|D</a:t>
            </a:r>
            <a:r>
              <a:rPr lang="en-US" baseline="-25000" dirty="0"/>
              <a:t>1</a:t>
            </a:r>
            <a:r>
              <a:rPr lang="en-US" baseline="0" dirty="0"/>
              <a:t>) = 4/10 * 3/9 = 12/90. (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hỏi</a:t>
            </a:r>
            <a:r>
              <a:rPr lang="en-US" baseline="0" dirty="0"/>
              <a:t>: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lấy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lúc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đều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đỏ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suất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2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a/ AB</a:t>
            </a:r>
          </a:p>
          <a:p>
            <a:r>
              <a:rPr lang="en-US" dirty="0"/>
              <a:t>b/ A + B</a:t>
            </a:r>
          </a:p>
          <a:p>
            <a:r>
              <a:rPr lang="en-US" dirty="0"/>
              <a:t>c/ A~B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7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a/ C(2,</a:t>
            </a:r>
            <a:r>
              <a:rPr lang="en-US" baseline="0"/>
              <a:t> 5) / C(2,20) = 1/19</a:t>
            </a:r>
          </a:p>
          <a:p>
            <a:r>
              <a:rPr lang="en-US" baseline="0"/>
              <a:t>b/ 5/20 * 5/20 = 1/16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4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sâu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6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1/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ổng số cách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9C3 * 9C3 *9C3. </a:t>
            </a:r>
            <a:r>
              <a:rPr lang="vi-VN"/>
              <a:t/>
            </a:r>
            <a:br>
              <a:rPr lang="vi-VN"/>
            </a:b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Lần 1 có 9C3 cách. </a:t>
            </a:r>
            <a:r>
              <a:rPr lang="vi-VN"/>
              <a:t/>
            </a:r>
            <a:br>
              <a:rPr lang="vi-VN"/>
            </a:b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Lần 2 còn 6C3 cách (ko trùng 3 cái ở lần 1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vi-VN"/>
              <a:t/>
            </a:r>
            <a:br>
              <a:rPr lang="vi-VN"/>
            </a:b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Lần 3 còn 3C3 cách. 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 P(A</a:t>
            </a:r>
            <a:r>
              <a:rPr lang="en-US" sz="1200" b="0" i="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~A</a:t>
            </a:r>
            <a:r>
              <a:rPr lang="en-US" sz="1200" b="0" i="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~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49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3 </a:t>
            </a:r>
            <a:r>
              <a:rPr lang="en-US" dirty="0" err="1"/>
              <a:t>hộp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 =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H1</a:t>
            </a:r>
            <a:r>
              <a:rPr lang="en-US" dirty="0"/>
              <a:t>: 1/3</a:t>
            </a:r>
            <a:r>
              <a:rPr lang="en-US" baseline="0" dirty="0"/>
              <a:t> x </a:t>
            </a:r>
            <a:r>
              <a:rPr lang="en-US" baseline="0" dirty="0" smtClean="0"/>
              <a:t>6/10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dirty="0"/>
              <a:t>H2: 1/3</a:t>
            </a:r>
            <a:r>
              <a:rPr lang="en-US" baseline="0" dirty="0"/>
              <a:t> x </a:t>
            </a:r>
            <a:r>
              <a:rPr lang="en-US" baseline="0" dirty="0" smtClean="0"/>
              <a:t>10/15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dirty="0"/>
              <a:t>H3: 1/3</a:t>
            </a:r>
            <a:r>
              <a:rPr lang="en-US" baseline="0" dirty="0"/>
              <a:t> x </a:t>
            </a:r>
            <a:r>
              <a:rPr lang="en-US" baseline="0" dirty="0" smtClean="0"/>
              <a:t>15/20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P(A)=1/3.6/10 +1/3.10/15+1/3*15/20</a:t>
            </a: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>
                <a:sym typeface="Wingdings" panose="05000000000000000000" pitchFamily="2" charset="2"/>
              </a:rPr>
              <a:t> </a:t>
            </a:r>
            <a:r>
              <a:rPr lang="en-US" baseline="0" dirty="0" err="1">
                <a:sym typeface="Wingdings" panose="05000000000000000000" pitchFamily="2" charset="2"/>
              </a:rPr>
              <a:t>Đáp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số</a:t>
            </a:r>
            <a:r>
              <a:rPr lang="en-US" baseline="0" smtClean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20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3 </a:t>
            </a:r>
            <a:r>
              <a:rPr lang="en-US" dirty="0" err="1"/>
              <a:t>hộp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Cần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làm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lấy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vì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ảnh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hưởng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suất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dirty="0"/>
              <a:t>H1: 1/3</a:t>
            </a:r>
            <a:r>
              <a:rPr lang="en-US" baseline="0" dirty="0"/>
              <a:t> x C(2,6) x C(1,4)</a:t>
            </a:r>
          </a:p>
          <a:p>
            <a:pPr marL="171450" indent="-171450">
              <a:buFontTx/>
              <a:buChar char="-"/>
            </a:pPr>
            <a:r>
              <a:rPr lang="en-US" dirty="0"/>
              <a:t>H2: 1/3</a:t>
            </a:r>
            <a:r>
              <a:rPr lang="en-US" baseline="0" dirty="0"/>
              <a:t> x C(2,10) x C(1,5)</a:t>
            </a:r>
          </a:p>
          <a:p>
            <a:pPr marL="171450" indent="-171450">
              <a:buFontTx/>
              <a:buChar char="-"/>
            </a:pPr>
            <a:r>
              <a:rPr lang="en-US" dirty="0"/>
              <a:t>H3: 1/3</a:t>
            </a:r>
            <a:r>
              <a:rPr lang="en-US" baseline="0" dirty="0"/>
              <a:t> x C(2,15) x C(1,5)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>
                <a:sym typeface="Wingdings" panose="05000000000000000000" pitchFamily="2" charset="2"/>
              </a:rPr>
              <a:t> </a:t>
            </a:r>
            <a:r>
              <a:rPr lang="en-US" baseline="0" dirty="0" err="1">
                <a:sym typeface="Wingdings" panose="05000000000000000000" pitchFamily="2" charset="2"/>
              </a:rPr>
              <a:t>Đáp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số</a:t>
            </a:r>
            <a:r>
              <a:rPr lang="en-US" baseline="0" dirty="0">
                <a:sym typeface="Wingdings" panose="05000000000000000000" pitchFamily="2" charset="2"/>
              </a:rPr>
              <a:t>: </a:t>
            </a:r>
            <a:r>
              <a:rPr lang="en-US" b="1" baseline="0" dirty="0">
                <a:sym typeface="Wingdings" panose="05000000000000000000" pitchFamily="2" charset="2"/>
              </a:rPr>
              <a:t>0.485</a:t>
            </a:r>
            <a:endParaRPr lang="en-US" b="1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20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a/ P(B</a:t>
            </a:r>
            <a:r>
              <a:rPr lang="en-US" baseline="-25000"/>
              <a:t>1</a:t>
            </a:r>
            <a:r>
              <a:rPr lang="en-US" baseline="0"/>
              <a:t>) , </a:t>
            </a:r>
            <a:r>
              <a:rPr lang="en-US"/>
              <a:t>P(B</a:t>
            </a:r>
            <a:r>
              <a:rPr lang="en-US" baseline="-25000"/>
              <a:t>2</a:t>
            </a:r>
            <a:r>
              <a:rPr lang="en-US" baseline="0"/>
              <a:t>) , </a:t>
            </a:r>
            <a:r>
              <a:rPr lang="en-US"/>
              <a:t>P(B</a:t>
            </a:r>
            <a:r>
              <a:rPr lang="en-US" baseline="-25000"/>
              <a:t>3</a:t>
            </a:r>
            <a:r>
              <a:rPr lang="en-US" baseline="0"/>
              <a:t>) tương ứng: 0.3  0.45  0.25.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Gọi X: bc kém chất lượng </a:t>
            </a:r>
            <a:r>
              <a:rPr lang="en-US" baseline="0">
                <a:sym typeface="Wingdings" panose="05000000000000000000" pitchFamily="2" charset="2"/>
              </a:rPr>
              <a:t> Tính P(X) theo công thức XS đầy đủ</a:t>
            </a:r>
          </a:p>
          <a:p>
            <a:pPr marL="171450" indent="-171450">
              <a:buFontTx/>
              <a:buChar char="-"/>
            </a:pPr>
            <a:endParaRPr lang="en-US" baseline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/>
              <a:t>b/ So sánh</a:t>
            </a:r>
            <a:r>
              <a:rPr lang="en-US" baseline="0"/>
              <a:t> 3 trường hợp: mồi Bayes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/>
              <a:t>A+B+C</a:t>
            </a:r>
          </a:p>
          <a:p>
            <a:pPr marL="228600" indent="-228600">
              <a:buAutoNum type="alphaLcParenR"/>
            </a:pPr>
            <a:r>
              <a:rPr lang="en-US"/>
              <a:t>!A</a:t>
            </a:r>
            <a:r>
              <a:rPr lang="en-US" baseline="0"/>
              <a:t> + !B  + !C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53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đầy</a:t>
            </a:r>
            <a:r>
              <a:rPr lang="en-US" baseline="0" dirty="0"/>
              <a:t> </a:t>
            </a:r>
            <a:r>
              <a:rPr lang="en-US" baseline="0" dirty="0" err="1"/>
              <a:t>đủ</a:t>
            </a:r>
            <a:r>
              <a:rPr lang="en-US" baseline="0" dirty="0"/>
              <a:t>: 2 case (</a:t>
            </a:r>
            <a:r>
              <a:rPr lang="en-US" baseline="0" dirty="0" err="1"/>
              <a:t>loại</a:t>
            </a:r>
            <a:r>
              <a:rPr lang="en-US" baseline="0" dirty="0"/>
              <a:t> 1, </a:t>
            </a:r>
            <a:r>
              <a:rPr lang="en-US" baseline="0" dirty="0" err="1"/>
              <a:t>loại</a:t>
            </a:r>
            <a:r>
              <a:rPr lang="en-US" baseline="0" dirty="0"/>
              <a:t> 2).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suất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cố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đạn</a:t>
            </a:r>
            <a:r>
              <a:rPr lang="en-US" baseline="0" dirty="0"/>
              <a:t> </a:t>
            </a:r>
            <a:r>
              <a:rPr lang="en-US" baseline="0" dirty="0" err="1"/>
              <a:t>trúng</a:t>
            </a:r>
            <a:r>
              <a:rPr lang="en-US" baseline="0" dirty="0"/>
              <a:t> </a:t>
            </a:r>
            <a:r>
              <a:rPr lang="en-US" baseline="0" dirty="0" err="1"/>
              <a:t>đích</a:t>
            </a:r>
            <a:endParaRPr lang="en-US" baseline="0" dirty="0"/>
          </a:p>
          <a:p>
            <a:pPr marL="228600" indent="-228600">
              <a:buAutoNum type="alphaLcParenR"/>
            </a:pPr>
            <a:endParaRPr lang="en-US" baseline="0" dirty="0"/>
          </a:p>
          <a:p>
            <a:pPr marL="228600" indent="-228600">
              <a:buAutoNum type="alphaLcParenR"/>
            </a:pP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đầy</a:t>
            </a:r>
            <a:r>
              <a:rPr lang="en-US" baseline="0" dirty="0"/>
              <a:t> </a:t>
            </a:r>
            <a:r>
              <a:rPr lang="en-US" baseline="0" dirty="0" err="1"/>
              <a:t>đủ</a:t>
            </a:r>
            <a:r>
              <a:rPr lang="en-US" baseline="0" dirty="0"/>
              <a:t>: 3 case (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1,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2, 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).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suất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cố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đạn</a:t>
            </a:r>
            <a:r>
              <a:rPr lang="en-US" baseline="0" dirty="0"/>
              <a:t> </a:t>
            </a:r>
            <a:r>
              <a:rPr lang="en-US" baseline="0" dirty="0" err="1"/>
              <a:t>trúng</a:t>
            </a:r>
            <a:r>
              <a:rPr lang="en-US" baseline="0" dirty="0"/>
              <a:t> </a:t>
            </a:r>
            <a:r>
              <a:rPr lang="en-US" baseline="0" dirty="0" err="1"/>
              <a:t>đích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22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Công</a:t>
            </a:r>
            <a:r>
              <a:rPr lang="en-US" baseline="0"/>
              <a:t> thức Bayes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25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A:</a:t>
            </a:r>
            <a:r>
              <a:rPr lang="en-US" baseline="0" dirty="0"/>
              <a:t> </a:t>
            </a:r>
            <a:r>
              <a:rPr lang="en-US" baseline="0" dirty="0" err="1"/>
              <a:t>bc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phỏng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mua</a:t>
            </a:r>
            <a:endParaRPr lang="en-US" baseline="0" dirty="0"/>
          </a:p>
          <a:p>
            <a:endParaRPr lang="en-US" baseline="0" dirty="0"/>
          </a:p>
          <a:p>
            <a:pPr marL="228600" indent="-228600">
              <a:buAutoNum type="alphaLcParenR"/>
            </a:pPr>
            <a:r>
              <a:rPr lang="en-US" baseline="0" dirty="0" err="1"/>
              <a:t>Tính</a:t>
            </a:r>
            <a:r>
              <a:rPr lang="en-US" baseline="0" dirty="0"/>
              <a:t> P(A)</a:t>
            </a:r>
          </a:p>
          <a:p>
            <a:pPr marL="228600" indent="-228600">
              <a:buAutoNum type="alphaLcParenR"/>
            </a:pPr>
            <a:r>
              <a:rPr lang="en-US" dirty="0" err="1"/>
              <a:t>Tính</a:t>
            </a:r>
            <a:r>
              <a:rPr lang="en-US" baseline="0" dirty="0"/>
              <a:t> P(H</a:t>
            </a:r>
            <a:r>
              <a:rPr lang="en-US" baseline="-25000" dirty="0"/>
              <a:t>1</a:t>
            </a:r>
            <a:r>
              <a:rPr lang="en-US" baseline="0" dirty="0"/>
              <a:t>|A)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46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70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Công thức XS đầy đủ cho  4 nhóm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2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/>
              <a:t>Tín</a:t>
            </a:r>
            <a:r>
              <a:rPr lang="en-US" baseline="0"/>
              <a:t>h ngược: tổng sản phẩm trong 2 lần lấy là 4 và 5.</a:t>
            </a:r>
          </a:p>
          <a:p>
            <a:pPr marL="628650" lvl="1" indent="-171450">
              <a:buFontTx/>
              <a:buChar char="-"/>
            </a:pPr>
            <a:r>
              <a:rPr lang="en-US" baseline="0"/>
              <a:t>4sp: (lần 1: 2, lần 2: 2); (lần 1:1, lần 2:3)</a:t>
            </a:r>
          </a:p>
          <a:p>
            <a:pPr marL="628650" lvl="1" indent="-171450">
              <a:buFontTx/>
              <a:buChar char="-"/>
            </a:pPr>
            <a:r>
              <a:rPr lang="en-US" baseline="0"/>
              <a:t>5sp: (lần 1:2, lần 2: 3)</a:t>
            </a:r>
          </a:p>
          <a:p>
            <a:pPr marL="457200" lvl="1" indent="0">
              <a:buFontTx/>
              <a:buNone/>
            </a:pPr>
            <a:endParaRPr lang="en-US" baseline="0"/>
          </a:p>
          <a:p>
            <a:pPr marL="228600" indent="-228600">
              <a:buAutoNum type="alphaLcParenR"/>
            </a:pPr>
            <a:r>
              <a:rPr lang="en-US" baseline="0"/>
              <a:t>Xác suất đầy đủ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96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/>
              <a:t>XS</a:t>
            </a:r>
            <a:r>
              <a:rPr lang="en-US" baseline="0"/>
              <a:t> đầy đủ</a:t>
            </a:r>
          </a:p>
          <a:p>
            <a:pPr marL="228600" indent="-228600">
              <a:buAutoNum type="alphaLcParenR"/>
            </a:pPr>
            <a:r>
              <a:rPr lang="en-US" baseline="0"/>
              <a:t>Tổng các công thức nhân.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0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5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9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Hên</a:t>
            </a:r>
            <a:r>
              <a:rPr lang="en-US" baseline="0"/>
              <a:t> xui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/>
              <a:t>P(A) = (4 + 4 + 4) / (13*4) = 12/52 = 3/13</a:t>
            </a:r>
          </a:p>
          <a:p>
            <a:pPr marL="228600" indent="-228600">
              <a:buAutoNum type="alphaLcParenR"/>
            </a:pPr>
            <a:r>
              <a:rPr lang="en-US" dirty="0"/>
              <a:t>P(B) = 4/52 = 1/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73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/>
              <a:t>P(A) = (4 + 4 + 4) / (13*4) = 12/52 = 3/13</a:t>
            </a:r>
          </a:p>
          <a:p>
            <a:pPr marL="228600" indent="-228600">
              <a:buAutoNum type="alphaLcParenR"/>
            </a:pPr>
            <a:r>
              <a:rPr lang="en-US" dirty="0"/>
              <a:t>P(B) = 4/52 = 1/13</a:t>
            </a:r>
          </a:p>
          <a:p>
            <a:pPr marL="228600" indent="-228600">
              <a:buAutoNum type="alphaLcParenR"/>
            </a:pPr>
            <a:r>
              <a:rPr lang="en-US" dirty="0"/>
              <a:t>P(A + B) = (12 + 2) / 52 = 14/52</a:t>
            </a:r>
          </a:p>
          <a:p>
            <a:pPr marL="228600" indent="-228600">
              <a:buAutoNum type="alphaLcParenR"/>
            </a:pPr>
            <a:r>
              <a:rPr lang="en-US" dirty="0"/>
              <a:t>P(A.B) = P(A) + P(B) - (A+B)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33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: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10, </a:t>
            </a:r>
            <a:r>
              <a:rPr lang="en-US" dirty="0" err="1"/>
              <a:t>điểm</a:t>
            </a:r>
            <a:r>
              <a:rPr lang="en-US" dirty="0"/>
              <a:t> 9… (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sắn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6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856283" y="1600200"/>
            <a:ext cx="8287717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grpSp>
        <p:nvGrpSpPr>
          <p:cNvPr id="7" name="top graphic"/>
          <p:cNvGrpSpPr/>
          <p:nvPr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grpSp>
        <p:nvGrpSpPr>
          <p:cNvPr id="23" name="bottom graphic"/>
          <p:cNvGrpSpPr/>
          <p:nvPr userDrawn="1"/>
        </p:nvGrpSpPr>
        <p:grpSpPr>
          <a:xfrm>
            <a:off x="-1055" y="6427000"/>
            <a:ext cx="9145055" cy="430982"/>
            <a:chOff x="0" y="6080760"/>
            <a:chExt cx="12190231" cy="77723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217919"/>
              <a:ext cx="12188825" cy="640080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2590800" y="1905000"/>
            <a:ext cx="6248400" cy="2667000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6173806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55353F5F-1174-4E41-84A9-6B2FF1533ED4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143000" y="2286000"/>
            <a:ext cx="1259505" cy="439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Georgia" panose="02040502050405020303" pitchFamily="18" charset="0"/>
                <a:cs typeface="Arabic Typesetting" panose="03020402040406030203" pitchFamily="66" charset="-78"/>
              </a:rPr>
              <a:t>Ch</a:t>
            </a:r>
            <a:r>
              <a:rPr lang="vi-VN" sz="2400" i="1" dirty="0">
                <a:cs typeface="Arabic Typesetting" panose="03020402040406030203" pitchFamily="66" charset="-78"/>
              </a:rPr>
              <a:t>ư</a:t>
            </a:r>
            <a:r>
              <a:rPr lang="en-US" sz="2400" i="1" dirty="0" err="1">
                <a:latin typeface="Georgia" panose="02040502050405020303" pitchFamily="18" charset="0"/>
                <a:cs typeface="Arabic Typesetting" panose="03020402040406030203" pitchFamily="66" charset="-78"/>
              </a:rPr>
              <a:t>ơng</a:t>
            </a:r>
            <a:endParaRPr lang="en-US" sz="2400" i="1" dirty="0">
              <a:latin typeface="Georgia" panose="02040502050405020303" pitchFamily="18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93308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8"/>
            <a:ext cx="8274774" cy="4658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8FFE6-A2F1-4243-9DB1-DFB06715F2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850FA44F-F595-4732-8079-733B4BD4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354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="" xmlns:a16="http://schemas.microsoft.com/office/drawing/2014/main" id="{CE9CE070-CE8F-434E-9998-3B620C05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31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31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="" xmlns:a16="http://schemas.microsoft.com/office/drawing/2014/main" id="{D389AAF3-73EF-4589-924D-56ADC8CF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1390A3F0-6539-4EB2-84D7-6539A5F8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39" y="1293495"/>
            <a:ext cx="4184470" cy="402336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="" xmlns:a16="http://schemas.microsoft.com/office/drawing/2014/main" id="{CC4C5DB9-35BB-474C-B048-3EF46985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50641" y="1202055"/>
            <a:ext cx="4321665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7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="" xmlns:a16="http://schemas.microsoft.com/office/drawing/2014/main" id="{56899097-932D-4BC4-B576-0B6598C0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="" xmlns:a16="http://schemas.microsoft.com/office/drawing/2014/main" id="{4EBA5797-CE60-4B19-B7A3-F6DEC8F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2736" y="609600"/>
            <a:ext cx="857474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609600"/>
            <a:ext cx="5773652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="" xmlns:a16="http://schemas.microsoft.com/office/drawing/2014/main" id="{D523DA7C-8A5D-4F5F-9D8A-55530C03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227E689-3065-40EF-822D-B10E40B13E5D}"/>
              </a:ext>
            </a:extLst>
          </p:cNvPr>
          <p:cNvGrpSpPr/>
          <p:nvPr userDrawn="1"/>
        </p:nvGrpSpPr>
        <p:grpSpPr>
          <a:xfrm>
            <a:off x="0" y="6439716"/>
            <a:ext cx="9144095" cy="430984"/>
            <a:chOff x="-95" y="6427014"/>
            <a:chExt cx="9144095" cy="430984"/>
          </a:xfrm>
        </p:grpSpPr>
        <p:sp>
          <p:nvSpPr>
            <p:cNvPr id="8" name="Rectangle 7"/>
            <p:cNvSpPr/>
            <p:nvPr userDrawn="1"/>
          </p:nvSpPr>
          <p:spPr>
            <a:xfrm>
              <a:off x="-95" y="6427014"/>
              <a:ext cx="9144095" cy="430984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 rot="2175211">
              <a:off x="6873094" y="6606959"/>
              <a:ext cx="761955" cy="43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50974" cy="933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2498"/>
            <a:ext cx="8350974" cy="465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212978" y="6553200"/>
            <a:ext cx="7024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="" xmlns:a16="http://schemas.microsoft.com/office/drawing/2014/main" id="{FA0FCEF1-B3E1-4178-BE9F-E7C40B949EC2}"/>
              </a:ext>
            </a:extLst>
          </p:cNvPr>
          <p:cNvSpPr txBox="1">
            <a:spLocks/>
          </p:cNvSpPr>
          <p:nvPr/>
        </p:nvSpPr>
        <p:spPr bwMode="auto">
          <a:xfrm>
            <a:off x="152400" y="6553200"/>
            <a:ext cx="2362200" cy="18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25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Thống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kê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máy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tính</a:t>
            </a:r>
            <a:r>
              <a:rPr lang="en-US" sz="900" dirty="0">
                <a:solidFill>
                  <a:schemeClr val="bg1"/>
                </a:solidFill>
              </a:rPr>
              <a:t> &amp; </a:t>
            </a:r>
            <a:r>
              <a:rPr lang="en-US" sz="900" dirty="0" err="1">
                <a:solidFill>
                  <a:schemeClr val="bg1"/>
                </a:solidFill>
              </a:rPr>
              <a:t>ứng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dụng</a:t>
            </a:r>
            <a:r>
              <a:rPr lang="en-US" sz="900" dirty="0">
                <a:solidFill>
                  <a:schemeClr val="bg1"/>
                </a:solidFill>
              </a:rPr>
              <a:t>   </a:t>
            </a:r>
            <a:r>
              <a:rPr lang="en-US" sz="900" b="0" dirty="0">
                <a:solidFill>
                  <a:schemeClr val="bg1"/>
                </a:solidFill>
              </a:rPr>
              <a:t>-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4" name="top graphic">
            <a:extLst>
              <a:ext uri="{FF2B5EF4-FFF2-40B4-BE49-F238E27FC236}">
                <a16:creationId xmlns="" xmlns:a16="http://schemas.microsoft.com/office/drawing/2014/main" id="{E020C274-4D59-49F7-903C-547458DCA2DF}"/>
              </a:ext>
            </a:extLst>
          </p:cNvPr>
          <p:cNvGrpSpPr/>
          <p:nvPr userDrawn="1"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B231B5D9-5A75-4E0C-BF89-DE7172127B84}"/>
                </a:ext>
              </a:extLst>
            </p:cNvPr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A74F05EF-65F3-47E3-80C5-C5B574476B34}"/>
                </a:ext>
              </a:extLst>
            </p:cNvPr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DD04F5AD-0F7C-4098-9D2E-BCC7FCB5AE1A}"/>
                </a:ext>
              </a:extLst>
            </p:cNvPr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8" r:id="rId3"/>
    <p:sldLayoutId id="2147483929" r:id="rId4"/>
    <p:sldLayoutId id="2147483930" r:id="rId5"/>
    <p:sldLayoutId id="2147483932" r:id="rId6"/>
    <p:sldLayoutId id="2147483933" r:id="rId7"/>
    <p:sldLayoutId id="2147483934" r:id="rId8"/>
    <p:sldLayoutId id="214748393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3838" algn="l" defTabSz="685983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SzPct val="100000"/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2200" indent="-2349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171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667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9162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658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1.w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2.w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30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5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7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39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1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3.w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44.w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45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oleObject" Target="../embeddings/oleObject45.bin"/><Relationship Id="rId6" Type="http://schemas.openxmlformats.org/officeDocument/2006/relationships/image" Target="../media/image46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49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50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51.wmf"/><Relationship Id="rId5" Type="http://schemas.openxmlformats.org/officeDocument/2006/relationships/image" Target="../media/image54.png"/><Relationship Id="rId6" Type="http://schemas.openxmlformats.org/officeDocument/2006/relationships/oleObject" Target="../embeddings/oleObject49.bin"/><Relationship Id="rId7" Type="http://schemas.openxmlformats.org/officeDocument/2006/relationships/image" Target="../media/image52.wmf"/><Relationship Id="rId8" Type="http://schemas.openxmlformats.org/officeDocument/2006/relationships/oleObject" Target="../embeddings/oleObject50.bin"/><Relationship Id="rId9" Type="http://schemas.openxmlformats.org/officeDocument/2006/relationships/image" Target="../media/image53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4" Type="http://schemas.openxmlformats.org/officeDocument/2006/relationships/image" Target="../media/image55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CD4D33-5103-4ED3-A098-64950DE7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97688BE-B451-4E19-BD94-B2BCA3102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D4ABC65-F1F8-48C5-96FF-41E854A68B7F}"/>
              </a:ext>
            </a:extLst>
          </p:cNvPr>
          <p:cNvSpPr txBox="1">
            <a:spLocks/>
          </p:cNvSpPr>
          <p:nvPr/>
        </p:nvSpPr>
        <p:spPr bwMode="invGray">
          <a:xfrm>
            <a:off x="1026495" y="2837548"/>
            <a:ext cx="1259505" cy="9724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Old English Text MT" panose="03040902040508030806" pitchFamily="66" charset="0"/>
              </a:rPr>
              <a:t>04</a:t>
            </a:r>
            <a:endParaRPr lang="en-US" sz="2400" b="1" i="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đối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74774" cy="4658810"/>
          </a:xfrm>
        </p:spPr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A,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	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 err="1" smtClean="0"/>
              <a:t>.</a:t>
            </a:r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: 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con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A: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chẵn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    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87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071262"/>
              </p:ext>
            </p:extLst>
          </p:nvPr>
        </p:nvGraphicFramePr>
        <p:xfrm>
          <a:off x="5638800" y="1524000"/>
          <a:ext cx="343694" cy="465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Equation" r:id="rId3" imgW="215640" imgH="291960" progId="Equation.DSMT4">
                  <p:embed/>
                </p:oleObj>
              </mc:Choice>
              <mc:Fallback>
                <p:oleObj name="Equation" r:id="rId3" imgW="215640" imgH="291960" progId="Equation.DSMT4">
                  <p:embed/>
                  <p:pic>
                    <p:nvPicPr>
                      <p:cNvPr id="387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524000"/>
                        <a:ext cx="343694" cy="46507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272113"/>
              </p:ext>
            </p:extLst>
          </p:nvPr>
        </p:nvGraphicFramePr>
        <p:xfrm>
          <a:off x="3276600" y="2362200"/>
          <a:ext cx="25368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5" imgW="1282680" imgH="355320" progId="Equation.DSMT4">
                  <p:embed/>
                </p:oleObj>
              </mc:Choice>
              <mc:Fallback>
                <p:oleObj name="Equation" r:id="rId5" imgW="1282680" imgH="355320" progId="Equation.DSMT4">
                  <p:embed/>
                  <p:pic>
                    <p:nvPicPr>
                      <p:cNvPr id="387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62200"/>
                        <a:ext cx="2536825" cy="7032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223207"/>
              </p:ext>
            </p:extLst>
          </p:nvPr>
        </p:nvGraphicFramePr>
        <p:xfrm>
          <a:off x="3886200" y="3505200"/>
          <a:ext cx="39418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Equation" r:id="rId7" imgW="215640" imgH="291960" progId="Equation.DSMT4">
                  <p:embed/>
                </p:oleObj>
              </mc:Choice>
              <mc:Fallback>
                <p:oleObj name="Equation" r:id="rId7" imgW="215640" imgH="291960" progId="Equation.DSMT4">
                  <p:embed/>
                  <p:pic>
                    <p:nvPicPr>
                      <p:cNvPr id="387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05200"/>
                        <a:ext cx="394189" cy="533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190572"/>
              </p:ext>
            </p:extLst>
          </p:nvPr>
        </p:nvGraphicFramePr>
        <p:xfrm>
          <a:off x="914400" y="4267200"/>
          <a:ext cx="7072313" cy="140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Equation" r:id="rId9" imgW="4076640" imgH="812520" progId="Equation.DSMT4">
                  <p:embed/>
                </p:oleObj>
              </mc:Choice>
              <mc:Fallback>
                <p:oleObj name="Equation" r:id="rId9" imgW="4076640" imgH="812520" progId="Equation.DSMT4">
                  <p:embed/>
                  <p:pic>
                    <p:nvPicPr>
                      <p:cNvPr id="387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7072313" cy="140917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934"/>
                </a:solidFill>
              </a:rPr>
              <a:t>Tổng</a:t>
            </a:r>
            <a:r>
              <a:rPr lang="en-US" b="1" dirty="0">
                <a:solidFill>
                  <a:srgbClr val="292934"/>
                </a:solidFill>
              </a:rPr>
              <a:t> (</a:t>
            </a:r>
            <a:r>
              <a:rPr lang="en-US" b="1" dirty="0" err="1">
                <a:solidFill>
                  <a:srgbClr val="292934"/>
                </a:solidFill>
              </a:rPr>
              <a:t>hợp</a:t>
            </a:r>
            <a:r>
              <a:rPr lang="en-US" b="1" dirty="0">
                <a:solidFill>
                  <a:srgbClr val="292934"/>
                </a:solidFill>
              </a:rPr>
              <a:t>) </a:t>
            </a:r>
            <a:r>
              <a:rPr lang="en-US" b="1" dirty="0" err="1">
                <a:solidFill>
                  <a:srgbClr val="292934"/>
                </a:solidFill>
              </a:rPr>
              <a:t>hai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74774" cy="4658810"/>
          </a:xfrm>
        </p:spPr>
        <p:txBody>
          <a:bodyPr/>
          <a:lstStyle/>
          <a:p>
            <a:r>
              <a:rPr lang="en-US" dirty="0"/>
              <a:t>Cho A,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T.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(</a:t>
            </a:r>
            <a:r>
              <a:rPr lang="en-US" dirty="0" err="1"/>
              <a:t>hợp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,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A</a:t>
            </a:r>
            <a:r>
              <a:rPr lang="en-US" dirty="0">
                <a:ea typeface="SimSun"/>
              </a:rPr>
              <a:t>∪B hay A+B</a:t>
            </a:r>
            <a:endParaRPr lang="en-US" dirty="0"/>
          </a:p>
          <a:p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A, B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3581400" y="3352800"/>
            <a:ext cx="2743200" cy="1905000"/>
            <a:chOff x="8838" y="3147"/>
            <a:chExt cx="2399" cy="1741"/>
          </a:xfrm>
        </p:grpSpPr>
        <p:sp>
          <p:nvSpPr>
            <p:cNvPr id="7" name="Rectangle 112"/>
            <p:cNvSpPr>
              <a:spLocks noChangeArrowheads="1"/>
            </p:cNvSpPr>
            <p:nvPr/>
          </p:nvSpPr>
          <p:spPr bwMode="auto">
            <a:xfrm>
              <a:off x="8838" y="3147"/>
              <a:ext cx="2399" cy="17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113"/>
            <p:cNvGrpSpPr>
              <a:grpSpLocks/>
            </p:cNvGrpSpPr>
            <p:nvPr/>
          </p:nvGrpSpPr>
          <p:grpSpPr bwMode="auto">
            <a:xfrm>
              <a:off x="9140" y="3616"/>
              <a:ext cx="1744" cy="872"/>
              <a:chOff x="9140" y="3616"/>
              <a:chExt cx="1744" cy="872"/>
            </a:xfrm>
          </p:grpSpPr>
          <p:grpSp>
            <p:nvGrpSpPr>
              <p:cNvPr id="9" name="Group 114"/>
              <p:cNvGrpSpPr>
                <a:grpSpLocks/>
              </p:cNvGrpSpPr>
              <p:nvPr/>
            </p:nvGrpSpPr>
            <p:grpSpPr bwMode="auto">
              <a:xfrm>
                <a:off x="9140" y="3616"/>
                <a:ext cx="1744" cy="872"/>
                <a:chOff x="9140" y="3616"/>
                <a:chExt cx="1744" cy="872"/>
              </a:xfrm>
            </p:grpSpPr>
            <p:sp>
              <p:nvSpPr>
                <p:cNvPr id="11" name="Oval 115" descr="5%"/>
                <p:cNvSpPr>
                  <a:spLocks noChangeArrowheads="1"/>
                </p:cNvSpPr>
                <p:nvPr/>
              </p:nvSpPr>
              <p:spPr bwMode="auto">
                <a:xfrm>
                  <a:off x="9528" y="3616"/>
                  <a:ext cx="1356" cy="838"/>
                </a:xfrm>
                <a:prstGeom prst="ellipse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Oval 116" descr="5%"/>
                <p:cNvSpPr>
                  <a:spLocks noChangeArrowheads="1"/>
                </p:cNvSpPr>
                <p:nvPr/>
              </p:nvSpPr>
              <p:spPr bwMode="auto">
                <a:xfrm>
                  <a:off x="9140" y="3616"/>
                  <a:ext cx="920" cy="872"/>
                </a:xfrm>
                <a:prstGeom prst="ellipse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" name="Oval 117"/>
              <p:cNvSpPr>
                <a:spLocks noChangeArrowheads="1"/>
              </p:cNvSpPr>
              <p:nvPr/>
            </p:nvSpPr>
            <p:spPr bwMode="auto">
              <a:xfrm>
                <a:off x="9524" y="3616"/>
                <a:ext cx="1355" cy="83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aphicFrame>
        <p:nvGraphicFramePr>
          <p:cNvPr id="13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483153"/>
              </p:ext>
            </p:extLst>
          </p:nvPr>
        </p:nvGraphicFramePr>
        <p:xfrm>
          <a:off x="4572000" y="5410200"/>
          <a:ext cx="63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Equation" r:id="rId3" imgW="634680" imgH="279360" progId="Equation.DSMT4">
                  <p:embed/>
                </p:oleObj>
              </mc:Choice>
              <mc:Fallback>
                <p:oleObj name="Equation" r:id="rId3" imgW="634680" imgH="279360" progId="Equation.DSMT4">
                  <p:embed/>
                  <p:pic>
                    <p:nvPicPr>
                      <p:cNvPr id="13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10200"/>
                        <a:ext cx="635000" cy="279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7" name="Object 5"/>
          <p:cNvGraphicFramePr>
            <a:graphicFrameLocks noChangeAspect="1"/>
          </p:cNvGraphicFramePr>
          <p:nvPr/>
        </p:nvGraphicFramePr>
        <p:xfrm>
          <a:off x="49530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Equation" r:id="rId5" imgW="215640" imgH="228600" progId="Equation.DSMT4">
                  <p:embed/>
                </p:oleObj>
              </mc:Choice>
              <mc:Fallback>
                <p:oleObj name="Equation" r:id="rId5" imgW="215640" imgH="228600" progId="Equation.DSMT4">
                  <p:embed/>
                  <p:pic>
                    <p:nvPicPr>
                      <p:cNvPr id="3665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02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8" name="Object 6"/>
          <p:cNvGraphicFramePr>
            <a:graphicFrameLocks noChangeAspect="1"/>
          </p:cNvGraphicFramePr>
          <p:nvPr/>
        </p:nvGraphicFramePr>
        <p:xfrm>
          <a:off x="3962400" y="4876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3665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768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934"/>
                </a:solidFill>
              </a:rPr>
              <a:t>Tổng</a:t>
            </a:r>
            <a:r>
              <a:rPr lang="en-US" b="1" dirty="0">
                <a:solidFill>
                  <a:srgbClr val="292934"/>
                </a:solidFill>
              </a:rPr>
              <a:t> (</a:t>
            </a:r>
            <a:r>
              <a:rPr lang="en-US" b="1" dirty="0" err="1">
                <a:solidFill>
                  <a:srgbClr val="292934"/>
                </a:solidFill>
              </a:rPr>
              <a:t>hợp</a:t>
            </a:r>
            <a:r>
              <a:rPr lang="en-US" b="1" dirty="0">
                <a:solidFill>
                  <a:srgbClr val="292934"/>
                </a:solidFill>
              </a:rPr>
              <a:t>) </a:t>
            </a:r>
            <a:r>
              <a:rPr lang="en-US" b="1" dirty="0" err="1">
                <a:solidFill>
                  <a:srgbClr val="292934"/>
                </a:solidFill>
              </a:rPr>
              <a:t>các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T.</a:t>
            </a:r>
          </a:p>
          <a:p>
            <a:r>
              <a:rPr lang="en-US" dirty="0" err="1"/>
              <a:t>Tổng</a:t>
            </a:r>
            <a:r>
              <a:rPr lang="en-US" dirty="0"/>
              <a:t> (</a:t>
            </a:r>
            <a:r>
              <a:rPr lang="en-US" dirty="0" err="1"/>
              <a:t>hợp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665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53633"/>
              </p:ext>
            </p:extLst>
          </p:nvPr>
        </p:nvGraphicFramePr>
        <p:xfrm>
          <a:off x="1164793" y="2844089"/>
          <a:ext cx="6859588" cy="57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3" imgW="3962160" imgH="330120" progId="Equation.DSMT4">
                  <p:embed/>
                </p:oleObj>
              </mc:Choice>
              <mc:Fallback>
                <p:oleObj name="Equation" r:id="rId3" imgW="3962160" imgH="330120" progId="Equation.DSMT4">
                  <p:embed/>
                  <p:pic>
                    <p:nvPicPr>
                      <p:cNvPr id="3665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793" y="2844089"/>
                        <a:ext cx="6859588" cy="57221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071722"/>
              </p:ext>
            </p:extLst>
          </p:nvPr>
        </p:nvGraphicFramePr>
        <p:xfrm>
          <a:off x="1648187" y="4953000"/>
          <a:ext cx="5892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Equation" r:id="rId5" imgW="3403440" imgH="368280" progId="Equation.DSMT4">
                  <p:embed/>
                </p:oleObj>
              </mc:Choice>
              <mc:Fallback>
                <p:oleObj name="Equation" r:id="rId5" imgW="3403440" imgH="368280" progId="Equation.DSMT4">
                  <p:embed/>
                  <p:pic>
                    <p:nvPicPr>
                      <p:cNvPr id="3881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187" y="4953000"/>
                        <a:ext cx="5892800" cy="638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934"/>
                </a:solidFill>
              </a:rPr>
              <a:t>Tích</a:t>
            </a:r>
            <a:r>
              <a:rPr lang="en-US" b="1" dirty="0">
                <a:solidFill>
                  <a:srgbClr val="292934"/>
                </a:solidFill>
              </a:rPr>
              <a:t> (</a:t>
            </a:r>
            <a:r>
              <a:rPr lang="en-US" b="1" dirty="0" err="1">
                <a:solidFill>
                  <a:srgbClr val="292934"/>
                </a:solidFill>
              </a:rPr>
              <a:t>giao</a:t>
            </a:r>
            <a:r>
              <a:rPr lang="en-US" b="1" dirty="0">
                <a:solidFill>
                  <a:srgbClr val="292934"/>
                </a:solidFill>
              </a:rPr>
              <a:t>) </a:t>
            </a:r>
            <a:r>
              <a:rPr lang="en-US" b="1" dirty="0" err="1">
                <a:solidFill>
                  <a:srgbClr val="292934"/>
                </a:solidFill>
              </a:rPr>
              <a:t>hai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A,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T.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tích</a:t>
            </a:r>
            <a:r>
              <a:rPr lang="en-US" dirty="0"/>
              <a:t> (</a:t>
            </a:r>
            <a:r>
              <a:rPr lang="en-US" dirty="0" err="1"/>
              <a:t>giao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,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A</a:t>
            </a:r>
            <a:r>
              <a:rPr lang="en-US" dirty="0">
                <a:latin typeface="+mj-lt"/>
                <a:ea typeface="SimSun"/>
              </a:rPr>
              <a:t>∩B </a:t>
            </a:r>
            <a:r>
              <a:rPr lang="en-US" dirty="0">
                <a:ea typeface="SimSun"/>
              </a:rPr>
              <a:t>hay A.B</a:t>
            </a:r>
            <a:endParaRPr lang="en-US" dirty="0"/>
          </a:p>
          <a:p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A, B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3124200" y="3505200"/>
            <a:ext cx="3124200" cy="2209800"/>
            <a:chOff x="7472" y="9082"/>
            <a:chExt cx="3447" cy="2446"/>
          </a:xfrm>
        </p:grpSpPr>
        <p:sp>
          <p:nvSpPr>
            <p:cNvPr id="16" name="Rectangle 127"/>
            <p:cNvSpPr>
              <a:spLocks noChangeArrowheads="1"/>
            </p:cNvSpPr>
            <p:nvPr/>
          </p:nvSpPr>
          <p:spPr bwMode="auto">
            <a:xfrm>
              <a:off x="7472" y="9082"/>
              <a:ext cx="3447" cy="2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" name="Group 128"/>
            <p:cNvGrpSpPr>
              <a:grpSpLocks/>
            </p:cNvGrpSpPr>
            <p:nvPr/>
          </p:nvGrpSpPr>
          <p:grpSpPr bwMode="auto">
            <a:xfrm>
              <a:off x="7702" y="9878"/>
              <a:ext cx="2966" cy="1442"/>
              <a:chOff x="7702" y="9878"/>
              <a:chExt cx="2966" cy="1442"/>
            </a:xfrm>
          </p:grpSpPr>
          <p:sp>
            <p:nvSpPr>
              <p:cNvPr id="18" name="Oval 129"/>
              <p:cNvSpPr>
                <a:spLocks noChangeArrowheads="1"/>
              </p:cNvSpPr>
              <p:nvPr/>
            </p:nvSpPr>
            <p:spPr bwMode="auto">
              <a:xfrm>
                <a:off x="7702" y="9878"/>
                <a:ext cx="1512" cy="144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30"/>
              <p:cNvSpPr>
                <a:spLocks noChangeArrowheads="1"/>
              </p:cNvSpPr>
              <p:nvPr/>
            </p:nvSpPr>
            <p:spPr bwMode="auto">
              <a:xfrm>
                <a:off x="8705" y="10054"/>
                <a:ext cx="1963" cy="116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20" name="AutoShape 131"/>
              <p:cNvCxnSpPr>
                <a:cxnSpLocks noChangeShapeType="1"/>
              </p:cNvCxnSpPr>
              <p:nvPr/>
            </p:nvCxnSpPr>
            <p:spPr bwMode="auto">
              <a:xfrm>
                <a:off x="9146" y="10286"/>
                <a:ext cx="2" cy="582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1" name="AutoShape 132"/>
              <p:cNvCxnSpPr>
                <a:cxnSpLocks noChangeShapeType="1"/>
              </p:cNvCxnSpPr>
              <p:nvPr/>
            </p:nvCxnSpPr>
            <p:spPr bwMode="auto">
              <a:xfrm>
                <a:off x="8824" y="10369"/>
                <a:ext cx="0" cy="53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2" name="AutoShape 133"/>
              <p:cNvCxnSpPr>
                <a:cxnSpLocks noChangeShapeType="1"/>
              </p:cNvCxnSpPr>
              <p:nvPr/>
            </p:nvCxnSpPr>
            <p:spPr bwMode="auto">
              <a:xfrm>
                <a:off x="8943" y="10267"/>
                <a:ext cx="0" cy="754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3" name="AutoShape 134"/>
              <p:cNvCxnSpPr>
                <a:cxnSpLocks noChangeShapeType="1"/>
              </p:cNvCxnSpPr>
              <p:nvPr/>
            </p:nvCxnSpPr>
            <p:spPr bwMode="auto">
              <a:xfrm>
                <a:off x="9044" y="10233"/>
                <a:ext cx="0" cy="839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4" name="AutoShape 135"/>
              <p:cNvCxnSpPr>
                <a:cxnSpLocks noChangeShapeType="1"/>
              </p:cNvCxnSpPr>
              <p:nvPr/>
            </p:nvCxnSpPr>
            <p:spPr bwMode="auto">
              <a:xfrm>
                <a:off x="8772" y="10409"/>
                <a:ext cx="0" cy="436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5" name="AutoShape 136"/>
              <p:cNvCxnSpPr>
                <a:cxnSpLocks noChangeShapeType="1"/>
              </p:cNvCxnSpPr>
              <p:nvPr/>
            </p:nvCxnSpPr>
            <p:spPr bwMode="auto">
              <a:xfrm>
                <a:off x="8884" y="10297"/>
                <a:ext cx="0" cy="672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6" name="AutoShape 137"/>
              <p:cNvCxnSpPr>
                <a:cxnSpLocks noChangeShapeType="1"/>
              </p:cNvCxnSpPr>
              <p:nvPr/>
            </p:nvCxnSpPr>
            <p:spPr bwMode="auto">
              <a:xfrm>
                <a:off x="8996" y="10225"/>
                <a:ext cx="0" cy="839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7" name="AutoShape 138"/>
              <p:cNvCxnSpPr>
                <a:cxnSpLocks noChangeShapeType="1"/>
              </p:cNvCxnSpPr>
              <p:nvPr/>
            </p:nvCxnSpPr>
            <p:spPr bwMode="auto">
              <a:xfrm>
                <a:off x="9100" y="10233"/>
                <a:ext cx="0" cy="736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8" name="AutoShape 139"/>
              <p:cNvCxnSpPr>
                <a:cxnSpLocks noChangeShapeType="1"/>
              </p:cNvCxnSpPr>
              <p:nvPr/>
            </p:nvCxnSpPr>
            <p:spPr bwMode="auto">
              <a:xfrm>
                <a:off x="9188" y="10409"/>
                <a:ext cx="0" cy="375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</p:grpSp>
      </p:grpSp>
      <p:graphicFrame>
        <p:nvGraphicFramePr>
          <p:cNvPr id="389125" name="Object 5"/>
          <p:cNvGraphicFramePr>
            <a:graphicFrameLocks noChangeAspect="1"/>
          </p:cNvGraphicFramePr>
          <p:nvPr/>
        </p:nvGraphicFramePr>
        <p:xfrm>
          <a:off x="4190999" y="5791200"/>
          <a:ext cx="103909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Equation" r:id="rId3" imgW="634680" imgH="279360" progId="Equation.DSMT4">
                  <p:embed/>
                </p:oleObj>
              </mc:Choice>
              <mc:Fallback>
                <p:oleObj name="Equation" r:id="rId3" imgW="634680" imgH="279360" progId="Equation.DSMT4">
                  <p:embed/>
                  <p:pic>
                    <p:nvPicPr>
                      <p:cNvPr id="389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999" y="5791200"/>
                        <a:ext cx="1039091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6" name="Object 6"/>
          <p:cNvGraphicFramePr>
            <a:graphicFrameLocks noChangeAspect="1"/>
          </p:cNvGraphicFramePr>
          <p:nvPr/>
        </p:nvGraphicFramePr>
        <p:xfrm>
          <a:off x="4953000" y="4876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Equation" r:id="rId5" imgW="215640" imgH="228600" progId="Equation.DSMT4">
                  <p:embed/>
                </p:oleObj>
              </mc:Choice>
              <mc:Fallback>
                <p:oleObj name="Equation" r:id="rId5" imgW="215640" imgH="228600" progId="Equation.DSMT4">
                  <p:embed/>
                  <p:pic>
                    <p:nvPicPr>
                      <p:cNvPr id="389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76800"/>
                        <a:ext cx="3810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7" name="Object 7"/>
          <p:cNvGraphicFramePr>
            <a:graphicFrameLocks noChangeAspect="1"/>
          </p:cNvGraphicFramePr>
          <p:nvPr/>
        </p:nvGraphicFramePr>
        <p:xfrm>
          <a:off x="3429000" y="4648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389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48200"/>
                        <a:ext cx="3810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934"/>
                </a:solidFill>
              </a:rPr>
              <a:t>Tích</a:t>
            </a:r>
            <a:r>
              <a:rPr lang="en-US" b="1" dirty="0">
                <a:solidFill>
                  <a:srgbClr val="292934"/>
                </a:solidFill>
              </a:rPr>
              <a:t> (</a:t>
            </a:r>
            <a:r>
              <a:rPr lang="en-US" b="1" dirty="0" err="1">
                <a:solidFill>
                  <a:srgbClr val="292934"/>
                </a:solidFill>
              </a:rPr>
              <a:t>giao</a:t>
            </a:r>
            <a:r>
              <a:rPr lang="en-US" b="1" dirty="0">
                <a:solidFill>
                  <a:srgbClr val="292934"/>
                </a:solidFill>
              </a:rPr>
              <a:t>) </a:t>
            </a:r>
            <a:r>
              <a:rPr lang="en-US" b="1" dirty="0" err="1">
                <a:solidFill>
                  <a:srgbClr val="292934"/>
                </a:solidFill>
              </a:rPr>
              <a:t>các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T.</a:t>
            </a:r>
          </a:p>
          <a:p>
            <a:r>
              <a:rPr lang="en-US" dirty="0" err="1"/>
              <a:t>Tích</a:t>
            </a:r>
            <a:r>
              <a:rPr lang="en-US" dirty="0"/>
              <a:t> (</a:t>
            </a:r>
            <a:r>
              <a:rPr lang="en-US" dirty="0" err="1"/>
              <a:t>giao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665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140908"/>
              </p:ext>
            </p:extLst>
          </p:nvPr>
        </p:nvGraphicFramePr>
        <p:xfrm>
          <a:off x="1746250" y="2691481"/>
          <a:ext cx="565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3" imgW="3263760" imgH="330120" progId="Equation.DSMT4">
                  <p:embed/>
                </p:oleObj>
              </mc:Choice>
              <mc:Fallback>
                <p:oleObj name="Equation" r:id="rId3" imgW="3263760" imgH="330120" progId="Equation.DSMT4">
                  <p:embed/>
                  <p:pic>
                    <p:nvPicPr>
                      <p:cNvPr id="3665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691481"/>
                        <a:ext cx="5651500" cy="571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345514"/>
              </p:ext>
            </p:extLst>
          </p:nvPr>
        </p:nvGraphicFramePr>
        <p:xfrm>
          <a:off x="1989137" y="4856414"/>
          <a:ext cx="54086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tion" r:id="rId5" imgW="3124080" imgH="368280" progId="Equation.DSMT4">
                  <p:embed/>
                </p:oleObj>
              </mc:Choice>
              <mc:Fallback>
                <p:oleObj name="Equation" r:id="rId5" imgW="3124080" imgH="368280" progId="Equation.DSMT4">
                  <p:embed/>
                  <p:pic>
                    <p:nvPicPr>
                      <p:cNvPr id="3881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7" y="4856414"/>
                        <a:ext cx="5408613" cy="638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Hai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xung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khắc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A, B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91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974276"/>
              </p:ext>
            </p:extLst>
          </p:nvPr>
        </p:nvGraphicFramePr>
        <p:xfrm>
          <a:off x="3429000" y="2295955"/>
          <a:ext cx="1676400" cy="48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Equation" r:id="rId3" imgW="838080" imgH="241200" progId="Equation.DSMT4">
                  <p:embed/>
                </p:oleObj>
              </mc:Choice>
              <mc:Fallback>
                <p:oleObj name="Equation" r:id="rId3" imgW="838080" imgH="241200" progId="Equation.DSMT4">
                  <p:embed/>
                  <p:pic>
                    <p:nvPicPr>
                      <p:cNvPr id="391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95955"/>
                        <a:ext cx="1676400" cy="48237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18"/>
          <p:cNvGrpSpPr>
            <a:grpSpLocks/>
          </p:cNvGrpSpPr>
          <p:nvPr/>
        </p:nvGrpSpPr>
        <p:grpSpPr bwMode="auto">
          <a:xfrm>
            <a:off x="2667000" y="3200400"/>
            <a:ext cx="3581400" cy="1828800"/>
            <a:chOff x="1611" y="7635"/>
            <a:chExt cx="3178" cy="2373"/>
          </a:xfrm>
        </p:grpSpPr>
        <p:sp>
          <p:nvSpPr>
            <p:cNvPr id="7" name="Rectangle 119"/>
            <p:cNvSpPr>
              <a:spLocks noChangeArrowheads="1"/>
            </p:cNvSpPr>
            <p:nvPr/>
          </p:nvSpPr>
          <p:spPr bwMode="auto">
            <a:xfrm>
              <a:off x="1611" y="7635"/>
              <a:ext cx="3178" cy="23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20"/>
            <p:cNvSpPr>
              <a:spLocks noChangeArrowheads="1"/>
            </p:cNvSpPr>
            <p:nvPr/>
          </p:nvSpPr>
          <p:spPr bwMode="auto">
            <a:xfrm>
              <a:off x="1947" y="7797"/>
              <a:ext cx="920" cy="87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121"/>
            <p:cNvSpPr>
              <a:spLocks noChangeArrowheads="1"/>
            </p:cNvSpPr>
            <p:nvPr/>
          </p:nvSpPr>
          <p:spPr bwMode="auto">
            <a:xfrm>
              <a:off x="2918" y="8841"/>
              <a:ext cx="1603" cy="8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0" name="Object 153"/>
          <p:cNvGraphicFramePr>
            <a:graphicFrameLocks noChangeAspect="1"/>
          </p:cNvGraphicFramePr>
          <p:nvPr/>
        </p:nvGraphicFramePr>
        <p:xfrm>
          <a:off x="3200400" y="3581400"/>
          <a:ext cx="2047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Equation" r:id="rId5" imgW="215640" imgH="228600" progId="Equation.DSMT4">
                  <p:embed/>
                </p:oleObj>
              </mc:Choice>
              <mc:Fallback>
                <p:oleObj name="Equation" r:id="rId5" imgW="215640" imgH="228600" progId="Equation.DSMT4">
                  <p:embed/>
                  <p:pic>
                    <p:nvPicPr>
                      <p:cNvPr id="1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204787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6"/>
          <p:cNvGraphicFramePr>
            <a:graphicFrameLocks noChangeAspect="1"/>
          </p:cNvGraphicFramePr>
          <p:nvPr/>
        </p:nvGraphicFramePr>
        <p:xfrm>
          <a:off x="4495800" y="4343400"/>
          <a:ext cx="2047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11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343400"/>
                        <a:ext cx="204787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9"/>
          <p:cNvGraphicFramePr>
            <a:graphicFrameLocks noChangeAspect="1"/>
          </p:cNvGraphicFramePr>
          <p:nvPr/>
        </p:nvGraphicFramePr>
        <p:xfrm>
          <a:off x="5562600" y="3429000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Equation" r:id="rId9" imgW="241200" imgH="228600" progId="Equation.DSMT4">
                  <p:embed/>
                </p:oleObj>
              </mc:Choice>
              <mc:Fallback>
                <p:oleObj name="Equation" r:id="rId9" imgW="241200" imgH="228600" progId="Equation.DSMT4">
                  <p:embed/>
                  <p:pic>
                    <p:nvPicPr>
                      <p:cNvPr id="12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29000"/>
                        <a:ext cx="241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71800" y="5496580"/>
            <a:ext cx="3124200" cy="52322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khắc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Một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số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tính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chất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71362" name="Object 2"/>
          <p:cNvGraphicFramePr>
            <a:graphicFrameLocks noChangeAspect="1"/>
          </p:cNvGraphicFramePr>
          <p:nvPr/>
        </p:nvGraphicFramePr>
        <p:xfrm>
          <a:off x="762000" y="1091333"/>
          <a:ext cx="7772400" cy="5004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3" imgW="5206680" imgH="3352680" progId="Equation.DSMT4">
                  <p:embed/>
                </p:oleObj>
              </mc:Choice>
              <mc:Fallback>
                <p:oleObj name="Equation" r:id="rId3" imgW="5206680" imgH="3352680" progId="Equation.DSMT4">
                  <p:embed/>
                  <p:pic>
                    <p:nvPicPr>
                      <p:cNvPr id="271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91333"/>
                        <a:ext cx="7772400" cy="5004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Ví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dụ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114800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  <a:p>
            <a:r>
              <a:rPr lang="en-US" dirty="0"/>
              <a:t>A, B, 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1,2,3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trúng</a:t>
            </a:r>
            <a:endParaRPr lang="en-US" dirty="0"/>
          </a:p>
          <a:p>
            <a:pPr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A, B, 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marL="514350" indent="-514350">
              <a:buAutoNum type="alphaLcParenR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trúng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trúng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trúng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4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b="1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k </a:t>
            </a:r>
            <a:r>
              <a:rPr lang="en-US" dirty="0" err="1"/>
              <a:t>tốt</a:t>
            </a:r>
            <a:r>
              <a:rPr lang="en-US" dirty="0"/>
              <a:t>.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b="1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4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/>
              <a:t>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/>
              <a:t>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2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xấu</a:t>
            </a:r>
            <a:endParaRPr lang="en-US" dirty="0"/>
          </a:p>
          <a:p>
            <a:r>
              <a:rPr lang="en-US" dirty="0"/>
              <a:t>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/>
              <a:t>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1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xấu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8382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	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. </a:t>
            </a:r>
            <a:r>
              <a:rPr lang="en-US" dirty="0" err="1"/>
              <a:t>Gọi</a:t>
            </a:r>
            <a:r>
              <a:rPr lang="en-US" dirty="0"/>
              <a:t> 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1 </a:t>
            </a:r>
            <a:r>
              <a:rPr lang="en-US" dirty="0" err="1"/>
              <a:t>đậu</a:t>
            </a:r>
            <a:r>
              <a:rPr lang="en-US" dirty="0"/>
              <a:t>;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2 </a:t>
            </a:r>
            <a:r>
              <a:rPr lang="en-US" dirty="0" err="1"/>
              <a:t>đậu</a:t>
            </a:r>
            <a:r>
              <a:rPr lang="en-US" dirty="0"/>
              <a:t>.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qua A </a:t>
            </a:r>
            <a:r>
              <a:rPr lang="en-US" dirty="0" err="1"/>
              <a:t>và</a:t>
            </a:r>
            <a:r>
              <a:rPr lang="en-US" dirty="0"/>
              <a:t> B</a:t>
            </a:r>
            <a:r>
              <a:rPr lang="en-US" dirty="0" smtClean="0"/>
              <a:t>.</a:t>
            </a:r>
            <a:endParaRPr lang="en-US" dirty="0"/>
          </a:p>
          <a:p>
            <a:pPr marL="811212" lvl="1" indent="-514350">
              <a:buFont typeface="+mj-lt"/>
              <a:buAutoNum type="arabicPeriod"/>
            </a:pPr>
            <a:r>
              <a:rPr lang="en-US" dirty="0"/>
              <a:t>C =“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đậu</a:t>
            </a:r>
            <a:r>
              <a:rPr lang="en-US" dirty="0"/>
              <a:t>”;			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dirty="0"/>
              <a:t>D=“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đậu</a:t>
            </a:r>
            <a:r>
              <a:rPr lang="en-US" dirty="0"/>
              <a:t>”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dirty="0"/>
              <a:t>E=“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đậu</a:t>
            </a:r>
            <a:r>
              <a:rPr lang="en-US" dirty="0"/>
              <a:t>”;		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dirty="0"/>
              <a:t>F=“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 1 </a:t>
            </a:r>
            <a:r>
              <a:rPr lang="en-US" dirty="0" err="1"/>
              <a:t>đậu</a:t>
            </a:r>
            <a:r>
              <a:rPr lang="en-US" dirty="0"/>
              <a:t>”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dirty="0"/>
              <a:t>G=“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1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đậu</a:t>
            </a:r>
            <a:r>
              <a:rPr lang="en-US" dirty="0"/>
              <a:t>”;			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dirty="0"/>
              <a:t>H=“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đậu</a:t>
            </a:r>
            <a:r>
              <a:rPr lang="en-US" dirty="0"/>
              <a:t>”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dirty="0"/>
              <a:t>I=“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đậu</a:t>
            </a:r>
            <a:r>
              <a:rPr lang="en-US" dirty="0"/>
              <a:t>”;		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dirty="0"/>
              <a:t>J=“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đậu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7620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Nội</a:t>
            </a:r>
            <a:r>
              <a:rPr lang="en-US" b="1" dirty="0">
                <a:solidFill>
                  <a:srgbClr val="292934"/>
                </a:solidFill>
              </a:rPr>
              <a:t> dung </a:t>
            </a:r>
            <a:r>
              <a:rPr lang="en-US" b="1" dirty="0" err="1">
                <a:solidFill>
                  <a:srgbClr val="292934"/>
                </a:solidFill>
              </a:rPr>
              <a:t>chính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82498"/>
            <a:ext cx="8610600" cy="334670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loại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giữa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ý </a:t>
            </a:r>
            <a:r>
              <a:rPr lang="en-US" sz="3200" dirty="0" err="1"/>
              <a:t>nghĩa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 err="1"/>
              <a:t>Công</a:t>
            </a:r>
            <a:r>
              <a:rPr lang="en-US" sz="3100" dirty="0"/>
              <a:t> </a:t>
            </a:r>
            <a:r>
              <a:rPr lang="en-US" sz="3100" dirty="0" err="1"/>
              <a:t>thức</a:t>
            </a:r>
            <a:r>
              <a:rPr lang="en-US" sz="3100" dirty="0"/>
              <a:t> </a:t>
            </a:r>
            <a:r>
              <a:rPr lang="en-US" sz="3100" dirty="0" err="1"/>
              <a:t>tính</a:t>
            </a:r>
            <a:r>
              <a:rPr lang="en-US" sz="3100" dirty="0"/>
              <a:t> </a:t>
            </a:r>
            <a:r>
              <a:rPr lang="en-US" sz="3100" dirty="0" err="1"/>
              <a:t>xác</a:t>
            </a:r>
            <a:r>
              <a:rPr lang="en-US" sz="3100" dirty="0"/>
              <a:t> </a:t>
            </a:r>
            <a:r>
              <a:rPr lang="en-US" sz="3100" dirty="0" err="1"/>
              <a:t>suất</a:t>
            </a:r>
            <a:r>
              <a:rPr lang="en-US" sz="3100" dirty="0"/>
              <a:t> </a:t>
            </a:r>
            <a:r>
              <a:rPr lang="en-US" sz="3100" dirty="0" err="1"/>
              <a:t>của</a:t>
            </a:r>
            <a:r>
              <a:rPr lang="en-US" sz="3100" dirty="0"/>
              <a:t> </a:t>
            </a:r>
            <a:r>
              <a:rPr lang="en-US" sz="3100" dirty="0" err="1"/>
              <a:t>các</a:t>
            </a:r>
            <a:r>
              <a:rPr lang="en-US" sz="3100" dirty="0"/>
              <a:t> </a:t>
            </a:r>
            <a:r>
              <a:rPr lang="en-US" sz="3100" dirty="0" err="1"/>
              <a:t>biến</a:t>
            </a:r>
            <a:r>
              <a:rPr lang="en-US" sz="3100" dirty="0"/>
              <a:t> </a:t>
            </a:r>
            <a:r>
              <a:rPr lang="en-US" sz="3100" dirty="0" err="1"/>
              <a:t>cố</a:t>
            </a:r>
            <a:r>
              <a:rPr lang="en-US" sz="3100" dirty="0"/>
              <a:t> </a:t>
            </a:r>
            <a:r>
              <a:rPr lang="en-US" sz="3100" dirty="0" err="1"/>
              <a:t>phức</a:t>
            </a:r>
            <a:r>
              <a:rPr lang="en-US" sz="3100" dirty="0"/>
              <a:t> </a:t>
            </a:r>
            <a:r>
              <a:rPr lang="en-US" sz="3100" dirty="0" err="1"/>
              <a:t>tạp</a:t>
            </a:r>
            <a:endParaRPr lang="en-US" sz="31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74774" cy="933080"/>
          </a:xfrm>
        </p:spPr>
        <p:txBody>
          <a:bodyPr/>
          <a:lstStyle/>
          <a:p>
            <a:r>
              <a:rPr lang="en-US" b="1" dirty="0">
                <a:solidFill>
                  <a:srgbClr val="292934"/>
                </a:solidFill>
              </a:rPr>
              <a:t>XÁC SUẤT CỦA 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876800"/>
          </a:xfrm>
        </p:spPr>
        <p:txBody>
          <a:bodyPr>
            <a:normAutofit/>
          </a:bodyPr>
          <a:lstStyle/>
          <a:p>
            <a:r>
              <a:rPr lang="en-US" sz="3200" dirty="0"/>
              <a:t>Con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đặc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trưng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cho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khả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năng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xuất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hiện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thử</a:t>
            </a:r>
            <a:r>
              <a:rPr lang="en-US" sz="3200" dirty="0"/>
              <a:t> </a:t>
            </a:r>
            <a:r>
              <a:rPr lang="en-US" sz="3200" dirty="0" err="1"/>
              <a:t>gọi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 err="1"/>
              <a:t>Kí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bc</a:t>
            </a:r>
            <a:r>
              <a:rPr lang="en-US" sz="3200" dirty="0"/>
              <a:t> A: </a:t>
            </a:r>
            <a:r>
              <a:rPr lang="en-US" sz="3200" dirty="0">
                <a:solidFill>
                  <a:srgbClr val="FF0000"/>
                </a:solidFill>
              </a:rPr>
              <a:t>P(A)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đơn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292934"/>
                </a:solidFill>
              </a:rPr>
              <a:t>Các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cách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tính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xác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suất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Theo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điểm</a:t>
            </a:r>
            <a:r>
              <a:rPr lang="en-US" sz="3200" dirty="0"/>
              <a:t> </a:t>
            </a:r>
            <a:r>
              <a:rPr lang="en-US" sz="3200" dirty="0" err="1"/>
              <a:t>cá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Theo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tần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Theo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cổ</a:t>
            </a:r>
            <a:r>
              <a:rPr lang="en-US" sz="3200" dirty="0"/>
              <a:t> </a:t>
            </a:r>
            <a:r>
              <a:rPr lang="en-US" sz="3200" dirty="0" err="1" smtClean="0"/>
              <a:t>điển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Quan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điểm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cá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nhân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74774" cy="5045908"/>
          </a:xfrm>
        </p:spPr>
        <p:txBody>
          <a:bodyPr/>
          <a:lstStyle/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chết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bơi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30h?</a:t>
            </a:r>
          </a:p>
          <a:p>
            <a:pPr lvl="1"/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A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Quan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điểm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tần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suất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74774" cy="4658810"/>
          </a:xfrm>
        </p:spPr>
        <p:txBody>
          <a:bodyPr>
            <a:normAutofit/>
          </a:bodyPr>
          <a:lstStyle/>
          <a:p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3 </a:t>
            </a:r>
            <a:r>
              <a:rPr lang="en-US" sz="3200" dirty="0" err="1"/>
              <a:t>bước</a:t>
            </a:r>
            <a:r>
              <a:rPr lang="en-US" sz="3200" dirty="0"/>
              <a:t>: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thử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r>
              <a:rPr lang="en-US" sz="3200" dirty="0"/>
              <a:t> n,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lớn</a:t>
            </a:r>
            <a:endParaRPr lang="en-US" sz="3200" dirty="0"/>
          </a:p>
          <a:p>
            <a:pPr marL="811212" lvl="1" indent="-514350">
              <a:buFont typeface="+mj-lt"/>
              <a:buAutoNum type="arabicPeriod"/>
            </a:pPr>
            <a:r>
              <a:rPr lang="en-US" sz="3200" dirty="0" err="1"/>
              <a:t>Đếm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A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, </a:t>
            </a:r>
            <a:r>
              <a:rPr lang="en-US" sz="3200" dirty="0" err="1"/>
              <a:t>giả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n(A)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bc</a:t>
            </a:r>
            <a:r>
              <a:rPr lang="en-US" sz="3200" dirty="0"/>
              <a:t> A </a:t>
            </a:r>
            <a:r>
              <a:rPr lang="en-US" sz="3200" dirty="0" err="1"/>
              <a:t>là</a:t>
            </a:r>
            <a:r>
              <a:rPr lang="en-US" sz="32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37954" name="Object 2"/>
          <p:cNvGraphicFramePr>
            <a:graphicFrameLocks noChangeAspect="1"/>
          </p:cNvGraphicFramePr>
          <p:nvPr/>
        </p:nvGraphicFramePr>
        <p:xfrm>
          <a:off x="3073400" y="3886200"/>
          <a:ext cx="257175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3" imgW="1282680" imgH="609480" progId="Equation.DSMT4">
                  <p:embed/>
                </p:oleObj>
              </mc:Choice>
              <mc:Fallback>
                <p:oleObj name="Equation" r:id="rId3" imgW="1282680" imgH="609480" progId="Equation.DSMT4">
                  <p:embed/>
                  <p:pic>
                    <p:nvPicPr>
                      <p:cNvPr id="6379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3886200"/>
                        <a:ext cx="2571750" cy="11763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2514600"/>
          <a:ext cx="5832178" cy="2453639"/>
        </p:xfrm>
        <a:graphic>
          <a:graphicData uri="http://schemas.openxmlformats.org/drawingml/2006/table">
            <a:tbl>
              <a:tblPr/>
              <a:tblGrid>
                <a:gridCol w="1764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77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01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01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296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 dirty="0" err="1">
                          <a:latin typeface="+mn-lt"/>
                          <a:ea typeface="Times New Roman"/>
                          <a:cs typeface="Times New Roman"/>
                        </a:rPr>
                        <a:t>Người</a:t>
                      </a:r>
                      <a:r>
                        <a:rPr lang="en-US" sz="2800" b="1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+mn-lt"/>
                          <a:ea typeface="Times New Roman"/>
                          <a:cs typeface="Times New Roman"/>
                        </a:rPr>
                        <a:t>tung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 dirty="0" err="1">
                          <a:latin typeface="+mn-lt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2800" b="1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+mn-lt"/>
                          <a:ea typeface="Times New Roman"/>
                          <a:cs typeface="Times New Roman"/>
                        </a:rPr>
                        <a:t>lần</a:t>
                      </a:r>
                      <a:r>
                        <a:rPr lang="en-US" sz="2800" b="1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+mn-lt"/>
                          <a:ea typeface="Times New Roman"/>
                          <a:cs typeface="Times New Roman"/>
                        </a:rPr>
                        <a:t>tung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 dirty="0" err="1">
                          <a:latin typeface="+mn-lt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2800" b="1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+mn-lt"/>
                          <a:ea typeface="Times New Roman"/>
                          <a:cs typeface="Times New Roman"/>
                        </a:rPr>
                        <a:t>lần</a:t>
                      </a:r>
                      <a:r>
                        <a:rPr lang="en-US" sz="2800" b="1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+mn-lt"/>
                          <a:ea typeface="Times New Roman"/>
                          <a:cs typeface="Times New Roman"/>
                        </a:rPr>
                        <a:t>sấp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>
                          <a:latin typeface="+mn-lt"/>
                          <a:ea typeface="Times New Roman"/>
                          <a:cs typeface="Times New Roman"/>
                        </a:rPr>
                        <a:t>Tần suất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>
                          <a:latin typeface="+mn-lt"/>
                          <a:ea typeface="Times New Roman"/>
                          <a:cs typeface="Times New Roman"/>
                        </a:rPr>
                        <a:t>Buyffon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dirty="0">
                          <a:latin typeface="+mn-lt"/>
                          <a:ea typeface="Calibri"/>
                          <a:cs typeface="Times New Roman"/>
                        </a:rPr>
                        <a:t>4040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dirty="0">
                          <a:latin typeface="+mn-lt"/>
                          <a:ea typeface="Calibri"/>
                          <a:cs typeface="Times New Roman"/>
                        </a:rPr>
                        <a:t>2048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>
                          <a:latin typeface="+mn-lt"/>
                          <a:ea typeface="Calibri"/>
                          <a:cs typeface="Times New Roman"/>
                        </a:rPr>
                        <a:t>0,5069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>
                          <a:latin typeface="+mn-lt"/>
                          <a:ea typeface="Times New Roman"/>
                          <a:cs typeface="Times New Roman"/>
                        </a:rPr>
                        <a:t>Pearson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dirty="0">
                          <a:latin typeface="+mn-lt"/>
                          <a:ea typeface="Calibri"/>
                          <a:cs typeface="Times New Roman"/>
                        </a:rPr>
                        <a:t>12000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dirty="0">
                          <a:latin typeface="+mn-lt"/>
                          <a:ea typeface="Calibri"/>
                          <a:cs typeface="Times New Roman"/>
                        </a:rPr>
                        <a:t>6019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dirty="0">
                          <a:latin typeface="+mn-lt"/>
                          <a:ea typeface="Calibri"/>
                          <a:cs typeface="Times New Roman"/>
                        </a:rPr>
                        <a:t>0,5016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>
                          <a:latin typeface="+mn-lt"/>
                          <a:ea typeface="Times New Roman"/>
                          <a:cs typeface="Times New Roman"/>
                        </a:rPr>
                        <a:t>Pearson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>
                          <a:latin typeface="+mn-lt"/>
                          <a:ea typeface="Calibri"/>
                          <a:cs typeface="Times New Roman"/>
                        </a:rPr>
                        <a:t>24000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>
                          <a:latin typeface="+mn-lt"/>
                          <a:ea typeface="Calibri"/>
                          <a:cs typeface="Times New Roman"/>
                        </a:rPr>
                        <a:t>12012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dirty="0">
                          <a:latin typeface="+mn-lt"/>
                          <a:ea typeface="Calibri"/>
                          <a:cs typeface="Times New Roman"/>
                        </a:rPr>
                        <a:t>0,5005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1430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Nghiên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cứu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khả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năng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xuất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hiện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mặt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sấp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khi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gieo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đồng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cân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đối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đồng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chất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baseline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baseline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err="1"/>
              <a:t>Tần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dần</a:t>
            </a:r>
            <a:r>
              <a:rPr lang="en-US" sz="3200" dirty="0"/>
              <a:t> </a:t>
            </a:r>
            <a:r>
              <a:rPr lang="en-US" sz="3200" dirty="0" err="1"/>
              <a:t>tới</a:t>
            </a:r>
            <a:r>
              <a:rPr lang="en-US" sz="3200" dirty="0"/>
              <a:t> 0.5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292934"/>
                </a:solidFill>
              </a:rPr>
              <a:t>Quan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điểm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cổ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điển</a:t>
            </a:r>
            <a:endParaRPr lang="en-US" sz="3600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(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thuyết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)</a:t>
            </a:r>
          </a:p>
          <a:p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bcsc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đồng</a:t>
            </a:r>
            <a:r>
              <a:rPr lang="en-US" sz="3200" dirty="0"/>
              <a:t> </a:t>
            </a:r>
            <a:r>
              <a:rPr lang="en-US" sz="3200" dirty="0" err="1"/>
              <a:t>khả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,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bcsc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hữu</a:t>
            </a:r>
            <a:r>
              <a:rPr lang="en-US" sz="3200" dirty="0"/>
              <a:t> </a:t>
            </a:r>
            <a:r>
              <a:rPr lang="en-US" sz="3200" dirty="0" err="1"/>
              <a:t>hạn</a:t>
            </a:r>
            <a:r>
              <a:rPr lang="en-US" sz="3200" dirty="0"/>
              <a:t> </a:t>
            </a:r>
            <a:r>
              <a:rPr lang="en-US" sz="3200" dirty="0" err="1"/>
              <a:t>thì</a:t>
            </a:r>
            <a:r>
              <a:rPr lang="en-US" sz="32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83104"/>
              </p:ext>
            </p:extLst>
          </p:nvPr>
        </p:nvGraphicFramePr>
        <p:xfrm>
          <a:off x="1143000" y="4038600"/>
          <a:ext cx="6980238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Document" r:id="rId3" imgW="7167257" imgH="1402047" progId="Word.Document.12">
                  <p:embed/>
                </p:oleObj>
              </mc:Choice>
              <mc:Fallback>
                <p:oleObj name="Document" r:id="rId3" imgW="7167257" imgH="1402047" progId="Word.Document.12">
                  <p:embed/>
                  <p:pic>
                    <p:nvPicPr>
                      <p:cNvPr id="638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6980238" cy="13636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 1: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74774" cy="46588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tây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52 </a:t>
            </a:r>
            <a:r>
              <a:rPr lang="en-US" sz="3200" dirty="0" err="1"/>
              <a:t>lá</a:t>
            </a:r>
            <a:r>
              <a:rPr lang="en-US" sz="3200" dirty="0"/>
              <a:t>.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1 </a:t>
            </a:r>
            <a:r>
              <a:rPr lang="en-US" sz="3200" dirty="0" err="1"/>
              <a:t>lá</a:t>
            </a:r>
            <a:r>
              <a:rPr lang="en-US" sz="3200" dirty="0"/>
              <a:t>.</a:t>
            </a:r>
          </a:p>
          <a:p>
            <a:pPr>
              <a:buNone/>
            </a:pPr>
            <a:r>
              <a:rPr lang="en-US" sz="3200" dirty="0" err="1"/>
              <a:t>Gọi</a:t>
            </a:r>
            <a:r>
              <a:rPr lang="en-US" sz="3200" dirty="0"/>
              <a:t>: </a:t>
            </a:r>
          </a:p>
          <a:p>
            <a:pPr lvl="1"/>
            <a:r>
              <a:rPr lang="en-US" sz="3200" dirty="0"/>
              <a:t>A: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lá</a:t>
            </a:r>
            <a:r>
              <a:rPr lang="en-US" sz="3200" dirty="0"/>
              <a:t> 2,3 </a:t>
            </a:r>
            <a:r>
              <a:rPr lang="en-US" sz="3200" dirty="0" err="1"/>
              <a:t>hoặc</a:t>
            </a:r>
            <a:r>
              <a:rPr lang="en-US" sz="3200" dirty="0"/>
              <a:t> 7</a:t>
            </a:r>
          </a:p>
          <a:p>
            <a:pPr lvl="1"/>
            <a:r>
              <a:rPr lang="en-US" sz="3200" dirty="0"/>
              <a:t>B: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lá</a:t>
            </a:r>
            <a:r>
              <a:rPr lang="en-US" sz="3200" dirty="0"/>
              <a:t> 2 </a:t>
            </a:r>
            <a:r>
              <a:rPr lang="en-US" sz="3200" dirty="0" err="1"/>
              <a:t>cơ</a:t>
            </a:r>
            <a:r>
              <a:rPr lang="en-US" sz="3200" dirty="0"/>
              <a:t>, 3 </a:t>
            </a:r>
            <a:r>
              <a:rPr lang="en-US" sz="3200" dirty="0" err="1"/>
              <a:t>rô</a:t>
            </a:r>
            <a:r>
              <a:rPr lang="en-US" sz="3200" dirty="0"/>
              <a:t>, 8 </a:t>
            </a:r>
            <a:r>
              <a:rPr lang="en-US" sz="3200" dirty="0" err="1"/>
              <a:t>bích</a:t>
            </a:r>
            <a:r>
              <a:rPr lang="en-US" sz="3200" dirty="0"/>
              <a:t> </a:t>
            </a:r>
            <a:r>
              <a:rPr lang="en-US" sz="3200" dirty="0" err="1"/>
              <a:t>hoặc</a:t>
            </a:r>
            <a:r>
              <a:rPr lang="en-US" sz="3200" dirty="0"/>
              <a:t> K </a:t>
            </a:r>
            <a:r>
              <a:rPr lang="en-US" sz="3200" dirty="0" err="1"/>
              <a:t>chuồn</a:t>
            </a:r>
            <a:r>
              <a:rPr lang="en-US" sz="3200" dirty="0"/>
              <a:t>.</a:t>
            </a:r>
          </a:p>
          <a:p>
            <a:pPr>
              <a:buNone/>
            </a:pP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:</a:t>
            </a:r>
          </a:p>
          <a:p>
            <a:pPr lvl="1">
              <a:buNone/>
            </a:pPr>
            <a:r>
              <a:rPr lang="en-US" sz="3200" dirty="0"/>
              <a:t>A)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lá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2, 3 </a:t>
            </a:r>
            <a:r>
              <a:rPr lang="en-US" sz="3200" dirty="0" err="1"/>
              <a:t>hoặc</a:t>
            </a:r>
            <a:r>
              <a:rPr lang="en-US" sz="3200" dirty="0"/>
              <a:t> 7.</a:t>
            </a:r>
          </a:p>
          <a:p>
            <a:pPr lvl="1">
              <a:buNone/>
            </a:pPr>
            <a:r>
              <a:rPr lang="en-US" sz="3200" dirty="0"/>
              <a:t>B)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lá</a:t>
            </a:r>
            <a:r>
              <a:rPr lang="en-US" sz="3200" dirty="0"/>
              <a:t>  2 </a:t>
            </a:r>
            <a:r>
              <a:rPr lang="en-US" sz="3200" dirty="0" err="1"/>
              <a:t>cơ</a:t>
            </a:r>
            <a:r>
              <a:rPr lang="en-US" sz="3200" dirty="0"/>
              <a:t>, 3 </a:t>
            </a:r>
            <a:r>
              <a:rPr lang="en-US" sz="3200" dirty="0" err="1"/>
              <a:t>rô</a:t>
            </a:r>
            <a:r>
              <a:rPr lang="en-US" sz="3200" dirty="0"/>
              <a:t>, 8 </a:t>
            </a:r>
            <a:r>
              <a:rPr lang="en-US" sz="3200" dirty="0" err="1"/>
              <a:t>bích</a:t>
            </a:r>
            <a:r>
              <a:rPr lang="en-US" sz="3200" dirty="0"/>
              <a:t> </a:t>
            </a:r>
            <a:r>
              <a:rPr lang="en-US" sz="3200" dirty="0" err="1"/>
              <a:t>hoặc</a:t>
            </a:r>
            <a:r>
              <a:rPr lang="en-US" sz="3200" dirty="0"/>
              <a:t> K </a:t>
            </a:r>
            <a:r>
              <a:rPr lang="en-US" sz="3200" dirty="0" err="1"/>
              <a:t>chuồn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74774" cy="46588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tây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52 </a:t>
            </a:r>
            <a:r>
              <a:rPr lang="en-US" sz="3200" dirty="0" err="1"/>
              <a:t>lá</a:t>
            </a:r>
            <a:r>
              <a:rPr lang="en-US" sz="3200" dirty="0"/>
              <a:t>.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1 </a:t>
            </a:r>
            <a:r>
              <a:rPr lang="en-US" sz="3200" dirty="0" err="1"/>
              <a:t>lá</a:t>
            </a:r>
            <a:r>
              <a:rPr lang="en-US" sz="3200" dirty="0"/>
              <a:t>.</a:t>
            </a:r>
          </a:p>
          <a:p>
            <a:pPr>
              <a:buNone/>
            </a:pPr>
            <a:r>
              <a:rPr lang="en-US" sz="3200" dirty="0" err="1"/>
              <a:t>Gọi</a:t>
            </a:r>
            <a:r>
              <a:rPr lang="en-US" sz="3200" dirty="0"/>
              <a:t>: </a:t>
            </a:r>
          </a:p>
          <a:p>
            <a:pPr lvl="1">
              <a:buNone/>
            </a:pPr>
            <a:r>
              <a:rPr lang="en-US" sz="3200" dirty="0"/>
              <a:t>A: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lá</a:t>
            </a:r>
            <a:r>
              <a:rPr lang="en-US" sz="3200" dirty="0"/>
              <a:t> 2,3 </a:t>
            </a:r>
            <a:r>
              <a:rPr lang="en-US" sz="3200" dirty="0" err="1"/>
              <a:t>hoặc</a:t>
            </a:r>
            <a:r>
              <a:rPr lang="en-US" sz="3200" dirty="0"/>
              <a:t> 7</a:t>
            </a:r>
          </a:p>
          <a:p>
            <a:pPr lvl="1">
              <a:buNone/>
            </a:pPr>
            <a:r>
              <a:rPr lang="en-US" sz="3200" dirty="0"/>
              <a:t>B: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lá</a:t>
            </a:r>
            <a:r>
              <a:rPr lang="en-US" sz="3200" dirty="0"/>
              <a:t> 2 </a:t>
            </a:r>
            <a:r>
              <a:rPr lang="en-US" sz="3200" dirty="0" err="1"/>
              <a:t>cơ</a:t>
            </a:r>
            <a:r>
              <a:rPr lang="en-US" sz="3200" dirty="0"/>
              <a:t>, 3 </a:t>
            </a:r>
            <a:r>
              <a:rPr lang="en-US" sz="3200" dirty="0" err="1"/>
              <a:t>rô</a:t>
            </a:r>
            <a:r>
              <a:rPr lang="en-US" sz="3200" dirty="0"/>
              <a:t>, 8 </a:t>
            </a:r>
            <a:r>
              <a:rPr lang="en-US" sz="3200" dirty="0" err="1"/>
              <a:t>bích</a:t>
            </a:r>
            <a:r>
              <a:rPr lang="en-US" sz="3200" dirty="0"/>
              <a:t> </a:t>
            </a:r>
            <a:r>
              <a:rPr lang="en-US" sz="3200" dirty="0" err="1"/>
              <a:t>hoặc</a:t>
            </a:r>
            <a:r>
              <a:rPr lang="en-US" sz="3200" dirty="0"/>
              <a:t> K </a:t>
            </a:r>
            <a:r>
              <a:rPr lang="en-US" sz="3200" dirty="0" err="1"/>
              <a:t>chuồn</a:t>
            </a:r>
            <a:r>
              <a:rPr lang="en-US" sz="3200" dirty="0"/>
              <a:t>.</a:t>
            </a:r>
          </a:p>
          <a:p>
            <a:pPr>
              <a:buNone/>
            </a:pP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:</a:t>
            </a:r>
          </a:p>
          <a:p>
            <a:pPr lvl="1">
              <a:buNone/>
            </a:pPr>
            <a:r>
              <a:rPr lang="en-US" sz="3200" dirty="0"/>
              <a:t>A)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lá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2, 3 </a:t>
            </a:r>
            <a:r>
              <a:rPr lang="en-US" sz="3200" dirty="0" err="1"/>
              <a:t>hoặc</a:t>
            </a:r>
            <a:r>
              <a:rPr lang="en-US" sz="3200" dirty="0"/>
              <a:t> 7.</a:t>
            </a:r>
          </a:p>
          <a:p>
            <a:pPr lvl="1">
              <a:buNone/>
            </a:pPr>
            <a:r>
              <a:rPr lang="en-US" sz="3200" dirty="0"/>
              <a:t>B)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lá</a:t>
            </a:r>
            <a:r>
              <a:rPr lang="en-US" sz="3200" dirty="0"/>
              <a:t>  2 </a:t>
            </a:r>
            <a:r>
              <a:rPr lang="en-US" sz="3200" dirty="0" err="1"/>
              <a:t>cơ</a:t>
            </a:r>
            <a:r>
              <a:rPr lang="en-US" sz="3200" dirty="0"/>
              <a:t>, 3 </a:t>
            </a:r>
            <a:r>
              <a:rPr lang="en-US" sz="3200" dirty="0" err="1"/>
              <a:t>rô</a:t>
            </a:r>
            <a:r>
              <a:rPr lang="en-US" sz="3200" dirty="0"/>
              <a:t>, 8 </a:t>
            </a:r>
            <a:r>
              <a:rPr lang="en-US" sz="3200" dirty="0" err="1"/>
              <a:t>bích</a:t>
            </a:r>
            <a:r>
              <a:rPr lang="en-US" sz="3200" dirty="0"/>
              <a:t> </a:t>
            </a:r>
            <a:r>
              <a:rPr lang="en-US" sz="3200" dirty="0" err="1"/>
              <a:t>hoặc</a:t>
            </a:r>
            <a:r>
              <a:rPr lang="en-US" sz="3200" dirty="0"/>
              <a:t> K </a:t>
            </a:r>
            <a:r>
              <a:rPr lang="en-US" sz="3200" dirty="0" err="1" smtClean="0"/>
              <a:t>chuồn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chất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suất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EE4AB56-FE9B-447F-A50C-6ADDE025788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3C64030-A80F-4676-B1B6-C7E26C96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01" y="2059781"/>
            <a:ext cx="7917998" cy="2738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vài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Suất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cộng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đầy</a:t>
            </a:r>
            <a:r>
              <a:rPr lang="en-US" sz="3200" dirty="0"/>
              <a:t> </a:t>
            </a:r>
            <a:r>
              <a:rPr lang="en-US" sz="3200" dirty="0" err="1"/>
              <a:t>đủ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Phép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thử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ngẫu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nhiên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thí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nghiệm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dự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báo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trước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T.</a:t>
            </a:r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kê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diễn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 smtClean="0"/>
              <a:t>: </a:t>
            </a:r>
          </a:p>
          <a:p>
            <a:pPr marL="747712" lvl="1" indent="-514350">
              <a:buFont typeface="+mj-lt"/>
              <a:buAutoNum type="arabicPeriod"/>
            </a:pPr>
            <a:r>
              <a:rPr lang="en-US" dirty="0" smtClean="0"/>
              <a:t>Tung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10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  <a:p>
            <a:pPr marL="747712" lvl="1" indent="-514350">
              <a:buFont typeface="+mj-lt"/>
              <a:buAutoNum type="arabicPeriod"/>
            </a:pPr>
            <a:r>
              <a:rPr lang="en-US" dirty="0" smtClean="0"/>
              <a:t>Tung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xắc</a:t>
            </a:r>
            <a:r>
              <a:rPr lang="en-US" dirty="0" smtClean="0"/>
              <a:t> 10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EE4AB56-FE9B-447F-A50C-6ADDE025788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/>
              <a:t>Cho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A, B. Ta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A, B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228600" y="419100"/>
            <a:ext cx="8229600" cy="844548"/>
          </a:xfrm>
        </p:spPr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Công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thức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cộng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447800" y="2209800"/>
          <a:ext cx="67548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9" name="Equation" r:id="rId3" imgW="4991040" imgH="482400" progId="Equation.DSMT4">
                  <p:embed/>
                </p:oleObj>
              </mc:Choice>
              <mc:Fallback>
                <p:oleObj name="Equation" r:id="rId3" imgW="4991040" imgH="482400" progId="Equation.DSMT4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09800"/>
                        <a:ext cx="6754813" cy="654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2514600" y="3810000"/>
          <a:ext cx="438598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0" name="Equation" r:id="rId5" imgW="3111480" imgH="431640" progId="Equation.DSMT4">
                  <p:embed/>
                </p:oleObj>
              </mc:Choice>
              <mc:Fallback>
                <p:oleObj name="Equation" r:id="rId5" imgW="3111480" imgH="431640" progId="Equation.DSMT4">
                  <p:embed/>
                  <p:pic>
                    <p:nvPicPr>
                      <p:cNvPr id="645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10000"/>
                        <a:ext cx="4385982" cy="60960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3505200" y="5257800"/>
          <a:ext cx="2743200" cy="72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1" name="Equation" r:id="rId7" imgW="2057400" imgH="545760" progId="Equation.DSMT4">
                  <p:embed/>
                </p:oleObj>
              </mc:Choice>
              <mc:Fallback>
                <p:oleObj name="Equation" r:id="rId7" imgW="2057400" imgH="545760" progId="Equation.DSMT4">
                  <p:embed/>
                  <p:pic>
                    <p:nvPicPr>
                      <p:cNvPr id="645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257800"/>
                        <a:ext cx="2743200" cy="728133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74774" cy="465881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bia</a:t>
            </a:r>
            <a:r>
              <a:rPr lang="en-US" dirty="0"/>
              <a:t>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10 </a:t>
            </a:r>
            <a:r>
              <a:rPr lang="en-US" dirty="0" err="1"/>
              <a:t>là</a:t>
            </a:r>
            <a:r>
              <a:rPr lang="en-US" dirty="0"/>
              <a:t> 0,1;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9 </a:t>
            </a:r>
            <a:r>
              <a:rPr lang="en-US" dirty="0" err="1"/>
              <a:t>là</a:t>
            </a:r>
            <a:r>
              <a:rPr lang="en-US" dirty="0"/>
              <a:t> 0,2;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8 </a:t>
            </a:r>
            <a:r>
              <a:rPr lang="en-US" dirty="0" err="1"/>
              <a:t>là</a:t>
            </a:r>
            <a:r>
              <a:rPr lang="en-US" dirty="0"/>
              <a:t> 0,25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8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0,45.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9 </a:t>
            </a:r>
            <a:r>
              <a:rPr lang="en-US" dirty="0" err="1"/>
              <a:t>điểm</a:t>
            </a:r>
            <a:r>
              <a:rPr lang="en-US" dirty="0"/>
              <a:t>.</a:t>
            </a:r>
          </a:p>
          <a:p>
            <a:r>
              <a:rPr lang="en-US" dirty="0"/>
              <a:t>A1: “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10”	A2: “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9”</a:t>
            </a:r>
          </a:p>
          <a:p>
            <a:r>
              <a:rPr lang="en-US" dirty="0"/>
              <a:t>A: “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9 </a:t>
            </a:r>
            <a:r>
              <a:rPr lang="en-US" dirty="0" err="1"/>
              <a:t>điểm</a:t>
            </a:r>
            <a:r>
              <a:rPr lang="en-US" dirty="0"/>
              <a:t>”         </a:t>
            </a:r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A=A1+A2</a:t>
            </a:r>
            <a:r>
              <a:rPr lang="en-US" dirty="0"/>
              <a:t>       </a:t>
            </a:r>
            <a:r>
              <a:rPr lang="en-US" dirty="0" err="1"/>
              <a:t>và</a:t>
            </a:r>
            <a:r>
              <a:rPr lang="en-US" dirty="0"/>
              <a:t>       </a:t>
            </a:r>
            <a:r>
              <a:rPr lang="en-US" cap="all" dirty="0">
                <a:solidFill>
                  <a:srgbClr val="FF0000"/>
                </a:solidFill>
              </a:rPr>
              <a:t>A1, A2 </a:t>
            </a:r>
            <a:r>
              <a:rPr lang="en-US" cap="all" dirty="0" err="1">
                <a:solidFill>
                  <a:srgbClr val="FF0000"/>
                </a:solidFill>
              </a:rPr>
              <a:t>xung</a:t>
            </a:r>
            <a:r>
              <a:rPr lang="en-US" cap="all" dirty="0">
                <a:solidFill>
                  <a:srgbClr val="FF0000"/>
                </a:solidFill>
              </a:rPr>
              <a:t> </a:t>
            </a:r>
            <a:r>
              <a:rPr lang="en-US" cap="all" dirty="0" err="1">
                <a:solidFill>
                  <a:srgbClr val="FF0000"/>
                </a:solidFill>
              </a:rPr>
              <a:t>khắc</a:t>
            </a:r>
            <a:endParaRPr lang="en-US" cap="all" dirty="0">
              <a:solidFill>
                <a:srgbClr val="FF0000"/>
              </a:solidFill>
            </a:endParaRPr>
          </a:p>
          <a:p>
            <a:r>
              <a:rPr lang="en-US" dirty="0" err="1"/>
              <a:t>Vậy</a:t>
            </a:r>
            <a:r>
              <a:rPr lang="en-US" dirty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430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270164"/>
              </p:ext>
            </p:extLst>
          </p:nvPr>
        </p:nvGraphicFramePr>
        <p:xfrm>
          <a:off x="2133600" y="4648200"/>
          <a:ext cx="5959475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4" imgW="4572000" imgH="939600" progId="Equation.DSMT4">
                  <p:embed/>
                </p:oleObj>
              </mc:Choice>
              <mc:Fallback>
                <p:oleObj name="Equation" r:id="rId4" imgW="4572000" imgH="939600" progId="Equation.DSMT4">
                  <p:embed/>
                  <p:pic>
                    <p:nvPicPr>
                      <p:cNvPr id="430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48200"/>
                        <a:ext cx="5959475" cy="1227138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74774" cy="4658810"/>
          </a:xfrm>
        </p:spPr>
        <p:txBody>
          <a:bodyPr/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A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chợ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/>
              <a:t>Xs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A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0,8.</a:t>
            </a:r>
          </a:p>
          <a:p>
            <a:r>
              <a:rPr lang="en-US" dirty="0"/>
              <a:t>Xs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B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0,6.</a:t>
            </a:r>
          </a:p>
          <a:p>
            <a:r>
              <a:rPr lang="en-US" dirty="0"/>
              <a:t>Xs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0,5.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292934"/>
                </a:solidFill>
              </a:rPr>
              <a:t>Xác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suất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điều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kiện</a:t>
            </a:r>
            <a:endParaRPr lang="en-US" sz="3600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tây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52 </a:t>
            </a:r>
            <a:r>
              <a:rPr lang="en-US" dirty="0" err="1"/>
              <a:t>lá</a:t>
            </a:r>
            <a:r>
              <a:rPr lang="en-US" dirty="0"/>
              <a:t>.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1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.</a:t>
            </a:r>
          </a:p>
          <a:p>
            <a:r>
              <a:rPr lang="en-US" dirty="0"/>
              <a:t>A: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</a:t>
            </a:r>
          </a:p>
          <a:p>
            <a:r>
              <a:rPr lang="en-US" dirty="0"/>
              <a:t>B: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bích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Tính</a:t>
            </a:r>
            <a:r>
              <a:rPr lang="en-US" dirty="0"/>
              <a:t> P(A), P(B), P(A+B), P(AB)</a:t>
            </a:r>
          </a:p>
          <a:p>
            <a:pPr marL="514350" indent="-514350">
              <a:buAutoNum type="alphaLcParenR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A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?</a:t>
            </a:r>
          </a:p>
          <a:p>
            <a:pPr marL="514350" indent="-514350">
              <a:buAutoNum type="alphaLcParenR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B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2505" y="457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292934"/>
                </a:solidFill>
              </a:rPr>
              <a:t>Xác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suất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điều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kiện</a:t>
            </a:r>
            <a:endParaRPr lang="en-US" sz="3600" b="1" dirty="0">
              <a:solidFill>
                <a:srgbClr val="29293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181600"/>
          </a:xfrm>
        </p:spPr>
        <p:txBody>
          <a:bodyPr>
            <a:normAutofit/>
          </a:bodyPr>
          <a:lstStyle/>
          <a:p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B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.</a:t>
            </a:r>
          </a:p>
          <a:p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P(A|B)</a:t>
            </a:r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P(B)=0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3315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805339"/>
              </p:ext>
            </p:extLst>
          </p:nvPr>
        </p:nvGraphicFramePr>
        <p:xfrm>
          <a:off x="1716881" y="3733800"/>
          <a:ext cx="571023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3" imgW="1981080" imgH="469800" progId="Equation.DSMT4">
                  <p:embed/>
                </p:oleObj>
              </mc:Choice>
              <mc:Fallback>
                <p:oleObj name="Equation" r:id="rId3" imgW="1981080" imgH="469800" progId="Equation.DSMT4">
                  <p:embed/>
                  <p:pic>
                    <p:nvPicPr>
                      <p:cNvPr id="43315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881" y="3733800"/>
                        <a:ext cx="5710237" cy="1343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562600"/>
          </a:xfrm>
        </p:spPr>
        <p:txBody>
          <a:bodyPr>
            <a:normAutofit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A </a:t>
            </a:r>
            <a:r>
              <a:rPr lang="en-US" dirty="0" err="1"/>
              <a:t>với</a:t>
            </a:r>
            <a:r>
              <a:rPr lang="en-US" dirty="0"/>
              <a:t> P(A)&gt;0. Ta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Tính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chất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428608"/>
              </p:ext>
            </p:extLst>
          </p:nvPr>
        </p:nvGraphicFramePr>
        <p:xfrm>
          <a:off x="762000" y="1752600"/>
          <a:ext cx="7853243" cy="321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3" imgW="5435280" imgH="2222280" progId="Equation.DSMT4">
                  <p:embed/>
                </p:oleObj>
              </mc:Choice>
              <mc:Fallback>
                <p:oleObj name="Equation" r:id="rId3" imgW="5435280" imgH="222228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7853243" cy="32115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Ví</a:t>
            </a:r>
            <a:r>
              <a:rPr lang="en-US" sz="3600" b="1" dirty="0"/>
              <a:t> </a:t>
            </a:r>
            <a:r>
              <a:rPr lang="en-US" sz="3600" b="1" dirty="0" err="1"/>
              <a:t>dụ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74774" cy="47244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chuyến</a:t>
            </a:r>
            <a:r>
              <a:rPr lang="en-US" sz="3200" dirty="0"/>
              <a:t> bay </a:t>
            </a:r>
            <a:r>
              <a:rPr lang="en-US" sz="3200" dirty="0" err="1"/>
              <a:t>khởi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đúng</a:t>
            </a:r>
            <a:r>
              <a:rPr lang="en-US" sz="3200" dirty="0"/>
              <a:t> </a:t>
            </a:r>
            <a:r>
              <a:rPr lang="en-US" sz="3200" dirty="0" err="1"/>
              <a:t>giờ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0,83</a:t>
            </a:r>
          </a:p>
          <a:p>
            <a:pPr algn="just"/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chuyến</a:t>
            </a:r>
            <a:r>
              <a:rPr lang="en-US" sz="3200" dirty="0"/>
              <a:t> bay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đúng</a:t>
            </a:r>
            <a:r>
              <a:rPr lang="en-US" sz="3200" dirty="0"/>
              <a:t> </a:t>
            </a:r>
            <a:r>
              <a:rPr lang="en-US" sz="3200" dirty="0" err="1"/>
              <a:t>giờ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0,82</a:t>
            </a:r>
          </a:p>
          <a:p>
            <a:pPr algn="just"/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chuyến</a:t>
            </a:r>
            <a:r>
              <a:rPr lang="en-US" sz="3200" dirty="0"/>
              <a:t> bay </a:t>
            </a:r>
            <a:r>
              <a:rPr lang="en-US" sz="3200" dirty="0" err="1"/>
              <a:t>vừa</a:t>
            </a:r>
            <a:r>
              <a:rPr lang="en-US" sz="3200" dirty="0"/>
              <a:t> </a:t>
            </a:r>
            <a:r>
              <a:rPr lang="en-US" sz="3200" dirty="0" err="1"/>
              <a:t>khởi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đúng</a:t>
            </a:r>
            <a:r>
              <a:rPr lang="en-US" sz="3200" dirty="0"/>
              <a:t> </a:t>
            </a:r>
            <a:r>
              <a:rPr lang="en-US" sz="3200" dirty="0" err="1"/>
              <a:t>giờ</a:t>
            </a:r>
            <a:r>
              <a:rPr lang="en-US" sz="3200" dirty="0"/>
              <a:t> </a:t>
            </a:r>
            <a:r>
              <a:rPr lang="en-US" sz="3200" dirty="0" err="1"/>
              <a:t>vừa</a:t>
            </a:r>
            <a:r>
              <a:rPr lang="en-US" sz="3200" dirty="0"/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đúng</a:t>
            </a:r>
            <a:r>
              <a:rPr lang="en-US" sz="3200" dirty="0"/>
              <a:t> </a:t>
            </a:r>
            <a:r>
              <a:rPr lang="en-US" sz="3200" dirty="0" err="1"/>
              <a:t>giờ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0,78</a:t>
            </a:r>
          </a:p>
          <a:p>
            <a:pPr marL="0" indent="0" algn="just">
              <a:buNone/>
            </a:pPr>
            <a:r>
              <a:rPr lang="en-US" sz="3200" b="1" dirty="0" err="1"/>
              <a:t>Tính</a:t>
            </a:r>
            <a:r>
              <a:rPr lang="en-US" sz="3200" b="1" dirty="0"/>
              <a:t>: </a:t>
            </a:r>
            <a:r>
              <a:rPr lang="en-US" sz="3200" dirty="0"/>
              <a:t>XS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chuyến</a:t>
            </a:r>
            <a:r>
              <a:rPr lang="en-US" sz="3200" dirty="0"/>
              <a:t> bay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đúng</a:t>
            </a:r>
            <a:r>
              <a:rPr lang="en-US" sz="3200" dirty="0"/>
              <a:t> </a:t>
            </a:r>
            <a:r>
              <a:rPr lang="en-US" sz="3200" dirty="0" err="1"/>
              <a:t>giờ</a:t>
            </a:r>
            <a:r>
              <a:rPr lang="en-US" sz="3200" dirty="0"/>
              <a:t> </a:t>
            </a:r>
            <a:r>
              <a:rPr lang="en-US" sz="3200" dirty="0" err="1"/>
              <a:t>biết</a:t>
            </a:r>
            <a:r>
              <a:rPr lang="en-US" sz="3200" dirty="0"/>
              <a:t>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khởi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đúng</a:t>
            </a:r>
            <a:r>
              <a:rPr lang="en-US" sz="3200" dirty="0"/>
              <a:t> </a:t>
            </a:r>
            <a:r>
              <a:rPr lang="en-US" sz="3200" dirty="0" err="1"/>
              <a:t>giờ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 6 </a:t>
            </a:r>
            <a:r>
              <a:rPr lang="en-US" sz="3200" dirty="0" err="1"/>
              <a:t>bóng</a:t>
            </a:r>
            <a:r>
              <a:rPr lang="en-US" sz="3200" dirty="0"/>
              <a:t> </a:t>
            </a:r>
            <a:r>
              <a:rPr lang="en-US" sz="3200" dirty="0" err="1"/>
              <a:t>trắng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4 </a:t>
            </a:r>
            <a:r>
              <a:rPr lang="en-US" sz="3200" dirty="0" err="1"/>
              <a:t>bóng</a:t>
            </a:r>
            <a:r>
              <a:rPr lang="en-US" sz="3200" dirty="0"/>
              <a:t> </a:t>
            </a:r>
            <a:r>
              <a:rPr lang="en-US" sz="3200" dirty="0" err="1"/>
              <a:t>đỏ</a:t>
            </a:r>
            <a:r>
              <a:rPr lang="en-US" sz="3200" dirty="0"/>
              <a:t>. Ta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r>
              <a:rPr lang="en-US" sz="3200" dirty="0"/>
              <a:t> l</a:t>
            </a:r>
            <a:r>
              <a:rPr lang="vi-VN" sz="3200" dirty="0"/>
              <a:t>ư</a:t>
            </a:r>
            <a:r>
              <a:rPr lang="en-US" sz="3200" dirty="0" err="1"/>
              <a:t>ợt</a:t>
            </a:r>
            <a:r>
              <a:rPr lang="en-US" sz="3200" dirty="0"/>
              <a:t> ra 2 </a:t>
            </a:r>
            <a:r>
              <a:rPr lang="en-US" sz="3200" dirty="0" err="1"/>
              <a:t>bóng</a:t>
            </a:r>
            <a:r>
              <a:rPr lang="en-US" sz="3200" dirty="0"/>
              <a:t> (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).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A)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2 </a:t>
            </a:r>
            <a:r>
              <a:rPr lang="en-US" sz="3200" dirty="0" err="1"/>
              <a:t>trắng</a:t>
            </a:r>
            <a:r>
              <a:rPr lang="en-US" sz="3200" dirty="0"/>
              <a:t> </a:t>
            </a:r>
            <a:r>
              <a:rPr lang="en-US" sz="3200" dirty="0" err="1"/>
              <a:t>biết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đỏ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?</a:t>
            </a:r>
          </a:p>
          <a:p>
            <a:pPr marL="0" indent="0">
              <a:buNone/>
            </a:pPr>
            <a:r>
              <a:rPr lang="en-US" sz="3200" dirty="0"/>
              <a:t>B) </a:t>
            </a:r>
            <a:r>
              <a:rPr lang="en-US" sz="3200" dirty="0" err="1"/>
              <a:t>Cả</a:t>
            </a:r>
            <a:r>
              <a:rPr lang="en-US" sz="3200" dirty="0"/>
              <a:t> 2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đều</a:t>
            </a:r>
            <a:r>
              <a:rPr lang="en-US" sz="3200" dirty="0"/>
              <a:t> </a:t>
            </a:r>
            <a:r>
              <a:rPr lang="en-US" sz="3200" dirty="0" err="1"/>
              <a:t>màu</a:t>
            </a:r>
            <a:r>
              <a:rPr lang="en-US" sz="3200" dirty="0"/>
              <a:t> </a:t>
            </a:r>
            <a:r>
              <a:rPr lang="en-US" sz="3200" dirty="0" err="1"/>
              <a:t>đỏ</a:t>
            </a:r>
            <a:r>
              <a:rPr lang="en-US" sz="320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Công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thức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nhân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74774" cy="4658810"/>
          </a:xfrm>
        </p:spPr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Hoặc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VD: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6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4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.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2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).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64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756605"/>
              </p:ext>
            </p:extLst>
          </p:nvPr>
        </p:nvGraphicFramePr>
        <p:xfrm>
          <a:off x="2362200" y="1828800"/>
          <a:ext cx="43545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Equation" r:id="rId3" imgW="1511280" imgH="304560" progId="Equation.DSMT4">
                  <p:embed/>
                </p:oleObj>
              </mc:Choice>
              <mc:Fallback>
                <p:oleObj name="Equation" r:id="rId3" imgW="1511280" imgH="304560" progId="Equation.DSMT4">
                  <p:embed/>
                  <p:pic>
                    <p:nvPicPr>
                      <p:cNvPr id="64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28800"/>
                        <a:ext cx="4354513" cy="869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914662"/>
              </p:ext>
            </p:extLst>
          </p:nvPr>
        </p:nvGraphicFramePr>
        <p:xfrm>
          <a:off x="2209800" y="3352800"/>
          <a:ext cx="43545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" name="Equation" r:id="rId5" imgW="1511280" imgH="304560" progId="Equation.DSMT4">
                  <p:embed/>
                </p:oleObj>
              </mc:Choice>
              <mc:Fallback>
                <p:oleObj name="Equation" r:id="rId5" imgW="1511280" imgH="304560" progId="Equation.DSMT4">
                  <p:embed/>
                  <p:pic>
                    <p:nvPicPr>
                      <p:cNvPr id="64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2800"/>
                        <a:ext cx="4354513" cy="869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mở</a:t>
            </a:r>
            <a:r>
              <a:rPr lang="en-US" b="1" dirty="0"/>
              <a:t> </a:t>
            </a:r>
            <a:r>
              <a:rPr lang="en-US" b="1" dirty="0" err="1"/>
              <a:t>rộng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3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A, B, C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Chứng</a:t>
            </a:r>
            <a:r>
              <a:rPr lang="en-US" dirty="0"/>
              <a:t> minh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VD:Ba</a:t>
            </a:r>
            <a:r>
              <a:rPr lang="en-US" dirty="0" smtClean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tây</a:t>
            </a:r>
            <a:r>
              <a:rPr lang="en-US" dirty="0"/>
              <a:t> 52 </a:t>
            </a:r>
            <a:r>
              <a:rPr lang="en-US" dirty="0" err="1"/>
              <a:t>lá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(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) ta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</a:t>
            </a:r>
            <a:r>
              <a:rPr lang="en-US" dirty="0" err="1"/>
              <a:t>lá</a:t>
            </a:r>
            <a:r>
              <a:rPr lang="en-US" dirty="0"/>
              <a:t> K, </a:t>
            </a:r>
            <a:r>
              <a:rPr lang="en-US" dirty="0" err="1"/>
              <a:t>lá</a:t>
            </a:r>
            <a:r>
              <a:rPr lang="en-US" dirty="0"/>
              <a:t> Q.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64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457276"/>
              </p:ext>
            </p:extLst>
          </p:nvPr>
        </p:nvGraphicFramePr>
        <p:xfrm>
          <a:off x="838200" y="1752600"/>
          <a:ext cx="67691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name="Equation" r:id="rId3" imgW="2349360" imgH="304560" progId="Equation.DSMT4">
                  <p:embed/>
                </p:oleObj>
              </mc:Choice>
              <mc:Fallback>
                <p:oleObj name="Equation" r:id="rId3" imgW="2349360" imgH="304560" progId="Equation.DSMT4">
                  <p:embed/>
                  <p:pic>
                    <p:nvPicPr>
                      <p:cNvPr id="64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6769100" cy="869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820843"/>
              </p:ext>
            </p:extLst>
          </p:nvPr>
        </p:nvGraphicFramePr>
        <p:xfrm>
          <a:off x="1143000" y="3352800"/>
          <a:ext cx="673258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name="Equation" r:id="rId5" imgW="2336760" imgH="609480" progId="Equation.DSMT4">
                  <p:embed/>
                </p:oleObj>
              </mc:Choice>
              <mc:Fallback>
                <p:oleObj name="Equation" r:id="rId5" imgW="2336760" imgH="609480" progId="Equation.DSMT4">
                  <p:embed/>
                  <p:pic>
                    <p:nvPicPr>
                      <p:cNvPr id="64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6732587" cy="1739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sơ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cấp</a:t>
            </a:r>
            <a:r>
              <a:rPr lang="en-US" b="1" dirty="0">
                <a:solidFill>
                  <a:srgbClr val="292934"/>
                </a:solidFill>
              </a:rPr>
              <a:t> – </a:t>
            </a:r>
            <a:r>
              <a:rPr lang="en-US" b="1" dirty="0" err="1">
                <a:solidFill>
                  <a:srgbClr val="292934"/>
                </a:solidFill>
              </a:rPr>
              <a:t>Không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gian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mẫu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cấp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bcsc</a:t>
            </a:r>
            <a:r>
              <a:rPr lang="en-US" dirty="0">
                <a:solidFill>
                  <a:srgbClr val="FF0000"/>
                </a:solidFill>
              </a:rPr>
              <a:t>).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mẫu</a:t>
            </a:r>
            <a:r>
              <a:rPr lang="en-US" dirty="0"/>
              <a:t>: </a:t>
            </a:r>
            <a:r>
              <a:rPr lang="en-US" dirty="0" err="1"/>
              <a:t>T</a:t>
            </a:r>
            <a:r>
              <a:rPr lang="en-US" dirty="0" err="1" smtClean="0"/>
              <a:t>ập</a:t>
            </a:r>
            <a:r>
              <a:rPr lang="en-US" dirty="0" smtClean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</a:t>
            </a:r>
            <a:r>
              <a:rPr lang="el-GR" dirty="0">
                <a:cs typeface="Times New Roman"/>
              </a:rPr>
              <a:t>Ω</a:t>
            </a:r>
            <a:endParaRPr lang="en-US" dirty="0">
              <a:cs typeface="Times New Roman"/>
            </a:endParaRPr>
          </a:p>
          <a:p>
            <a:r>
              <a:rPr lang="en-US" dirty="0" err="1">
                <a:cs typeface="Times New Roman"/>
              </a:rPr>
              <a:t>Ví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dụ</a:t>
            </a:r>
            <a:r>
              <a:rPr lang="en-US" dirty="0">
                <a:cs typeface="Times New Roman"/>
              </a:rPr>
              <a:t>: T : </a:t>
            </a:r>
            <a:r>
              <a:rPr lang="en-US" dirty="0" err="1">
                <a:cs typeface="Times New Roman"/>
              </a:rPr>
              <a:t>G</a:t>
            </a:r>
            <a:r>
              <a:rPr lang="en-US" dirty="0" err="1" smtClean="0">
                <a:cs typeface="Times New Roman"/>
              </a:rPr>
              <a:t>ieo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một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đồng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xu</a:t>
            </a:r>
            <a:r>
              <a:rPr lang="en-US" dirty="0">
                <a:cs typeface="Times New Roman"/>
              </a:rPr>
              <a:t> </a:t>
            </a:r>
          </a:p>
          <a:p>
            <a:r>
              <a:rPr lang="en-US" dirty="0" err="1">
                <a:cs typeface="Times New Roman"/>
              </a:rPr>
              <a:t>Không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gian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mẫu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là</a:t>
            </a:r>
            <a:r>
              <a:rPr lang="en-US" dirty="0">
                <a:cs typeface="Times New Roman"/>
              </a:rPr>
              <a:t>:</a:t>
            </a:r>
          </a:p>
          <a:p>
            <a:pPr>
              <a:buNone/>
            </a:pPr>
            <a:r>
              <a:rPr lang="en-US" dirty="0">
                <a:cs typeface="Times New Roman"/>
              </a:rPr>
              <a:t>				   </a:t>
            </a:r>
            <a:r>
              <a:rPr lang="el-GR" dirty="0">
                <a:cs typeface="Times New Roman"/>
              </a:rPr>
              <a:t>Ω</a:t>
            </a:r>
            <a:r>
              <a:rPr lang="en-US" dirty="0">
                <a:cs typeface="Times New Roman"/>
              </a:rPr>
              <a:t>={S, N}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EE4AB56-FE9B-447F-A50C-6ADDE025788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Công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thức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nhân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tổng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quát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82498"/>
            <a:ext cx="8763000" cy="4658810"/>
          </a:xfrm>
        </p:spPr>
        <p:txBody>
          <a:bodyPr>
            <a:normAutofit/>
          </a:bodyPr>
          <a:lstStyle/>
          <a:p>
            <a:r>
              <a:rPr lang="en-US" dirty="0"/>
              <a:t>Cho A1, A2,…,An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minh </a:t>
            </a:r>
            <a:r>
              <a:rPr lang="en-US" dirty="0" err="1"/>
              <a:t>bằng</a:t>
            </a:r>
            <a:r>
              <a:rPr lang="en-US" dirty="0"/>
              <a:t> qui </a:t>
            </a:r>
            <a:r>
              <a:rPr lang="en-US" dirty="0" err="1"/>
              <a:t>nạp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304800" y="2514600"/>
          <a:ext cx="872139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" name="Equation" r:id="rId3" imgW="3200400" imgH="279360" progId="Equation.DSMT4">
                  <p:embed/>
                </p:oleObj>
              </mc:Choice>
              <mc:Fallback>
                <p:oleObj name="Equation" r:id="rId3" imgW="3200400" imgH="279360" progId="Equation.DSMT4">
                  <p:embed/>
                  <p:pic>
                    <p:nvPicPr>
                      <p:cNvPr id="251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8721390" cy="762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548381"/>
              </p:ext>
            </p:extLst>
          </p:nvPr>
        </p:nvGraphicFramePr>
        <p:xfrm>
          <a:off x="2362200" y="3962400"/>
          <a:ext cx="397256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" name="Equation" r:id="rId5" imgW="1168200" imgH="253800" progId="Equation.DSMT4">
                  <p:embed/>
                </p:oleObj>
              </mc:Choice>
              <mc:Fallback>
                <p:oleObj name="Equation" r:id="rId5" imgW="1168200" imgH="253800" progId="Equation.DSMT4">
                  <p:embed/>
                  <p:pic>
                    <p:nvPicPr>
                      <p:cNvPr id="437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62400"/>
                        <a:ext cx="3972560" cy="863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74774" cy="465881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địch</a:t>
            </a:r>
            <a:r>
              <a:rPr lang="en-US" dirty="0"/>
              <a:t> Taekwondo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,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A, B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.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lọt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A, B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0,9 </a:t>
            </a:r>
            <a:r>
              <a:rPr lang="en-US" dirty="0" err="1"/>
              <a:t>và</a:t>
            </a:r>
            <a:r>
              <a:rPr lang="en-US" dirty="0"/>
              <a:t> 0,7. </a:t>
            </a:r>
            <a:r>
              <a:rPr lang="en-US" dirty="0" err="1"/>
              <a:t>Biết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A)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lọt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B)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lọt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A </a:t>
            </a:r>
            <a:r>
              <a:rPr lang="en-US" dirty="0" err="1"/>
              <a:t>lọt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74774" cy="933080"/>
          </a:xfrm>
        </p:spPr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114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/>
              <a:t>đựng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chì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20 </a:t>
            </a:r>
            <a:r>
              <a:rPr lang="en-US" sz="3200" dirty="0" err="1"/>
              <a:t>cái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5 </a:t>
            </a:r>
            <a:r>
              <a:rPr lang="en-US" sz="3200" dirty="0" err="1"/>
              <a:t>cái</a:t>
            </a:r>
            <a:r>
              <a:rPr lang="en-US" sz="3200" dirty="0"/>
              <a:t> </a:t>
            </a:r>
            <a:r>
              <a:rPr lang="en-US" sz="3200" dirty="0" err="1"/>
              <a:t>bị</a:t>
            </a:r>
            <a:r>
              <a:rPr lang="en-US" sz="3200" dirty="0"/>
              <a:t> </a:t>
            </a:r>
            <a:r>
              <a:rPr lang="en-US" sz="3200" dirty="0" err="1"/>
              <a:t>hỏng</a:t>
            </a:r>
            <a:r>
              <a:rPr lang="en-US" sz="3200" dirty="0"/>
              <a:t>.</a:t>
            </a:r>
          </a:p>
          <a:p>
            <a:pPr marL="0" indent="0" algn="just">
              <a:buNone/>
            </a:pPr>
            <a:r>
              <a:rPr lang="en-US" sz="3200" dirty="0"/>
              <a:t>A)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2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chì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lượt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cả</a:t>
            </a:r>
            <a:r>
              <a:rPr lang="en-US" sz="3200" dirty="0"/>
              <a:t> 2 </a:t>
            </a:r>
            <a:r>
              <a:rPr lang="en-US" sz="3200" dirty="0" err="1"/>
              <a:t>chiếc</a:t>
            </a:r>
            <a:r>
              <a:rPr lang="en-US" sz="3200" dirty="0"/>
              <a:t> </a:t>
            </a:r>
            <a:r>
              <a:rPr lang="en-US" sz="3200" dirty="0" err="1"/>
              <a:t>đều</a:t>
            </a:r>
            <a:r>
              <a:rPr lang="en-US" sz="3200" dirty="0"/>
              <a:t> </a:t>
            </a:r>
            <a:r>
              <a:rPr lang="en-US" sz="3200" dirty="0" err="1"/>
              <a:t>hỏng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bao</a:t>
            </a:r>
            <a:r>
              <a:rPr lang="en-US" sz="3200" dirty="0"/>
              <a:t> </a:t>
            </a:r>
            <a:r>
              <a:rPr lang="en-US" sz="3200" dirty="0" err="1"/>
              <a:t>nhiêu</a:t>
            </a:r>
            <a:r>
              <a:rPr lang="en-US" sz="3200" dirty="0"/>
              <a:t>?</a:t>
            </a:r>
          </a:p>
          <a:p>
            <a:pPr marL="0" indent="0" algn="just">
              <a:buNone/>
            </a:pPr>
            <a:r>
              <a:rPr lang="en-US" sz="3200" dirty="0"/>
              <a:t>B) </a:t>
            </a:r>
            <a:r>
              <a:rPr lang="en-US" sz="3200" dirty="0" err="1"/>
              <a:t>Câu</a:t>
            </a:r>
            <a:r>
              <a:rPr lang="en-US" sz="3200" dirty="0"/>
              <a:t> </a:t>
            </a:r>
            <a:r>
              <a:rPr lang="en-US" sz="3200" dirty="0" err="1"/>
              <a:t>hỏi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tự</a:t>
            </a:r>
            <a:r>
              <a:rPr lang="en-US" sz="3200" dirty="0"/>
              <a:t> </a:t>
            </a:r>
            <a:r>
              <a:rPr lang="en-US" sz="3200" dirty="0" err="1"/>
              <a:t>nhưng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lượt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Hai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cố</a:t>
            </a:r>
            <a:r>
              <a:rPr lang="en-US" b="1" dirty="0"/>
              <a:t> </a:t>
            </a:r>
            <a:r>
              <a:rPr lang="en-US" b="1" dirty="0" err="1"/>
              <a:t>độc</a:t>
            </a:r>
            <a:r>
              <a:rPr lang="en-US" b="1" dirty="0"/>
              <a:t> lập_1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487680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</a:t>
            </a:r>
            <a:r>
              <a:rPr lang="en-US" sz="3200" dirty="0" err="1"/>
              <a:t>và</a:t>
            </a:r>
            <a:r>
              <a:rPr lang="en-US" sz="3200" dirty="0"/>
              <a:t> B </a:t>
            </a:r>
            <a:r>
              <a:rPr lang="en-US" sz="3200" dirty="0" err="1"/>
              <a:t>độc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A </a:t>
            </a:r>
            <a:r>
              <a:rPr lang="en-US" sz="3200" dirty="0" err="1">
                <a:solidFill>
                  <a:srgbClr val="FF0000"/>
                </a:solidFill>
              </a:rPr>
              <a:t>xảy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ra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hay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xảy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không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ảnh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hưởng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ngược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.</a:t>
            </a:r>
          </a:p>
          <a:p>
            <a:pPr algn="just"/>
            <a:r>
              <a:rPr lang="en-US" sz="3200" dirty="0" err="1"/>
              <a:t>Vậy</a:t>
            </a:r>
            <a:r>
              <a:rPr lang="en-US" sz="3200" dirty="0"/>
              <a:t> </a:t>
            </a:r>
            <a:r>
              <a:rPr lang="en-US" sz="3200" dirty="0" err="1"/>
              <a:t>hai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A </a:t>
            </a:r>
            <a:r>
              <a:rPr lang="en-US" sz="3200" dirty="0" err="1"/>
              <a:t>và</a:t>
            </a:r>
            <a:r>
              <a:rPr lang="en-US" sz="3200" dirty="0"/>
              <a:t> B </a:t>
            </a:r>
            <a:r>
              <a:rPr lang="en-US" sz="3200" dirty="0" err="1"/>
              <a:t>độc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 smtClean="0"/>
              <a:t>nếu</a:t>
            </a:r>
            <a:r>
              <a:rPr lang="en-US" sz="3200" dirty="0" smtClean="0"/>
              <a:t>: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Hoặc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64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940561"/>
              </p:ext>
            </p:extLst>
          </p:nvPr>
        </p:nvGraphicFramePr>
        <p:xfrm>
          <a:off x="2590800" y="3505200"/>
          <a:ext cx="3048000" cy="83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4" name="Equation" r:id="rId3" imgW="1803240" imgH="495000" progId="Equation.DSMT4">
                  <p:embed/>
                </p:oleObj>
              </mc:Choice>
              <mc:Fallback>
                <p:oleObj name="Equation" r:id="rId3" imgW="1803240" imgH="495000" progId="Equation.DSMT4">
                  <p:embed/>
                  <p:pic>
                    <p:nvPicPr>
                      <p:cNvPr id="64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3048000" cy="8355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034716"/>
              </p:ext>
            </p:extLst>
          </p:nvPr>
        </p:nvGraphicFramePr>
        <p:xfrm>
          <a:off x="2667000" y="5105400"/>
          <a:ext cx="305190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" name="Equation" r:id="rId5" imgW="1803240" imgH="495000" progId="Equation.DSMT4">
                  <p:embed/>
                </p:oleObj>
              </mc:Choice>
              <mc:Fallback>
                <p:oleObj name="Equation" r:id="rId5" imgW="1803240" imgH="495000" progId="Equation.DSMT4">
                  <p:embed/>
                  <p:pic>
                    <p:nvPicPr>
                      <p:cNvPr id="64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05400"/>
                        <a:ext cx="3051907" cy="838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Hai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cố</a:t>
            </a:r>
            <a:r>
              <a:rPr lang="en-US" b="1" dirty="0"/>
              <a:t> </a:t>
            </a:r>
            <a:r>
              <a:rPr lang="en-US" b="1" dirty="0" err="1"/>
              <a:t>độc</a:t>
            </a:r>
            <a:r>
              <a:rPr lang="en-US" b="1" dirty="0"/>
              <a:t> lập_2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876800"/>
          </a:xfrm>
        </p:spPr>
        <p:txBody>
          <a:bodyPr/>
          <a:lstStyle/>
          <a:p>
            <a:r>
              <a:rPr lang="en-US" sz="3600" dirty="0" err="1"/>
              <a:t>Hai</a:t>
            </a:r>
            <a:r>
              <a:rPr lang="en-US" sz="3600" dirty="0"/>
              <a:t> </a:t>
            </a:r>
            <a:r>
              <a:rPr lang="en-US" sz="3600" dirty="0" err="1"/>
              <a:t>biến</a:t>
            </a:r>
            <a:r>
              <a:rPr lang="en-US" sz="3600" dirty="0"/>
              <a:t> </a:t>
            </a:r>
            <a:r>
              <a:rPr lang="en-US" sz="3600" dirty="0" err="1"/>
              <a:t>cố</a:t>
            </a:r>
            <a:r>
              <a:rPr lang="en-US" sz="3600" dirty="0"/>
              <a:t> A, B </a:t>
            </a:r>
            <a:r>
              <a:rPr lang="en-US" sz="3600" dirty="0" err="1"/>
              <a:t>gọi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độc</a:t>
            </a:r>
            <a:r>
              <a:rPr lang="en-US" sz="3600" dirty="0"/>
              <a:t> </a:t>
            </a:r>
            <a:r>
              <a:rPr lang="en-US" sz="3600" dirty="0" err="1"/>
              <a:t>lập</a:t>
            </a:r>
            <a:r>
              <a:rPr lang="en-US" sz="3600" dirty="0"/>
              <a:t> </a:t>
            </a:r>
            <a:r>
              <a:rPr lang="en-US" sz="3600" dirty="0" err="1"/>
              <a:t>nếu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Hai </a:t>
            </a:r>
            <a:r>
              <a:rPr lang="en-US" sz="3600" dirty="0" err="1"/>
              <a:t>biến</a:t>
            </a:r>
            <a:r>
              <a:rPr lang="en-US" sz="3600" dirty="0"/>
              <a:t> </a:t>
            </a:r>
            <a:r>
              <a:rPr lang="en-US" sz="3600" dirty="0" err="1"/>
              <a:t>cố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độc</a:t>
            </a:r>
            <a:r>
              <a:rPr lang="en-US" sz="3600" dirty="0"/>
              <a:t> </a:t>
            </a:r>
            <a:r>
              <a:rPr lang="en-US" sz="3600" dirty="0" err="1"/>
              <a:t>lập</a:t>
            </a:r>
            <a:r>
              <a:rPr lang="en-US" sz="3600" dirty="0"/>
              <a:t> </a:t>
            </a:r>
            <a:r>
              <a:rPr lang="en-US" sz="3600" dirty="0" err="1"/>
              <a:t>gọi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2 </a:t>
            </a:r>
            <a:r>
              <a:rPr lang="en-US" sz="3600" dirty="0" err="1"/>
              <a:t>biến</a:t>
            </a:r>
            <a:r>
              <a:rPr lang="en-US" sz="3600" dirty="0"/>
              <a:t> </a:t>
            </a:r>
            <a:r>
              <a:rPr lang="en-US" sz="3600" dirty="0" err="1"/>
              <a:t>cố</a:t>
            </a:r>
            <a:r>
              <a:rPr lang="en-US" sz="3600" dirty="0"/>
              <a:t> </a:t>
            </a:r>
            <a:r>
              <a:rPr lang="en-US" sz="3600" dirty="0" err="1"/>
              <a:t>phụ</a:t>
            </a:r>
            <a:r>
              <a:rPr lang="en-US" sz="3600" dirty="0"/>
              <a:t> </a:t>
            </a:r>
            <a:r>
              <a:rPr lang="en-US" sz="3600" dirty="0" err="1"/>
              <a:t>thuộc</a:t>
            </a:r>
            <a:r>
              <a:rPr lang="en-US" sz="3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606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192631"/>
              </p:ext>
            </p:extLst>
          </p:nvPr>
        </p:nvGraphicFramePr>
        <p:xfrm>
          <a:off x="1828800" y="2209800"/>
          <a:ext cx="48609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Equation" r:id="rId3" imgW="2489040" imgH="444240" progId="Equation.DSMT4">
                  <p:embed/>
                </p:oleObj>
              </mc:Choice>
              <mc:Fallback>
                <p:oleObj name="Equation" r:id="rId3" imgW="2489040" imgH="444240" progId="Equation.DSMT4">
                  <p:embed/>
                  <p:pic>
                    <p:nvPicPr>
                      <p:cNvPr id="6062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4860925" cy="866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Chú</a:t>
            </a:r>
            <a:r>
              <a:rPr lang="en-US" b="1" dirty="0"/>
              <a:t> 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Cho A </a:t>
            </a:r>
            <a:r>
              <a:rPr lang="en-US" sz="3200" dirty="0" err="1"/>
              <a:t>và</a:t>
            </a:r>
            <a:r>
              <a:rPr lang="en-US" sz="3200" dirty="0"/>
              <a:t> B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hai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độc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.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cặp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cũng</a:t>
            </a:r>
            <a:r>
              <a:rPr lang="en-US" sz="3200" dirty="0"/>
              <a:t> </a:t>
            </a:r>
            <a:r>
              <a:rPr lang="en-US" sz="3200" dirty="0" err="1"/>
              <a:t>độc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Thông</a:t>
            </a:r>
            <a:r>
              <a:rPr lang="en-US" sz="3200" dirty="0"/>
              <a:t> </a:t>
            </a:r>
            <a:r>
              <a:rPr lang="en-US" sz="3200" dirty="0" err="1"/>
              <a:t>thường</a:t>
            </a:r>
            <a:r>
              <a:rPr lang="en-US" sz="3200" dirty="0"/>
              <a:t> </a:t>
            </a:r>
            <a:r>
              <a:rPr lang="en-US" sz="3200" dirty="0" err="1"/>
              <a:t>dựa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chất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thử</a:t>
            </a:r>
            <a:r>
              <a:rPr lang="en-US" sz="3200" dirty="0"/>
              <a:t> </a:t>
            </a:r>
            <a:r>
              <a:rPr lang="en-US" sz="3200" dirty="0" err="1"/>
              <a:t>ta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nhận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độc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/>
              <a:t>mà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phải</a:t>
            </a:r>
            <a:r>
              <a:rPr lang="en-US" sz="3200" dirty="0"/>
              <a:t> </a:t>
            </a:r>
            <a:r>
              <a:rPr lang="en-US" sz="3200" dirty="0" err="1"/>
              <a:t>chứng</a:t>
            </a:r>
            <a:r>
              <a:rPr lang="en-US" sz="3200" dirty="0"/>
              <a:t> minh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4362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249722"/>
              </p:ext>
            </p:extLst>
          </p:nvPr>
        </p:nvGraphicFramePr>
        <p:xfrm>
          <a:off x="3733800" y="2971800"/>
          <a:ext cx="12080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3" name="Equation" r:id="rId4" imgW="419040" imgH="228600" progId="Equation.DSMT4">
                  <p:embed/>
                </p:oleObj>
              </mc:Choice>
              <mc:Fallback>
                <p:oleObj name="Equation" r:id="rId4" imgW="419040" imgH="228600" progId="Equation.DSMT4">
                  <p:embed/>
                  <p:pic>
                    <p:nvPicPr>
                      <p:cNvPr id="43622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1208088" cy="6540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551399"/>
              </p:ext>
            </p:extLst>
          </p:nvPr>
        </p:nvGraphicFramePr>
        <p:xfrm>
          <a:off x="1447800" y="2971800"/>
          <a:ext cx="12080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4" name="Equation" r:id="rId6" imgW="419040" imgH="228600" progId="Equation.DSMT4">
                  <p:embed/>
                </p:oleObj>
              </mc:Choice>
              <mc:Fallback>
                <p:oleObj name="Equation" r:id="rId6" imgW="419040" imgH="228600" progId="Equation.DSMT4">
                  <p:embed/>
                  <p:pic>
                    <p:nvPicPr>
                      <p:cNvPr id="4362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71800"/>
                        <a:ext cx="1208088" cy="6540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692205"/>
              </p:ext>
            </p:extLst>
          </p:nvPr>
        </p:nvGraphicFramePr>
        <p:xfrm>
          <a:off x="6019800" y="2971800"/>
          <a:ext cx="1276350" cy="696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5" name="Equation" r:id="rId8" imgW="419040" imgH="228600" progId="Equation.DSMT4">
                  <p:embed/>
                </p:oleObj>
              </mc:Choice>
              <mc:Fallback>
                <p:oleObj name="Equation" r:id="rId8" imgW="419040" imgH="228600" progId="Equation.DSMT4">
                  <p:embed/>
                  <p:pic>
                    <p:nvPicPr>
                      <p:cNvPr id="436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971800"/>
                        <a:ext cx="1276350" cy="696191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74774" cy="465881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/>
              <a:t>1.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lô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9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3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lô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3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lô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2.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đạn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bia</a:t>
            </a:r>
            <a:r>
              <a:rPr lang="en-US" dirty="0"/>
              <a:t>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đạn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0,7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đạn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là</a:t>
            </a:r>
            <a:r>
              <a:rPr lang="en-US" dirty="0"/>
              <a:t> 0,4.</a:t>
            </a:r>
          </a:p>
          <a:p>
            <a:pPr algn="just">
              <a:buNone/>
            </a:pPr>
            <a:r>
              <a:rPr lang="en-US" dirty="0"/>
              <a:t>a)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đạn</a:t>
            </a:r>
            <a:r>
              <a:rPr lang="en-US" dirty="0"/>
              <a:t>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bia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b)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đạn</a:t>
            </a:r>
            <a:r>
              <a:rPr lang="en-US" dirty="0"/>
              <a:t>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bia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đạn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Bài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tập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 err="1" smtClean="0">
                <a:solidFill>
                  <a:srgbClr val="FF0000"/>
                </a:solidFill>
              </a:rPr>
              <a:t>Xác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suất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có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 &amp; </a:t>
            </a:r>
            <a:r>
              <a:rPr lang="en-US" b="1" dirty="0" err="1" smtClean="0">
                <a:solidFill>
                  <a:srgbClr val="FF0000"/>
                </a:solidFill>
              </a:rPr>
              <a:t>Công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thức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nhân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222743"/>
            <a:ext cx="8382000" cy="479705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cướp</a:t>
            </a:r>
            <a:r>
              <a:rPr lang="en-US" sz="2800" dirty="0"/>
              <a:t> </a:t>
            </a:r>
            <a:r>
              <a:rPr lang="en-US" sz="2800" dirty="0" err="1"/>
              <a:t>bịt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tấn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1 </a:t>
            </a:r>
            <a:r>
              <a:rPr lang="en-US" sz="2800" dirty="0" err="1"/>
              <a:t>ngân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. </a:t>
            </a:r>
            <a:r>
              <a:rPr lang="en-US" sz="2800" dirty="0" err="1"/>
              <a:t>Tuy</a:t>
            </a:r>
            <a:r>
              <a:rPr lang="en-US" sz="2800" dirty="0"/>
              <a:t> </a:t>
            </a:r>
            <a:r>
              <a:rPr lang="en-US" sz="2800" dirty="0" err="1"/>
              <a:t>nhiên</a:t>
            </a:r>
            <a:r>
              <a:rPr lang="en-US" sz="2800" dirty="0" smtClean="0"/>
              <a:t>,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ngân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kịp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chuông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khóa</a:t>
            </a:r>
            <a:r>
              <a:rPr lang="en-US" sz="2800" dirty="0" smtClean="0"/>
              <a:t> </a:t>
            </a:r>
            <a:r>
              <a:rPr lang="en-US" sz="2800" dirty="0" err="1"/>
              <a:t>cửa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.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cướp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rằng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mắc</a:t>
            </a:r>
            <a:r>
              <a:rPr lang="en-US" sz="2800" dirty="0" smtClean="0"/>
              <a:t> </a:t>
            </a:r>
            <a:r>
              <a:rPr lang="en-US" sz="2800" dirty="0" err="1"/>
              <a:t>kẹt</a:t>
            </a:r>
            <a:r>
              <a:rPr lang="en-US" sz="2800" dirty="0"/>
              <a:t>, </a:t>
            </a: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vậy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cởi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nạ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trà</a:t>
            </a:r>
            <a:r>
              <a:rPr lang="en-US" sz="2800" dirty="0"/>
              <a:t> </a:t>
            </a:r>
            <a:r>
              <a:rPr lang="en-US" sz="2800" dirty="0" err="1"/>
              <a:t>trộn</a:t>
            </a:r>
            <a:r>
              <a:rPr lang="en-US" sz="2800" dirty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đám</a:t>
            </a:r>
            <a:r>
              <a:rPr lang="en-US" sz="2800" dirty="0" smtClean="0"/>
              <a:t> </a:t>
            </a:r>
            <a:r>
              <a:rPr lang="en-US" sz="2800" dirty="0" err="1"/>
              <a:t>đông</a:t>
            </a:r>
            <a:r>
              <a:rPr lang="en-US" sz="2800" dirty="0"/>
              <a:t>.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40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ngân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 smtClean="0"/>
              <a:t>đều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mình</a:t>
            </a:r>
            <a:r>
              <a:rPr lang="en-US" sz="2800" dirty="0"/>
              <a:t> </a:t>
            </a:r>
            <a:r>
              <a:rPr lang="en-US" sz="2800" dirty="0" err="1"/>
              <a:t>vô</a:t>
            </a:r>
            <a:r>
              <a:rPr lang="en-US" sz="2800" dirty="0"/>
              <a:t> </a:t>
            </a:r>
            <a:r>
              <a:rPr lang="en-US" sz="2800" dirty="0" err="1"/>
              <a:t>tội</a:t>
            </a:r>
            <a:r>
              <a:rPr lang="en-US" sz="2800" dirty="0"/>
              <a:t>, </a:t>
            </a:r>
            <a:r>
              <a:rPr lang="en-US" sz="2800" dirty="0" err="1"/>
              <a:t>cảnh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 smtClean="0"/>
              <a:t>máy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r>
              <a:rPr lang="en-US" sz="2800" dirty="0"/>
              <a:t> </a:t>
            </a:r>
            <a:r>
              <a:rPr lang="en-US" sz="2800" dirty="0" err="1"/>
              <a:t>dối</a:t>
            </a:r>
            <a:r>
              <a:rPr lang="en-US" sz="2800" dirty="0"/>
              <a:t>. </a:t>
            </a: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1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phạm</a:t>
            </a:r>
            <a:r>
              <a:rPr lang="en-US" sz="2800" dirty="0"/>
              <a:t> </a:t>
            </a:r>
            <a:r>
              <a:rPr lang="en-US" sz="2800" dirty="0" err="1"/>
              <a:t>tội</a:t>
            </a:r>
            <a:r>
              <a:rPr lang="en-US" sz="2800" dirty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máy</a:t>
            </a:r>
            <a:r>
              <a:rPr lang="en-US" sz="2800" dirty="0" smtClean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r>
              <a:rPr lang="en-US" sz="2800" dirty="0"/>
              <a:t> </a:t>
            </a:r>
            <a:r>
              <a:rPr lang="en-US" sz="2800" dirty="0" err="1"/>
              <a:t>dối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0.85,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smtClean="0"/>
              <a:t>1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/>
              <a:t>vô</a:t>
            </a:r>
            <a:r>
              <a:rPr lang="en-US" sz="2800" dirty="0"/>
              <a:t> </a:t>
            </a:r>
            <a:r>
              <a:rPr lang="en-US" sz="2800" dirty="0" err="1"/>
              <a:t>tội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0.08.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 smtClean="0"/>
              <a:t>ông</a:t>
            </a:r>
            <a:r>
              <a:rPr lang="en-US" sz="2800" dirty="0" smtClean="0"/>
              <a:t> Smith </a:t>
            </a:r>
            <a:r>
              <a:rPr lang="en-US" sz="2800" dirty="0" err="1"/>
              <a:t>là</a:t>
            </a:r>
            <a:r>
              <a:rPr lang="en-US" sz="2800" dirty="0"/>
              <a:t> 1 </a:t>
            </a:r>
            <a:r>
              <a:rPr lang="en-US" sz="2800" dirty="0" err="1"/>
              <a:t>trong</a:t>
            </a:r>
            <a:r>
              <a:rPr lang="en-US" sz="2800" dirty="0"/>
              <a:t> 2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cướp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rằng</a:t>
            </a:r>
            <a:r>
              <a:rPr lang="en-US" sz="2800" dirty="0"/>
              <a:t> </a:t>
            </a:r>
            <a:r>
              <a:rPr lang="en-US" sz="2800" dirty="0" err="1"/>
              <a:t>ông</a:t>
            </a:r>
            <a:r>
              <a:rPr lang="en-US" sz="2800" dirty="0"/>
              <a:t> Smith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 smtClean="0"/>
              <a:t>máy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r>
              <a:rPr lang="en-US" sz="2800" dirty="0"/>
              <a:t> </a:t>
            </a:r>
            <a:r>
              <a:rPr lang="en-US" sz="2800" dirty="0" err="1"/>
              <a:t>dối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6392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Hệ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đầy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đủ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" y="5715000"/>
            <a:ext cx="365556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err="1">
                <a:latin typeface="Palatino Linotype" pitchFamily="18" charset="0"/>
              </a:rPr>
              <a:t>Hệ</a:t>
            </a:r>
            <a:r>
              <a:rPr lang="en-US" sz="2400" b="1" dirty="0">
                <a:latin typeface="Palatino Linotype" pitchFamily="18" charset="0"/>
              </a:rPr>
              <a:t> </a:t>
            </a:r>
            <a:r>
              <a:rPr lang="en-US" sz="2400" b="1" dirty="0" err="1">
                <a:latin typeface="Palatino Linotype" pitchFamily="18" charset="0"/>
              </a:rPr>
              <a:t>gồm</a:t>
            </a:r>
            <a:r>
              <a:rPr lang="en-US" sz="2400" b="1" dirty="0">
                <a:latin typeface="Palatino Linotype" pitchFamily="18" charset="0"/>
              </a:rPr>
              <a:t> 5 </a:t>
            </a:r>
            <a:r>
              <a:rPr lang="en-US" sz="2400" b="1" dirty="0" err="1">
                <a:latin typeface="Palatino Linotype" pitchFamily="18" charset="0"/>
              </a:rPr>
              <a:t>biến</a:t>
            </a:r>
            <a:r>
              <a:rPr lang="en-US" sz="2400" b="1" dirty="0">
                <a:latin typeface="Palatino Linotype" pitchFamily="18" charset="0"/>
              </a:rPr>
              <a:t> </a:t>
            </a:r>
            <a:r>
              <a:rPr lang="en-US" sz="2400" b="1" dirty="0" err="1">
                <a:latin typeface="Palatino Linotype" pitchFamily="18" charset="0"/>
              </a:rPr>
              <a:t>cố</a:t>
            </a:r>
            <a:r>
              <a:rPr lang="en-US" sz="2400" b="1" dirty="0">
                <a:latin typeface="Palatino Linotype" pitchFamily="18" charset="0"/>
              </a:rPr>
              <a:t> </a:t>
            </a:r>
            <a:r>
              <a:rPr lang="en-US" sz="2400" b="1" dirty="0" err="1">
                <a:latin typeface="Palatino Linotype" pitchFamily="18" charset="0"/>
              </a:rPr>
              <a:t>đầy</a:t>
            </a:r>
            <a:r>
              <a:rPr lang="en-US" sz="2400" b="1" dirty="0">
                <a:latin typeface="Palatino Linotype" pitchFamily="18" charset="0"/>
              </a:rPr>
              <a:t> </a:t>
            </a:r>
            <a:r>
              <a:rPr lang="en-US" sz="2400" b="1" dirty="0" err="1">
                <a:latin typeface="Palatino Linotype" pitchFamily="18" charset="0"/>
              </a:rPr>
              <a:t>đủ</a:t>
            </a:r>
            <a:endParaRPr lang="en-US" sz="2400" b="1" dirty="0">
              <a:latin typeface="Palatino Linotyp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0" y="5715000"/>
            <a:ext cx="367119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err="1">
                <a:latin typeface="Palatino Linotype" pitchFamily="18" charset="0"/>
              </a:rPr>
              <a:t>Hệ</a:t>
            </a:r>
            <a:r>
              <a:rPr lang="en-US" sz="2400" b="1" dirty="0">
                <a:latin typeface="Palatino Linotype" pitchFamily="18" charset="0"/>
              </a:rPr>
              <a:t> </a:t>
            </a:r>
            <a:r>
              <a:rPr lang="en-US" sz="2400" b="1" dirty="0" err="1">
                <a:latin typeface="Palatino Linotype" pitchFamily="18" charset="0"/>
              </a:rPr>
              <a:t>gồm</a:t>
            </a:r>
            <a:r>
              <a:rPr lang="en-US" sz="2400" b="1" dirty="0">
                <a:latin typeface="Palatino Linotype" pitchFamily="18" charset="0"/>
              </a:rPr>
              <a:t> 2 </a:t>
            </a:r>
            <a:r>
              <a:rPr lang="en-US" sz="2400" b="1" dirty="0" err="1">
                <a:latin typeface="Palatino Linotype" pitchFamily="18" charset="0"/>
              </a:rPr>
              <a:t>biến</a:t>
            </a:r>
            <a:r>
              <a:rPr lang="en-US" sz="2400" b="1" dirty="0">
                <a:latin typeface="Palatino Linotype" pitchFamily="18" charset="0"/>
              </a:rPr>
              <a:t> </a:t>
            </a:r>
            <a:r>
              <a:rPr lang="en-US" sz="2400" b="1" dirty="0" err="1">
                <a:latin typeface="Palatino Linotype" pitchFamily="18" charset="0"/>
              </a:rPr>
              <a:t>cố</a:t>
            </a:r>
            <a:r>
              <a:rPr lang="en-US" sz="2400" b="1" dirty="0">
                <a:latin typeface="Palatino Linotype" pitchFamily="18" charset="0"/>
              </a:rPr>
              <a:t> </a:t>
            </a:r>
            <a:r>
              <a:rPr lang="en-US" sz="2400" b="1" dirty="0" err="1">
                <a:latin typeface="Palatino Linotype" pitchFamily="18" charset="0"/>
              </a:rPr>
              <a:t>đầy</a:t>
            </a:r>
            <a:r>
              <a:rPr lang="en-US" sz="2400" b="1" dirty="0">
                <a:latin typeface="Palatino Linotype" pitchFamily="18" charset="0"/>
              </a:rPr>
              <a:t> </a:t>
            </a:r>
            <a:r>
              <a:rPr lang="en-US" sz="2400" b="1" dirty="0" err="1">
                <a:latin typeface="Palatino Linotype" pitchFamily="18" charset="0"/>
              </a:rPr>
              <a:t>đủ</a:t>
            </a:r>
            <a:r>
              <a:rPr lang="en-US" sz="2400" b="1" dirty="0">
                <a:latin typeface="Palatino Linotype" pitchFamily="18" charset="0"/>
              </a:rPr>
              <a:t> </a:t>
            </a:r>
          </a:p>
        </p:txBody>
      </p:sp>
      <p:pic>
        <p:nvPicPr>
          <p:cNvPr id="105489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429000"/>
            <a:ext cx="32099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90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3331555"/>
            <a:ext cx="3429000" cy="230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54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599722"/>
              </p:ext>
            </p:extLst>
          </p:nvPr>
        </p:nvGraphicFramePr>
        <p:xfrm>
          <a:off x="2006074" y="1371600"/>
          <a:ext cx="5385326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5" imgW="2260440" imgH="672840" progId="Equation.DSMT4">
                  <p:embed/>
                </p:oleObj>
              </mc:Choice>
              <mc:Fallback>
                <p:oleObj name="Equation" r:id="rId5" imgW="2260440" imgH="672840" progId="Equation.DSMT4">
                  <p:embed/>
                  <p:pic>
                    <p:nvPicPr>
                      <p:cNvPr id="1054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074" y="1371600"/>
                        <a:ext cx="5385326" cy="16859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Công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thức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xác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suất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đầy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đủ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Cho H</a:t>
            </a:r>
            <a:r>
              <a:rPr lang="en-US" sz="3200" baseline="-25000" dirty="0"/>
              <a:t>1</a:t>
            </a:r>
            <a:r>
              <a:rPr lang="en-US" sz="3200" dirty="0"/>
              <a:t>, H</a:t>
            </a:r>
            <a:r>
              <a:rPr lang="en-US" sz="3200" baseline="-25000" dirty="0"/>
              <a:t>2</a:t>
            </a:r>
            <a:r>
              <a:rPr lang="en-US" sz="3200" dirty="0"/>
              <a:t>,…,</a:t>
            </a:r>
            <a:r>
              <a:rPr lang="en-US" sz="3200" dirty="0" err="1"/>
              <a:t>H</a:t>
            </a:r>
            <a:r>
              <a:rPr lang="en-US" sz="3200" baseline="-25000" dirty="0" err="1"/>
              <a:t>n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đầy</a:t>
            </a:r>
            <a:r>
              <a:rPr lang="en-US" sz="3200" dirty="0"/>
              <a:t> </a:t>
            </a:r>
            <a:r>
              <a:rPr lang="en-US" sz="3200" dirty="0" err="1"/>
              <a:t>đủ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.</a:t>
            </a:r>
          </a:p>
          <a:p>
            <a:r>
              <a:rPr lang="en-US" sz="3200" dirty="0"/>
              <a:t>A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thử</a:t>
            </a:r>
            <a:endParaRPr lang="en-US" sz="3200" dirty="0"/>
          </a:p>
          <a:p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A </a:t>
            </a:r>
            <a:r>
              <a:rPr lang="en-US" sz="3200" dirty="0" err="1"/>
              <a:t>bị</a:t>
            </a:r>
            <a:r>
              <a:rPr lang="en-US" sz="3200" dirty="0"/>
              <a:t> </a:t>
            </a:r>
            <a:r>
              <a:rPr lang="en-US" sz="3200" dirty="0" err="1"/>
              <a:t>phụ</a:t>
            </a:r>
            <a:r>
              <a:rPr lang="en-US" sz="3200" dirty="0"/>
              <a:t> </a:t>
            </a:r>
            <a:r>
              <a:rPr lang="en-US" sz="3200" dirty="0" err="1"/>
              <a:t>thuộc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endParaRPr lang="en-US" sz="3200" dirty="0"/>
          </a:p>
          <a:p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439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060215"/>
              </p:ext>
            </p:extLst>
          </p:nvPr>
        </p:nvGraphicFramePr>
        <p:xfrm>
          <a:off x="2209800" y="4114800"/>
          <a:ext cx="5562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3" imgW="2476440" imgH="622080" progId="Equation.DSMT4">
                  <p:embed/>
                </p:oleObj>
              </mc:Choice>
              <mc:Fallback>
                <p:oleObj name="Equation" r:id="rId3" imgW="2476440" imgH="622080" progId="Equation.DSMT4">
                  <p:embed/>
                  <p:pic>
                    <p:nvPicPr>
                      <p:cNvPr id="439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14800"/>
                        <a:ext cx="5562600" cy="152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r>
              <a:rPr lang="en-US" b="1" dirty="0">
                <a:solidFill>
                  <a:srgbClr val="292934"/>
                </a:solidFill>
              </a:rPr>
              <a:t> (</a:t>
            </a:r>
            <a:r>
              <a:rPr lang="en-US" b="1" dirty="0" err="1">
                <a:solidFill>
                  <a:srgbClr val="292934"/>
                </a:solidFill>
              </a:rPr>
              <a:t>sự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kiện</a:t>
            </a:r>
            <a:r>
              <a:rPr lang="en-US" b="1" dirty="0">
                <a:solidFill>
                  <a:srgbClr val="292934"/>
                </a:solidFill>
              </a:rPr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427174" cy="4969708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cố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bc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l-GR" dirty="0" smtClean="0">
                <a:cs typeface="Times New Roman"/>
              </a:rPr>
              <a:t>Ω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in </a:t>
            </a:r>
            <a:r>
              <a:rPr lang="en-US" dirty="0" err="1" smtClean="0"/>
              <a:t>hoa</a:t>
            </a:r>
            <a:r>
              <a:rPr lang="en-US" dirty="0" smtClean="0"/>
              <a:t> A, B, C,…, A</a:t>
            </a:r>
            <a:r>
              <a:rPr lang="en-US" sz="2800" baseline="-25000" dirty="0" smtClean="0"/>
              <a:t>1</a:t>
            </a:r>
            <a:r>
              <a:rPr lang="en-US" dirty="0" smtClean="0"/>
              <a:t>, A</a:t>
            </a:r>
            <a:r>
              <a:rPr lang="en-US" sz="2800" baseline="-25000" dirty="0" smtClean="0"/>
              <a:t>2</a:t>
            </a:r>
            <a:r>
              <a:rPr lang="en-US" dirty="0" smtClean="0"/>
              <a:t>,…</a:t>
            </a:r>
          </a:p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A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l-GR" dirty="0" smtClean="0">
                <a:latin typeface="Times New Roman"/>
                <a:cs typeface="Times New Roman"/>
              </a:rPr>
              <a:t>Ω</a:t>
            </a:r>
            <a:r>
              <a:rPr lang="en-US" baseline="-25000" dirty="0" smtClean="0">
                <a:latin typeface="Times New Roman"/>
                <a:cs typeface="Times New Roman"/>
              </a:rPr>
              <a:t>A 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hay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tập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hợp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các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bcsc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chứa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A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/>
              <a:t>: </a:t>
            </a:r>
            <a:r>
              <a:rPr lang="en-US" dirty="0" err="1"/>
              <a:t>tung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baseline="-25000" dirty="0"/>
          </a:p>
          <a:p>
            <a:pPr lvl="1"/>
            <a:r>
              <a:rPr lang="en-US" dirty="0"/>
              <a:t>B: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chẵn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: </a:t>
            </a:r>
            <a:r>
              <a:rPr lang="el-GR" dirty="0">
                <a:cs typeface="Times New Roman"/>
              </a:rPr>
              <a:t>Ω</a:t>
            </a:r>
            <a:r>
              <a:rPr lang="en-US" baseline="-25000" dirty="0">
                <a:cs typeface="Times New Roman"/>
              </a:rPr>
              <a:t>B</a:t>
            </a:r>
            <a:r>
              <a:rPr lang="en-US" dirty="0">
                <a:cs typeface="Times New Roman"/>
              </a:rPr>
              <a:t>={2, 4, 6}</a:t>
            </a:r>
          </a:p>
          <a:p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EE4AB56-FE9B-447F-A50C-6ADDE02578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458200" cy="175260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Lấ</a:t>
            </a:r>
            <a:r>
              <a:rPr lang="en-US" sz="3200" dirty="0" err="1"/>
              <a:t>y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ba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smtClean="0"/>
              <a:t>1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.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 smtClean="0"/>
              <a:t>chính</a:t>
            </a:r>
            <a:r>
              <a:rPr lang="en-US" sz="3200" dirty="0" smtClean="0"/>
              <a:t> </a:t>
            </a:r>
            <a:r>
              <a:rPr lang="en-US" sz="3200" dirty="0" err="1" smtClean="0"/>
              <a:t>phẩm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818382"/>
            <a:ext cx="2514600" cy="1077218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6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4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3266182"/>
            <a:ext cx="281940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15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5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818382"/>
            <a:ext cx="2743200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10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5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0668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24925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10668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458200" cy="175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Lấ</a:t>
            </a:r>
            <a:r>
              <a:rPr lang="en-US" sz="3200" dirty="0" err="1"/>
              <a:t>y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ba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3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.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2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1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818382"/>
            <a:ext cx="2514600" cy="1077218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6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4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3266182"/>
            <a:ext cx="281940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15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5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818382"/>
            <a:ext cx="2743200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10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5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0668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24925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10668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2</a:t>
            </a:r>
          </a:p>
        </p:txBody>
      </p:sp>
    </p:spTree>
    <p:extLst>
      <p:ext uri="{BB962C8B-B14F-4D97-AF65-F5344CB8AC3E}">
        <p14:creationId xmlns:p14="http://schemas.microsoft.com/office/powerpoint/2010/main" val="380658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503374" cy="609600"/>
          </a:xfrm>
        </p:spPr>
        <p:txBody>
          <a:bodyPr/>
          <a:lstStyle/>
          <a:p>
            <a:r>
              <a:rPr lang="en-US" b="1" dirty="0" err="1"/>
              <a:t>Chú</a:t>
            </a:r>
            <a:r>
              <a:rPr lang="en-US" b="1" dirty="0"/>
              <a:t> </a:t>
            </a:r>
            <a:r>
              <a:rPr lang="en-US" b="1" dirty="0" err="1" smtClean="0"/>
              <a:t>ý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029200"/>
          </a:xfrm>
        </p:spPr>
        <p:txBody>
          <a:bodyPr>
            <a:normAutofit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.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: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 err="1" smtClean="0"/>
              <a:t>Ghi</a:t>
            </a:r>
            <a:r>
              <a:rPr lang="en-US" sz="2800" dirty="0" smtClean="0"/>
              <a:t> </a:t>
            </a:r>
            <a:r>
              <a:rPr lang="en-US" sz="2800" dirty="0" err="1"/>
              <a:t>rõ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/>
              <a:t>đủ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: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,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mẫu</a:t>
            </a:r>
            <a:r>
              <a:rPr lang="en-US" sz="2800" dirty="0"/>
              <a:t>.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buộc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cố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 smtClean="0"/>
              <a:t>xác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609600"/>
          </a:xfrm>
        </p:spPr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74774" cy="4658810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ty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3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.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 B1, B2, B3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30%; 45% </a:t>
            </a:r>
            <a:r>
              <a:rPr lang="en-US" sz="3200" dirty="0" err="1"/>
              <a:t>và</a:t>
            </a:r>
            <a:r>
              <a:rPr lang="en-US" sz="3200" dirty="0"/>
              <a:t> 25%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ty</a:t>
            </a:r>
            <a:r>
              <a:rPr lang="en-US" sz="3200" dirty="0"/>
              <a:t>. Theo </a:t>
            </a:r>
            <a:r>
              <a:rPr lang="en-US" sz="3200" dirty="0" err="1"/>
              <a:t>đánh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2%; 3% </a:t>
            </a:r>
            <a:r>
              <a:rPr lang="en-US" sz="3200" dirty="0" err="1"/>
              <a:t>và</a:t>
            </a:r>
            <a:r>
              <a:rPr lang="en-US" sz="3200" dirty="0"/>
              <a:t> 1%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kém</a:t>
            </a:r>
            <a:r>
              <a:rPr lang="en-US" sz="3200" dirty="0"/>
              <a:t> </a:t>
            </a:r>
            <a:r>
              <a:rPr lang="en-US" sz="3200" dirty="0" err="1"/>
              <a:t>chất</a:t>
            </a:r>
            <a:r>
              <a:rPr lang="en-US" sz="3200" dirty="0"/>
              <a:t> </a:t>
            </a:r>
            <a:r>
              <a:rPr lang="en-US" sz="3200" dirty="0" err="1"/>
              <a:t>lượng</a:t>
            </a:r>
            <a:r>
              <a:rPr lang="en-US" sz="32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1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.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r>
              <a:rPr lang="en-US" sz="3200" dirty="0"/>
              <a:t> </a:t>
            </a:r>
            <a:r>
              <a:rPr lang="en-US" sz="3200" dirty="0" err="1"/>
              <a:t>kém</a:t>
            </a:r>
            <a:r>
              <a:rPr lang="en-US" sz="3200" dirty="0"/>
              <a:t> </a:t>
            </a:r>
            <a:r>
              <a:rPr lang="en-US" sz="3200" dirty="0" err="1"/>
              <a:t>chất</a:t>
            </a:r>
            <a:r>
              <a:rPr lang="en-US" sz="3200" dirty="0"/>
              <a:t> </a:t>
            </a:r>
            <a:r>
              <a:rPr lang="en-US" sz="3200" dirty="0" err="1"/>
              <a:t>lượng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bao</a:t>
            </a:r>
            <a:r>
              <a:rPr lang="en-US" sz="3200" dirty="0"/>
              <a:t> </a:t>
            </a:r>
            <a:r>
              <a:rPr lang="en-US" sz="3200" dirty="0" err="1"/>
              <a:t>nhiêu</a:t>
            </a:r>
            <a:r>
              <a:rPr lang="en-US" sz="3200" dirty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/>
              <a:t>Giả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sp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sp </a:t>
            </a:r>
            <a:r>
              <a:rPr lang="en-US" sz="3200" dirty="0" err="1"/>
              <a:t>tốt</a:t>
            </a:r>
            <a:r>
              <a:rPr lang="en-US" sz="3200" dirty="0"/>
              <a:t>. </a:t>
            </a:r>
            <a:r>
              <a:rPr lang="en-US" sz="3200" dirty="0" err="1"/>
              <a:t>Khả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cao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sp </a:t>
            </a:r>
            <a:r>
              <a:rPr lang="en-US" sz="3200" dirty="0" err="1"/>
              <a:t>này</a:t>
            </a:r>
            <a:r>
              <a:rPr lang="en-US" sz="3200" dirty="0"/>
              <a:t> do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 </a:t>
            </a:r>
            <a:r>
              <a:rPr lang="en-US" sz="3200" dirty="0" err="1"/>
              <a:t>sx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419599"/>
          </a:xfrm>
        </p:spPr>
        <p:txBody>
          <a:bodyPr>
            <a:noAutofit/>
          </a:bodyPr>
          <a:lstStyle/>
          <a:p>
            <a:pPr marL="274320" lvl="0" indent="-27432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None/>
              <a:defRPr/>
            </a:pPr>
            <a:r>
              <a:rPr lang="en-US" sz="3200" b="1" dirty="0">
                <a:latin typeface="+mj-lt"/>
                <a:cs typeface="Times New Roman" pitchFamily="18" charset="0"/>
              </a:rPr>
              <a:t>	</a:t>
            </a:r>
            <a:r>
              <a:rPr lang="en-US" sz="3200" dirty="0" err="1">
                <a:latin typeface="+mj-lt"/>
                <a:cs typeface="Times New Roman" pitchFamily="18" charset="0"/>
              </a:rPr>
              <a:t>Có</a:t>
            </a:r>
            <a:r>
              <a:rPr lang="en-US" sz="3200" dirty="0">
                <a:latin typeface="+mj-lt"/>
                <a:cs typeface="Times New Roman" pitchFamily="18" charset="0"/>
              </a:rPr>
              <a:t> 2 </a:t>
            </a:r>
            <a:r>
              <a:rPr lang="en-US" sz="3200" dirty="0" err="1">
                <a:latin typeface="+mj-lt"/>
                <a:cs typeface="Times New Roman" pitchFamily="18" charset="0"/>
              </a:rPr>
              <a:t>xạ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thủ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loại</a:t>
            </a:r>
            <a:r>
              <a:rPr lang="en-US" sz="3200" dirty="0">
                <a:latin typeface="+mj-lt"/>
                <a:cs typeface="Times New Roman" pitchFamily="18" charset="0"/>
              </a:rPr>
              <a:t> I </a:t>
            </a:r>
            <a:r>
              <a:rPr lang="en-US" sz="3200" dirty="0" err="1">
                <a:latin typeface="+mj-lt"/>
                <a:cs typeface="Times New Roman" pitchFamily="18" charset="0"/>
              </a:rPr>
              <a:t>và</a:t>
            </a:r>
            <a:r>
              <a:rPr lang="en-US" sz="3200" dirty="0">
                <a:latin typeface="+mj-lt"/>
                <a:cs typeface="Times New Roman" pitchFamily="18" charset="0"/>
              </a:rPr>
              <a:t> 8 </a:t>
            </a:r>
            <a:r>
              <a:rPr lang="en-US" sz="3200" dirty="0" err="1">
                <a:latin typeface="+mj-lt"/>
                <a:cs typeface="Times New Roman" pitchFamily="18" charset="0"/>
              </a:rPr>
              <a:t>xạ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thủ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loại</a:t>
            </a:r>
            <a:r>
              <a:rPr lang="en-US" sz="3200" dirty="0">
                <a:latin typeface="+mj-lt"/>
                <a:cs typeface="Times New Roman" pitchFamily="18" charset="0"/>
              </a:rPr>
              <a:t> II. </a:t>
            </a:r>
            <a:r>
              <a:rPr lang="en-US" sz="3200" dirty="0" err="1">
                <a:latin typeface="+mj-lt"/>
                <a:cs typeface="Times New Roman" pitchFamily="18" charset="0"/>
              </a:rPr>
              <a:t>Xác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suất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bắn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trúng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đích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của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xạ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thủ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loại</a:t>
            </a:r>
            <a:r>
              <a:rPr lang="en-US" sz="3200" dirty="0">
                <a:latin typeface="+mj-lt"/>
                <a:cs typeface="Times New Roman" pitchFamily="18" charset="0"/>
              </a:rPr>
              <a:t> I </a:t>
            </a:r>
            <a:r>
              <a:rPr lang="en-US" sz="3200" dirty="0" err="1">
                <a:latin typeface="+mj-lt"/>
                <a:cs typeface="Times New Roman" pitchFamily="18" charset="0"/>
              </a:rPr>
              <a:t>là</a:t>
            </a:r>
            <a:r>
              <a:rPr lang="en-US" sz="3200" dirty="0">
                <a:latin typeface="+mj-lt"/>
                <a:cs typeface="Times New Roman" pitchFamily="18" charset="0"/>
              </a:rPr>
              <a:t> 90% </a:t>
            </a:r>
            <a:r>
              <a:rPr lang="en-US" sz="3200" dirty="0" err="1">
                <a:latin typeface="+mj-lt"/>
                <a:cs typeface="Times New Roman" pitchFamily="18" charset="0"/>
              </a:rPr>
              <a:t>và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của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xạ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thủ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loại</a:t>
            </a:r>
            <a:r>
              <a:rPr lang="en-US" sz="3200" dirty="0">
                <a:latin typeface="+mj-lt"/>
                <a:cs typeface="Times New Roman" pitchFamily="18" charset="0"/>
              </a:rPr>
              <a:t> II </a:t>
            </a:r>
            <a:r>
              <a:rPr lang="en-US" sz="3200" dirty="0" err="1">
                <a:latin typeface="+mj-lt"/>
                <a:cs typeface="Times New Roman" pitchFamily="18" charset="0"/>
              </a:rPr>
              <a:t>là</a:t>
            </a:r>
            <a:r>
              <a:rPr lang="en-US" sz="3200" dirty="0">
                <a:latin typeface="+mj-lt"/>
                <a:cs typeface="Times New Roman" pitchFamily="18" charset="0"/>
              </a:rPr>
              <a:t> 80%.</a:t>
            </a:r>
          </a:p>
          <a:p>
            <a:pPr marL="457200" lvl="0" indent="-4572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AutoNum type="alphaLcParenR"/>
              <a:defRPr/>
            </a:pPr>
            <a:r>
              <a:rPr lang="en-US" sz="3200" dirty="0" err="1">
                <a:latin typeface="+mj-lt"/>
              </a:rPr>
              <a:t>Lấy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ngẫu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nhiên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xạ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thủ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xạ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thủ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đó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bắn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viên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đạn</a:t>
            </a:r>
            <a:r>
              <a:rPr lang="en-US" sz="3200" dirty="0">
                <a:latin typeface="+mj-lt"/>
              </a:rPr>
              <a:t>. </a:t>
            </a:r>
            <a:r>
              <a:rPr lang="en-US" sz="3200" dirty="0" err="1">
                <a:latin typeface="+mj-lt"/>
              </a:rPr>
              <a:t>Tính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suất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viên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đạn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trúng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đích</a:t>
            </a:r>
            <a:r>
              <a:rPr lang="en-US" sz="3200" dirty="0">
                <a:latin typeface="+mj-lt"/>
              </a:rPr>
              <a:t>.</a:t>
            </a:r>
          </a:p>
          <a:p>
            <a:pPr marL="457200" lvl="0" indent="-4572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AutoNum type="alphaLcParenR"/>
              <a:defRPr/>
            </a:pPr>
            <a:r>
              <a:rPr lang="en-US" sz="3200" dirty="0" err="1">
                <a:latin typeface="+mj-lt"/>
              </a:rPr>
              <a:t>Lấy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ngẫu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nhiên</a:t>
            </a:r>
            <a:r>
              <a:rPr lang="en-US" sz="3200" dirty="0">
                <a:latin typeface="+mj-lt"/>
              </a:rPr>
              <a:t> 2 </a:t>
            </a:r>
            <a:r>
              <a:rPr lang="en-US" sz="3200" dirty="0" err="1">
                <a:latin typeface="+mj-lt"/>
              </a:rPr>
              <a:t>xạ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thủ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xạ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thủ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bắn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viên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đạn</a:t>
            </a:r>
            <a:r>
              <a:rPr lang="en-US" sz="3200" dirty="0">
                <a:latin typeface="+mj-lt"/>
              </a:rPr>
              <a:t>. </a:t>
            </a:r>
            <a:r>
              <a:rPr lang="en-US" sz="3200" dirty="0" err="1">
                <a:latin typeface="+mj-lt"/>
              </a:rPr>
              <a:t>Xác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suất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cả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hai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viên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đều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trúng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bao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nhiêu</a:t>
            </a:r>
            <a:r>
              <a:rPr lang="en-US" sz="3200" dirty="0">
                <a:latin typeface="+mj-lt"/>
              </a:rPr>
              <a:t>?</a:t>
            </a:r>
          </a:p>
          <a:p>
            <a:pPr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Bayes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74774" cy="4658810"/>
          </a:xfrm>
        </p:spPr>
        <p:txBody>
          <a:bodyPr/>
          <a:lstStyle/>
          <a:p>
            <a:r>
              <a:rPr lang="en-US" dirty="0"/>
              <a:t>Cho H</a:t>
            </a:r>
            <a:r>
              <a:rPr lang="en-US" baseline="-25000" dirty="0"/>
              <a:t>1</a:t>
            </a:r>
            <a:r>
              <a:rPr lang="en-US" dirty="0"/>
              <a:t>, H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H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 P(A)&gt;0.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439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80586"/>
              </p:ext>
            </p:extLst>
          </p:nvPr>
        </p:nvGraphicFramePr>
        <p:xfrm>
          <a:off x="2590800" y="3276600"/>
          <a:ext cx="4830763" cy="1957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Equation" r:id="rId3" imgW="2857320" imgH="977760" progId="Equation.DSMT4">
                  <p:embed/>
                </p:oleObj>
              </mc:Choice>
              <mc:Fallback>
                <p:oleObj name="Equation" r:id="rId3" imgW="2857320" imgH="977760" progId="Equation.DSMT4">
                  <p:embed/>
                  <p:pic>
                    <p:nvPicPr>
                      <p:cNvPr id="439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4830763" cy="195799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74774" cy="609600"/>
          </a:xfrm>
        </p:spPr>
        <p:txBody>
          <a:bodyPr/>
          <a:lstStyle/>
          <a:p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Bayes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439298" name="Object 2"/>
          <p:cNvGraphicFramePr>
            <a:graphicFrameLocks noChangeAspect="1"/>
          </p:cNvGraphicFramePr>
          <p:nvPr/>
        </p:nvGraphicFramePr>
        <p:xfrm>
          <a:off x="2971800" y="3352800"/>
          <a:ext cx="507601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2" name="Equation" r:id="rId3" imgW="2857320" imgH="977760" progId="Equation.DSMT4">
                  <p:embed/>
                </p:oleObj>
              </mc:Choice>
              <mc:Fallback>
                <p:oleObj name="Equation" r:id="rId3" imgW="2857320" imgH="977760" progId="Equation.DSMT4">
                  <p:embed/>
                  <p:pic>
                    <p:nvPicPr>
                      <p:cNvPr id="439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52800"/>
                        <a:ext cx="5076010" cy="2057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143000"/>
            <a:ext cx="2590800" cy="3159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4724400" y="2971800"/>
            <a:ext cx="3352800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4191000"/>
            <a:ext cx="34290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1827" name="Object 2"/>
          <p:cNvGraphicFramePr>
            <a:graphicFrameLocks noChangeAspect="1"/>
          </p:cNvGraphicFramePr>
          <p:nvPr/>
        </p:nvGraphicFramePr>
        <p:xfrm>
          <a:off x="7434263" y="1295400"/>
          <a:ext cx="15557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3" name="Equation" r:id="rId6" imgW="876240" imgH="342720" progId="Equation.DSMT4">
                  <p:embed/>
                </p:oleObj>
              </mc:Choice>
              <mc:Fallback>
                <p:oleObj name="Equation" r:id="rId6" imgW="876240" imgH="342720" progId="Equation.DSMT4">
                  <p:embed/>
                  <p:pic>
                    <p:nvPicPr>
                      <p:cNvPr id="4618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1295400"/>
                        <a:ext cx="1555750" cy="7223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8" name="Object 2"/>
          <p:cNvGraphicFramePr>
            <a:graphicFrameLocks noChangeAspect="1"/>
          </p:cNvGraphicFramePr>
          <p:nvPr/>
        </p:nvGraphicFramePr>
        <p:xfrm>
          <a:off x="2620963" y="5562600"/>
          <a:ext cx="9715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4" name="Equation" r:id="rId8" imgW="545760" imgH="342720" progId="Equation.DSMT4">
                  <p:embed/>
                </p:oleObj>
              </mc:Choice>
              <mc:Fallback>
                <p:oleObj name="Equation" r:id="rId8" imgW="545760" imgH="342720" progId="Equation.DSMT4">
                  <p:embed/>
                  <p:pic>
                    <p:nvPicPr>
                      <p:cNvPr id="4618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5562600"/>
                        <a:ext cx="971550" cy="7223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 rot="18904164">
            <a:off x="6579920" y="2375507"/>
            <a:ext cx="1415933" cy="20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661161">
            <a:off x="3555220" y="5601261"/>
            <a:ext cx="1662982" cy="117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458200" cy="190500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sp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818382"/>
            <a:ext cx="2514600" cy="1077218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6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4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3266182"/>
            <a:ext cx="281940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15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5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905000"/>
            <a:ext cx="2743200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10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5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1430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24925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11971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74774" cy="496970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Bayes</a:t>
            </a:r>
            <a:r>
              <a:rPr lang="en-US" sz="3200" dirty="0"/>
              <a:t> </a:t>
            </a:r>
            <a:r>
              <a:rPr lang="en-US" sz="3200" dirty="0" err="1"/>
              <a:t>thường</a:t>
            </a:r>
            <a:r>
              <a:rPr lang="en-US" sz="3200" dirty="0"/>
              <a:t> </a:t>
            </a:r>
            <a:r>
              <a:rPr lang="en-US" sz="3200" dirty="0" err="1"/>
              <a:t>dùng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đầy</a:t>
            </a:r>
            <a:r>
              <a:rPr lang="en-US" sz="3200" dirty="0"/>
              <a:t> </a:t>
            </a:r>
            <a:r>
              <a:rPr lang="en-US" sz="3200" dirty="0" err="1"/>
              <a:t>đủ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Giúp</a:t>
            </a:r>
            <a:r>
              <a:rPr lang="en-US" sz="3200" dirty="0"/>
              <a:t> </a:t>
            </a:r>
            <a:r>
              <a:rPr lang="en-US" sz="3200" dirty="0" err="1"/>
              <a:t>ta</a:t>
            </a:r>
            <a:r>
              <a:rPr lang="en-US" sz="3200" dirty="0"/>
              <a:t> </a:t>
            </a:r>
            <a:r>
              <a:rPr lang="en-US" sz="3200" dirty="0" err="1"/>
              <a:t>đánh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xảy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463874" name="Object 2"/>
          <p:cNvGraphicFramePr>
            <a:graphicFrameLocks noChangeAspect="1"/>
          </p:cNvGraphicFramePr>
          <p:nvPr/>
        </p:nvGraphicFramePr>
        <p:xfrm>
          <a:off x="1600200" y="1447800"/>
          <a:ext cx="618172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Equation" r:id="rId3" imgW="3479760" imgH="711000" progId="Equation.DSMT4">
                  <p:embed/>
                </p:oleObj>
              </mc:Choice>
              <mc:Fallback>
                <p:oleObj name="Equation" r:id="rId3" imgW="3479760" imgH="711000" progId="Equation.DSMT4">
                  <p:embed/>
                  <p:pic>
                    <p:nvPicPr>
                      <p:cNvPr id="4638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47800"/>
                        <a:ext cx="6181725" cy="1495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609600"/>
          </a:xfrm>
        </p:spPr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876800"/>
          </a:xfrm>
        </p:spPr>
        <p:txBody>
          <a:bodyPr/>
          <a:lstStyle/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200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34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: “</a:t>
            </a:r>
            <a:r>
              <a:rPr lang="en-US" sz="2800" dirty="0" err="1">
                <a:solidFill>
                  <a:srgbClr val="FF0000"/>
                </a:solidFill>
              </a:rPr>
              <a:t>sẽ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mua</a:t>
            </a:r>
            <a:r>
              <a:rPr lang="en-US" sz="2800" dirty="0"/>
              <a:t>”</a:t>
            </a:r>
          </a:p>
          <a:p>
            <a:pPr lvl="1"/>
            <a:r>
              <a:rPr lang="en-US" sz="2800" dirty="0"/>
              <a:t>96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: “</a:t>
            </a:r>
            <a:r>
              <a:rPr lang="en-US" sz="2800" dirty="0" err="1">
                <a:solidFill>
                  <a:srgbClr val="FF0000"/>
                </a:solidFill>
              </a:rPr>
              <a:t>có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thể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sẽ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mua</a:t>
            </a:r>
            <a:r>
              <a:rPr lang="en-US" sz="2800" dirty="0"/>
              <a:t>”</a:t>
            </a:r>
          </a:p>
          <a:p>
            <a:pPr lvl="1"/>
            <a:r>
              <a:rPr lang="en-US" sz="2800" dirty="0"/>
              <a:t>70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: “</a:t>
            </a:r>
            <a:r>
              <a:rPr lang="en-US" sz="2800" dirty="0" err="1">
                <a:solidFill>
                  <a:srgbClr val="FF0000"/>
                </a:solidFill>
              </a:rPr>
              <a:t>không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mua</a:t>
            </a:r>
            <a:r>
              <a:rPr lang="en-US" sz="2800" dirty="0"/>
              <a:t>”</a:t>
            </a:r>
          </a:p>
          <a:p>
            <a:pPr lvl="1">
              <a:buNone/>
            </a:pPr>
            <a:r>
              <a:rPr lang="en-US" sz="2800" dirty="0" err="1"/>
              <a:t>Kinh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en-US" sz="2800" dirty="0" err="1"/>
              <a:t>tỉ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mua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: 40%; 20% </a:t>
            </a:r>
            <a:r>
              <a:rPr lang="en-US" sz="2800" dirty="0" err="1"/>
              <a:t>và</a:t>
            </a:r>
            <a:r>
              <a:rPr lang="en-US" sz="2800" dirty="0"/>
              <a:t> 1%.</a:t>
            </a:r>
          </a:p>
          <a:p>
            <a:pPr marL="811212" lvl="1" indent="-514350">
              <a:buFont typeface="+mj-lt"/>
              <a:buAutoNum type="alphaLcParenR"/>
            </a:pP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/>
              <a:t>mua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(</a:t>
            </a:r>
            <a:r>
              <a:rPr lang="en-US" sz="2800" dirty="0" err="1"/>
              <a:t>tỷ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r>
              <a:rPr lang="en-US" sz="2800" dirty="0"/>
              <a:t> </a:t>
            </a:r>
            <a:r>
              <a:rPr lang="en-US" sz="2800" dirty="0" err="1"/>
              <a:t>mua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)</a:t>
            </a:r>
          </a:p>
          <a:p>
            <a:pPr marL="811212" lvl="1" indent="-514350">
              <a:buFont typeface="+mj-lt"/>
              <a:buAutoNum type="alphaLcParenR"/>
            </a:pP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mua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, </a:t>
            </a:r>
            <a:r>
              <a:rPr lang="en-US" sz="2800" dirty="0" err="1"/>
              <a:t>có</a:t>
            </a:r>
            <a:r>
              <a:rPr lang="en-US" sz="2800" dirty="0"/>
              <a:t> bao </a:t>
            </a:r>
            <a:r>
              <a:rPr lang="en-US" sz="2800" dirty="0" err="1"/>
              <a:t>nhiêu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“</a:t>
            </a:r>
            <a:r>
              <a:rPr lang="en-US" sz="2800" dirty="0" err="1">
                <a:solidFill>
                  <a:srgbClr val="FF0000"/>
                </a:solidFill>
              </a:rPr>
              <a:t>sẽ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mua</a:t>
            </a:r>
            <a:r>
              <a:rPr lang="en-US" sz="2800" dirty="0"/>
              <a:t>”</a:t>
            </a:r>
          </a:p>
          <a:p>
            <a:pPr marL="811212" lvl="1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r>
              <a:rPr lang="en-US" b="1" dirty="0">
                <a:solidFill>
                  <a:srgbClr val="292934"/>
                </a:solidFill>
              </a:rPr>
              <a:t> (</a:t>
            </a:r>
            <a:r>
              <a:rPr lang="en-US" b="1" dirty="0" err="1">
                <a:solidFill>
                  <a:srgbClr val="292934"/>
                </a:solidFill>
              </a:rPr>
              <a:t>sự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kiện</a:t>
            </a:r>
            <a:r>
              <a:rPr lang="en-US" b="1" dirty="0">
                <a:solidFill>
                  <a:srgbClr val="292934"/>
                </a:solidFill>
              </a:rPr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658810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(event),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A, B, C …,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/>
              <a:t>tập</a:t>
            </a:r>
            <a:r>
              <a:rPr lang="en-US" b="1" dirty="0"/>
              <a:t> con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mẫu</a:t>
            </a:r>
            <a:r>
              <a:rPr lang="en-US" b="1" dirty="0"/>
              <a:t> </a:t>
            </a:r>
            <a:r>
              <a:rPr lang="el-GR" b="1" dirty="0">
                <a:cs typeface="Times New Roman"/>
              </a:rPr>
              <a:t>Ω</a:t>
            </a:r>
            <a:r>
              <a:rPr lang="en-US" dirty="0" smtClean="0">
                <a:cs typeface="Times New Roman"/>
              </a:rPr>
              <a:t>.</a:t>
            </a:r>
            <a:endParaRPr lang="en-US" dirty="0">
              <a:cs typeface="Times New Roman"/>
            </a:endParaRP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cs typeface="Times New Roman"/>
              </a:rPr>
              <a:t>Chú</a:t>
            </a:r>
            <a:r>
              <a:rPr lang="en-US" dirty="0">
                <a:solidFill>
                  <a:srgbClr val="FF0000"/>
                </a:solidFill>
                <a:cs typeface="Times New Roman"/>
              </a:rPr>
              <a:t> ý:</a:t>
            </a:r>
            <a:r>
              <a:rPr lang="en-US" dirty="0">
                <a:cs typeface="Times New Roman"/>
              </a:rPr>
              <a:t> </a:t>
            </a:r>
          </a:p>
          <a:p>
            <a:r>
              <a:rPr lang="en-US" dirty="0" err="1">
                <a:cs typeface="Times New Roman"/>
              </a:rPr>
              <a:t>Mỗi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bc</a:t>
            </a:r>
            <a:r>
              <a:rPr lang="en-US" dirty="0">
                <a:cs typeface="Times New Roman"/>
              </a:rPr>
              <a:t> A </a:t>
            </a:r>
            <a:r>
              <a:rPr lang="en-US" dirty="0" err="1">
                <a:cs typeface="Times New Roman"/>
              </a:rPr>
              <a:t>tương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ứng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với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một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và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chỉ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một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tập</a:t>
            </a:r>
            <a:r>
              <a:rPr lang="en-US" dirty="0">
                <a:cs typeface="Times New Roman"/>
              </a:rPr>
              <a:t> con </a:t>
            </a:r>
            <a:r>
              <a:rPr lang="el-GR" dirty="0">
                <a:cs typeface="Times New Roman"/>
              </a:rPr>
              <a:t>Ω</a:t>
            </a:r>
            <a:r>
              <a:rPr lang="en-US" baseline="-25000" dirty="0">
                <a:cs typeface="Times New Roman"/>
              </a:rPr>
              <a:t>A </a:t>
            </a:r>
            <a:r>
              <a:rPr lang="en-US" dirty="0" smtClean="0">
                <a:cs typeface="Times New Roman"/>
                <a:sym typeface="Symbol"/>
              </a:rPr>
              <a:t></a:t>
            </a:r>
            <a:r>
              <a:rPr lang="el-GR" dirty="0" smtClean="0">
                <a:cs typeface="Times New Roman"/>
                <a:sym typeface="Symbol"/>
              </a:rPr>
              <a:t>Ω</a:t>
            </a:r>
            <a:r>
              <a:rPr lang="en-US" dirty="0">
                <a:cs typeface="Times New Roman"/>
                <a:sym typeface="Symbol"/>
              </a:rPr>
              <a:t>.</a:t>
            </a:r>
          </a:p>
          <a:p>
            <a:r>
              <a:rPr lang="en-US" dirty="0" err="1">
                <a:cs typeface="Times New Roman"/>
                <a:sym typeface="Symbol"/>
              </a:rPr>
              <a:t>Mỗi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 err="1">
                <a:cs typeface="Times New Roman"/>
                <a:sym typeface="Symbol"/>
              </a:rPr>
              <a:t>biến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 err="1">
                <a:cs typeface="Times New Roman"/>
                <a:sym typeface="Symbol"/>
              </a:rPr>
              <a:t>cố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 err="1">
                <a:cs typeface="Times New Roman"/>
                <a:sym typeface="Symbol"/>
              </a:rPr>
              <a:t>sơ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 err="1">
                <a:cs typeface="Times New Roman"/>
                <a:sym typeface="Symbol"/>
              </a:rPr>
              <a:t>cấp</a:t>
            </a:r>
            <a:r>
              <a:rPr lang="en-US" dirty="0">
                <a:cs typeface="Times New Roman"/>
                <a:sym typeface="Symbol"/>
              </a:rPr>
              <a:t> w </a:t>
            </a:r>
            <a:r>
              <a:rPr lang="en-US" dirty="0" err="1">
                <a:cs typeface="Times New Roman"/>
                <a:sym typeface="Symbol"/>
              </a:rPr>
              <a:t>cũng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 err="1">
                <a:cs typeface="Times New Roman"/>
                <a:sym typeface="Symbol"/>
              </a:rPr>
              <a:t>là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 err="1">
                <a:cs typeface="Times New Roman"/>
                <a:sym typeface="Symbol"/>
              </a:rPr>
              <a:t>một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 err="1">
                <a:cs typeface="Times New Roman"/>
                <a:sym typeface="Symbol"/>
              </a:rPr>
              <a:t>biến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 err="1">
                <a:cs typeface="Times New Roman"/>
                <a:sym typeface="Symbol"/>
              </a:rPr>
              <a:t>cố</a:t>
            </a:r>
            <a:r>
              <a:rPr lang="en-US" dirty="0">
                <a:cs typeface="Times New Roman"/>
                <a:sym typeface="Symbol"/>
              </a:rPr>
              <a:t>.</a:t>
            </a:r>
            <a:endParaRPr lang="en-US" dirty="0">
              <a:cs typeface="Times New Roman"/>
            </a:endParaRPr>
          </a:p>
          <a:p>
            <a:endParaRPr lang="en-US" dirty="0"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EE4AB56-FE9B-447F-A50C-6ADDE02578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74774" cy="685800"/>
          </a:xfrm>
        </p:spPr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03374" cy="5122108"/>
          </a:xfrm>
        </p:spPr>
        <p:txBody>
          <a:bodyPr>
            <a:normAutofit/>
          </a:bodyPr>
          <a:lstStyle/>
          <a:p>
            <a:r>
              <a:rPr lang="en-US" dirty="0"/>
              <a:t>Ở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A, B, C. Theo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A, B, C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30%; 50%; 20%</a:t>
            </a:r>
            <a:r>
              <a:rPr lang="en-US" dirty="0" smtClean="0"/>
              <a:t>.</a:t>
            </a:r>
            <a:endParaRPr lang="en-US" dirty="0"/>
          </a:p>
          <a:p>
            <a:pPr marL="811212" lvl="1" indent="-514350">
              <a:buAutoNum type="alphaLcParenR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10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3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B.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 smtClean="0"/>
              <a:t>?</a:t>
            </a:r>
            <a:endParaRPr lang="en-US" dirty="0"/>
          </a:p>
          <a:p>
            <a:pPr marL="296862" lvl="1" indent="0">
              <a:buNone/>
            </a:pPr>
            <a:r>
              <a:rPr lang="en-US" dirty="0"/>
              <a:t>b)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3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9" y="437147"/>
            <a:ext cx="8229600" cy="1143000"/>
          </a:xfrm>
        </p:spPr>
        <p:txBody>
          <a:bodyPr/>
          <a:lstStyle/>
          <a:p>
            <a:r>
              <a:rPr lang="en-US" b="1" dirty="0" err="1"/>
              <a:t>Bài</a:t>
            </a:r>
            <a:r>
              <a:rPr lang="en-US" b="1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33400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3200" dirty="0" err="1"/>
              <a:t>Có</a:t>
            </a:r>
            <a:r>
              <a:rPr lang="en-US" sz="3200" dirty="0"/>
              <a:t> 4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xạ</a:t>
            </a:r>
            <a:r>
              <a:rPr lang="en-US" sz="3200" dirty="0"/>
              <a:t> </a:t>
            </a:r>
            <a:r>
              <a:rPr lang="en-US" sz="3200" dirty="0" err="1"/>
              <a:t>thủ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bắn</a:t>
            </a:r>
            <a:r>
              <a:rPr lang="en-US" sz="3200" dirty="0"/>
              <a:t>.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5 </a:t>
            </a:r>
            <a:r>
              <a:rPr lang="en-US" sz="3200" dirty="0" err="1"/>
              <a:t>người</a:t>
            </a:r>
            <a:r>
              <a:rPr lang="en-US" sz="3200" dirty="0"/>
              <a:t>;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</a:t>
            </a:r>
            <a:r>
              <a:rPr lang="en-US" sz="3200" dirty="0" err="1"/>
              <a:t>hai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7 </a:t>
            </a:r>
            <a:r>
              <a:rPr lang="en-US" sz="3200" dirty="0" err="1"/>
              <a:t>người</a:t>
            </a:r>
            <a:r>
              <a:rPr lang="en-US" sz="3200" dirty="0"/>
              <a:t>;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</a:t>
            </a:r>
            <a:r>
              <a:rPr lang="en-US" sz="3200" dirty="0" err="1"/>
              <a:t>ba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4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</a:t>
            </a:r>
            <a:r>
              <a:rPr lang="en-US" sz="3200" dirty="0" err="1"/>
              <a:t>tư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2 </a:t>
            </a:r>
            <a:r>
              <a:rPr lang="en-US" sz="3200" dirty="0" err="1"/>
              <a:t>người</a:t>
            </a:r>
            <a:r>
              <a:rPr lang="en-US" sz="3200" dirty="0"/>
              <a:t>.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bắn</a:t>
            </a:r>
            <a:r>
              <a:rPr lang="en-US" sz="3200" dirty="0"/>
              <a:t> </a:t>
            </a:r>
            <a:r>
              <a:rPr lang="en-US" sz="3200" dirty="0" err="1"/>
              <a:t>trúng</a:t>
            </a:r>
            <a:r>
              <a:rPr lang="en-US" sz="3200" dirty="0"/>
              <a:t> </a:t>
            </a:r>
            <a:r>
              <a:rPr lang="en-US" sz="3200" dirty="0" err="1"/>
              <a:t>đích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, </a:t>
            </a:r>
            <a:r>
              <a:rPr lang="en-US" sz="3200" dirty="0" err="1"/>
              <a:t>hai</a:t>
            </a:r>
            <a:r>
              <a:rPr lang="en-US" sz="3200" dirty="0"/>
              <a:t>, </a:t>
            </a:r>
            <a:r>
              <a:rPr lang="en-US" sz="3200" dirty="0" err="1"/>
              <a:t>ba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tư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lượt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: 0,8; 0,7; 0,6 </a:t>
            </a:r>
            <a:r>
              <a:rPr lang="en-US" sz="3200" dirty="0" err="1"/>
              <a:t>và</a:t>
            </a:r>
            <a:r>
              <a:rPr lang="en-US" sz="3200" dirty="0"/>
              <a:t> 0,5.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xạ</a:t>
            </a:r>
            <a:r>
              <a:rPr lang="en-US" sz="3200" dirty="0"/>
              <a:t> </a:t>
            </a:r>
            <a:r>
              <a:rPr lang="en-US" sz="3200" dirty="0" err="1"/>
              <a:t>thủ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biết</a:t>
            </a:r>
            <a:r>
              <a:rPr lang="en-US" sz="3200" dirty="0"/>
              <a:t> </a:t>
            </a:r>
            <a:r>
              <a:rPr lang="en-US" sz="3200" dirty="0" err="1"/>
              <a:t>rằng</a:t>
            </a:r>
            <a:r>
              <a:rPr lang="en-US" sz="3200" dirty="0"/>
              <a:t> </a:t>
            </a:r>
            <a:r>
              <a:rPr lang="en-US" sz="3200" dirty="0" err="1"/>
              <a:t>xạ</a:t>
            </a:r>
            <a:r>
              <a:rPr lang="en-US" sz="3200" dirty="0"/>
              <a:t> </a:t>
            </a:r>
            <a:r>
              <a:rPr lang="en-US" sz="3200" dirty="0" err="1"/>
              <a:t>thủ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r>
              <a:rPr lang="en-US" sz="3200" dirty="0"/>
              <a:t> </a:t>
            </a:r>
            <a:r>
              <a:rPr lang="en-US" sz="3200" dirty="0" err="1"/>
              <a:t>bắn</a:t>
            </a:r>
            <a:r>
              <a:rPr lang="en-US" sz="3200" dirty="0"/>
              <a:t> </a:t>
            </a:r>
            <a:r>
              <a:rPr lang="en-US" sz="3200" dirty="0" err="1"/>
              <a:t>trượt</a:t>
            </a:r>
            <a:r>
              <a:rPr lang="en-US" sz="3200" dirty="0"/>
              <a:t>. </a:t>
            </a:r>
            <a:r>
              <a:rPr lang="en-US" sz="3200" dirty="0" err="1"/>
              <a:t>Hãy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xem</a:t>
            </a:r>
            <a:r>
              <a:rPr lang="en-US" sz="3200" dirty="0"/>
              <a:t> </a:t>
            </a:r>
            <a:r>
              <a:rPr lang="en-US" sz="3200" dirty="0" err="1"/>
              <a:t>khả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xạ</a:t>
            </a:r>
            <a:r>
              <a:rPr lang="en-US" sz="3200" dirty="0"/>
              <a:t> </a:t>
            </a:r>
            <a:r>
              <a:rPr lang="en-US" sz="3200" dirty="0" err="1"/>
              <a:t>thủ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r>
              <a:rPr lang="en-US" sz="3200" dirty="0"/>
              <a:t> ở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Bài</a:t>
            </a:r>
            <a:r>
              <a:rPr lang="en-US" b="1" dirty="0"/>
              <a:t>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3200" dirty="0" err="1"/>
              <a:t>Có</a:t>
            </a:r>
            <a:r>
              <a:rPr lang="en-US" sz="3200" dirty="0"/>
              <a:t> 2 </a:t>
            </a:r>
            <a:r>
              <a:rPr lang="en-US" sz="3200" dirty="0" err="1"/>
              <a:t>kiện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r>
              <a:rPr lang="en-US" sz="3200" dirty="0"/>
              <a:t> 1, 2 </a:t>
            </a:r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20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.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tốt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12 </a:t>
            </a:r>
            <a:r>
              <a:rPr lang="en-US" sz="3200" dirty="0" err="1"/>
              <a:t>và</a:t>
            </a:r>
            <a:r>
              <a:rPr lang="en-US" sz="3200" dirty="0"/>
              <a:t> 8.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2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1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2.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2 </a:t>
            </a:r>
            <a:r>
              <a:rPr lang="en-US" sz="3200" dirty="0" err="1"/>
              <a:t>ta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3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.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:</a:t>
            </a:r>
          </a:p>
          <a:p>
            <a:pPr lvl="0" algn="just">
              <a:buNone/>
            </a:pPr>
            <a:r>
              <a:rPr lang="en-US" sz="3200" dirty="0"/>
              <a:t>a) </a:t>
            </a: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tốt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2 </a:t>
            </a:r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 </a:t>
            </a:r>
            <a:r>
              <a:rPr lang="en-US" sz="3200" dirty="0" err="1"/>
              <a:t>hơn</a:t>
            </a:r>
            <a:r>
              <a:rPr lang="en-US" sz="3200" dirty="0"/>
              <a:t> 4.</a:t>
            </a:r>
          </a:p>
          <a:p>
            <a:pPr algn="just">
              <a:buNone/>
            </a:pPr>
            <a:r>
              <a:rPr lang="en-US" sz="3200" dirty="0"/>
              <a:t>b) </a:t>
            </a:r>
            <a:r>
              <a:rPr lang="en-US" sz="3200" dirty="0" err="1"/>
              <a:t>Cả</a:t>
            </a:r>
            <a:r>
              <a:rPr lang="en-US" sz="3200" dirty="0"/>
              <a:t> 3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2 </a:t>
            </a:r>
            <a:r>
              <a:rPr lang="en-US" sz="3200" dirty="0" err="1"/>
              <a:t>đều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tốt</a:t>
            </a:r>
            <a:r>
              <a:rPr lang="en-US" sz="32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máy</a:t>
            </a:r>
            <a:r>
              <a:rPr lang="en-US" dirty="0"/>
              <a:t> 1,2,3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p</a:t>
            </a:r>
          </a:p>
          <a:p>
            <a:pPr>
              <a:buNone/>
            </a:pP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1 </a:t>
            </a:r>
            <a:r>
              <a:rPr lang="en-US" dirty="0" err="1"/>
              <a:t>có</a:t>
            </a:r>
            <a:r>
              <a:rPr lang="en-US" dirty="0"/>
              <a:t> : 30 </a:t>
            </a:r>
            <a:r>
              <a:rPr lang="en-US" dirty="0" err="1"/>
              <a:t>loại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70 </a:t>
            </a:r>
            <a:r>
              <a:rPr lang="en-US" dirty="0" err="1"/>
              <a:t>loại</a:t>
            </a:r>
            <a:r>
              <a:rPr lang="en-US" dirty="0"/>
              <a:t> B.</a:t>
            </a:r>
          </a:p>
          <a:p>
            <a:pPr>
              <a:buNone/>
            </a:pP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2 </a:t>
            </a:r>
            <a:r>
              <a:rPr lang="en-US" dirty="0" err="1"/>
              <a:t>có</a:t>
            </a:r>
            <a:r>
              <a:rPr lang="en-US" dirty="0"/>
              <a:t> : 70 </a:t>
            </a:r>
            <a:r>
              <a:rPr lang="en-US" dirty="0" err="1"/>
              <a:t>loại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50 </a:t>
            </a:r>
            <a:r>
              <a:rPr lang="en-US" dirty="0" err="1"/>
              <a:t>loại</a:t>
            </a:r>
            <a:r>
              <a:rPr lang="en-US" dirty="0"/>
              <a:t> B.</a:t>
            </a:r>
          </a:p>
          <a:p>
            <a:pPr>
              <a:buNone/>
            </a:pP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3 </a:t>
            </a:r>
            <a:r>
              <a:rPr lang="en-US" dirty="0" err="1"/>
              <a:t>có</a:t>
            </a:r>
            <a:r>
              <a:rPr lang="en-US" dirty="0"/>
              <a:t> : 90 </a:t>
            </a:r>
            <a:r>
              <a:rPr lang="en-US" dirty="0" err="1"/>
              <a:t>loại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60 </a:t>
            </a:r>
            <a:r>
              <a:rPr lang="en-US" dirty="0" err="1"/>
              <a:t>loại</a:t>
            </a:r>
            <a:r>
              <a:rPr lang="en-US" dirty="0"/>
              <a:t> B.</a:t>
            </a:r>
          </a:p>
          <a:p>
            <a:pPr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2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</a:t>
            </a:r>
          </a:p>
          <a:p>
            <a:pPr lvl="0">
              <a:buNone/>
            </a:pPr>
            <a:r>
              <a:rPr lang="en-US" dirty="0"/>
              <a:t>a)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A?</a:t>
            </a:r>
          </a:p>
          <a:p>
            <a:pPr lvl="0">
              <a:buNone/>
            </a:pPr>
            <a:r>
              <a:rPr lang="en-US" dirty="0"/>
              <a:t>b)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A.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3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1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A?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74774" cy="4893508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lô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20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2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.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lượt</a:t>
            </a:r>
            <a:r>
              <a:rPr lang="en-US" sz="3200" dirty="0"/>
              <a:t> 2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(</a:t>
            </a:r>
            <a:r>
              <a:rPr lang="en-US" sz="3200" dirty="0" err="1"/>
              <a:t>xét</a:t>
            </a:r>
            <a:r>
              <a:rPr lang="en-US" sz="3200" dirty="0"/>
              <a:t> </a:t>
            </a:r>
            <a:r>
              <a:rPr lang="en-US" sz="3200" dirty="0" err="1"/>
              <a:t>cả</a:t>
            </a:r>
            <a:r>
              <a:rPr lang="en-US" sz="3200" dirty="0"/>
              <a:t> </a:t>
            </a:r>
            <a:r>
              <a:rPr lang="en-US" sz="3200" dirty="0" err="1"/>
              <a:t>hai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).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:</a:t>
            </a:r>
          </a:p>
          <a:p>
            <a:pPr lvl="1"/>
            <a:r>
              <a:rPr lang="en-US" sz="3200" dirty="0" err="1"/>
              <a:t>Cả</a:t>
            </a:r>
            <a:r>
              <a:rPr lang="en-US" sz="3200" dirty="0"/>
              <a:t> </a:t>
            </a:r>
            <a:r>
              <a:rPr lang="en-US" sz="3200" dirty="0" err="1"/>
              <a:t>hai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đều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.</a:t>
            </a:r>
          </a:p>
          <a:p>
            <a:pPr lvl="1"/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hai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1 </a:t>
            </a:r>
            <a:r>
              <a:rPr lang="en-US" sz="3200" dirty="0" err="1"/>
              <a:t>tốt</a:t>
            </a:r>
            <a:r>
              <a:rPr lang="en-US" sz="3200" dirty="0"/>
              <a:t>.</a:t>
            </a:r>
          </a:p>
          <a:p>
            <a:pPr lvl="1"/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2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tốt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đặc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biệt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65881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Bc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không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thể</a:t>
            </a:r>
            <a:r>
              <a:rPr lang="en-US" sz="3200" dirty="0"/>
              <a:t>: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bc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 smtClean="0"/>
              <a:t>bao</a:t>
            </a:r>
            <a:r>
              <a:rPr lang="en-US" sz="3200" dirty="0"/>
              <a:t> </a:t>
            </a:r>
            <a:r>
              <a:rPr lang="en-US" sz="3200" dirty="0" err="1" smtClean="0"/>
              <a:t>giờ</a:t>
            </a:r>
            <a:r>
              <a:rPr lang="en-US" sz="3200" dirty="0" smtClean="0"/>
              <a:t> </a:t>
            </a:r>
            <a:r>
              <a:rPr lang="en-US" sz="3200" dirty="0" err="1"/>
              <a:t>xảy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T.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chứa</a:t>
            </a:r>
            <a:r>
              <a:rPr lang="en-US" sz="3200" dirty="0"/>
              <a:t> </a:t>
            </a:r>
            <a:r>
              <a:rPr lang="en-US" sz="3200" dirty="0" err="1"/>
              <a:t>bcsc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. </a:t>
            </a:r>
            <a:r>
              <a:rPr lang="en-US" sz="3200" dirty="0" err="1"/>
              <a:t>Kí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 smtClean="0"/>
              <a:t>: </a:t>
            </a:r>
            <a:r>
              <a:rPr lang="el-GR" sz="3200" dirty="0" smtClean="0">
                <a:latin typeface="Times New Roman"/>
                <a:cs typeface="Times New Roman"/>
              </a:rPr>
              <a:t>ϕ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Bc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chắc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chắn</a:t>
            </a:r>
            <a:r>
              <a:rPr lang="en-US" sz="3200" dirty="0"/>
              <a:t>: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bc</a:t>
            </a:r>
            <a:r>
              <a:rPr lang="en-US" sz="3200" dirty="0"/>
              <a:t> </a:t>
            </a:r>
            <a:r>
              <a:rPr lang="en-US" sz="3200" dirty="0" err="1"/>
              <a:t>luôn</a:t>
            </a:r>
            <a:r>
              <a:rPr lang="en-US" sz="3200" dirty="0"/>
              <a:t> </a:t>
            </a:r>
            <a:r>
              <a:rPr lang="en-US" sz="3200" dirty="0" err="1"/>
              <a:t>luôn</a:t>
            </a:r>
            <a:r>
              <a:rPr lang="en-US" sz="3200" dirty="0"/>
              <a:t> </a:t>
            </a:r>
            <a:r>
              <a:rPr lang="en-US" sz="3200" dirty="0" err="1"/>
              <a:t>xảy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T.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chứa</a:t>
            </a:r>
            <a:r>
              <a:rPr lang="en-US" sz="3200" dirty="0"/>
              <a:t> </a:t>
            </a:r>
            <a:r>
              <a:rPr lang="en-US" sz="3200" dirty="0" err="1"/>
              <a:t>tất</a:t>
            </a:r>
            <a:r>
              <a:rPr lang="en-US" sz="3200" dirty="0"/>
              <a:t> </a:t>
            </a:r>
            <a:r>
              <a:rPr lang="en-US" sz="3200" dirty="0" err="1"/>
              <a:t>cả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bcsc</a:t>
            </a:r>
            <a:r>
              <a:rPr lang="en-US" sz="3200" dirty="0"/>
              <a:t>. </a:t>
            </a:r>
            <a:r>
              <a:rPr lang="en-US" sz="3200" dirty="0" err="1"/>
              <a:t>Kí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: </a:t>
            </a:r>
            <a:r>
              <a:rPr lang="el-GR" sz="3200" dirty="0">
                <a:latin typeface="Times New Roman"/>
                <a:cs typeface="Times New Roman"/>
              </a:rPr>
              <a:t>Ω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US" sz="3200" dirty="0"/>
          </a:p>
          <a:p>
            <a:pPr>
              <a:buFont typeface="Wingdings" pitchFamily="2" charset="2"/>
              <a:buChar char="Ø"/>
            </a:pPr>
            <a:r>
              <a:rPr lang="en-US" sz="3200" i="1" dirty="0" err="1" smtClean="0"/>
              <a:t>Yêu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cầu</a:t>
            </a:r>
            <a:r>
              <a:rPr lang="en-US" sz="3200" dirty="0" smtClean="0"/>
              <a:t>: Cho 2 </a:t>
            </a: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 </a:t>
            </a:r>
            <a:r>
              <a:rPr lang="en-US" sz="3200" dirty="0" err="1" smtClean="0"/>
              <a:t>cố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 </a:t>
            </a:r>
            <a:r>
              <a:rPr lang="en-US" sz="3200" dirty="0" err="1" smtClean="0"/>
              <a:t>cố</a:t>
            </a:r>
            <a:r>
              <a:rPr lang="en-US" sz="3200" dirty="0" smtClean="0"/>
              <a:t> </a:t>
            </a:r>
            <a:r>
              <a:rPr lang="en-US" sz="3200" dirty="0" err="1" smtClean="0"/>
              <a:t>chắc</a:t>
            </a:r>
            <a:r>
              <a:rPr lang="en-US" sz="3200" dirty="0" smtClean="0"/>
              <a:t> </a:t>
            </a:r>
            <a:r>
              <a:rPr lang="en-US" sz="3200" dirty="0" err="1" smtClean="0"/>
              <a:t>chắn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934"/>
                </a:solidFill>
              </a:rPr>
              <a:t>Kéo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theo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kéo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theo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B,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A</a:t>
            </a:r>
            <a:r>
              <a:rPr lang="en-US" dirty="0">
                <a:sym typeface="Symbol"/>
              </a:rPr>
              <a:t>B, 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A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B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346113" name="Object 1"/>
          <p:cNvGraphicFramePr>
            <a:graphicFrameLocks noChangeAspect="1"/>
          </p:cNvGraphicFramePr>
          <p:nvPr/>
        </p:nvGraphicFramePr>
        <p:xfrm>
          <a:off x="3276600" y="2667000"/>
          <a:ext cx="245012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Equation" r:id="rId3" imgW="965160" imgH="330120" progId="Equation.DSMT4">
                  <p:embed/>
                </p:oleObj>
              </mc:Choice>
              <mc:Fallback>
                <p:oleObj name="Equation" r:id="rId3" imgW="965160" imgH="330120" progId="Equation.DSMT4">
                  <p:embed/>
                  <p:pic>
                    <p:nvPicPr>
                      <p:cNvPr id="34611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2450123" cy="838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971800" y="3886200"/>
            <a:ext cx="3124200" cy="2057400"/>
            <a:chOff x="2971800" y="3886200"/>
            <a:chExt cx="3124200" cy="2057400"/>
          </a:xfrm>
        </p:grpSpPr>
        <p:grpSp>
          <p:nvGrpSpPr>
            <p:cNvPr id="6" name="Group 122"/>
            <p:cNvGrpSpPr>
              <a:grpSpLocks/>
            </p:cNvGrpSpPr>
            <p:nvPr/>
          </p:nvGrpSpPr>
          <p:grpSpPr bwMode="auto">
            <a:xfrm>
              <a:off x="2971800" y="3886200"/>
              <a:ext cx="3124200" cy="2057400"/>
              <a:chOff x="4789" y="5074"/>
              <a:chExt cx="2947" cy="2076"/>
            </a:xfrm>
          </p:grpSpPr>
          <p:sp>
            <p:nvSpPr>
              <p:cNvPr id="7" name="Rectangle 123"/>
              <p:cNvSpPr>
                <a:spLocks noChangeArrowheads="1"/>
              </p:cNvSpPr>
              <p:nvPr/>
            </p:nvSpPr>
            <p:spPr bwMode="auto">
              <a:xfrm>
                <a:off x="4789" y="5074"/>
                <a:ext cx="2947" cy="20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Oval 124"/>
              <p:cNvSpPr>
                <a:spLocks noChangeArrowheads="1"/>
              </p:cNvSpPr>
              <p:nvPr/>
            </p:nvSpPr>
            <p:spPr bwMode="auto">
              <a:xfrm>
                <a:off x="5007" y="5431"/>
                <a:ext cx="2055" cy="135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Oval 125"/>
              <p:cNvSpPr>
                <a:spLocks noChangeArrowheads="1"/>
              </p:cNvSpPr>
              <p:nvPr/>
            </p:nvSpPr>
            <p:spPr bwMode="auto">
              <a:xfrm>
                <a:off x="5443" y="5744"/>
                <a:ext cx="920" cy="87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346114" name="Object 2"/>
            <p:cNvGraphicFramePr>
              <a:graphicFrameLocks noChangeAspect="1"/>
            </p:cNvGraphicFramePr>
            <p:nvPr/>
          </p:nvGraphicFramePr>
          <p:xfrm>
            <a:off x="5486400" y="4038600"/>
            <a:ext cx="228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" name="Equation" r:id="rId5" imgW="241200" imgH="228600" progId="Equation.DSMT4">
                    <p:embed/>
                  </p:oleObj>
                </mc:Choice>
                <mc:Fallback>
                  <p:oleObj name="Equation" r:id="rId5" imgW="241200" imgH="228600" progId="Equation.DSMT4">
                    <p:embed/>
                    <p:pic>
                      <p:nvPicPr>
                        <p:cNvPr id="34611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4038600"/>
                          <a:ext cx="2286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15" name="Object 3"/>
            <p:cNvGraphicFramePr>
              <a:graphicFrameLocks noChangeAspect="1"/>
            </p:cNvGraphicFramePr>
            <p:nvPr/>
          </p:nvGraphicFramePr>
          <p:xfrm>
            <a:off x="5105400" y="4953000"/>
            <a:ext cx="204787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" name="Equation" r:id="rId7" imgW="215640" imgH="228600" progId="Equation.DSMT4">
                    <p:embed/>
                  </p:oleObj>
                </mc:Choice>
                <mc:Fallback>
                  <p:oleObj name="Equation" r:id="rId7" imgW="215640" imgH="228600" progId="Equation.DSMT4">
                    <p:embed/>
                    <p:pic>
                      <p:nvPicPr>
                        <p:cNvPr id="34611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4953000"/>
                          <a:ext cx="204787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16" name="Object 4"/>
            <p:cNvGraphicFramePr>
              <a:graphicFrameLocks noChangeAspect="1"/>
            </p:cNvGraphicFramePr>
            <p:nvPr/>
          </p:nvGraphicFramePr>
          <p:xfrm>
            <a:off x="3886200" y="4876800"/>
            <a:ext cx="204788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" name="Equation" r:id="rId9" imgW="215640" imgH="228600" progId="Equation.DSMT4">
                    <p:embed/>
                  </p:oleObj>
                </mc:Choice>
                <mc:Fallback>
                  <p:oleObj name="Equation" r:id="rId9" imgW="215640" imgH="228600" progId="Equation.DSMT4">
                    <p:embed/>
                    <p:pic>
                      <p:nvPicPr>
                        <p:cNvPr id="3461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4876800"/>
                          <a:ext cx="204788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934"/>
                </a:solidFill>
              </a:rPr>
              <a:t>Tương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đương</a:t>
            </a:r>
            <a:r>
              <a:rPr lang="en-US" b="1" dirty="0">
                <a:solidFill>
                  <a:srgbClr val="292934"/>
                </a:solidFill>
              </a:rPr>
              <a:t> (</a:t>
            </a:r>
            <a:r>
              <a:rPr lang="en-US" b="1" dirty="0" err="1">
                <a:solidFill>
                  <a:srgbClr val="292934"/>
                </a:solidFill>
              </a:rPr>
              <a:t>bằng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nhau</a:t>
            </a:r>
            <a:r>
              <a:rPr lang="en-US" b="1" dirty="0">
                <a:solidFill>
                  <a:srgbClr val="292934"/>
                </a:solidFill>
              </a:rPr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 </a:t>
            </a:r>
            <a:r>
              <a:rPr lang="en-US" dirty="0" err="1"/>
              <a:t>đgl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tương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đương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B </a:t>
            </a:r>
            <a:r>
              <a:rPr lang="en-US" dirty="0" err="1"/>
              <a:t>nếu</a:t>
            </a:r>
            <a:r>
              <a:rPr lang="en-US" dirty="0"/>
              <a:t> A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B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A=B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65570" name="Object 2"/>
          <p:cNvGraphicFramePr>
            <a:graphicFrameLocks noChangeAspect="1"/>
          </p:cNvGraphicFramePr>
          <p:nvPr/>
        </p:nvGraphicFramePr>
        <p:xfrm>
          <a:off x="2514600" y="3048000"/>
          <a:ext cx="3543300" cy="1457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3" imgW="1790640" imgH="736560" progId="Equation.DSMT4">
                  <p:embed/>
                </p:oleObj>
              </mc:Choice>
              <mc:Fallback>
                <p:oleObj name="Equation" r:id="rId3" imgW="1790640" imgH="736560" progId="Equation.DSMT4">
                  <p:embed/>
                  <p:pic>
                    <p:nvPicPr>
                      <p:cNvPr id="3655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3543300" cy="145752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1" name="Object 3"/>
          <p:cNvGraphicFramePr>
            <a:graphicFrameLocks noChangeAspect="1"/>
          </p:cNvGraphicFramePr>
          <p:nvPr/>
        </p:nvGraphicFramePr>
        <p:xfrm>
          <a:off x="3521075" y="5202238"/>
          <a:ext cx="183356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5" imgW="927000" imgH="330120" progId="Equation.DSMT4">
                  <p:embed/>
                </p:oleObj>
              </mc:Choice>
              <mc:Fallback>
                <p:oleObj name="Equation" r:id="rId5" imgW="927000" imgH="330120" progId="Equation.DSMT4">
                  <p:embed/>
                  <p:pic>
                    <p:nvPicPr>
                      <p:cNvPr id="365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5202238"/>
                        <a:ext cx="1833563" cy="6524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inhlinh's font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1800</TotalTime>
  <Words>4558</Words>
  <Application>Microsoft Macintosh PowerPoint</Application>
  <PresentationFormat>On-screen Show (4:3)</PresentationFormat>
  <Paragraphs>532</Paragraphs>
  <Slides>64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Project planning overview presentation</vt:lpstr>
      <vt:lpstr>Equation</vt:lpstr>
      <vt:lpstr>Document</vt:lpstr>
      <vt:lpstr>Xác Suất</vt:lpstr>
      <vt:lpstr>Nội dung chính</vt:lpstr>
      <vt:lpstr>Phép thử ngẫu nhiên</vt:lpstr>
      <vt:lpstr>Biến cố sơ cấp – Không gian mẫu</vt:lpstr>
      <vt:lpstr>Biến cố (sự kiện)</vt:lpstr>
      <vt:lpstr>Biến cố (sự kiện)</vt:lpstr>
      <vt:lpstr>Biến cố đặc biệt</vt:lpstr>
      <vt:lpstr>Kéo theo</vt:lpstr>
      <vt:lpstr>Tương đương (bằng nhau)</vt:lpstr>
      <vt:lpstr>Biến cố đối</vt:lpstr>
      <vt:lpstr>Tổng (hợp) hai biến cố</vt:lpstr>
      <vt:lpstr>Tổng (hợp) các biến cố</vt:lpstr>
      <vt:lpstr>Tích (giao) hai biến cố</vt:lpstr>
      <vt:lpstr>Tích (giao) các biến cố</vt:lpstr>
      <vt:lpstr>Hai biến cố xung khắc</vt:lpstr>
      <vt:lpstr>Một số tính chất</vt:lpstr>
      <vt:lpstr>Ví dụ</vt:lpstr>
      <vt:lpstr>Ví dụ</vt:lpstr>
      <vt:lpstr>Ví dụ</vt:lpstr>
      <vt:lpstr>XÁC SUẤT CỦA BC</vt:lpstr>
      <vt:lpstr>Các cách tính xác suất </vt:lpstr>
      <vt:lpstr>Quan điểm cá nhân</vt:lpstr>
      <vt:lpstr>Quan điểm tần suất</vt:lpstr>
      <vt:lpstr>Ví dụ</vt:lpstr>
      <vt:lpstr>Quan điểm cổ điển</vt:lpstr>
      <vt:lpstr>Ví dụ 1:</vt:lpstr>
      <vt:lpstr>Ví dụ 2:</vt:lpstr>
      <vt:lpstr>Tính chất xác suất</vt:lpstr>
      <vt:lpstr>Một vài công thức tính Xác Suất</vt:lpstr>
      <vt:lpstr>Công thức cộng</vt:lpstr>
      <vt:lpstr>Ví dụ 1</vt:lpstr>
      <vt:lpstr>Ví dụ 2</vt:lpstr>
      <vt:lpstr>Xác suất điều kiện</vt:lpstr>
      <vt:lpstr>Xác suất điều kiện</vt:lpstr>
      <vt:lpstr>Tính chất</vt:lpstr>
      <vt:lpstr>Ví dụ</vt:lpstr>
      <vt:lpstr>Ví dụ</vt:lpstr>
      <vt:lpstr>Công thức nhân</vt:lpstr>
      <vt:lpstr>Công thức nhân mở rộng</vt:lpstr>
      <vt:lpstr>Công thức nhân tổng quát</vt:lpstr>
      <vt:lpstr>Ví dụ 3</vt:lpstr>
      <vt:lpstr>Ví dụ 4</vt:lpstr>
      <vt:lpstr>Hai biến cố độc lập_1</vt:lpstr>
      <vt:lpstr>Hai biến cố độc lập_2</vt:lpstr>
      <vt:lpstr>Chú ý</vt:lpstr>
      <vt:lpstr>Bài tập tổng hợp</vt:lpstr>
      <vt:lpstr>Bài tập: Xác suất có điều kiện &amp; Công thức nhân</vt:lpstr>
      <vt:lpstr>Hệ biến cố đầy đủ</vt:lpstr>
      <vt:lpstr>Công thức xác suất đầy đủ</vt:lpstr>
      <vt:lpstr>Ví dụ 1</vt:lpstr>
      <vt:lpstr>Ví dụ 1</vt:lpstr>
      <vt:lpstr>Chú ý:</vt:lpstr>
      <vt:lpstr>Ví dụ 2</vt:lpstr>
      <vt:lpstr>Ví dụ 2</vt:lpstr>
      <vt:lpstr>Công thức Bayes</vt:lpstr>
      <vt:lpstr>Công thức Bayes</vt:lpstr>
      <vt:lpstr>Ví dụ 1</vt:lpstr>
      <vt:lpstr>Ví dụ 1</vt:lpstr>
      <vt:lpstr>Ví dụ 2</vt:lpstr>
      <vt:lpstr>Ví dụ 3</vt:lpstr>
      <vt:lpstr>Bài 1</vt:lpstr>
      <vt:lpstr>Bài 2</vt:lpstr>
      <vt:lpstr>Bài 3</vt:lpstr>
      <vt:lpstr>Bài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Trương Vĩnh Linh</dc:creator>
  <cp:lastModifiedBy>Thanh Chuong Nguyen</cp:lastModifiedBy>
  <cp:revision>132</cp:revision>
  <dcterms:created xsi:type="dcterms:W3CDTF">2018-12-19T13:58:48Z</dcterms:created>
  <dcterms:modified xsi:type="dcterms:W3CDTF">2022-09-16T12:13:22Z</dcterms:modified>
</cp:coreProperties>
</file>