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49"/>
  </p:notesMasterIdLst>
  <p:handoutMasterIdLst>
    <p:handoutMasterId r:id="rId50"/>
  </p:handoutMasterIdLst>
  <p:sldIdLst>
    <p:sldId id="306" r:id="rId2"/>
    <p:sldId id="307" r:id="rId3"/>
    <p:sldId id="256" r:id="rId4"/>
    <p:sldId id="258" r:id="rId5"/>
    <p:sldId id="259" r:id="rId6"/>
    <p:sldId id="257" r:id="rId7"/>
    <p:sldId id="260" r:id="rId8"/>
    <p:sldId id="265" r:id="rId9"/>
    <p:sldId id="269" r:id="rId10"/>
    <p:sldId id="272" r:id="rId11"/>
    <p:sldId id="270" r:id="rId12"/>
    <p:sldId id="273" r:id="rId13"/>
    <p:sldId id="274" r:id="rId14"/>
    <p:sldId id="279" r:id="rId15"/>
    <p:sldId id="275" r:id="rId16"/>
    <p:sldId id="280" r:id="rId17"/>
    <p:sldId id="271" r:id="rId18"/>
    <p:sldId id="277" r:id="rId19"/>
    <p:sldId id="282" r:id="rId20"/>
    <p:sldId id="276" r:id="rId21"/>
    <p:sldId id="287" r:id="rId22"/>
    <p:sldId id="261" r:id="rId23"/>
    <p:sldId id="266" r:id="rId24"/>
    <p:sldId id="285" r:id="rId25"/>
    <p:sldId id="283" r:id="rId26"/>
    <p:sldId id="284" r:id="rId27"/>
    <p:sldId id="286" r:id="rId28"/>
    <p:sldId id="262" r:id="rId29"/>
    <p:sldId id="263" r:id="rId30"/>
    <p:sldId id="267" r:id="rId31"/>
    <p:sldId id="289" r:id="rId32"/>
    <p:sldId id="292" r:id="rId33"/>
    <p:sldId id="288" r:id="rId34"/>
    <p:sldId id="293" r:id="rId35"/>
    <p:sldId id="290" r:id="rId36"/>
    <p:sldId id="291" r:id="rId37"/>
    <p:sldId id="308" r:id="rId38"/>
    <p:sldId id="264" r:id="rId39"/>
    <p:sldId id="295" r:id="rId40"/>
    <p:sldId id="302" r:id="rId41"/>
    <p:sldId id="298" r:id="rId42"/>
    <p:sldId id="299" r:id="rId43"/>
    <p:sldId id="300" r:id="rId44"/>
    <p:sldId id="301" r:id="rId45"/>
    <p:sldId id="303" r:id="rId46"/>
    <p:sldId id="305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A4B"/>
    <a:srgbClr val="07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5911"/>
  </p:normalViewPr>
  <p:slideViewPr>
    <p:cSldViewPr>
      <p:cViewPr varScale="1">
        <p:scale>
          <a:sx n="43" d="100"/>
          <a:sy n="43" d="100"/>
        </p:scale>
        <p:origin x="-1248" y="-112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253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9/23/23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9/23/23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Biến ngẫu nhiên là biến: nghĩa là giá trị của nó có thể thay đổi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5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lphaLcParenR"/>
                </a:pPr>
                <a:r>
                  <a:rPr lang="en-US"/>
                  <a:t>Tìm </a:t>
                </a:r>
                <a14:m>
                  <m:oMath xmlns:m="http://schemas.openxmlformats.org/officeDocument/2006/math" xmlns="">
                    <m:r>
                      <a:rPr lang="en-US" sz="12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/>
                  <a:t> =  </a:t>
                </a:r>
                <a14:m>
                  <m:oMath xmlns:m="http://schemas.openxmlformats.org/officeDocument/2006/math" xmlns="">
                    <m:r>
                      <a:rPr lang="en-US" sz="12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/>
                  <a:t> = 530/100 = 5.3</a:t>
                </a:r>
              </a:p>
              <a:p>
                <a:pPr marL="228600" indent="-228600">
                  <a:buFont typeface="+mj-lt"/>
                  <a:buAutoNum type="alphaLcParenR"/>
                </a:pPr>
                <a:r>
                  <a:rPr lang="en-US"/>
                  <a:t>Tìm P(X = 2) với X ~ P(5.3)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lphaLcParenR"/>
                </a:pPr>
                <a:r>
                  <a:rPr lang="en-US"/>
                  <a:t>Tìm </a:t>
                </a:r>
                <a:r>
                  <a:rPr lang="en-US" sz="1200" i="0">
                    <a:latin typeface="Cambria Math" panose="02040503050406030204" pitchFamily="18" charset="0"/>
                  </a:rPr>
                  <a:t>𝜇</a:t>
                </a:r>
                <a:r>
                  <a:rPr lang="en-US"/>
                  <a:t> =  </a:t>
                </a:r>
                <a:r>
                  <a:rPr lang="en-US" sz="1200" i="0">
                    <a:latin typeface="Cambria Math" panose="02040503050406030204" pitchFamily="18" charset="0"/>
                  </a:rPr>
                  <a:t>𝜆</a:t>
                </a:r>
                <a:r>
                  <a:rPr lang="en-US"/>
                  <a:t> = 530/100 = 5.3</a:t>
                </a:r>
              </a:p>
              <a:p>
                <a:pPr marL="228600" indent="-228600">
                  <a:buFont typeface="+mj-lt"/>
                  <a:buAutoNum type="alphaLcParenR"/>
                </a:pPr>
                <a:r>
                  <a:rPr lang="en-US"/>
                  <a:t>Tìm P(X = 2) với X ~ P(5.3)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3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Dẫn nhập: ta sẽ tìm hiểu phân phối xác suất thông qua các khái niệm: hàm xác xuất, hàm phân phối xác suất, hàm phân phối tích lũy và bảng phân phối xác suất rời rạc</a:t>
            </a:r>
          </a:p>
          <a:p>
            <a:r>
              <a:rPr lang="en-US"/>
              <a:t>Phân biệt X và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62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khảo sát hàm mật độ ở chương sau thông qua phân phối chuẩn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7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/>
              <a:t>μ</a:t>
            </a:r>
            <a:r>
              <a:rPr lang="en-US" i="1"/>
              <a:t>= ∑xf(x)=1×1/6 + 3×2/6 + 6×3/6 = 25/6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9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Kỳ vọng của X: </a:t>
            </a:r>
            <a:r>
              <a:rPr lang="el-GR" i="1"/>
              <a:t>μ</a:t>
            </a:r>
            <a:r>
              <a:rPr lang="en-US" i="1"/>
              <a:t>= 10/6</a:t>
            </a:r>
          </a:p>
          <a:p>
            <a:r>
              <a:rPr lang="en-US"/>
              <a:t>Phương sai của X</a:t>
            </a:r>
            <a:r>
              <a:rPr lang="en-US" i="1"/>
              <a:t>: </a:t>
            </a:r>
            <a:r>
              <a:rPr lang="el-GR" i="1"/>
              <a:t>σ</a:t>
            </a:r>
            <a:r>
              <a:rPr lang="en-US" i="1" baseline="30000"/>
              <a:t>2</a:t>
            </a:r>
            <a:r>
              <a:rPr lang="en-US" i="1"/>
              <a:t>=E(X</a:t>
            </a:r>
            <a:r>
              <a:rPr lang="en-US" i="1" baseline="30000"/>
              <a:t>2</a:t>
            </a:r>
            <a:r>
              <a:rPr lang="en-US" i="1"/>
              <a:t>)-</a:t>
            </a:r>
            <a:r>
              <a:rPr lang="el-GR" i="1"/>
              <a:t> μ</a:t>
            </a:r>
            <a:r>
              <a:rPr lang="en-US" i="1"/>
              <a:t>= ∑x</a:t>
            </a:r>
            <a:r>
              <a:rPr lang="en-US" i="1" baseline="30000"/>
              <a:t>2</a:t>
            </a:r>
            <a:r>
              <a:rPr lang="en-US" i="1"/>
              <a:t>f(x)-</a:t>
            </a:r>
            <a:r>
              <a:rPr lang="el-GR" i="1"/>
              <a:t> μ</a:t>
            </a:r>
            <a:r>
              <a:rPr lang="en-US" i="1"/>
              <a:t>=1</a:t>
            </a:r>
            <a:r>
              <a:rPr lang="en-US" i="1" baseline="30000"/>
              <a:t>2</a:t>
            </a:r>
            <a:r>
              <a:rPr lang="en-US" i="1"/>
              <a:t>×1/6+3</a:t>
            </a:r>
            <a:r>
              <a:rPr lang="en-US" i="1" baseline="30000"/>
              <a:t>2</a:t>
            </a:r>
            <a:r>
              <a:rPr lang="en-US" i="1"/>
              <a:t>×2/6+6</a:t>
            </a:r>
            <a:r>
              <a:rPr lang="en-US" i="1" baseline="30000"/>
              <a:t>2</a:t>
            </a:r>
            <a:r>
              <a:rPr lang="en-US" i="1"/>
              <a:t>×3/6-(25/6)</a:t>
            </a:r>
            <a:r>
              <a:rPr lang="en-US" i="1" baseline="30000"/>
              <a:t>2</a:t>
            </a:r>
            <a:r>
              <a:rPr lang="en-US" i="1"/>
              <a:t>=137/36</a:t>
            </a:r>
          </a:p>
          <a:p>
            <a:r>
              <a:rPr lang="en-US"/>
              <a:t>Độ lệch chuẩn của X: </a:t>
            </a:r>
            <a:r>
              <a:rPr lang="el-GR" i="1"/>
              <a:t>σ</a:t>
            </a:r>
            <a:r>
              <a:rPr lang="en-US" i="1"/>
              <a:t>=sqrt(137/36)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71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Phải</a:t>
            </a:r>
          </a:p>
          <a:p>
            <a:pPr marL="171450" indent="-171450">
              <a:buFontTx/>
              <a:buChar char="-"/>
            </a:pPr>
            <a:r>
              <a:rPr lang="en-US"/>
              <a:t>Tính P(X =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Tính P(X =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32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9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3" y="1600200"/>
            <a:ext cx="8287717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grpSp>
        <p:nvGrpSpPr>
          <p:cNvPr id="23" name="bottom graphic"/>
          <p:cNvGrpSpPr/>
          <p:nvPr userDrawn="1"/>
        </p:nvGrpSpPr>
        <p:grpSpPr>
          <a:xfrm>
            <a:off x="-1055" y="6427000"/>
            <a:ext cx="9145055" cy="430982"/>
            <a:chOff x="0" y="6080760"/>
            <a:chExt cx="12190231" cy="77723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217919"/>
              <a:ext cx="12188825" cy="640080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2590800" y="1905000"/>
            <a:ext cx="6248400" cy="2667000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5353F5F-1174-4E41-84A9-6B2FF1533ED4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143000" y="2286000"/>
            <a:ext cx="1259505" cy="439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Georgia" panose="02040502050405020303" pitchFamily="18" charset="0"/>
                <a:cs typeface="Arabic Typesetting" panose="03020402040406030203" pitchFamily="66" charset="-78"/>
              </a:rPr>
              <a:t>Ch</a:t>
            </a:r>
            <a:r>
              <a:rPr lang="vi-VN" sz="2400" i="1" dirty="0">
                <a:cs typeface="Arabic Typesetting" panose="03020402040406030203" pitchFamily="66" charset="-78"/>
              </a:rPr>
              <a:t>ư</a:t>
            </a:r>
            <a:r>
              <a:rPr lang="en-US" sz="2400" i="1" dirty="0" err="1">
                <a:latin typeface="Georgia" panose="02040502050405020303" pitchFamily="18" charset="0"/>
                <a:cs typeface="Arabic Typesetting" panose="03020402040406030203" pitchFamily="66" charset="-78"/>
              </a:rPr>
              <a:t>ơng</a:t>
            </a:r>
            <a:endParaRPr lang="en-US" sz="2400" i="1" dirty="0">
              <a:latin typeface="Georgia" panose="02040502050405020303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93308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4658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8FFE6-A2F1-4243-9DB1-DFB06715F2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850FA44F-F595-4732-8079-733B4BD4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4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CE9CE070-CE8F-434E-9998-3B620C05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1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1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xmlns="" id="{D389AAF3-73EF-4589-924D-56ADC8C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1390A3F0-6539-4EB2-84D7-6539A5F8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xmlns="" id="{CC4C5DB9-35BB-474C-B048-3EF4698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1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xmlns="" id="{56899097-932D-4BC4-B576-0B6598C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4EBA5797-CE60-4B19-B7A3-F6DEC8F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D523DA7C-8A5D-4F5F-9D8A-55530C0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227E689-3065-40EF-822D-B10E40B13E5D}"/>
              </a:ext>
            </a:extLst>
          </p:cNvPr>
          <p:cNvGrpSpPr/>
          <p:nvPr userDrawn="1"/>
        </p:nvGrpSpPr>
        <p:grpSpPr>
          <a:xfrm>
            <a:off x="0" y="6439716"/>
            <a:ext cx="9144095" cy="430984"/>
            <a:chOff x="-95" y="6427014"/>
            <a:chExt cx="9144095" cy="430984"/>
          </a:xfrm>
        </p:grpSpPr>
        <p:sp>
          <p:nvSpPr>
            <p:cNvPr id="8" name="Rectangle 7"/>
            <p:cNvSpPr/>
            <p:nvPr userDrawn="1"/>
          </p:nvSpPr>
          <p:spPr>
            <a:xfrm>
              <a:off x="-95" y="6427014"/>
              <a:ext cx="9144095" cy="430984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 rot="2175211">
              <a:off x="6873094" y="6606959"/>
              <a:ext cx="761955" cy="43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50974" cy="933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2498"/>
            <a:ext cx="8350974" cy="4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2978" y="6553200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FA0FCEF1-B3E1-4178-BE9F-E7C40B949EC2}"/>
              </a:ext>
            </a:extLst>
          </p:cNvPr>
          <p:cNvSpPr txBox="1">
            <a:spLocks/>
          </p:cNvSpPr>
          <p:nvPr/>
        </p:nvSpPr>
        <p:spPr bwMode="auto">
          <a:xfrm>
            <a:off x="152400" y="6553200"/>
            <a:ext cx="2362200" cy="18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25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Thống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kê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máy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tính</a:t>
            </a:r>
            <a:r>
              <a:rPr lang="en-US" sz="900" dirty="0">
                <a:solidFill>
                  <a:schemeClr val="bg1"/>
                </a:solidFill>
              </a:rPr>
              <a:t> &amp; </a:t>
            </a:r>
            <a:r>
              <a:rPr lang="en-US" sz="900" dirty="0" err="1">
                <a:solidFill>
                  <a:schemeClr val="bg1"/>
                </a:solidFill>
              </a:rPr>
              <a:t>ứng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dụng</a:t>
            </a:r>
            <a:r>
              <a:rPr lang="en-US" sz="900" dirty="0">
                <a:solidFill>
                  <a:schemeClr val="bg1"/>
                </a:solidFill>
              </a:rPr>
              <a:t>   </a:t>
            </a:r>
            <a:r>
              <a:rPr lang="en-US" sz="900" b="0" dirty="0">
                <a:solidFill>
                  <a:schemeClr val="bg1"/>
                </a:solidFill>
              </a:rPr>
              <a:t>-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" name="top graphic">
            <a:extLst>
              <a:ext uri="{FF2B5EF4-FFF2-40B4-BE49-F238E27FC236}">
                <a16:creationId xmlns:a16="http://schemas.microsoft.com/office/drawing/2014/main" xmlns="" id="{E020C274-4D59-49F7-903C-547458DCA2DF}"/>
              </a:ext>
            </a:extLst>
          </p:cNvPr>
          <p:cNvGrpSpPr/>
          <p:nvPr userDrawn="1"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B231B5D9-5A75-4E0C-BF89-DE7172127B84}"/>
                </a:ext>
              </a:extLst>
            </p:cNvPr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74F05EF-65F3-47E3-80C5-C5B574476B34}"/>
                </a:ext>
              </a:extLst>
            </p:cNvPr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DD04F5AD-0F7C-4098-9D2E-BCC7FCB5AE1A}"/>
                </a:ext>
              </a:extLst>
            </p:cNvPr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8" r:id="rId3"/>
    <p:sldLayoutId id="2147483929" r:id="rId4"/>
    <p:sldLayoutId id="2147483930" r:id="rId5"/>
    <p:sldLayoutId id="2147483932" r:id="rId6"/>
    <p:sldLayoutId id="2147483933" r:id="rId7"/>
    <p:sldLayoutId id="2147483934" r:id="rId8"/>
    <p:sldLayoutId id="214748393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3838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100000"/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200" indent="-2349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6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9162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658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image" Target="../media/image5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5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6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1221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100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40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A, 45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B, 5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AB (AB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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10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O.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Rh+ </a:t>
            </a:r>
            <a:r>
              <a:rPr lang="en-US" dirty="0" err="1"/>
              <a:t>và</a:t>
            </a:r>
            <a:r>
              <a:rPr lang="en-US" dirty="0"/>
              <a:t> Rh-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Rh-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3%, 5%, 2% </a:t>
            </a:r>
            <a:r>
              <a:rPr lang="en-US" dirty="0" err="1"/>
              <a:t>và</a:t>
            </a:r>
            <a:r>
              <a:rPr lang="en-US" dirty="0"/>
              <a:t> 1%.</a:t>
            </a:r>
          </a:p>
          <a:p>
            <a:pPr marL="0" indent="0" algn="just">
              <a:buNone/>
            </a:pPr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Rh-?</a:t>
            </a:r>
          </a:p>
          <a:p>
            <a:pPr marL="0" indent="0" algn="just">
              <a:buNone/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Rh-,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FC350-458E-4644-AF8B-D9434683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NGẪU NHIÊN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5991BD-5B9C-1546-8A90-A265932D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 err="1"/>
              <a:t>Ví</a:t>
            </a:r>
            <a:r>
              <a:rPr lang="en-US" b="1" i="1" u="sng" dirty="0"/>
              <a:t> </a:t>
            </a:r>
            <a:r>
              <a:rPr lang="en-US" b="1" i="1" u="sng" dirty="0" err="1"/>
              <a:t>dụ</a:t>
            </a:r>
            <a:r>
              <a:rPr lang="en-US" b="1" i="1" u="sng" dirty="0"/>
              <a:t>: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tung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. Ta </a:t>
            </a:r>
            <a:r>
              <a:rPr lang="en-US" dirty="0" err="1"/>
              <a:t>có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Ω = {SS, SN, NS, NN}</a:t>
            </a:r>
          </a:p>
          <a:p>
            <a:pPr marL="0" indent="0">
              <a:buNone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ngửa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{0, 1, 2}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41B8AF-03E1-CA4B-A70F-4C8B91CB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D7E29E-15FF-204A-8E0E-0434435F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1AF8D5-D54B-9943-AEB7-872204E1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LOẠI BIẾN NGẪU NHIÊN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15C81-3D61-0143-AC52-2FE338FF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Biến ngẫu nhiên được gọi là </a:t>
            </a:r>
            <a:r>
              <a:rPr lang="en-US" i="1">
                <a:solidFill>
                  <a:srgbClr val="FF0000"/>
                </a:solidFill>
              </a:rPr>
              <a:t>rời rạc</a:t>
            </a:r>
            <a:r>
              <a:rPr lang="en-US"/>
              <a:t> nếu các giá trị mà nó nhận có thể đếm được.</a:t>
            </a:r>
          </a:p>
          <a:p>
            <a:pPr marL="0" indent="0">
              <a:buNone/>
            </a:pPr>
            <a:r>
              <a:rPr lang="en-US" i="1" u="sng"/>
              <a:t>Ví dụ:</a:t>
            </a:r>
            <a:r>
              <a:rPr lang="en-US"/>
              <a:t> số bài kiểm tra trong một học kỳ? Số tin nhắn nhận được trong một ngày?...</a:t>
            </a:r>
            <a:endParaRPr lang="en-US" i="1" u="sng"/>
          </a:p>
          <a:p>
            <a:pPr marL="0" indent="0">
              <a:buNone/>
            </a:pPr>
            <a:endParaRPr lang="en-US"/>
          </a:p>
          <a:p>
            <a:r>
              <a:rPr lang="en-US"/>
              <a:t>Biến ngẫu nhiên được gọi là </a:t>
            </a:r>
            <a:r>
              <a:rPr lang="en-US" i="1">
                <a:solidFill>
                  <a:srgbClr val="FF0000"/>
                </a:solidFill>
              </a:rPr>
              <a:t>liên tục</a:t>
            </a:r>
            <a:r>
              <a:rPr lang="en-US"/>
              <a:t> nếu các giá trị mà nó nhận là giá trị liên tục, có thể lấp đầy một khoảng trên trục số</a:t>
            </a:r>
          </a:p>
          <a:p>
            <a:pPr marL="0" indent="0">
              <a:buNone/>
            </a:pPr>
            <a:r>
              <a:rPr lang="en-US" i="1" u="sng"/>
              <a:t>Ví dụ:</a:t>
            </a:r>
            <a:r>
              <a:rPr lang="en-US"/>
              <a:t> chiều cao của sinh viên CNTT? Thu nhập sau 5 năm đi làm?...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014D03-FD9A-FD46-9347-037C6B39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BD8D94-F5E1-E545-A4B1-45EECD22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3B5DD-0BC2-494D-8EAA-F4DD7F1B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360F93-906F-8D43-A225-FEF3DBAE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Biến ngẫu nhiên</a:t>
            </a:r>
          </a:p>
          <a:p>
            <a:r>
              <a:rPr lang="en-US" b="1"/>
              <a:t>Phân phối xác suất</a:t>
            </a:r>
          </a:p>
          <a:p>
            <a:r>
              <a:rPr lang="en-US"/>
              <a:t>Đặc trưng của biến ngẫu nhiên</a:t>
            </a:r>
          </a:p>
          <a:p>
            <a:r>
              <a:rPr lang="en-US"/>
              <a:t>Một số phân phối xác xuất rời rạc</a:t>
            </a:r>
          </a:p>
          <a:p>
            <a:pPr lvl="1"/>
            <a:r>
              <a:rPr lang="en-US"/>
              <a:t>Phân phối Nhị thức</a:t>
            </a:r>
          </a:p>
          <a:p>
            <a:pPr lvl="1"/>
            <a:r>
              <a:rPr lang="en-US"/>
              <a:t>Phân phối Poisson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A1662D-2672-1E4B-833B-8B322C02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792893-19E6-3240-9319-3FB864D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7A298-C909-0240-A057-BED1341F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HÀM XÁC SUẤT CỦA BIẾN NGẪU NHIÊN RỜI RẠC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699514-82CA-6346-9703-D22CB93D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Đối với biến ngẫu nhiên rời rạc: </a:t>
            </a:r>
            <a:r>
              <a:rPr lang="en-US" b="1">
                <a:solidFill>
                  <a:srgbClr val="FF0000"/>
                </a:solidFill>
              </a:rPr>
              <a:t>hàm độ lớn xác suất</a:t>
            </a:r>
            <a:r>
              <a:rPr lang="en-US"/>
              <a:t> (</a:t>
            </a:r>
            <a:r>
              <a:rPr lang="en-US" b="1"/>
              <a:t>pmf</a:t>
            </a:r>
            <a:r>
              <a:rPr lang="en-US"/>
              <a:t> – probability mass function) của một biến ngẫu nhiên rời rạc là hàm thể hiện xác suất của biến ngẫu nhiên đó ứng với một giá trị cụ thể.</a:t>
            </a:r>
          </a:p>
          <a:p>
            <a:pPr marL="0" indent="0">
              <a:buNone/>
            </a:pPr>
            <a:r>
              <a:rPr lang="en-US"/>
              <a:t>Ký hiệu: </a:t>
            </a:r>
            <a:r>
              <a:rPr lang="en-US" b="1"/>
              <a:t>f(x)</a:t>
            </a:r>
            <a:r>
              <a:rPr lang="en-US"/>
              <a:t> hay P(X = x) với X là biến ngẫu nhiên, x các giá trị mà biến X có thể nhận được.</a:t>
            </a:r>
          </a:p>
          <a:p>
            <a:pPr marL="0" indent="0">
              <a:buNone/>
            </a:pPr>
            <a:r>
              <a:rPr lang="en-US" i="1" u="sng"/>
              <a:t>Ví dụ:</a:t>
            </a:r>
            <a:r>
              <a:rPr lang="en-US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P (X = 2) = f(2): xác suất của biến ngẫu nhiên X nhận giá trị 2</a:t>
            </a:r>
          </a:p>
          <a:p>
            <a:pPr marL="296862" lvl="1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B9FEEC-4CD8-864E-944B-C9A4E086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67E02-DDDC-FC4B-BB60-E72A2CC6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4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8D944-E8D1-4239-B285-89183F87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HÀM XÁC SUẤT CỦA BIẾN NGẪU NHIÊN RỜI RẠC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5FCD806-5B74-4AB6-A8F3-702AEFF73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Tính chất:</a:t>
                </a:r>
              </a:p>
              <a:p>
                <a:pPr lvl="1"/>
                <a:r>
                  <a:rPr lang="en-US">
                    <a:solidFill>
                      <a:srgbClr val="C00000"/>
                    </a:solidFill>
                  </a:rPr>
                  <a:t>0 </a:t>
                </a:r>
                <a:r>
                  <a:rPr lang="en-US" dirty="0">
                    <a:solidFill>
                      <a:srgbClr val="C00000"/>
                    </a:solidFill>
                  </a:rPr>
                  <a:t>≤ f(x) ≤ 1, </a:t>
                </a:r>
                <a:r>
                  <a:rPr lang="en-US" dirty="0">
                    <a:sym typeface="Symbol"/>
                  </a:rPr>
                  <a:t></a:t>
                </a:r>
                <a:r>
                  <a:rPr lang="en-US" dirty="0"/>
                  <a:t>x là giá trị X có thể </a:t>
                </a:r>
                <a:r>
                  <a:rPr lang="en-US"/>
                  <a:t>nhận</a:t>
                </a:r>
                <a:r>
                  <a:rPr lang="en-US">
                    <a:solidFill>
                      <a:srgbClr val="C00000"/>
                    </a:solidFill>
                  </a:rPr>
                  <a:t>.</a:t>
                </a:r>
                <a:endParaRPr lang="en-US" i="1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 xmlns="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>
                    <a:solidFill>
                      <a:srgbClr val="C00000"/>
                    </a:solidFill>
                  </a:rPr>
                  <a:t>=1 </a:t>
                </a:r>
                <a:r>
                  <a:rPr lang="en-US"/>
                  <a:t>Với f(x)  = P(X = x)</a:t>
                </a:r>
              </a:p>
              <a:p>
                <a:pPr lvl="1"/>
                <a:endParaRPr lang="en-US"/>
              </a:p>
              <a:p>
                <a:r>
                  <a:rPr lang="en-US" b="1" i="1" u="sng"/>
                  <a:t>Ví dụ:</a:t>
                </a:r>
                <a:r>
                  <a:rPr lang="en-US"/>
                  <a:t> gọi X là biến ngẫu nhiên khi tung xúc sắc. Ta có f(1) = f(2) = f(3) = … = f(6) = 1/6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CD806-5B74-4AB6-A8F3-702AEFF73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1" t="-2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417F82-92A4-4DBB-BA9E-A1ECA55D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CF41B0-9D1D-44A0-93A2-1ABB16F9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7A298-C909-0240-A057-BED1341F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HÀM XÁC SUẤT CỦA BIẾN NGẪU NHIÊN LIÊN TỤC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699514-82CA-6346-9703-D22CB93D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Đối với biến ngẫu nhiên liên tục: </a:t>
            </a:r>
            <a:r>
              <a:rPr lang="en-US" b="1">
                <a:solidFill>
                  <a:srgbClr val="FF0000"/>
                </a:solidFill>
              </a:rPr>
              <a:t>hàm mật độ xác suất</a:t>
            </a:r>
            <a:r>
              <a:rPr lang="en-US"/>
              <a:t> (</a:t>
            </a:r>
            <a:r>
              <a:rPr lang="en-US" b="1"/>
              <a:t>pdf</a:t>
            </a:r>
            <a:r>
              <a:rPr lang="en-US"/>
              <a:t> – probability density function) của một biến ngẫu nhiên liên tục là hàm thể hiện xác suất của biến ngẫu nhiên đó ứng với một giá trị cụ thể.</a:t>
            </a:r>
          </a:p>
          <a:p>
            <a:endParaRPr lang="en-US"/>
          </a:p>
          <a:p>
            <a:r>
              <a:rPr lang="en-US"/>
              <a:t>Ký hiệu: f(x) hay P(X = x) với X là biến ngẫu nhiên, x các giá trị mà biến X có thể nhận được.</a:t>
            </a:r>
          </a:p>
          <a:p>
            <a:endParaRPr lang="en-US" dirty="0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B9FEEC-4CD8-864E-944B-C9A4E086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67E02-DDDC-FC4B-BB60-E72A2CC6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346095-0B86-4E11-A114-3CF104A6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HÀM XÁC SUẤT CỦA BIẾN NGẪU NHIÊN LIÊN TỤC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ADACFA7-0237-4066-A436-AD8265746C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74774" cy="4658810"/>
              </a:xfrm>
            </p:spPr>
            <p:txBody>
              <a:bodyPr/>
              <a:lstStyle/>
              <a:p>
                <a:r>
                  <a:rPr lang="en-US"/>
                  <a:t>Tính chất:</a:t>
                </a:r>
              </a:p>
              <a:p>
                <a:pPr lvl="1"/>
                <a:r>
                  <a:rPr lang="en-US">
                    <a:solidFill>
                      <a:srgbClr val="C00000"/>
                    </a:solidFill>
                  </a:rPr>
                  <a:t>f</a:t>
                </a:r>
                <a:r>
                  <a:rPr lang="en-US" dirty="0">
                    <a:solidFill>
                      <a:srgbClr val="C00000"/>
                    </a:solidFill>
                  </a:rPr>
                  <a:t>(x) </a:t>
                </a:r>
                <a:r>
                  <a:rPr lang="vi-VN">
                    <a:solidFill>
                      <a:srgbClr val="C00000"/>
                    </a:solidFill>
                  </a:rPr>
                  <a:t>≥</a:t>
                </a:r>
                <a:r>
                  <a:rPr lang="en-US">
                    <a:solidFill>
                      <a:srgbClr val="C00000"/>
                    </a:solidFill>
                  </a:rPr>
                  <a:t> 0</a:t>
                </a:r>
              </a:p>
              <a:p>
                <a:pPr lvl="1"/>
                <a14:m>
                  <m:oMath xmlns:m="http://schemas.openxmlformats.org/officeDocument/2006/math" xmlns="">
                    <m:nary>
                      <m:naryPr>
                        <m:limLoc m:val="undOvr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 xmlns=""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: diện tích vùng bên dưới đường cong f(x) với x chạy từ a đến b</a:t>
                </a:r>
              </a:p>
              <a:p>
                <a:r>
                  <a:rPr lang="en-US"/>
                  <a:t>Sử dụng để tính xác suất:</a:t>
                </a:r>
              </a:p>
              <a:p>
                <a:pPr lvl="1"/>
                <a:r>
                  <a:rPr lang="en-US" i="1"/>
                  <a:t>P(X=a) = 0</a:t>
                </a:r>
              </a:p>
              <a:p>
                <a:pPr lvl="1"/>
                <a:r>
                  <a:rPr lang="en-US" i="1"/>
                  <a:t>P(a </a:t>
                </a:r>
                <a:r>
                  <a:rPr lang="vi-VN" i="1"/>
                  <a:t>≤</a:t>
                </a:r>
                <a:r>
                  <a:rPr lang="en-US" i="1"/>
                  <a:t> X  </a:t>
                </a:r>
                <a:r>
                  <a:rPr lang="vi-VN" i="1"/>
                  <a:t>≤</a:t>
                </a:r>
                <a:r>
                  <a:rPr lang="en-US" i="1"/>
                  <a:t>  b) = P(a &lt; X </a:t>
                </a:r>
                <a:r>
                  <a:rPr lang="vi-VN" i="1"/>
                  <a:t>≤</a:t>
                </a:r>
                <a:r>
                  <a:rPr lang="en-US" i="1"/>
                  <a:t> b) = P(a </a:t>
                </a:r>
                <a:r>
                  <a:rPr lang="vi-VN" i="1"/>
                  <a:t>≤</a:t>
                </a:r>
                <a:r>
                  <a:rPr lang="en-US" i="1"/>
                  <a:t> X &lt; b) = P(a &lt; X &lt; b)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ADACFA7-0237-4066-A436-AD8265746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74774" cy="465881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CC87A5-2325-49FA-A706-4BCAFCEF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5148F3-BE25-49FF-A8B0-5581AB11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F178D-EAE3-C849-B9D1-BB6D4DF6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PHÂN PHỐI XÁC SUẤT CỦA BIẾN NGẪU NHIÊN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D969F7-8F53-2844-9956-2E3C3C78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>
                <a:solidFill>
                  <a:srgbClr val="FF0000"/>
                </a:solidFill>
              </a:rPr>
              <a:t>Phân phối xác suất</a:t>
            </a:r>
            <a:r>
              <a:rPr lang="en-US"/>
              <a:t> của biến ngẫu nhiên là một mô tả đầy đủ về giá trị có thể nhận được của biến ngẫu nhiên với xác suất tương ứng với giá trị đó.</a:t>
            </a:r>
          </a:p>
          <a:p>
            <a:endParaRPr lang="en-US"/>
          </a:p>
          <a:p>
            <a:r>
              <a:rPr lang="en-US"/>
              <a:t>Nói cách khác, phân phối xác suất cho biến ngẫu nhiên X là tất cả các giá trị x mà X có thể nhận được và xác suất f(x) hay P(X = x) tương ứng của nó</a:t>
            </a:r>
          </a:p>
          <a:p>
            <a:endParaRPr lang="en-US"/>
          </a:p>
          <a:p>
            <a:r>
              <a:rPr lang="en-US"/>
              <a:t>Phân phối xác suất của biến ngẫu nhiên có thể biểu diễn bằng cách lập bảng, vẽ đồ thị hoặc biểu diễn bằng công thức toán học.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93E493-9267-E644-945F-3807FE30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A43C06-0637-F540-A93C-EF2B2283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D777DB-C9CF-8043-A16D-CB145A0F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BẢNG PHÂN PHỐI XÁC SUẤT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511959-6BE7-A64D-92C1-184AE2316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Đối với biến ngẫu nhiên rời rạc, ta có thể biểu diễn phân phối xác suất thông qua bảng phân phối xác suất.</a:t>
            </a:r>
          </a:p>
          <a:p>
            <a:r>
              <a:rPr lang="en-US"/>
              <a:t>Bản phân phối xác suất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51419B-3C5C-2B4D-9EBE-B0D5ECEB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E138E6-7289-4141-9E30-75A764A9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735A13-131B-0B48-8608-0E2B4164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88" y="3140908"/>
            <a:ext cx="6718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32C82-7330-4783-92E8-5C7A6202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ĐỒ THỊ PHÂN PHỐI XÁC SUẤT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F4446E-6CBA-4AA4-9886-166E680EE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9656"/>
            <a:ext cx="8274774" cy="4790144"/>
          </a:xfrm>
        </p:spPr>
        <p:txBody>
          <a:bodyPr/>
          <a:lstStyle/>
          <a:p>
            <a:r>
              <a:rPr lang="en-US"/>
              <a:t>Đồ thị phân phối xác suất giống với đồ thị phân phối tần số t</a:t>
            </a:r>
            <a:r>
              <a:rPr lang="vi-VN"/>
              <a:t>ư</a:t>
            </a:r>
            <a:r>
              <a:rPr lang="en-US"/>
              <a:t>ơng đối (với trục hoành là giá trị của biến ngẫu nhiên, trục tung là giá trị xác suất)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8654A1-9077-47B6-B61A-C894C73D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8C089-F0E2-475E-BF68-87D63B74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4" descr="05_03">
            <a:extLst>
              <a:ext uri="{FF2B5EF4-FFF2-40B4-BE49-F238E27FC236}">
                <a16:creationId xmlns:a16="http://schemas.microsoft.com/office/drawing/2014/main" xmlns="" id="{1E6DAAE7-E320-4301-A918-3E6965BF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5743575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96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74774" cy="609600"/>
          </a:xfrm>
        </p:spPr>
        <p:txBody>
          <a:bodyPr/>
          <a:lstStyle/>
          <a:p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Bayes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439298" name="Object 2"/>
          <p:cNvGraphicFramePr>
            <a:graphicFrameLocks noChangeAspect="1"/>
          </p:cNvGraphicFramePr>
          <p:nvPr/>
        </p:nvGraphicFramePr>
        <p:xfrm>
          <a:off x="2971800" y="3352800"/>
          <a:ext cx="507601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2857320" imgH="977760" progId="Equation.DSMT4">
                  <p:embed/>
                </p:oleObj>
              </mc:Choice>
              <mc:Fallback>
                <p:oleObj name="Equation" r:id="rId3" imgW="285732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52800"/>
                        <a:ext cx="5076010" cy="205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143000"/>
            <a:ext cx="2590800" cy="3159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4724400" y="2971800"/>
            <a:ext cx="3352800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4191000"/>
            <a:ext cx="34290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1827" name="Object 2"/>
          <p:cNvGraphicFramePr>
            <a:graphicFrameLocks noChangeAspect="1"/>
          </p:cNvGraphicFramePr>
          <p:nvPr/>
        </p:nvGraphicFramePr>
        <p:xfrm>
          <a:off x="7434263" y="1295400"/>
          <a:ext cx="15557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6" imgW="876240" imgH="342720" progId="Equation.DSMT4">
                  <p:embed/>
                </p:oleObj>
              </mc:Choice>
              <mc:Fallback>
                <p:oleObj name="Equation" r:id="rId6" imgW="876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1295400"/>
                        <a:ext cx="1555750" cy="7223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8" name="Object 2"/>
          <p:cNvGraphicFramePr>
            <a:graphicFrameLocks noChangeAspect="1"/>
          </p:cNvGraphicFramePr>
          <p:nvPr/>
        </p:nvGraphicFramePr>
        <p:xfrm>
          <a:off x="2620963" y="5562600"/>
          <a:ext cx="9715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8" imgW="545760" imgH="342720" progId="Equation.3">
                  <p:embed/>
                </p:oleObj>
              </mc:Choice>
              <mc:Fallback>
                <p:oleObj name="Equation" r:id="rId8" imgW="545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5562600"/>
                        <a:ext cx="971550" cy="7223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 rot="18904164">
            <a:off x="6579920" y="2375507"/>
            <a:ext cx="1415933" cy="20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661161">
            <a:off x="3555220" y="5601261"/>
            <a:ext cx="1662982" cy="11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B870D-9777-C64B-9D78-27D08BCE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PHÂN PHỐI TÍCH LŨY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538D5D-75F8-B441-9DDD-96B29B01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Hàm phân phối tích lũy (</a:t>
            </a:r>
            <a:r>
              <a:rPr lang="en-US" b="1"/>
              <a:t>cdf</a:t>
            </a:r>
            <a:r>
              <a:rPr lang="en-US"/>
              <a:t> – culmulative densitve function) là hàm F(x) được định nghĩa: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E92FBD-0164-8E49-BDB0-165A71E8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C5FB77-BF38-604C-8852-9DF1774E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2AC6A0-944A-8F46-9392-C05263BA7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33" y="2971800"/>
            <a:ext cx="362373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1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1A30CE-9BA3-4F62-8B87-621D939E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14D9F7-DCEB-4190-B2B1-8B629C3F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74774" cy="4658810"/>
          </a:xfrm>
        </p:spPr>
        <p:txBody>
          <a:bodyPr/>
          <a:lstStyle/>
          <a:p>
            <a:r>
              <a:rPr lang="en-US" dirty="0" err="1"/>
              <a:t>Gọi</a:t>
            </a:r>
            <a:r>
              <a:rPr lang="en-US" dirty="0"/>
              <a:t> 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tung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X: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067DE5-0B90-408F-A36C-2D1648C1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A59845-51D0-4CE0-B928-04A7A683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FA7F46-BFF1-40EB-8B8E-794BDE6E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7950496" cy="1198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341DD8-F106-44E8-A11A-EFCB0AF5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19600"/>
            <a:ext cx="7848600" cy="13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3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3B5DD-0BC2-494D-8EAA-F4DD7F1B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360F93-906F-8D43-A225-FEF3DBAE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Biến ngẫu nhiên</a:t>
            </a:r>
          </a:p>
          <a:p>
            <a:r>
              <a:rPr lang="en-US"/>
              <a:t>Phân phối xác suất</a:t>
            </a:r>
          </a:p>
          <a:p>
            <a:r>
              <a:rPr lang="en-US" b="1"/>
              <a:t>Đặc trưng của biến ngẫu nhiên</a:t>
            </a:r>
          </a:p>
          <a:p>
            <a:r>
              <a:rPr lang="en-US"/>
              <a:t>Một số phân phối xác xuất rời rạc</a:t>
            </a:r>
          </a:p>
          <a:p>
            <a:pPr lvl="1"/>
            <a:r>
              <a:rPr lang="en-US"/>
              <a:t>Phân phối Nhị thức</a:t>
            </a:r>
          </a:p>
          <a:p>
            <a:pPr lvl="1"/>
            <a:r>
              <a:rPr lang="en-US"/>
              <a:t>Phân phối Poisson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A1662D-2672-1E4B-833B-8B322C02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792893-19E6-3240-9319-3FB864D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2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6265E-3540-BA4B-B133-8173CE2B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KỲ VỌNG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20EA8F-4664-684D-90CE-77E7E920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Kỳ vọng</a:t>
            </a:r>
            <a:r>
              <a:rPr lang="en-US"/>
              <a:t> (</a:t>
            </a:r>
            <a:r>
              <a:rPr lang="en-US" i="1"/>
              <a:t>expected value</a:t>
            </a:r>
            <a:r>
              <a:rPr lang="en-US"/>
              <a:t>): là giá trị trung bình sau khi lặp lại một thí nghiệm </a:t>
            </a:r>
            <a:r>
              <a:rPr lang="en-US" b="1"/>
              <a:t>vô số lần</a:t>
            </a:r>
          </a:p>
          <a:p>
            <a:r>
              <a:rPr lang="en-US"/>
              <a:t>Ký hiệu: E(X) hoặc </a:t>
            </a:r>
            <a:r>
              <a:rPr lang="en-US">
                <a:sym typeface="Symbol"/>
              </a:rPr>
              <a:t></a:t>
            </a:r>
            <a:r>
              <a:rPr lang="en-US"/>
              <a:t> </a:t>
            </a:r>
          </a:p>
          <a:p>
            <a:r>
              <a:rPr lang="en-US"/>
              <a:t>Công thức:</a:t>
            </a:r>
          </a:p>
          <a:p>
            <a:pPr lvl="1"/>
            <a:r>
              <a:rPr lang="vi-VN"/>
              <a:t>Trường hợp biến ngẫu nhiên rời rạc</a:t>
            </a:r>
            <a:endParaRPr lang="en-US"/>
          </a:p>
          <a:p>
            <a:pPr lvl="1"/>
            <a:endParaRPr lang="en-US"/>
          </a:p>
          <a:p>
            <a:pPr marL="296862" lvl="1" indent="0">
              <a:buNone/>
            </a:pPr>
            <a:endParaRPr lang="en-US"/>
          </a:p>
          <a:p>
            <a:pPr lvl="1"/>
            <a:r>
              <a:rPr lang="vi-VN"/>
              <a:t>Trường hợp biến ngẫu nhiên liên tục</a:t>
            </a:r>
            <a:endParaRPr lang="en-US"/>
          </a:p>
          <a:p>
            <a:pPr lvl="1"/>
            <a:endParaRPr lang="en-US"/>
          </a:p>
          <a:p>
            <a:pPr lvl="1">
              <a:buNone/>
            </a:pPr>
            <a:endParaRPr lang="vi-VN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22D1C3-9523-6948-A9E0-C6645EB8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78D531-3F71-4248-AFA7-14BF496D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xmlns="" id="{288A9991-82CF-493D-9D07-6D64C906E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05374"/>
              </p:ext>
            </p:extLst>
          </p:nvPr>
        </p:nvGraphicFramePr>
        <p:xfrm>
          <a:off x="3126943" y="4267200"/>
          <a:ext cx="29352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3" imgW="1320480" imgH="342720" progId="Equation.DSMT4">
                  <p:embed/>
                </p:oleObj>
              </mc:Choice>
              <mc:Fallback>
                <p:oleObj name="Equation" r:id="rId3" imgW="1320480" imgH="342720" progId="Equation.DSMT4">
                  <p:embed/>
                  <p:pic>
                    <p:nvPicPr>
                      <p:cNvPr id="409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943" y="4267200"/>
                        <a:ext cx="293528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xmlns="" id="{A2F28599-314D-4E35-9246-B07F3779F4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218745"/>
              </p:ext>
            </p:extLst>
          </p:nvPr>
        </p:nvGraphicFramePr>
        <p:xfrm>
          <a:off x="3049112" y="5510539"/>
          <a:ext cx="29543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5" imgW="1231560" imgH="380880" progId="Equation.DSMT4">
                  <p:embed/>
                </p:oleObj>
              </mc:Choice>
              <mc:Fallback>
                <p:oleObj name="Equation" r:id="rId5" imgW="1231560" imgH="380880" progId="Equation.DSMT4">
                  <p:embed/>
                  <p:pic>
                    <p:nvPicPr>
                      <p:cNvPr id="1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112" y="5510539"/>
                        <a:ext cx="29543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34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46E67E-ECD4-49CF-829F-24C1CEA9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B061F-0D32-4F2D-A7BE-5EBF49D0C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 biến ngẫu nhiên X rời rạc có bảng </a:t>
            </a:r>
            <a:br>
              <a:rPr lang="en-US"/>
            </a:br>
            <a:r>
              <a:rPr lang="en-US"/>
              <a:t>mật độ xác suất như sau:</a:t>
            </a:r>
          </a:p>
          <a:p>
            <a:endParaRPr lang="en-US"/>
          </a:p>
          <a:p>
            <a:endParaRPr lang="en-US"/>
          </a:p>
          <a:p>
            <a:pPr marL="0" indent="0" algn="ctr">
              <a:buNone/>
            </a:pPr>
            <a:endParaRPr lang="en-US"/>
          </a:p>
          <a:p>
            <a:r>
              <a:rPr lang="en-US"/>
              <a:t>Hãy tính giá trị kỳ vọng của X?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34C665-0FAA-4ECD-929A-5DF94B69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C1B281-47CD-4296-896F-E8044BB8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3C3CB1E-42EC-48E5-99B6-46D3B89B8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31" y="2590800"/>
            <a:ext cx="5448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654CB-EC10-4314-9BB1-B60D0FA6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SAI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7771C0-3462-45DE-A37E-6B88EEF1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1308"/>
            <a:ext cx="8274774" cy="496709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Ph</a:t>
            </a:r>
            <a:r>
              <a:rPr lang="vi-VN" b="1">
                <a:solidFill>
                  <a:srgbClr val="FF0000"/>
                </a:solidFill>
              </a:rPr>
              <a:t>ư</a:t>
            </a:r>
            <a:r>
              <a:rPr lang="en-US" b="1">
                <a:solidFill>
                  <a:srgbClr val="FF0000"/>
                </a:solidFill>
              </a:rPr>
              <a:t>ơng sai</a:t>
            </a:r>
            <a:r>
              <a:rPr lang="en-US"/>
              <a:t> (</a:t>
            </a:r>
            <a:r>
              <a:rPr lang="en-US" i="1"/>
              <a:t>variance</a:t>
            </a:r>
            <a:r>
              <a:rPr lang="en-US"/>
              <a:t>): là trung bình của tổng bình ph</a:t>
            </a:r>
            <a:r>
              <a:rPr lang="vi-VN"/>
              <a:t>ư</a:t>
            </a:r>
            <a:r>
              <a:rPr lang="en-US"/>
              <a:t>ơng độ lệch của tất cả giá trị của biến ngẫu nhiên so với giá trị kỳ vọng</a:t>
            </a:r>
          </a:p>
          <a:p>
            <a:r>
              <a:rPr lang="en-US"/>
              <a:t>Ký hiệu: </a:t>
            </a:r>
            <a:r>
              <a:rPr lang="en-US">
                <a:sym typeface="Symbol"/>
              </a:rPr>
              <a:t></a:t>
            </a:r>
            <a:r>
              <a:rPr lang="en-US" baseline="30000"/>
              <a:t>2 </a:t>
            </a:r>
            <a:r>
              <a:rPr lang="en-US"/>
              <a:t>,var(x), V(x)</a:t>
            </a:r>
          </a:p>
          <a:p>
            <a:r>
              <a:rPr lang="en-US"/>
              <a:t>Công thức: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Tr</a:t>
            </a:r>
            <a:r>
              <a:rPr lang="vi-VN">
                <a:solidFill>
                  <a:srgbClr val="C00000"/>
                </a:solidFill>
              </a:rPr>
              <a:t>ư</a:t>
            </a:r>
            <a:r>
              <a:rPr lang="en-US">
                <a:solidFill>
                  <a:srgbClr val="C00000"/>
                </a:solidFill>
              </a:rPr>
              <a:t>ờng hợp biến ngẫu nhiên rời rạc</a:t>
            </a:r>
          </a:p>
          <a:p>
            <a:pPr lvl="1"/>
            <a:endParaRPr lang="en-US"/>
          </a:p>
          <a:p>
            <a:pPr marL="296862" lvl="1" indent="0">
              <a:buNone/>
            </a:pPr>
            <a:endParaRPr lang="en-US"/>
          </a:p>
          <a:p>
            <a:pPr lvl="1"/>
            <a:r>
              <a:rPr lang="en-US">
                <a:solidFill>
                  <a:srgbClr val="C00000"/>
                </a:solidFill>
              </a:rPr>
              <a:t>Tr</a:t>
            </a:r>
            <a:r>
              <a:rPr lang="vi-VN">
                <a:solidFill>
                  <a:srgbClr val="C00000"/>
                </a:solidFill>
              </a:rPr>
              <a:t>ư</a:t>
            </a:r>
            <a:r>
              <a:rPr lang="en-US">
                <a:solidFill>
                  <a:srgbClr val="C00000"/>
                </a:solidFill>
              </a:rPr>
              <a:t>ờng hợp biến ngẫu nhiên liên tục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9022E3-5425-49B8-B97E-845F2CD0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BB4B54-FE1C-40E0-9564-84E2D1C7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CE52C60-0B68-4A8D-9E9F-547C0F195B5C}"/>
              </a:ext>
            </a:extLst>
          </p:cNvPr>
          <p:cNvGrpSpPr/>
          <p:nvPr/>
        </p:nvGrpSpPr>
        <p:grpSpPr>
          <a:xfrm>
            <a:off x="786729" y="4114800"/>
            <a:ext cx="7615716" cy="768098"/>
            <a:chOff x="597262" y="4565902"/>
            <a:chExt cx="7465044" cy="609600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xmlns="" id="{D31C6B25-2A1C-470D-96CE-DFCD7311DE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4456038"/>
                </p:ext>
              </p:extLst>
            </p:nvPr>
          </p:nvGraphicFramePr>
          <p:xfrm>
            <a:off x="4717443" y="4565902"/>
            <a:ext cx="3344863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" name="Equation" r:id="rId3" imgW="1955520" imgH="355320" progId="Equation.DSMT4">
                    <p:embed/>
                  </p:oleObj>
                </mc:Choice>
                <mc:Fallback>
                  <p:oleObj name="Equation" r:id="rId3" imgW="1955520" imgH="355320" progId="Equation.DSMT4">
                    <p:embed/>
                    <p:pic>
                      <p:nvPicPr>
                        <p:cNvPr id="1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443" y="4565902"/>
                          <a:ext cx="3344863" cy="609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>
              <a:extLst>
                <a:ext uri="{FF2B5EF4-FFF2-40B4-BE49-F238E27FC236}">
                  <a16:creationId xmlns:a16="http://schemas.microsoft.com/office/drawing/2014/main" xmlns="" id="{E6EDF322-CF32-4A89-95CB-C8A756AA91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1641186"/>
                </p:ext>
              </p:extLst>
            </p:nvPr>
          </p:nvGraphicFramePr>
          <p:xfrm>
            <a:off x="597262" y="4588127"/>
            <a:ext cx="3997325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" name="Equation" r:id="rId5" imgW="2336760" imgH="342720" progId="Equation.DSMT4">
                    <p:embed/>
                  </p:oleObj>
                </mc:Choice>
                <mc:Fallback>
                  <p:oleObj name="Equation" r:id="rId5" imgW="2336760" imgH="342720" progId="Equation.DSMT4">
                    <p:embed/>
                    <p:pic>
                      <p:nvPicPr>
                        <p:cNvPr id="1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262" y="4588127"/>
                          <a:ext cx="3997325" cy="587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xmlns="" id="{C70D1BB2-5F11-4D57-9D2E-5F11EEAFE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406066"/>
              </p:ext>
            </p:extLst>
          </p:nvPr>
        </p:nvGraphicFramePr>
        <p:xfrm>
          <a:off x="874097" y="5641787"/>
          <a:ext cx="44053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Equation" r:id="rId7" imgW="2234880" imgH="380880" progId="Equation.DSMT4">
                  <p:embed/>
                </p:oleObj>
              </mc:Choice>
              <mc:Fallback>
                <p:oleObj name="Equation" r:id="rId7" imgW="2234880" imgH="380880" progId="Equation.DSMT4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097" y="5641787"/>
                        <a:ext cx="4405313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xmlns="" id="{6641BF5C-6112-4556-8E07-275E15449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350705"/>
              </p:ext>
            </p:extLst>
          </p:nvPr>
        </p:nvGraphicFramePr>
        <p:xfrm>
          <a:off x="5155826" y="5697537"/>
          <a:ext cx="340836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Equation" r:id="rId9" imgW="1854000" imgH="380880" progId="Equation.DSMT4">
                  <p:embed/>
                </p:oleObj>
              </mc:Choice>
              <mc:Fallback>
                <p:oleObj name="Equation" r:id="rId9" imgW="1854000" imgH="380880" progId="Equation.DSMT4">
                  <p:embed/>
                  <p:pic>
                    <p:nvPicPr>
                      <p:cNvPr id="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826" y="5697537"/>
                        <a:ext cx="3408363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37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88B8F-E121-4FBD-AF3E-5FE67697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ĐỘ LỆCH CHUẨN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3696B1-0E21-4235-A3EC-EE62CEFFB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Độ lệch chuẩn</a:t>
            </a:r>
            <a:r>
              <a:rPr lang="en-US"/>
              <a:t> (</a:t>
            </a:r>
            <a:r>
              <a:rPr lang="en-US" i="1"/>
              <a:t>standard variation</a:t>
            </a:r>
            <a:r>
              <a:rPr lang="en-US"/>
              <a:t>): là căn bậc 2 của giá trị ph</a:t>
            </a:r>
            <a:r>
              <a:rPr lang="vi-VN"/>
              <a:t>ư</a:t>
            </a:r>
            <a:r>
              <a:rPr lang="en-US"/>
              <a:t>ơng sai</a:t>
            </a:r>
          </a:p>
          <a:p>
            <a:r>
              <a:rPr lang="en-US"/>
              <a:t>Ký hiệu: </a:t>
            </a:r>
            <a:r>
              <a:rPr lang="el-GR"/>
              <a:t>σ</a:t>
            </a:r>
            <a:r>
              <a:rPr lang="en-US"/>
              <a:t> hoặc SD(X)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995457-5C0A-4D9E-A0EC-FFC94462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39D845-810A-4935-B330-19CC4EDC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6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46E67E-ECD4-49CF-829F-24C1CEA9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B061F-0D32-4F2D-A7BE-5EBF49D0C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 biến ngẫu nhiên X rời rạc có bảng </a:t>
            </a:r>
            <a:br>
              <a:rPr lang="en-US"/>
            </a:br>
            <a:r>
              <a:rPr lang="en-US"/>
              <a:t>mật độ xác suất như sau:</a:t>
            </a:r>
          </a:p>
          <a:p>
            <a:endParaRPr lang="en-US"/>
          </a:p>
          <a:p>
            <a:endParaRPr lang="en-US"/>
          </a:p>
          <a:p>
            <a:pPr marL="0" indent="0" algn="ctr">
              <a:buNone/>
            </a:pPr>
            <a:endParaRPr lang="en-US"/>
          </a:p>
          <a:p>
            <a:r>
              <a:rPr lang="en-US"/>
              <a:t>Hãy tính giá trị ph</a:t>
            </a:r>
            <a:r>
              <a:rPr lang="vi-VN"/>
              <a:t>ư</a:t>
            </a:r>
            <a:r>
              <a:rPr lang="en-US"/>
              <a:t>ơng sai và độ lệch chuẩn của X?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34C665-0FAA-4ECD-929A-5DF94B69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C1B281-47CD-4296-896F-E8044BB8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3C3CB1E-42EC-48E5-99B6-46D3B89B8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31" y="2590800"/>
            <a:ext cx="5448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3B5DD-0BC2-494D-8EAA-F4DD7F1B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360F93-906F-8D43-A225-FEF3DBAE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Biến ngẫu nhiên</a:t>
            </a:r>
          </a:p>
          <a:p>
            <a:r>
              <a:rPr lang="en-US"/>
              <a:t>Phân phối xác suất</a:t>
            </a:r>
          </a:p>
          <a:p>
            <a:r>
              <a:rPr lang="en-US"/>
              <a:t>Đặc trưng của biến ngẫu nhiên</a:t>
            </a:r>
          </a:p>
          <a:p>
            <a:r>
              <a:rPr lang="en-US" b="1"/>
              <a:t>Một số phân phối xác xuất rời rạc</a:t>
            </a:r>
          </a:p>
          <a:p>
            <a:pPr lvl="1"/>
            <a:r>
              <a:rPr lang="en-US"/>
              <a:t>Phân phối Nhị thức</a:t>
            </a:r>
          </a:p>
          <a:p>
            <a:pPr lvl="1"/>
            <a:r>
              <a:rPr lang="en-US"/>
              <a:t>Phân phối Poisson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A1662D-2672-1E4B-833B-8B322C02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792893-19E6-3240-9319-3FB864D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3B5DD-0BC2-494D-8EAA-F4DD7F1B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360F93-906F-8D43-A225-FEF3DBAE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Biến ngẫu nhiên</a:t>
            </a:r>
          </a:p>
          <a:p>
            <a:r>
              <a:rPr lang="en-US"/>
              <a:t>Phân phối xác suất</a:t>
            </a:r>
          </a:p>
          <a:p>
            <a:r>
              <a:rPr lang="en-US"/>
              <a:t>Đặc trưng của biến ngẫu nhiên</a:t>
            </a:r>
          </a:p>
          <a:p>
            <a:r>
              <a:rPr lang="en-US" b="1"/>
              <a:t>Một số phân phối xác xuất rời rạc</a:t>
            </a:r>
          </a:p>
          <a:p>
            <a:pPr lvl="1"/>
            <a:r>
              <a:rPr lang="en-US" b="1">
                <a:solidFill>
                  <a:srgbClr val="C00000"/>
                </a:solidFill>
              </a:rPr>
              <a:t>Phân phối Nhị thức</a:t>
            </a:r>
          </a:p>
          <a:p>
            <a:pPr lvl="1"/>
            <a:r>
              <a:rPr lang="en-US"/>
              <a:t>Phân phối Poisson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A1662D-2672-1E4B-833B-8B322C02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792893-19E6-3240-9319-3FB864D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0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D4D33-5103-4ED3-A098-64950DE7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PHÂN PHỐI XÁC SUẤT RỜI RẠC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7688BE-B451-4E19-BD94-B2BCA3102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D4ABC65-F1F8-48C5-96FF-41E854A68B7F}"/>
              </a:ext>
            </a:extLst>
          </p:cNvPr>
          <p:cNvSpPr txBox="1">
            <a:spLocks/>
          </p:cNvSpPr>
          <p:nvPr/>
        </p:nvSpPr>
        <p:spPr bwMode="invGray">
          <a:xfrm>
            <a:off x="1026495" y="2837548"/>
            <a:ext cx="1259505" cy="9724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i="0" dirty="0">
                <a:solidFill>
                  <a:schemeClr val="bg1"/>
                </a:solidFill>
                <a:latin typeface="Old English Text MT" panose="03040902040508030806" pitchFamily="66" charset="0"/>
              </a:rPr>
              <a:t>05</a:t>
            </a:r>
            <a:endParaRPr lang="en-US" sz="2400" b="1" i="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A3C00-6050-1942-8449-650BDE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PHỐI NHỊ THỨC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FD74CC-CC33-164A-AC81-964F9EAB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Xét biến cố A liên quan đến một phép thử.</a:t>
            </a:r>
          </a:p>
          <a:p>
            <a:r>
              <a:rPr lang="en-US"/>
              <a:t>Giả sử xác suất để A xảy ra là: P(A) = p</a:t>
            </a:r>
          </a:p>
          <a:p>
            <a:r>
              <a:rPr lang="en-US"/>
              <a:t>Thực hiện phép thử trên n lần </a:t>
            </a:r>
            <a:r>
              <a:rPr lang="en-US" i="1"/>
              <a:t>độc lập nhau</a:t>
            </a:r>
            <a:r>
              <a:rPr lang="en-US"/>
              <a:t>.</a:t>
            </a:r>
          </a:p>
          <a:p>
            <a:r>
              <a:rPr lang="en-US"/>
              <a:t>Gọi X là biến ngẫu nhiên thể hiện số lần A xảy ra. 		(X = 0, 1,2, …, n)</a:t>
            </a:r>
          </a:p>
          <a:p>
            <a:r>
              <a:rPr lang="en-US"/>
              <a:t>Khi đó, ta nói X có phân phối nhị thức (Binomial Distribution)</a:t>
            </a:r>
          </a:p>
          <a:p>
            <a:r>
              <a:rPr lang="en-US"/>
              <a:t>Ký hiệu: </a:t>
            </a:r>
            <a:r>
              <a:rPr lang="en-US" b="1">
                <a:solidFill>
                  <a:srgbClr val="FF0000"/>
                </a:solidFill>
              </a:rPr>
              <a:t>X ~ B(n, p)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AE0D3C-C451-B641-91D5-4E5F3F8F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9F4F8F-51F2-C149-BF28-16CDD1C2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8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A749ED-AFE8-40DC-B424-C1C6361D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E4D0AA-E57D-4CB3-B4EB-44D78CD1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Tung một đồng xu cân đối đồng chất 10 lần độc lập nhau. Hỏi khả năng xảy ra mặt sấp 3 lần là bao nhiêu?</a:t>
            </a:r>
          </a:p>
          <a:p>
            <a:r>
              <a:rPr lang="en-US"/>
              <a:t>Ta có:</a:t>
            </a:r>
          </a:p>
          <a:p>
            <a:pPr lvl="1"/>
            <a:r>
              <a:rPr lang="en-US"/>
              <a:t>Đồng xu cân đối, đồng chất nên khả năng xuất hiện mặt sấp trong 1 lần tung đồng xu là 0.5</a:t>
            </a:r>
          </a:p>
          <a:p>
            <a:pPr lvl="1"/>
            <a:r>
              <a:rPr lang="en-US"/>
              <a:t>Nếu gọi X là biến ngẫu nhiên thể hiện số lần mặt sấp xuất hiện thì vời điều kiện 10 lần tung là độc lập nhau ta có  thể nói X có phân phối nhị thức hay X ~ B(10, 0.5)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603077-534C-468E-8BBB-4D04D70F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E7C1A6-9F3E-4EC7-A2B8-ADD62200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0E692C-C779-4741-AE59-05E9F0FC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KIỆN ĐỂ CÓ PHÂN PHỐI NHỊ THỨC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BAD0A8-2A28-45C2-8205-09E81418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Một phân phối là phân phối nhị thức khi:</a:t>
            </a:r>
          </a:p>
          <a:p>
            <a:pPr lvl="1"/>
            <a:r>
              <a:rPr lang="en-US"/>
              <a:t>Số lần thực hiện thử nghiệm ngẫu nhiên là hữu hạn</a:t>
            </a:r>
          </a:p>
          <a:p>
            <a:pPr lvl="1"/>
            <a:r>
              <a:rPr lang="en-US"/>
              <a:t>Kết quả của thử nghiệm đ</a:t>
            </a:r>
            <a:r>
              <a:rPr lang="vi-VN"/>
              <a:t>ư</a:t>
            </a:r>
            <a:r>
              <a:rPr lang="en-US"/>
              <a:t>ợc phân thành hai lớp (ví dụ: thành công hoặc thất bại)</a:t>
            </a:r>
          </a:p>
          <a:p>
            <a:pPr lvl="1"/>
            <a:r>
              <a:rPr lang="en-US"/>
              <a:t>Xác suất thành công trong mọi lần thử nghiệm là nh</a:t>
            </a:r>
            <a:r>
              <a:rPr lang="vi-VN"/>
              <a:t>ư</a:t>
            </a:r>
            <a:r>
              <a:rPr lang="en-US"/>
              <a:t> nhau</a:t>
            </a:r>
          </a:p>
          <a:p>
            <a:pPr lvl="1"/>
            <a:r>
              <a:rPr lang="en-US"/>
              <a:t>Các thử nghiệm đều độc lập nhau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583E-F3F4-4C19-B404-FB0B941E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2CE12B-1832-4B17-B711-53890F3A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4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6C78D-0D67-4272-A8CB-DCB8F04F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XÁC SUẤT CỦA PHÂN PHỐI NHỊ THỨC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79D1B1-8FC2-481A-A7F9-84037206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Nếu X ~ B(n, p). Ta có:</a:t>
            </a:r>
          </a:p>
          <a:p>
            <a:endParaRPr lang="en-US"/>
          </a:p>
          <a:p>
            <a:endParaRPr lang="en-US"/>
          </a:p>
          <a:p>
            <a:pPr marL="0" indent="0" algn="r">
              <a:buNone/>
            </a:pPr>
            <a:endParaRPr lang="en-US"/>
          </a:p>
          <a:p>
            <a:pPr marL="0" indent="0" algn="r">
              <a:buNone/>
            </a:pPr>
            <a:r>
              <a:rPr lang="en-US"/>
              <a:t>(với q = 1 – p)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1FCD7D-32DB-4BF6-B46D-7B269F0F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56E42D-BF3F-4A9A-9E01-B0B02CA7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xmlns="" id="{2DB68791-8160-4CA2-A29A-F45C6CBAD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646067"/>
              </p:ext>
            </p:extLst>
          </p:nvPr>
        </p:nvGraphicFramePr>
        <p:xfrm>
          <a:off x="2062900" y="2513374"/>
          <a:ext cx="5063374" cy="918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2654280" imgH="482400" progId="Equation.DSMT4">
                  <p:embed/>
                </p:oleObj>
              </mc:Choice>
              <mc:Fallback>
                <p:oleObj name="Equation" r:id="rId3" imgW="2654280" imgH="482400" progId="Equation.DSMT4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900" y="2513374"/>
                        <a:ext cx="5063374" cy="9180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00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0B382-A6CF-4999-B208-36F58301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C692FB-9F30-4CEB-820C-9E1EE9A3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Twitter </a:t>
            </a:r>
            <a:r>
              <a:rPr lang="en-US" dirty="0" err="1"/>
              <a:t>là</a:t>
            </a:r>
            <a:r>
              <a:rPr lang="en-US" dirty="0"/>
              <a:t> 0.85 .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5 </a:t>
            </a:r>
            <a:r>
              <a:rPr lang="en-US" dirty="0" err="1"/>
              <a:t>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3 </a:t>
            </a:r>
            <a:r>
              <a:rPr lang="en-US" dirty="0" err="1"/>
              <a:t>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Twitter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17CE2F-E7F1-42DA-98E0-E7ADA80A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65B8C5-6758-4A9A-AD9A-347C7340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2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B404E-E6FD-49E1-8231-3F3A6AF3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 THAM SỐ ĐẶC TR</a:t>
            </a:r>
            <a:r>
              <a:rPr lang="vi-VN"/>
              <a:t>Ư</a:t>
            </a:r>
            <a:r>
              <a:rPr lang="en-US"/>
              <a:t>NG CỦA PP NHỊ THỨC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CC26-60F0-4338-9A03-9B25DB0C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Nếu X ~ B(n, p) (hay X có phân phối nhị thức). Ta có:</a:t>
            </a:r>
          </a:p>
          <a:p>
            <a:r>
              <a:rPr lang="en-US"/>
              <a:t>Kỳ vọng: </a:t>
            </a:r>
          </a:p>
          <a:p>
            <a:endParaRPr lang="en-US"/>
          </a:p>
          <a:p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sai:</a:t>
            </a:r>
          </a:p>
          <a:p>
            <a:pPr algn="ctr"/>
            <a:endParaRPr lang="en-US"/>
          </a:p>
          <a:p>
            <a:r>
              <a:rPr lang="en-US"/>
              <a:t>Độ lệch chuẩn: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FDC08E-EB29-4BD1-B9C7-F56FFA06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5BEB85-573C-4432-A178-D6A59530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xmlns="" id="{DD39610A-A116-4267-9CB6-4A85EEAE62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998022"/>
              </p:ext>
            </p:extLst>
          </p:nvPr>
        </p:nvGraphicFramePr>
        <p:xfrm>
          <a:off x="3711937" y="2667000"/>
          <a:ext cx="17653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3" imgW="1244600" imgH="304800" progId="Equation.DSMT4">
                  <p:embed/>
                </p:oleObj>
              </mc:Choice>
              <mc:Fallback>
                <p:oleObj name="Equation" r:id="rId3" imgW="1244600" imgH="304800" progId="Equation.DSMT4">
                  <p:embed/>
                  <p:pic>
                    <p:nvPicPr>
                      <p:cNvPr id="83974" name="Object 2">
                        <a:extLst>
                          <a:ext uri="{FF2B5EF4-FFF2-40B4-BE49-F238E27FC236}">
                            <a16:creationId xmlns:a16="http://schemas.microsoft.com/office/drawing/2014/main" xmlns="" id="{DA64ADDA-F562-4CE3-A19A-0B25AF40E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937" y="2667000"/>
                        <a:ext cx="1765300" cy="4333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xmlns="" id="{17E00550-D5BD-41F5-959C-4C4B2429D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484566"/>
              </p:ext>
            </p:extLst>
          </p:nvPr>
        </p:nvGraphicFramePr>
        <p:xfrm>
          <a:off x="3334112" y="3886200"/>
          <a:ext cx="2520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5" imgW="1778000" imgH="457200" progId="Equation.DSMT4">
                  <p:embed/>
                </p:oleObj>
              </mc:Choice>
              <mc:Fallback>
                <p:oleObj name="Equation" r:id="rId5" imgW="1778000" imgH="457200" progId="Equation.DSMT4">
                  <p:embed/>
                  <p:pic>
                    <p:nvPicPr>
                      <p:cNvPr id="83975" name="Object 3">
                        <a:extLst>
                          <a:ext uri="{FF2B5EF4-FFF2-40B4-BE49-F238E27FC236}">
                            <a16:creationId xmlns:a16="http://schemas.microsoft.com/office/drawing/2014/main" xmlns="" id="{3122C19E-227D-453C-B857-24E6404658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112" y="3886200"/>
                        <a:ext cx="2520950" cy="650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xmlns="" id="{4784CEE5-A5CE-43ED-AF2C-404BD99C1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57114"/>
              </p:ext>
            </p:extLst>
          </p:nvPr>
        </p:nvGraphicFramePr>
        <p:xfrm>
          <a:off x="3253149" y="5175502"/>
          <a:ext cx="26828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7" imgW="1892300" imgH="520700" progId="Equation.DSMT4">
                  <p:embed/>
                </p:oleObj>
              </mc:Choice>
              <mc:Fallback>
                <p:oleObj name="Equation" r:id="rId7" imgW="1892300" imgH="520700" progId="Equation.DSMT4">
                  <p:embed/>
                  <p:pic>
                    <p:nvPicPr>
                      <p:cNvPr id="83976" name="Object 4">
                        <a:extLst>
                          <a:ext uri="{FF2B5EF4-FFF2-40B4-BE49-F238E27FC236}">
                            <a16:creationId xmlns:a16="http://schemas.microsoft.com/office/drawing/2014/main" xmlns="" id="{D8DC4EC7-C5CB-4F9B-AF70-228E8B9D8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149" y="5175502"/>
                        <a:ext cx="2682875" cy="7413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821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D73F5-D432-4FF3-9208-C1241EB5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25A459-FA02-41C6-B98C-0D328226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Tỷ lệ hỏng trong một lô thuốc là p = 0.2 . Chọn ngẫu nhiên 5 lọ. Hãy thực hiện:</a:t>
            </a:r>
          </a:p>
          <a:p>
            <a:pPr marL="747712" lvl="1" indent="-514350">
              <a:buFont typeface="+mj-lt"/>
              <a:buAutoNum type="alphaLcParenR"/>
            </a:pPr>
            <a:r>
              <a:rPr lang="en-US"/>
              <a:t>Tính xác suất chọn đ</a:t>
            </a:r>
            <a:r>
              <a:rPr lang="vi-VN"/>
              <a:t>ư</a:t>
            </a:r>
            <a:r>
              <a:rPr lang="en-US"/>
              <a:t>ợc 1 lọ hỏng.</a:t>
            </a:r>
          </a:p>
          <a:p>
            <a:pPr marL="747712" lvl="1" indent="-514350">
              <a:buFont typeface="+mj-lt"/>
              <a:buAutoNum type="alphaLcParenR"/>
            </a:pPr>
            <a:r>
              <a:rPr lang="en-US"/>
              <a:t>Lập bảng phân phối xác xuất đối với số lọ hỏng.</a:t>
            </a:r>
          </a:p>
          <a:p>
            <a:pPr marL="747712" lvl="1" indent="-514350">
              <a:buFont typeface="+mj-lt"/>
              <a:buAutoNum type="alphaLcParenR"/>
            </a:pPr>
            <a:r>
              <a:rPr lang="en-US"/>
              <a:t>Tính kỳ vọng và độ lệch chuẩn đối với số lọ hỏng lấy đ</a:t>
            </a:r>
            <a:r>
              <a:rPr lang="vi-VN"/>
              <a:t>ư</a:t>
            </a:r>
            <a:r>
              <a:rPr lang="en-US"/>
              <a:t>ợc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36758E-45A6-4A0C-B99F-1820C1CF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CE0FC8-D632-4557-95E9-2775343B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991600" cy="60198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xạ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thủ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bắn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4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phát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đạn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vào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mục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độc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suất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bắn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trúng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mục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mỗi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lần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bắn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như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nhau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bằng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0.6.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Hỏi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suất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2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đặn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bắn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trúng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mục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suất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bắn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trúng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nhất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2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viên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bảng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phân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phối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uất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X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Trung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bình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xạ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thủ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bắn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trúng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mấy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?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độ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lệch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chuẩn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trường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hợp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này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2. </a:t>
            </a:r>
            <a:r>
              <a:rPr lang="en-US" dirty="0" err="1" smtClean="0">
                <a:solidFill>
                  <a:srgbClr val="FF6600"/>
                </a:solidFill>
              </a:rPr>
              <a:t>Đề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th</a:t>
            </a:r>
            <a:r>
              <a:rPr lang="en-US" dirty="0" err="1" smtClean="0">
                <a:solidFill>
                  <a:srgbClr val="FF6600"/>
                </a:solidFill>
              </a:rPr>
              <a:t>i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trắc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nghiệm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môn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toán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gồm</a:t>
            </a:r>
            <a:r>
              <a:rPr lang="en-US" dirty="0" smtClean="0">
                <a:solidFill>
                  <a:srgbClr val="FF6600"/>
                </a:solidFill>
              </a:rPr>
              <a:t> 50 </a:t>
            </a:r>
            <a:r>
              <a:rPr lang="en-US" dirty="0" err="1" smtClean="0">
                <a:solidFill>
                  <a:srgbClr val="FF6600"/>
                </a:solidFill>
              </a:rPr>
              <a:t>câu</a:t>
            </a:r>
            <a:r>
              <a:rPr lang="en-US" dirty="0" smtClean="0">
                <a:solidFill>
                  <a:srgbClr val="FF6600"/>
                </a:solidFill>
              </a:rPr>
              <a:t>, </a:t>
            </a:r>
            <a:r>
              <a:rPr lang="en-US" dirty="0" err="1" smtClean="0">
                <a:solidFill>
                  <a:srgbClr val="FF6600"/>
                </a:solidFill>
              </a:rPr>
              <a:t>mỗi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câu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có</a:t>
            </a:r>
            <a:r>
              <a:rPr lang="en-US" dirty="0" smtClean="0">
                <a:solidFill>
                  <a:srgbClr val="FF6600"/>
                </a:solidFill>
              </a:rPr>
              <a:t> 4 </a:t>
            </a:r>
            <a:r>
              <a:rPr lang="en-US" dirty="0" err="1" smtClean="0">
                <a:solidFill>
                  <a:srgbClr val="FF6600"/>
                </a:solidFill>
              </a:rPr>
              <a:t>phương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án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trả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lời</a:t>
            </a:r>
            <a:r>
              <a:rPr lang="en-US" dirty="0" smtClean="0">
                <a:solidFill>
                  <a:srgbClr val="FF6600"/>
                </a:solidFill>
              </a:rPr>
              <a:t>  </a:t>
            </a:r>
            <a:r>
              <a:rPr lang="en-US" dirty="0" err="1" smtClean="0">
                <a:solidFill>
                  <a:srgbClr val="FF6600"/>
                </a:solidFill>
              </a:rPr>
              <a:t>và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có</a:t>
            </a:r>
            <a:r>
              <a:rPr lang="en-US" dirty="0" smtClean="0">
                <a:solidFill>
                  <a:srgbClr val="FF6600"/>
                </a:solidFill>
              </a:rPr>
              <a:t> 1 </a:t>
            </a:r>
            <a:r>
              <a:rPr lang="en-US" dirty="0" err="1" smtClean="0">
                <a:solidFill>
                  <a:srgbClr val="FF6600"/>
                </a:solidFill>
              </a:rPr>
              <a:t>đáp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án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đúng</a:t>
            </a:r>
            <a:r>
              <a:rPr lang="en-US" dirty="0" smtClean="0">
                <a:solidFill>
                  <a:srgbClr val="FF6600"/>
                </a:solidFill>
              </a:rPr>
              <a:t>. </a:t>
            </a:r>
            <a:r>
              <a:rPr lang="en-US" dirty="0" err="1" smtClean="0">
                <a:solidFill>
                  <a:srgbClr val="FF6600"/>
                </a:solidFill>
              </a:rPr>
              <a:t>Một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học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sinh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ở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Sơn</a:t>
            </a:r>
            <a:r>
              <a:rPr lang="en-US" dirty="0" smtClean="0">
                <a:solidFill>
                  <a:srgbClr val="FF6600"/>
                </a:solidFill>
              </a:rPr>
              <a:t> La </a:t>
            </a:r>
            <a:r>
              <a:rPr lang="en-US" dirty="0" err="1" smtClean="0">
                <a:solidFill>
                  <a:srgbClr val="FF6600"/>
                </a:solidFill>
              </a:rPr>
              <a:t>trả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lời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một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cách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ngẫu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nhiên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ở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tất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cả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các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câu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trong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đề</a:t>
            </a:r>
            <a:r>
              <a:rPr lang="en-US" dirty="0" smtClean="0">
                <a:solidFill>
                  <a:srgbClr val="FF6600"/>
                </a:solidFill>
              </a:rPr>
              <a:t>. </a:t>
            </a:r>
            <a:r>
              <a:rPr lang="en-US" dirty="0" err="1" smtClean="0">
                <a:solidFill>
                  <a:srgbClr val="FF6600"/>
                </a:solidFill>
              </a:rPr>
              <a:t>Hỏi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</a:p>
          <a:p>
            <a:pPr marL="747712" lvl="1" indent="-514350">
              <a:buFont typeface="+mj-lt"/>
              <a:buAutoNum type="alphaLcParenR"/>
            </a:pPr>
            <a:r>
              <a:rPr lang="en-US" dirty="0" err="1" smtClean="0">
                <a:solidFill>
                  <a:srgbClr val="FF6600"/>
                </a:solidFill>
              </a:rPr>
              <a:t>Xác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suất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để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học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sinh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trả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mời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đúng</a:t>
            </a:r>
            <a:r>
              <a:rPr lang="en-US" dirty="0" smtClean="0">
                <a:solidFill>
                  <a:srgbClr val="FF6600"/>
                </a:solidFill>
              </a:rPr>
              <a:t> 5 </a:t>
            </a:r>
            <a:r>
              <a:rPr lang="en-US" dirty="0" err="1" smtClean="0">
                <a:solidFill>
                  <a:srgbClr val="FF6600"/>
                </a:solidFill>
              </a:rPr>
              <a:t>câu</a:t>
            </a:r>
            <a:r>
              <a:rPr lang="en-US" dirty="0">
                <a:solidFill>
                  <a:srgbClr val="FF6600"/>
                </a:solidFill>
              </a:rPr>
              <a:t>?</a:t>
            </a:r>
            <a:endParaRPr lang="en-US" dirty="0" smtClean="0">
              <a:solidFill>
                <a:srgbClr val="FF6600"/>
              </a:solidFill>
            </a:endParaRPr>
          </a:p>
          <a:p>
            <a:pPr marL="747712" lvl="1" indent="-514350">
              <a:buFont typeface="+mj-lt"/>
              <a:buAutoNum type="alphaLcParenR"/>
            </a:pPr>
            <a:r>
              <a:rPr lang="en-US" dirty="0" err="1" smtClean="0">
                <a:solidFill>
                  <a:srgbClr val="FF6600"/>
                </a:solidFill>
              </a:rPr>
              <a:t>Xác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suất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để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học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sinh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đạt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điểm</a:t>
            </a:r>
            <a:r>
              <a:rPr lang="en-US" dirty="0" smtClean="0">
                <a:solidFill>
                  <a:srgbClr val="FF6600"/>
                </a:solidFill>
              </a:rPr>
              <a:t> 10?</a:t>
            </a:r>
          </a:p>
          <a:p>
            <a:pPr marL="747712" lvl="1" indent="-514350">
              <a:buFont typeface="+mj-lt"/>
              <a:buAutoNum type="alphaLcParenR"/>
            </a:pPr>
            <a:r>
              <a:rPr lang="en-US" dirty="0" err="1" smtClean="0">
                <a:solidFill>
                  <a:srgbClr val="FF6600"/>
                </a:solidFill>
              </a:rPr>
              <a:t>Xác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suất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để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học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sinh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trả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lời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đúng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ít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nhất</a:t>
            </a:r>
            <a:r>
              <a:rPr lang="en-US" dirty="0" smtClean="0">
                <a:solidFill>
                  <a:srgbClr val="FF6600"/>
                </a:solidFill>
              </a:rPr>
              <a:t> 2 </a:t>
            </a:r>
            <a:r>
              <a:rPr lang="en-US" dirty="0" err="1" smtClean="0">
                <a:solidFill>
                  <a:srgbClr val="FF6600"/>
                </a:solidFill>
              </a:rPr>
              <a:t>câu</a:t>
            </a:r>
            <a:r>
              <a:rPr lang="en-US" dirty="0" smtClean="0">
                <a:solidFill>
                  <a:srgbClr val="FF6600"/>
                </a:solidFill>
              </a:rPr>
              <a:t>?</a:t>
            </a:r>
          </a:p>
          <a:p>
            <a:pPr marL="747712" lvl="1" indent="-514350">
              <a:buFont typeface="+mj-lt"/>
              <a:buAutoNum type="alphaLcParenR"/>
            </a:pPr>
            <a:r>
              <a:rPr lang="en-US" dirty="0" err="1" smtClean="0">
                <a:solidFill>
                  <a:srgbClr val="FF6600"/>
                </a:solidFill>
              </a:rPr>
              <a:t>Trung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bình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học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sinh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trả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lời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đúng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mấy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câu</a:t>
            </a:r>
            <a:r>
              <a:rPr lang="en-US" dirty="0" smtClean="0">
                <a:solidFill>
                  <a:srgbClr val="FF6600"/>
                </a:solidFill>
              </a:rPr>
              <a:t>? </a:t>
            </a:r>
            <a:r>
              <a:rPr lang="en-US" dirty="0" err="1" smtClean="0">
                <a:solidFill>
                  <a:srgbClr val="FF6600"/>
                </a:solidFill>
              </a:rPr>
              <a:t>Và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độ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lệch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chuẩn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trong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trường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hợp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này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là</a:t>
            </a:r>
            <a:r>
              <a:rPr lang="en-US" dirty="0" smtClean="0">
                <a:solidFill>
                  <a:srgbClr val="FF6600"/>
                </a:solidFill>
              </a:rPr>
              <a:t>?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3B5DD-0BC2-494D-8EAA-F4DD7F1B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360F93-906F-8D43-A225-FEF3DBAE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Biến ngẫu nhiên</a:t>
            </a:r>
          </a:p>
          <a:p>
            <a:r>
              <a:rPr lang="en-US"/>
              <a:t>Phân phối xác suất</a:t>
            </a:r>
          </a:p>
          <a:p>
            <a:r>
              <a:rPr lang="en-US"/>
              <a:t>Đặc trưng của biến ngẫu nhiên</a:t>
            </a:r>
          </a:p>
          <a:p>
            <a:r>
              <a:rPr lang="en-US" b="1"/>
              <a:t>Một số phân phối xác xuất rời rạc</a:t>
            </a:r>
          </a:p>
          <a:p>
            <a:pPr lvl="1"/>
            <a:r>
              <a:rPr lang="en-US"/>
              <a:t>Phân phối Nhị thức</a:t>
            </a:r>
          </a:p>
          <a:p>
            <a:pPr lvl="1"/>
            <a:r>
              <a:rPr lang="en-US" b="1">
                <a:solidFill>
                  <a:srgbClr val="C00000"/>
                </a:solidFill>
              </a:rPr>
              <a:t>Phân phối Poisson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A1662D-2672-1E4B-833B-8B322C02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792893-19E6-3240-9319-3FB864D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A3C00-6050-1942-8449-650BDE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PHỐI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FD74CC-CC33-164A-AC81-964F9EAB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Phân phối Poisson là một phân phối xác suất của biến ngẫu nhiên rời rạc, th</a:t>
            </a:r>
            <a:r>
              <a:rPr lang="vi-VN"/>
              <a:t>ư</a:t>
            </a:r>
            <a:r>
              <a:rPr lang="en-US"/>
              <a:t>ờng đ</a:t>
            </a:r>
            <a:r>
              <a:rPr lang="vi-VN"/>
              <a:t>ư</a:t>
            </a:r>
            <a:r>
              <a:rPr lang="en-US"/>
              <a:t>ợc dùng để mô tả khả năng xuất hiện của các biến cố hiếm (khả năng xuất hiện nhỏ)</a:t>
            </a:r>
          </a:p>
          <a:p>
            <a:r>
              <a:rPr lang="en-US"/>
              <a:t>Một biến ngẫu nhiên X, đ</a:t>
            </a:r>
            <a:r>
              <a:rPr lang="vi-VN"/>
              <a:t>ư</a:t>
            </a:r>
            <a:r>
              <a:rPr lang="en-US"/>
              <a:t>ợc gọi là có phân phối Poisson nếu X mô tả số lần xuất hiện của một biến cố trong một khoảng (thời gian, không gian, diện tích, khối l</a:t>
            </a:r>
            <a:r>
              <a:rPr lang="vi-VN"/>
              <a:t>ư</a:t>
            </a:r>
            <a:r>
              <a:rPr lang="en-US"/>
              <a:t>ợng hoặc một số đ</a:t>
            </a:r>
            <a:r>
              <a:rPr lang="vi-VN"/>
              <a:t>ơ</a:t>
            </a:r>
            <a:r>
              <a:rPr lang="en-US"/>
              <a:t>n vị t</a:t>
            </a:r>
            <a:r>
              <a:rPr lang="vi-VN"/>
              <a:t>ư</a:t>
            </a:r>
            <a:r>
              <a:rPr lang="en-US"/>
              <a:t>ơng tự)</a:t>
            </a:r>
          </a:p>
          <a:p>
            <a:r>
              <a:rPr lang="en-US"/>
              <a:t>Ký hiệu: </a:t>
            </a:r>
            <a:r>
              <a:rPr lang="en-US" b="1">
                <a:solidFill>
                  <a:srgbClr val="FF0000"/>
                </a:solidFill>
              </a:rPr>
              <a:t>X ~ P(</a:t>
            </a:r>
            <a:r>
              <a:rPr lang="el-GR" b="1">
                <a:solidFill>
                  <a:srgbClr val="FF0000"/>
                </a:solidFill>
              </a:rPr>
              <a:t>λ</a:t>
            </a:r>
            <a:r>
              <a:rPr lang="en-US" b="1">
                <a:solidFill>
                  <a:srgbClr val="FF0000"/>
                </a:solidFill>
              </a:rPr>
              <a:t>)</a:t>
            </a:r>
            <a:r>
              <a:rPr lang="en-US"/>
              <a:t>, với </a:t>
            </a:r>
            <a:r>
              <a:rPr lang="vi-VN"/>
              <a:t>λ</a:t>
            </a:r>
            <a:r>
              <a:rPr lang="en-US"/>
              <a:t> là số lần xuất hiện của biến cố</a:t>
            </a:r>
          </a:p>
          <a:p>
            <a:r>
              <a:rPr lang="en-US" i="1" u="sng"/>
              <a:t>Ví dụ:</a:t>
            </a:r>
          </a:p>
          <a:p>
            <a:pPr lvl="1"/>
            <a:r>
              <a:rPr lang="en-US"/>
              <a:t>Số cuộc gọi đến tổng đài trong thời gian 1 phút.</a:t>
            </a:r>
          </a:p>
          <a:p>
            <a:pPr lvl="1"/>
            <a:r>
              <a:rPr lang="en-US"/>
              <a:t>Số lỗi in sai trên một trang sách.</a:t>
            </a:r>
            <a:endParaRPr lang="en-US" b="1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AE0D3C-C451-B641-91D5-4E5F3F8F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9F4F8F-51F2-C149-BF28-16CDD1C2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499D1-96AA-AC4B-BB6B-957056EB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DẪN NHẬP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3E39F0-8CD4-6E40-80BF-43DFEFCB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hay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?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?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phân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phối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xác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  <a:p>
            <a:pPr algn="just"/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i="1" dirty="0" err="1">
                <a:solidFill>
                  <a:srgbClr val="00B050"/>
                </a:solidFill>
              </a:rPr>
              <a:t>thống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kê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mô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tả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2, </a:t>
            </a:r>
            <a:r>
              <a:rPr lang="en-US" dirty="0" err="1"/>
              <a:t>chương</a:t>
            </a:r>
            <a:r>
              <a:rPr lang="en-US" dirty="0"/>
              <a:t> 3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i="1" dirty="0" err="1">
                <a:solidFill>
                  <a:srgbClr val="00B050"/>
                </a:solidFill>
              </a:rPr>
              <a:t>xác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suất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phân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phối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xác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suất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27C3E2-FEC1-2449-8AB5-90055EF7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38E755-7000-9541-BA7D-8F44BBB2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2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A3C00-6050-1942-8449-650BDE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KIỆN ĐỂ CÓ PHÂN PHỐI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FD74CC-CC33-164A-AC81-964F9EAB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Một biến ngẫu nhiên X mô tả số lần xuất hiện của một biến cố, đ</a:t>
            </a:r>
            <a:r>
              <a:rPr lang="vi-VN"/>
              <a:t>ư</a:t>
            </a:r>
            <a:r>
              <a:rPr lang="en-US"/>
              <a:t>ợc gọi là có phân phối Poisson nếu:</a:t>
            </a:r>
          </a:p>
          <a:p>
            <a:pPr lvl="1"/>
            <a:r>
              <a:rPr lang="en-US"/>
              <a:t>Số lần xuất hiện của biến cố trong cùng một khoảng (thời gian, không gian…) là không đổi</a:t>
            </a:r>
          </a:p>
          <a:p>
            <a:pPr lvl="1"/>
            <a:r>
              <a:rPr lang="en-US"/>
              <a:t>Sự xuất hiện của biến cố trong khoảng (thời gian, không gian…) này không ảnh h</a:t>
            </a:r>
            <a:r>
              <a:rPr lang="vi-VN"/>
              <a:t>ư</a:t>
            </a:r>
            <a:r>
              <a:rPr lang="en-US"/>
              <a:t>ởng đến sự xuất hiện của biến cố đó trong khoảng (thời gian, không gian…) sau.</a:t>
            </a:r>
          </a:p>
          <a:p>
            <a:endParaRPr lang="en-US" b="1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AE0D3C-C451-B641-91D5-4E5F3F8F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9F4F8F-51F2-C149-BF28-16CDD1C2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3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6C78D-0D67-4272-A8CB-DCB8F04F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XÁC SUẤT CỦA PHÂN PHỐI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79D1B1-8FC2-481A-A7F9-84037206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Nếu </a:t>
            </a:r>
            <a:r>
              <a:rPr lang="en-US" b="1"/>
              <a:t>X ~ P(</a:t>
            </a:r>
            <a:r>
              <a:rPr lang="el-GR" b="1"/>
              <a:t>λ</a:t>
            </a:r>
            <a:r>
              <a:rPr lang="en-US" b="1"/>
              <a:t>)</a:t>
            </a:r>
            <a:r>
              <a:rPr lang="en-US"/>
              <a:t>. Ta có:</a:t>
            </a:r>
          </a:p>
          <a:p>
            <a:endParaRPr lang="en-US"/>
          </a:p>
          <a:p>
            <a:endParaRPr lang="en-US"/>
          </a:p>
          <a:p>
            <a:pPr marL="0" indent="0" algn="r">
              <a:buNone/>
            </a:pPr>
            <a:endParaRPr lang="en-US"/>
          </a:p>
          <a:p>
            <a:pPr marL="0" indent="0" algn="r">
              <a:buNone/>
            </a:pPr>
            <a:r>
              <a:rPr lang="en-US"/>
              <a:t>(với e = 2.71828)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1FCD7D-32DB-4BF6-B46D-7B269F0F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56E42D-BF3F-4A9A-9E01-B0B02CA7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xmlns="" id="{5970646D-C296-4E62-8708-28ED8AC52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425008"/>
              </p:ext>
            </p:extLst>
          </p:nvPr>
        </p:nvGraphicFramePr>
        <p:xfrm>
          <a:off x="2687162" y="2174875"/>
          <a:ext cx="367823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1231560" imgH="419040" progId="Equation.DSMT4">
                  <p:embed/>
                </p:oleObj>
              </mc:Choice>
              <mc:Fallback>
                <p:oleObj name="Equation" r:id="rId3" imgW="1231560" imgH="419040" progId="Equation.DSMT4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162" y="2174875"/>
                        <a:ext cx="3678238" cy="1254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7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0B382-A6CF-4999-B208-36F58301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C692FB-9F30-4CEB-820C-9E1EE9A3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Trong một nhà máy dệt, biết số ống sợi bị đứt trong 1 giờ có phân phối Poisson với trung bình là 4. Tính xác suất trong 1 giờ có 3 ống sợ bị đứt.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17CE2F-E7F1-42DA-98E0-E7ADA80A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65B8C5-6758-4A9A-AD9A-347C7340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B404E-E6FD-49E1-8231-3F3A6AF3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 THAM SỐ ĐẶC TR</a:t>
            </a:r>
            <a:r>
              <a:rPr lang="vi-VN"/>
              <a:t>Ư</a:t>
            </a:r>
            <a:r>
              <a:rPr lang="en-US"/>
              <a:t>NG CỦA PP NHỊ THỨC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CC26-60F0-4338-9A03-9B25DB0C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Nếu X ~ P(</a:t>
            </a:r>
            <a:r>
              <a:rPr lang="el-GR"/>
              <a:t>λ</a:t>
            </a:r>
            <a:r>
              <a:rPr lang="en-US"/>
              <a:t>) (hay X có phân phối Poisson). Ta có:</a:t>
            </a:r>
          </a:p>
          <a:p>
            <a:endParaRPr lang="en-US"/>
          </a:p>
          <a:p>
            <a:endParaRPr lang="en-US"/>
          </a:p>
          <a:p>
            <a:pPr algn="ctr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FDC08E-EB29-4BD1-B9C7-F56FFA06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5BEB85-573C-4432-A178-D6A59530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80D2883D-6C07-477E-941B-0A63E426C04B}"/>
                  </a:ext>
                </a:extLst>
              </p:cNvPr>
              <p:cNvSpPr/>
              <p:nvPr/>
            </p:nvSpPr>
            <p:spPr>
              <a:xfrm>
                <a:off x="2765787" y="2659559"/>
                <a:ext cx="3657600" cy="76944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4400" i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4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D2883D-6C07-477E-941B-0A63E426C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87" y="2659559"/>
                <a:ext cx="36576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53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D73F5-D432-4FF3-9208-C1241EB5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25A459-FA02-41C6-B98C-0D328226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Theo thống kê trong khoảng thời gian 100 năm, có 530 c</a:t>
            </a:r>
            <a:r>
              <a:rPr lang="vi-VN"/>
              <a:t>ơ</a:t>
            </a:r>
            <a:r>
              <a:rPr lang="en-US"/>
              <a:t>n bão đến từ Đại Tây D</a:t>
            </a:r>
            <a:r>
              <a:rPr lang="vi-VN"/>
              <a:t>ư</a:t>
            </a:r>
            <a:r>
              <a:rPr lang="en-US"/>
              <a:t>ơng. Giả sử số c</a:t>
            </a:r>
            <a:r>
              <a:rPr lang="vi-VN"/>
              <a:t>ơ</a:t>
            </a:r>
            <a:r>
              <a:rPr lang="en-US"/>
              <a:t>n bão trong một năm có phân phối Poisson. Hãy tính</a:t>
            </a:r>
          </a:p>
          <a:p>
            <a:pPr marL="747712" lvl="1" indent="-514350">
              <a:buFont typeface="+mj-lt"/>
              <a:buAutoNum type="alphaLcParenR"/>
            </a:pPr>
            <a:r>
              <a:rPr lang="en-US"/>
              <a:t>Số c</a:t>
            </a:r>
            <a:r>
              <a:rPr lang="vi-VN"/>
              <a:t>ơ</a:t>
            </a:r>
            <a:r>
              <a:rPr lang="en-US"/>
              <a:t>n bão trung bình mỗi năm.</a:t>
            </a:r>
          </a:p>
          <a:p>
            <a:pPr marL="747712" lvl="1" indent="-514350">
              <a:buFont typeface="+mj-lt"/>
              <a:buAutoNum type="alphaLcParenR"/>
            </a:pPr>
            <a:r>
              <a:rPr lang="en-US"/>
              <a:t>Tính xác suất một năm có hai c</a:t>
            </a:r>
            <a:r>
              <a:rPr lang="vi-VN"/>
              <a:t>ơ</a:t>
            </a:r>
            <a:r>
              <a:rPr lang="en-US"/>
              <a:t>n bão đến từ Đại Tây D</a:t>
            </a:r>
            <a:r>
              <a:rPr lang="vi-VN"/>
              <a:t>ư</a:t>
            </a:r>
            <a:r>
              <a:rPr lang="en-US"/>
              <a:t>ơng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36758E-45A6-4A0C-B99F-1820C1CF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CE0FC8-D632-4557-95E9-2775343B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DE051-352D-4A20-AE44-93EF2C21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SỰ KHÁC BIỆT GIỮA PP NHỊ THỨC VÀ PP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48D81F-CE6A-4CDB-B61D-86C0B0C8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PP Nhị thức ảnh h</a:t>
            </a:r>
            <a:r>
              <a:rPr lang="vi-VN"/>
              <a:t>ư</a:t>
            </a:r>
            <a:r>
              <a:rPr lang="en-US"/>
              <a:t>ởng bởi hai tham số là n và p. Trong khi, phân phối Poisson chỉ bị ảnh h</a:t>
            </a:r>
            <a:r>
              <a:rPr lang="vi-VN"/>
              <a:t>ư</a:t>
            </a:r>
            <a:r>
              <a:rPr lang="en-US"/>
              <a:t>ởng bởi tham số  </a:t>
            </a:r>
            <a:r>
              <a:rPr lang="el-GR"/>
              <a:t>λ</a:t>
            </a:r>
            <a:endParaRPr lang="en-US"/>
          </a:p>
          <a:p>
            <a:endParaRPr lang="en-US"/>
          </a:p>
          <a:p>
            <a:r>
              <a:rPr lang="en-US"/>
              <a:t>Trong phân phối nhị thức, giá trị tối đa mà biến ngẫu nhiên có thể nhận là n. Còn đối với pp Poisson là không có giới hạn trên.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6D440-1952-4230-874B-260729C6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5B62D6-4735-4414-831B-C96D31F9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6E541B-2A6F-4EE9-8286-B12A292C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XẤP XỈ PP NHỊ THỨC BẰNG PP POISSON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EBBA9E1-635E-4195-9AB5-BD67370DE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Đối với phân phối nhị thức, khi n rất lớn việc tính toán hàm xác suất gặp nhiều khó khăn. Khi đó, ta có thể dùng phân phối Poisson để tính.</a:t>
                </a:r>
              </a:p>
              <a:p>
                <a:r>
                  <a:rPr lang="en-US"/>
                  <a:t>Nếu X ~ B(n, p) và n.p ≥ 100 và n.p ≤ 10. Ta có thể xấp xỉ X ~ P(</a:t>
                </a:r>
                <a:r>
                  <a:rPr lang="el-GR"/>
                  <a:t>λ</a:t>
                </a:r>
                <a:r>
                  <a:rPr lang="en-US"/>
                  <a:t>) với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/>
                  <a:t> = n.p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BBA9E1-635E-4195-9AB5-BD67370DE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1" t="-2225" r="-2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B44423-49B2-4A6B-8998-CBEDDE9B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3C6244-CE2A-45B6-970C-69B0FBE3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49D4F-A99B-4701-BF06-55DCF1EA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14E243-A93E-4A7A-B65E-33F7474D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Trong một lô thuốc, tỉ lệ thuốc hỏng là 0.003 . Kiểm tra 1000 ống:</a:t>
            </a:r>
          </a:p>
          <a:p>
            <a:pPr marL="811212" lvl="1" indent="-514350">
              <a:buFont typeface="+mj-lt"/>
              <a:buAutoNum type="alphaLcParenR"/>
            </a:pPr>
            <a:r>
              <a:rPr lang="en-US"/>
              <a:t>Tính xác suất gặp 4 ống hỏng?</a:t>
            </a:r>
          </a:p>
          <a:p>
            <a:pPr marL="811212" lvl="1" indent="-514350">
              <a:buFont typeface="+mj-lt"/>
              <a:buAutoNum type="alphaLcParenR"/>
            </a:pPr>
            <a:r>
              <a:rPr lang="en-US"/>
              <a:t>Tính xác suất gặp 60 ống hỏng?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0ED9DC-92F1-400B-9B41-ABB4C1A5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511B30-FB1B-4C7F-968C-07896699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6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2635D1-B7D3-6248-AF9A-DE90BB0A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DẪN NHẬP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CD3028-F37D-BC44-B7D0-03D84BE3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biến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ngẫu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nhiên</a:t>
            </a:r>
            <a:r>
              <a:rPr lang="en-US" dirty="0"/>
              <a:t>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i="1" dirty="0" err="1"/>
              <a:t>biến</a:t>
            </a:r>
            <a:r>
              <a:rPr lang="en-US" i="1" dirty="0"/>
              <a:t> </a:t>
            </a:r>
            <a:r>
              <a:rPr lang="en-US" i="1" dirty="0" err="1"/>
              <a:t>ngẫu</a:t>
            </a:r>
            <a:r>
              <a:rPr lang="en-US" i="1" dirty="0"/>
              <a:t> </a:t>
            </a:r>
            <a:r>
              <a:rPr lang="en-US" i="1" dirty="0" err="1"/>
              <a:t>nhiên</a:t>
            </a:r>
            <a:r>
              <a:rPr lang="en-US" i="1" dirty="0"/>
              <a:t> </a:t>
            </a:r>
            <a:r>
              <a:rPr lang="en-US" i="1" dirty="0" err="1"/>
              <a:t>rời</a:t>
            </a:r>
            <a:r>
              <a:rPr lang="en-US" i="1" dirty="0"/>
              <a:t> </a:t>
            </a:r>
            <a:r>
              <a:rPr lang="en-US" i="1" dirty="0" err="1"/>
              <a:t>rạc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 err="1"/>
              <a:t>biến</a:t>
            </a:r>
            <a:r>
              <a:rPr lang="en-US" i="1" dirty="0"/>
              <a:t> </a:t>
            </a:r>
            <a:r>
              <a:rPr lang="en-US" i="1" dirty="0" err="1"/>
              <a:t>ngẫu</a:t>
            </a:r>
            <a:r>
              <a:rPr lang="en-US" i="1" dirty="0"/>
              <a:t> </a:t>
            </a:r>
            <a:r>
              <a:rPr lang="en-US" i="1" dirty="0" err="1"/>
              <a:t>nhiên</a:t>
            </a:r>
            <a:r>
              <a:rPr lang="en-US" i="1" dirty="0"/>
              <a:t> </a:t>
            </a:r>
            <a:r>
              <a:rPr lang="en-US" i="1" dirty="0" err="1"/>
              <a:t>liên</a:t>
            </a:r>
            <a:r>
              <a:rPr lang="en-US" i="1" dirty="0"/>
              <a:t> </a:t>
            </a:r>
            <a:r>
              <a:rPr lang="en-US" i="1" dirty="0" err="1"/>
              <a:t>tục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>
                <a:solidFill>
                  <a:srgbClr val="00B050"/>
                </a:solidFill>
              </a:rPr>
              <a:t>phân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phối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nhị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 err="1">
                <a:solidFill>
                  <a:srgbClr val="00B050"/>
                </a:solidFill>
              </a:rPr>
              <a:t>phân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phối</a:t>
            </a:r>
            <a:r>
              <a:rPr lang="en-US" i="1" dirty="0">
                <a:solidFill>
                  <a:srgbClr val="00B050"/>
                </a:solidFill>
              </a:rPr>
              <a:t> Poisson</a:t>
            </a:r>
          </a:p>
          <a:p>
            <a:pPr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i="1" dirty="0" err="1">
                <a:solidFill>
                  <a:srgbClr val="00B050"/>
                </a:solidFill>
              </a:rPr>
              <a:t>phân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phối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chuẩn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3142C1-6298-FC46-AB74-C5FDAC2B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CE6EDE-2623-B847-A2F8-B90F74B5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4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3B5DD-0BC2-494D-8EAA-F4DD7F1B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360F93-906F-8D43-A225-FEF3DBAE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Biến ngẫu nhiên</a:t>
            </a:r>
          </a:p>
          <a:p>
            <a:r>
              <a:rPr lang="en-US"/>
              <a:t>Phân phối xác suất</a:t>
            </a:r>
          </a:p>
          <a:p>
            <a:r>
              <a:rPr lang="en-US"/>
              <a:t>Đặc trưng của biến ngẫu nhiên</a:t>
            </a:r>
          </a:p>
          <a:p>
            <a:r>
              <a:rPr lang="en-US"/>
              <a:t>Một số phân phối xác xuất rời rạc</a:t>
            </a:r>
          </a:p>
          <a:p>
            <a:pPr lvl="1"/>
            <a:r>
              <a:rPr lang="en-US"/>
              <a:t>Phân phối Nhị thức</a:t>
            </a:r>
          </a:p>
          <a:p>
            <a:pPr lvl="1"/>
            <a:r>
              <a:rPr lang="en-US"/>
              <a:t>Phân phối Poisson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A1662D-2672-1E4B-833B-8B322C02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792893-19E6-3240-9319-3FB864D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9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3B5DD-0BC2-494D-8EAA-F4DD7F1B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360F93-906F-8D43-A225-FEF3DBAE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Biến ngẫu nhiên</a:t>
            </a:r>
          </a:p>
          <a:p>
            <a:r>
              <a:rPr lang="en-US"/>
              <a:t>Phân phối xác suất</a:t>
            </a:r>
            <a:endParaRPr lang="en-US" b="1"/>
          </a:p>
          <a:p>
            <a:r>
              <a:rPr lang="en-US"/>
              <a:t>Đặc trưng của biến ngẫu nhiên</a:t>
            </a:r>
          </a:p>
          <a:p>
            <a:r>
              <a:rPr lang="en-US"/>
              <a:t>Một số phân phối xác xuất rời rạc</a:t>
            </a:r>
          </a:p>
          <a:p>
            <a:pPr lvl="1"/>
            <a:r>
              <a:rPr lang="en-US"/>
              <a:t>Phân phối Nhị thức</a:t>
            </a:r>
          </a:p>
          <a:p>
            <a:pPr lvl="1"/>
            <a:r>
              <a:rPr lang="en-US"/>
              <a:t>Phân phối Poisson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A1662D-2672-1E4B-833B-8B322C02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792893-19E6-3240-9319-3FB864D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8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FC350-458E-4644-AF8B-D9434683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NGẪU NHIÊN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5991BD-5B9C-1546-8A90-A265932D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err="1">
                <a:solidFill>
                  <a:srgbClr val="FF0000"/>
                </a:solidFill>
              </a:rPr>
              <a:t>Biến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ngẫu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nhiên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in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X, Y, Z…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41B8AF-03E1-CA4B-A70F-4C8B91CB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D7E29E-15FF-204A-8E0E-0434435F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FC350-458E-4644-AF8B-D9434683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NGẪU NHIÊN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5991BD-5B9C-1546-8A90-A265932D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 err="1"/>
              <a:t>Ví</a:t>
            </a:r>
            <a:r>
              <a:rPr lang="en-US" b="1" i="1" u="sng" dirty="0"/>
              <a:t> </a:t>
            </a:r>
            <a:r>
              <a:rPr lang="en-US" b="1" i="1" u="sng" dirty="0" err="1"/>
              <a:t>dụ</a:t>
            </a:r>
            <a:r>
              <a:rPr lang="en-US" b="1" i="1" u="sng" dirty="0"/>
              <a:t>: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tung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xắc</a:t>
            </a:r>
            <a:r>
              <a:rPr lang="en-US" dirty="0"/>
              <a:t>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Ω = {1, 2, 3, 4, 5, 6}</a:t>
            </a:r>
          </a:p>
          <a:p>
            <a:pPr marL="0" indent="0">
              <a:buNone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{1, 2, 3, 4, 5, 6}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41B8AF-03E1-CA4B-A70F-4C8B91CB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D7E29E-15FF-204A-8E0E-0434435F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6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inhlinh's font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5285</TotalTime>
  <Words>3128</Words>
  <Application>Microsoft Macintosh PowerPoint</Application>
  <PresentationFormat>On-screen Show (4:3)</PresentationFormat>
  <Paragraphs>322</Paragraphs>
  <Slides>47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Project planning overview presentation</vt:lpstr>
      <vt:lpstr>Equation</vt:lpstr>
      <vt:lpstr>Bài tập Chương 4</vt:lpstr>
      <vt:lpstr>Công thức Bayes</vt:lpstr>
      <vt:lpstr>PHÂN PHỐI XÁC SUẤT RỜI RẠC</vt:lpstr>
      <vt:lpstr>DẪN NHẬP</vt:lpstr>
      <vt:lpstr>DẪN NHẬP</vt:lpstr>
      <vt:lpstr>NỘI DUNG</vt:lpstr>
      <vt:lpstr>NỘI DUNG</vt:lpstr>
      <vt:lpstr>BIẾN NGẪU NHIÊN</vt:lpstr>
      <vt:lpstr>BIẾN NGẪU NHIÊN</vt:lpstr>
      <vt:lpstr>BIẾN NGẪU NHIÊN</vt:lpstr>
      <vt:lpstr>PHÂN LOẠI BIẾN NGẪU NHIÊN</vt:lpstr>
      <vt:lpstr>NỘI DUNG</vt:lpstr>
      <vt:lpstr>HÀM XÁC SUẤT CỦA BIẾN NGẪU NHIÊN RỜI RẠC</vt:lpstr>
      <vt:lpstr>HÀM XÁC SUẤT CỦA BIẾN NGẪU NHIÊN RỜI RẠC</vt:lpstr>
      <vt:lpstr>HÀM XÁC SUẤT CỦA BIẾN NGẪU NHIÊN LIÊN TỤC</vt:lpstr>
      <vt:lpstr>HÀM XÁC SUẤT CỦA BIẾN NGẪU NHIÊN LIÊN TỤC</vt:lpstr>
      <vt:lpstr>PHÂN PHỐI XÁC SUẤT CỦA BIẾN NGẪU NHIÊN</vt:lpstr>
      <vt:lpstr>BẢNG PHÂN PHỐI XÁC SUẤT</vt:lpstr>
      <vt:lpstr>ĐỒ THỊ PHÂN PHỐI XÁC SUẤT</vt:lpstr>
      <vt:lpstr>HÀM PHÂN PHỐI TÍCH LŨY</vt:lpstr>
      <vt:lpstr>VÍ DỤ</vt:lpstr>
      <vt:lpstr>NỘI DUNG</vt:lpstr>
      <vt:lpstr>KỲ VỌNG</vt:lpstr>
      <vt:lpstr>VÍ DỤ</vt:lpstr>
      <vt:lpstr>PHƯƠNG SAI</vt:lpstr>
      <vt:lpstr>ĐỘ LỆCH CHUẨN</vt:lpstr>
      <vt:lpstr>VÍ DỤ</vt:lpstr>
      <vt:lpstr>NỘI DUNG</vt:lpstr>
      <vt:lpstr>NỘI DUNG</vt:lpstr>
      <vt:lpstr>PHÂN PHỐI NHỊ THỨC</vt:lpstr>
      <vt:lpstr>VÍ DỤ</vt:lpstr>
      <vt:lpstr>ĐIỀU KIỆN ĐỂ CÓ PHÂN PHỐI NHỊ THỨC</vt:lpstr>
      <vt:lpstr>HÀM XÁC SUẤT CỦA PHÂN PHỐI NHỊ THỨC</vt:lpstr>
      <vt:lpstr>VÍ DỤ</vt:lpstr>
      <vt:lpstr>CÁC THAM SỐ ĐẶC TRƯNG CỦA PP NHỊ THỨC</vt:lpstr>
      <vt:lpstr>VÍ DỤ</vt:lpstr>
      <vt:lpstr>PowerPoint Presentation</vt:lpstr>
      <vt:lpstr>NỘI DUNG</vt:lpstr>
      <vt:lpstr>PHÂN PHỐI POISSON</vt:lpstr>
      <vt:lpstr>ĐIỀU KIỆN ĐỂ CÓ PHÂN PHỐI POISSON</vt:lpstr>
      <vt:lpstr>HÀM XÁC SUẤT CỦA PHÂN PHỐI POISSON</vt:lpstr>
      <vt:lpstr>VÍ DỤ</vt:lpstr>
      <vt:lpstr>CÁC THAM SỐ ĐẶC TRƯNG CỦA PP NHỊ THỨC</vt:lpstr>
      <vt:lpstr>VÍ DỤ</vt:lpstr>
      <vt:lpstr>SỰ KHÁC BIỆT GIỮA PP NHỊ THỨC VÀ PP POISSON</vt:lpstr>
      <vt:lpstr>XẤP XỈ PP NHỊ THỨC BẰNG PP POISSON</vt:lpstr>
      <vt:lpstr>VÍ DỤ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Trương Vĩnh Linh</dc:creator>
  <cp:lastModifiedBy>Thanh Chuong Nguyen</cp:lastModifiedBy>
  <cp:revision>185</cp:revision>
  <dcterms:created xsi:type="dcterms:W3CDTF">2018-12-19T13:58:48Z</dcterms:created>
  <dcterms:modified xsi:type="dcterms:W3CDTF">2023-09-23T13:59:29Z</dcterms:modified>
</cp:coreProperties>
</file>