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7.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8.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9.bin" ContentType="application/vnd.openxmlformats-officedocument.oleObject"/>
  <Override PartName="/ppt/notesSlides/notesSlide21.xml" ContentType="application/vnd.openxmlformats-officedocument.presentationml.notesSlide+xml"/>
  <Override PartName="/ppt/embeddings/oleObject10.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11.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14.bin" ContentType="application/vnd.openxmlformats-officedocument.oleObject"/>
  <Override PartName="/ppt/notesSlides/notesSlide33.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19.bin" ContentType="application/vnd.openxmlformats-officedocument.oleObject"/>
  <Override PartName="/ppt/notesSlides/notesSlide37.xml" ContentType="application/vnd.openxmlformats-officedocument.presentationml.notesSlide+xml"/>
  <Override PartName="/ppt/embeddings/oleObject20.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embeddings/oleObject21.bin" ContentType="application/vnd.openxmlformats-officedocument.oleObject"/>
  <Override PartName="/ppt/notesSlides/notesSlide40.xml" ContentType="application/vnd.openxmlformats-officedocument.presentationml.notesSlide+xml"/>
  <Override PartName="/ppt/embeddings/oleObject22.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23.bin" ContentType="application/vnd.openxmlformats-officedocument.oleObject"/>
  <Override PartName="/ppt/notesSlides/notesSlide43.xml" ContentType="application/vnd.openxmlformats-officedocument.presentationml.notesSlide+xml"/>
  <Override PartName="/ppt/embeddings/oleObject24.bin" ContentType="application/vnd.openxmlformats-officedocument.oleObject"/>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embeddings/oleObject28.bin" ContentType="application/vnd.openxmlformats-officedocument.oleObject"/>
  <Override PartName="/ppt/notesSlides/notesSlide52.xml" ContentType="application/vnd.openxmlformats-officedocument.presentationml.notesSlide+xml"/>
  <Override PartName="/ppt/embeddings/oleObject29.bin" ContentType="application/vnd.openxmlformats-officedocument.oleObject"/>
  <Override PartName="/ppt/notesSlides/notesSlide53.xml" ContentType="application/vnd.openxmlformats-officedocument.presentationml.notesSlide+xml"/>
  <Override PartName="/ppt/notesSlides/notesSlide54.xml" ContentType="application/vnd.openxmlformats-officedocument.presentationml.notesSlide+xml"/>
  <Override PartName="/ppt/embeddings/oleObject3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7" r:id="rId1"/>
  </p:sldMasterIdLst>
  <p:notesMasterIdLst>
    <p:notesMasterId r:id="rId76"/>
  </p:notesMasterIdLst>
  <p:handoutMasterIdLst>
    <p:handoutMasterId r:id="rId77"/>
  </p:handoutMasterIdLst>
  <p:sldIdLst>
    <p:sldId id="880" r:id="rId2"/>
    <p:sldId id="755" r:id="rId3"/>
    <p:sldId id="811" r:id="rId4"/>
    <p:sldId id="812" r:id="rId5"/>
    <p:sldId id="799" r:id="rId6"/>
    <p:sldId id="800" r:id="rId7"/>
    <p:sldId id="801" r:id="rId8"/>
    <p:sldId id="838" r:id="rId9"/>
    <p:sldId id="844" r:id="rId10"/>
    <p:sldId id="841" r:id="rId11"/>
    <p:sldId id="814" r:id="rId12"/>
    <p:sldId id="815" r:id="rId13"/>
    <p:sldId id="816" r:id="rId14"/>
    <p:sldId id="817" r:id="rId15"/>
    <p:sldId id="818" r:id="rId16"/>
    <p:sldId id="819" r:id="rId17"/>
    <p:sldId id="821" r:id="rId18"/>
    <p:sldId id="822" r:id="rId19"/>
    <p:sldId id="823" r:id="rId20"/>
    <p:sldId id="824" r:id="rId21"/>
    <p:sldId id="842" r:id="rId22"/>
    <p:sldId id="882" r:id="rId23"/>
    <p:sldId id="848" r:id="rId24"/>
    <p:sldId id="829" r:id="rId25"/>
    <p:sldId id="845" r:id="rId26"/>
    <p:sldId id="846" r:id="rId27"/>
    <p:sldId id="847" r:id="rId28"/>
    <p:sldId id="832" r:id="rId29"/>
    <p:sldId id="833" r:id="rId30"/>
    <p:sldId id="804" r:id="rId31"/>
    <p:sldId id="883" r:id="rId32"/>
    <p:sldId id="881" r:id="rId33"/>
    <p:sldId id="843" r:id="rId34"/>
    <p:sldId id="742" r:id="rId35"/>
    <p:sldId id="861" r:id="rId36"/>
    <p:sldId id="862" r:id="rId37"/>
    <p:sldId id="851" r:id="rId38"/>
    <p:sldId id="732" r:id="rId39"/>
    <p:sldId id="877" r:id="rId40"/>
    <p:sldId id="863" r:id="rId41"/>
    <p:sldId id="864" r:id="rId42"/>
    <p:sldId id="865" r:id="rId43"/>
    <p:sldId id="866" r:id="rId44"/>
    <p:sldId id="867" r:id="rId45"/>
    <p:sldId id="868" r:id="rId46"/>
    <p:sldId id="869" r:id="rId47"/>
    <p:sldId id="870" r:id="rId48"/>
    <p:sldId id="871" r:id="rId49"/>
    <p:sldId id="872" r:id="rId50"/>
    <p:sldId id="873" r:id="rId51"/>
    <p:sldId id="733" r:id="rId52"/>
    <p:sldId id="734" r:id="rId53"/>
    <p:sldId id="735" r:id="rId54"/>
    <p:sldId id="739" r:id="rId55"/>
    <p:sldId id="876" r:id="rId56"/>
    <p:sldId id="850" r:id="rId57"/>
    <p:sldId id="879" r:id="rId58"/>
    <p:sldId id="878" r:id="rId59"/>
    <p:sldId id="754" r:id="rId60"/>
    <p:sldId id="746" r:id="rId61"/>
    <p:sldId id="747" r:id="rId62"/>
    <p:sldId id="749" r:id="rId63"/>
    <p:sldId id="852" r:id="rId64"/>
    <p:sldId id="854" r:id="rId65"/>
    <p:sldId id="855" r:id="rId66"/>
    <p:sldId id="859" r:id="rId67"/>
    <p:sldId id="860" r:id="rId68"/>
    <p:sldId id="857" r:id="rId69"/>
    <p:sldId id="856" r:id="rId70"/>
    <p:sldId id="722" r:id="rId71"/>
    <p:sldId id="723" r:id="rId72"/>
    <p:sldId id="724" r:id="rId73"/>
    <p:sldId id="725" r:id="rId74"/>
    <p:sldId id="726" r:id="rId75"/>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48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E1CA"/>
    <a:srgbClr val="008000"/>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5" autoAdjust="0"/>
  </p:normalViewPr>
  <p:slideViewPr>
    <p:cSldViewPr>
      <p:cViewPr varScale="1">
        <p:scale>
          <a:sx n="83" d="100"/>
          <a:sy n="83" d="100"/>
        </p:scale>
        <p:origin x="-1512" y="-104"/>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648"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emf"/><Relationship Id="rId2" Type="http://schemas.openxmlformats.org/officeDocument/2006/relationships/image" Target="../media/image59.emf"/><Relationship Id="rId3" Type="http://schemas.openxmlformats.org/officeDocument/2006/relationships/image" Target="../media/image6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2852D658-8F30-4DA1-A7EB-5C06BD47D141}"/>
              </a:ext>
            </a:extLst>
          </p:cNvPr>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868F1433-9985-4BD1-A9F8-25E600D6F19F}" type="slidenum">
              <a:rPr lang="en-US" altLang="en-US" sz="1600" smtClean="0"/>
              <a:pPr>
                <a:lnSpc>
                  <a:spcPct val="90000"/>
                </a:lnSpc>
                <a:defRPr/>
              </a:pPr>
              <a:t>‹#›</a:t>
            </a:fld>
            <a:endParaRPr lang="en-US" altLang="en-US" sz="1600"/>
          </a:p>
        </p:txBody>
      </p:sp>
      <p:sp>
        <p:nvSpPr>
          <p:cNvPr id="3075" name="Rectangle 3">
            <a:extLst>
              <a:ext uri="{FF2B5EF4-FFF2-40B4-BE49-F238E27FC236}">
                <a16:creationId xmlns="" xmlns:a16="http://schemas.microsoft.com/office/drawing/2014/main" id="{D7CBAE83-CCF2-4053-86B5-8C6A45F055FA}"/>
              </a:ext>
            </a:extLst>
          </p:cNvPr>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ED83166D-7A32-469B-A40A-F460F413BFCC}" type="slidenum">
              <a:rPr lang="en-US" altLang="en-US" sz="1600" smtClean="0">
                <a:effectLst>
                  <a:outerShdw blurRad="38100" dist="38100" dir="2700000" algn="tl">
                    <a:srgbClr val="C0C0C0"/>
                  </a:outerShdw>
                </a:effectLst>
              </a:rPr>
              <a:pPr algn="ctr">
                <a:lnSpc>
                  <a:spcPct val="90000"/>
                </a:lnSpc>
                <a:defRPr/>
              </a:pPr>
              <a:t>‹#›</a:t>
            </a:fld>
            <a:endParaRPr lang="en-US" altLang="en-US" sz="1600">
              <a:effectLst>
                <a:outerShdw blurRad="38100" dist="38100" dir="2700000" algn="tl">
                  <a:srgbClr val="C0C0C0"/>
                </a:outerShdw>
              </a:effectLst>
            </a:endParaRPr>
          </a:p>
        </p:txBody>
      </p:sp>
    </p:spTree>
    <p:extLst>
      <p:ext uri="{BB962C8B-B14F-4D97-AF65-F5344CB8AC3E}">
        <p14:creationId xmlns:p14="http://schemas.microsoft.com/office/powerpoint/2010/main" val="211800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374D19CD-5463-43D1-9ECE-67DE0FB2F416}"/>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9076677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04745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9654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04682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98807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04788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452185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76000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91155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50938" y="692150"/>
            <a:ext cx="4556125" cy="34163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29212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06028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17401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vi-VN" altLang="en-US" smtClean="0"/>
              <a:t>Bố cục </a:t>
            </a:r>
            <a:r>
              <a:rPr lang="en-US" altLang="en-US" smtClean="0"/>
              <a:t>3-</a:t>
            </a:r>
            <a:r>
              <a:rPr lang="vi-VN" altLang="en-US" smtClean="0"/>
              <a:t>3</a:t>
            </a:r>
            <a:r>
              <a:rPr lang="en-US" altLang="en-US" smtClean="0"/>
              <a:t>-3</a:t>
            </a:r>
          </a:p>
          <a:p>
            <a:pPr>
              <a:spcBef>
                <a:spcPct val="0"/>
              </a:spcBef>
            </a:pPr>
            <a:r>
              <a:rPr lang="en-US" altLang="en-US" smtClean="0"/>
              <a:t>Chính: Phân phối chuẩn và phân phối Z</a:t>
            </a:r>
            <a:endParaRPr lang="vi-VN" altLang="en-US" smtClean="0"/>
          </a:p>
          <a:p>
            <a:pPr>
              <a:spcBef>
                <a:spcPct val="0"/>
              </a:spcBef>
            </a:pPr>
            <a:r>
              <a:rPr lang="en-US" altLang="en-US" smtClean="0"/>
              <a:t>Phụ trợ: bài toán xuôi (tính xác suát) và bài toán ngược (tìm giá trị của biến ngẫu nhiên)</a:t>
            </a:r>
          </a:p>
          <a:p>
            <a:pPr>
              <a:spcBef>
                <a:spcPct val="0"/>
              </a:spcBef>
            </a:pPr>
            <a:r>
              <a:rPr lang="en-US" altLang="en-US" smtClean="0"/>
              <a:t>Phụ: mối liên hệ giữa phân phối chuẩn và phân phối nhị thức</a:t>
            </a:r>
            <a:endParaRPr lang="vi-VN" altLang="en-US" smtClean="0"/>
          </a:p>
          <a:p>
            <a:pPr>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96ADE1E2-0514-463A-B4DB-C208A27F5DFD}" type="slidenum">
              <a:rPr lang="en-GB" altLang="en-US">
                <a:latin typeface="Calibri" panose="020F0502020204030204" pitchFamily="34" charset="0"/>
              </a:rPr>
              <a:pPr/>
              <a:t>3</a:t>
            </a:fld>
            <a:endParaRPr lang="en-GB" altLang="en-US">
              <a:latin typeface="Calibri" panose="020F0502020204030204" pitchFamily="34" charset="0"/>
            </a:endParaRPr>
          </a:p>
        </p:txBody>
      </p:sp>
    </p:spTree>
    <p:extLst>
      <p:ext uri="{BB962C8B-B14F-4D97-AF65-F5344CB8AC3E}">
        <p14:creationId xmlns:p14="http://schemas.microsoft.com/office/powerpoint/2010/main" val="4061754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8E1D86E-556E-4640-8F15-903558E111BA}" type="slidenum">
              <a:rPr lang="en-GB" altLang="en-US">
                <a:latin typeface="Calibri" panose="020F0502020204030204" pitchFamily="34" charset="0"/>
              </a:rPr>
              <a:pPr/>
              <a:t>23</a:t>
            </a:fld>
            <a:endParaRPr lang="en-GB" altLang="en-US">
              <a:latin typeface="Calibri" panose="020F0502020204030204" pitchFamily="34" charset="0"/>
            </a:endParaRPr>
          </a:p>
        </p:txBody>
      </p:sp>
    </p:spTree>
    <p:extLst>
      <p:ext uri="{BB962C8B-B14F-4D97-AF65-F5344CB8AC3E}">
        <p14:creationId xmlns:p14="http://schemas.microsoft.com/office/powerpoint/2010/main" val="85589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38734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84663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461306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07685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17611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375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17611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54598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6177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E8AD8C7E-2045-403D-853F-7F96F70B7433}" type="slidenum">
              <a:rPr lang="en-GB" altLang="en-US">
                <a:latin typeface="Calibri" panose="020F0502020204030204" pitchFamily="34" charset="0"/>
              </a:rPr>
              <a:pPr/>
              <a:t>5</a:t>
            </a:fld>
            <a:endParaRPr lang="en-GB" altLang="en-US">
              <a:latin typeface="Calibri" panose="020F0502020204030204" pitchFamily="34" charset="0"/>
            </a:endParaRPr>
          </a:p>
        </p:txBody>
      </p:sp>
    </p:spTree>
    <p:extLst>
      <p:ext uri="{BB962C8B-B14F-4D97-AF65-F5344CB8AC3E}">
        <p14:creationId xmlns:p14="http://schemas.microsoft.com/office/powerpoint/2010/main" val="383833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21585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65094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33602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EBA31-236E-45E4-A1D8-2920E2F17A54}" type="slidenum">
              <a:rPr lang="en-US" altLang="en-US"/>
              <a:pPr/>
              <a:t>41</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38521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EBA31-236E-45E4-A1D8-2920E2F17A54}" type="slidenum">
              <a:rPr lang="en-US" altLang="en-US"/>
              <a:pPr/>
              <a:t>42</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30282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9A77BF-00A6-4987-83AE-E9A26628A9E5}" type="slidenum">
              <a:rPr lang="en-US" altLang="en-US"/>
              <a:pPr/>
              <a:t>43</a:t>
            </a:fld>
            <a:endParaRPr lang="en-US" altLang="en-US"/>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44490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E80E02-F179-4D66-853B-26E46E1413C4}" type="slidenum">
              <a:rPr lang="en-US" altLang="en-US"/>
              <a:pPr/>
              <a:t>44</a:t>
            </a:fld>
            <a:endParaRPr lang="en-US" altLang="en-US"/>
          </a:p>
        </p:txBody>
      </p:sp>
      <p:sp>
        <p:nvSpPr>
          <p:cNvPr id="45059" name="Rectangle 2"/>
          <p:cNvSpPr>
            <a:spLocks noGrp="1" noRot="1" noChangeAspect="1" noChangeArrowheads="1" noTextEdit="1"/>
          </p:cNvSpPr>
          <p:nvPr>
            <p:ph type="sldImg"/>
          </p:nvPr>
        </p:nvSpPr>
        <p:spPr>
          <a:xfrm>
            <a:off x="1150938" y="692150"/>
            <a:ext cx="4556125" cy="34163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90795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7866F-D6EE-488D-8D45-7F03E1E55FDC}" type="slidenum">
              <a:rPr lang="en-US" altLang="en-US"/>
              <a:pPr/>
              <a:t>45</a:t>
            </a:fld>
            <a:endParaRPr lang="en-US" altLang="en-US"/>
          </a:p>
        </p:txBody>
      </p:sp>
      <p:sp>
        <p:nvSpPr>
          <p:cNvPr id="46083" name="Rectangle 2"/>
          <p:cNvSpPr>
            <a:spLocks noGrp="1" noRot="1" noChangeAspect="1" noChangeArrowheads="1" noTextEdit="1"/>
          </p:cNvSpPr>
          <p:nvPr>
            <p:ph type="sldImg"/>
          </p:nvPr>
        </p:nvSpPr>
        <p:spPr>
          <a:xfrm>
            <a:off x="1150938" y="692150"/>
            <a:ext cx="4556125" cy="34163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66549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CB292E-B05A-4A64-9BE0-44CDDC622F8F}" type="slidenum">
              <a:rPr lang="en-US" altLang="en-US"/>
              <a:pPr/>
              <a:t>46</a:t>
            </a:fld>
            <a:endParaRPr lang="en-US" altLang="en-US"/>
          </a:p>
        </p:txBody>
      </p:sp>
      <p:sp>
        <p:nvSpPr>
          <p:cNvPr id="47107" name="Rectangle 2"/>
          <p:cNvSpPr>
            <a:spLocks noGrp="1" noRot="1" noChangeAspect="1" noChangeArrowheads="1" noTextEdit="1"/>
          </p:cNvSpPr>
          <p:nvPr>
            <p:ph type="sldImg"/>
          </p:nvPr>
        </p:nvSpPr>
        <p:spPr>
          <a:xfrm>
            <a:off x="1150938" y="692150"/>
            <a:ext cx="4556125" cy="34163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3505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144E9A4-375A-44C6-9F2E-0287B3E09E29}" type="slidenum">
              <a:rPr lang="en-GB" altLang="en-US">
                <a:latin typeface="Calibri" panose="020F0502020204030204" pitchFamily="34" charset="0"/>
              </a:rPr>
              <a:pPr/>
              <a:t>6</a:t>
            </a:fld>
            <a:endParaRPr lang="en-GB" altLang="en-US">
              <a:latin typeface="Calibri" panose="020F0502020204030204" pitchFamily="34" charset="0"/>
            </a:endParaRPr>
          </a:p>
        </p:txBody>
      </p:sp>
    </p:spTree>
    <p:extLst>
      <p:ext uri="{BB962C8B-B14F-4D97-AF65-F5344CB8AC3E}">
        <p14:creationId xmlns:p14="http://schemas.microsoft.com/office/powerpoint/2010/main" val="878860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E6A00-1EEA-44AA-BF82-CBB0B61517A9}" type="slidenum">
              <a:rPr lang="en-US" altLang="en-US"/>
              <a:pPr/>
              <a:t>47</a:t>
            </a:fld>
            <a:endParaRPr lang="en-US" altLang="en-US"/>
          </a:p>
        </p:txBody>
      </p:sp>
      <p:sp>
        <p:nvSpPr>
          <p:cNvPr id="48131" name="Rectangle 2"/>
          <p:cNvSpPr>
            <a:spLocks noGrp="1" noRot="1" noChangeAspect="1" noChangeArrowheads="1" noTextEdit="1"/>
          </p:cNvSpPr>
          <p:nvPr>
            <p:ph type="sldImg"/>
          </p:nvPr>
        </p:nvSpPr>
        <p:spPr>
          <a:xfrm>
            <a:off x="1150938" y="692150"/>
            <a:ext cx="4556125" cy="34163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4809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A2D2C5-92BF-455D-B408-8AEB963D7423}" type="slidenum">
              <a:rPr lang="en-US" altLang="en-US"/>
              <a:pPr/>
              <a:t>48</a:t>
            </a:fld>
            <a:endParaRPr lang="en-US" altLang="en-US"/>
          </a:p>
        </p:txBody>
      </p:sp>
      <p:sp>
        <p:nvSpPr>
          <p:cNvPr id="49155" name="Rectangle 2"/>
          <p:cNvSpPr>
            <a:spLocks noGrp="1" noRot="1" noChangeAspect="1" noChangeArrowheads="1" noTextEdit="1"/>
          </p:cNvSpPr>
          <p:nvPr>
            <p:ph type="sldImg"/>
          </p:nvPr>
        </p:nvSpPr>
        <p:spPr>
          <a:xfrm>
            <a:off x="1150938" y="692150"/>
            <a:ext cx="4556125" cy="34163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65198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8F06BF-3178-45D8-828D-74A295942F4F}" type="slidenum">
              <a:rPr lang="en-US" altLang="en-US"/>
              <a:pPr/>
              <a:t>49</a:t>
            </a:fld>
            <a:endParaRPr lang="en-US" altLang="en-US"/>
          </a:p>
        </p:txBody>
      </p:sp>
      <p:sp>
        <p:nvSpPr>
          <p:cNvPr id="50179" name="Rectangle 2"/>
          <p:cNvSpPr>
            <a:spLocks noGrp="1" noRot="1" noChangeAspect="1" noChangeArrowheads="1" noTextEdit="1"/>
          </p:cNvSpPr>
          <p:nvPr>
            <p:ph type="sldImg"/>
          </p:nvPr>
        </p:nvSpPr>
        <p:spPr>
          <a:xfrm>
            <a:off x="1150938" y="692150"/>
            <a:ext cx="4556125" cy="34163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11980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78B7F0-11F6-4CB2-A6B3-72EBDCCB0055}" type="slidenum">
              <a:rPr lang="en-US" altLang="en-US"/>
              <a:pPr/>
              <a:t>50</a:t>
            </a:fld>
            <a:endParaRPr lang="en-US" altLang="en-US"/>
          </a:p>
        </p:txBody>
      </p:sp>
      <p:sp>
        <p:nvSpPr>
          <p:cNvPr id="51203" name="Rectangle 2"/>
          <p:cNvSpPr>
            <a:spLocks noGrp="1" noRot="1" noChangeAspect="1" noChangeArrowheads="1" noTextEdit="1"/>
          </p:cNvSpPr>
          <p:nvPr>
            <p:ph type="sldImg"/>
          </p:nvPr>
        </p:nvSpPr>
        <p:spPr>
          <a:xfrm>
            <a:off x="1150938" y="692150"/>
            <a:ext cx="4556125" cy="34163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93208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50938" y="692150"/>
            <a:ext cx="4556125" cy="3416300"/>
          </a:xfrm>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50938" y="692150"/>
            <a:ext cx="4556125" cy="3416300"/>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647597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83483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76B05FB-756A-4A99-B4BE-354AE93F537F}" type="slidenum">
              <a:rPr lang="en-GB" altLang="en-US">
                <a:latin typeface="Calibri" panose="020F0502020204030204" pitchFamily="34" charset="0"/>
              </a:rPr>
              <a:pPr/>
              <a:t>7</a:t>
            </a:fld>
            <a:endParaRPr lang="en-GB" altLang="en-US">
              <a:latin typeface="Calibri" panose="020F0502020204030204" pitchFamily="34" charset="0"/>
            </a:endParaRPr>
          </a:p>
        </p:txBody>
      </p:sp>
    </p:spTree>
    <p:extLst>
      <p:ext uri="{BB962C8B-B14F-4D97-AF65-F5344CB8AC3E}">
        <p14:creationId xmlns:p14="http://schemas.microsoft.com/office/powerpoint/2010/main" val="2563141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50938" y="692150"/>
            <a:ext cx="4556125" cy="3416300"/>
          </a:xfrm>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92794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33322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736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76449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97813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12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7157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183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7889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015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0528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530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7091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4315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1879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
        <p:nvSpPr>
          <p:cNvPr id="7" name="Footer Placeholder 5">
            <a:extLst>
              <a:ext uri="{FF2B5EF4-FFF2-40B4-BE49-F238E27FC236}">
                <a16:creationId xmlns="" xmlns:a16="http://schemas.microsoft.com/office/drawing/2014/main"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46724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5017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7281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7012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2035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48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8625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4860697"/>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32548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4818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196490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 xmlns:a16="http://schemas.microsoft.com/office/drawing/2014/main"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21977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1415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328120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2848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37819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254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34166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13034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4176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4880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
        <p:nvSpPr>
          <p:cNvPr id="11" name="Footer Placeholder 5">
            <a:extLst>
              <a:ext uri="{FF2B5EF4-FFF2-40B4-BE49-F238E27FC236}">
                <a16:creationId xmlns="" xmlns:a16="http://schemas.microsoft.com/office/drawing/2014/main"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07163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
        <p:nvSpPr>
          <p:cNvPr id="7" name="Footer Placeholder 5">
            <a:extLst>
              <a:ext uri="{FF2B5EF4-FFF2-40B4-BE49-F238E27FC236}">
                <a16:creationId xmlns="" xmlns:a16="http://schemas.microsoft.com/office/drawing/2014/main"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7303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 xmlns:a16="http://schemas.microsoft.com/office/drawing/2014/main"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43560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 xmlns:a16="http://schemas.microsoft.com/office/drawing/2014/main"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61546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 xmlns:a16="http://schemas.microsoft.com/office/drawing/2014/main"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3601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 xmlns:a16="http://schemas.microsoft.com/office/drawing/2014/main"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22396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609600"/>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391378825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680" r:id="rId14"/>
    <p:sldLayoutId id="2147483681" r:id="rId15"/>
    <p:sldLayoutId id="2147483683" r:id="rId16"/>
    <p:sldLayoutId id="2147483687" r:id="rId17"/>
    <p:sldLayoutId id="2147483688" r:id="rId18"/>
    <p:sldLayoutId id="2147483690" r:id="rId19"/>
    <p:sldLayoutId id="2147483691" r:id="rId20"/>
    <p:sldLayoutId id="2147483692" r:id="rId21"/>
    <p:sldLayoutId id="2147483693" r:id="rId22"/>
    <p:sldLayoutId id="2147483694" r:id="rId23"/>
    <p:sldLayoutId id="2147483695" r:id="rId24"/>
    <p:sldLayoutId id="2147483696" r:id="rId25"/>
    <p:sldLayoutId id="2147483711" r:id="rId26"/>
    <p:sldLayoutId id="2147483651" r:id="rId27"/>
    <p:sldLayoutId id="2147483652" r:id="rId28"/>
    <p:sldLayoutId id="2147483653" r:id="rId29"/>
    <p:sldLayoutId id="2147483654" r:id="rId30"/>
    <p:sldLayoutId id="2147483659" r:id="rId31"/>
    <p:sldLayoutId id="2147483663" r:id="rId32"/>
    <p:sldLayoutId id="2147483664" r:id="rId33"/>
    <p:sldLayoutId id="2147483665" r:id="rId34"/>
    <p:sldLayoutId id="2147483666" r:id="rId35"/>
    <p:sldLayoutId id="2147483668" r:id="rId36"/>
    <p:sldLayoutId id="2147483675" r:id="rId37"/>
    <p:sldLayoutId id="214748367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4.png"/><Relationship Id="rId5" Type="http://schemas.openxmlformats.org/officeDocument/2006/relationships/oleObject" Target="../embeddings/oleObject7.bin"/><Relationship Id="rId6"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oleObject" Target="../embeddings/oleObject8.bin"/><Relationship Id="rId6" Type="http://schemas.openxmlformats.org/officeDocument/2006/relationships/image" Target="../media/image16.wmf"/><Relationship Id="rId1" Type="http://schemas.openxmlformats.org/officeDocument/2006/relationships/vmlDrawing" Target="../drawings/vmlDrawing6.vml"/><Relationship Id="rId2"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9.bin"/><Relationship Id="rId5" Type="http://schemas.openxmlformats.org/officeDocument/2006/relationships/image" Target="../media/image21.wmf"/><Relationship Id="rId1" Type="http://schemas.openxmlformats.org/officeDocument/2006/relationships/vmlDrawing" Target="../drawings/vmlDrawing7.vml"/><Relationship Id="rId2"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3.png"/><Relationship Id="rId5" Type="http://schemas.openxmlformats.org/officeDocument/2006/relationships/oleObject" Target="../embeddings/oleObject10.bin"/><Relationship Id="rId6" Type="http://schemas.openxmlformats.org/officeDocument/2006/relationships/image" Target="../media/image22.wmf"/><Relationship Id="rId7" Type="http://schemas.openxmlformats.org/officeDocument/2006/relationships/image" Target="../media/image24.png"/><Relationship Id="rId1" Type="http://schemas.openxmlformats.org/officeDocument/2006/relationships/vmlDrawing" Target="../drawings/vmlDrawing8.vml"/><Relationship Id="rId2"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1.bin"/><Relationship Id="rId5" Type="http://schemas.openxmlformats.org/officeDocument/2006/relationships/image" Target="../media/image26.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2.bin"/><Relationship Id="rId5" Type="http://schemas.openxmlformats.org/officeDocument/2006/relationships/image" Target="../media/image28.wmf"/><Relationship Id="rId6" Type="http://schemas.openxmlformats.org/officeDocument/2006/relationships/oleObject" Target="../embeddings/oleObject13.bin"/><Relationship Id="rId7" Type="http://schemas.openxmlformats.org/officeDocument/2006/relationships/image" Target="../media/image29.wmf"/><Relationship Id="rId1" Type="http://schemas.openxmlformats.org/officeDocument/2006/relationships/vmlDrawing" Target="../drawings/vmlDrawing10.vml"/><Relationship Id="rId2"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 Id="rId11"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14.bin"/><Relationship Id="rId5" Type="http://schemas.openxmlformats.org/officeDocument/2006/relationships/image" Target="../media/image40.wmf"/><Relationship Id="rId1" Type="http://schemas.openxmlformats.org/officeDocument/2006/relationships/vmlDrawing" Target="../drawings/vmlDrawing11.vml"/><Relationship Id="rId2"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46.png"/><Relationship Id="rId5" Type="http://schemas.openxmlformats.org/officeDocument/2006/relationships/oleObject" Target="../embeddings/oleObject15.bin"/><Relationship Id="rId6" Type="http://schemas.openxmlformats.org/officeDocument/2006/relationships/image" Target="../media/image40.wmf"/><Relationship Id="rId7" Type="http://schemas.openxmlformats.org/officeDocument/2006/relationships/oleObject" Target="../embeddings/oleObject16.bin"/><Relationship Id="rId1" Type="http://schemas.openxmlformats.org/officeDocument/2006/relationships/vmlDrawing" Target="../drawings/vmlDrawing12.vml"/><Relationship Id="rId2"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3" Type="http://schemas.openxmlformats.org/officeDocument/2006/relationships/oleObject" Target="../embeddings/oleObject17.bin"/><Relationship Id="rId14" Type="http://schemas.openxmlformats.org/officeDocument/2006/relationships/image" Target="../media/image41.wmf"/><Relationship Id="rId15" Type="http://schemas.openxmlformats.org/officeDocument/2006/relationships/oleObject" Target="../embeddings/oleObject18.bin"/><Relationship Id="rId16" Type="http://schemas.openxmlformats.org/officeDocument/2006/relationships/image" Target="../media/image42.wmf"/><Relationship Id="rId1" Type="http://schemas.openxmlformats.org/officeDocument/2006/relationships/vmlDrawing" Target="../drawings/vmlDrawing13.vml"/><Relationship Id="rId2" Type="http://schemas.openxmlformats.org/officeDocument/2006/relationships/slideLayout" Target="../slideLayouts/slideLayout2.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47.png"/><Relationship Id="rId5" Type="http://schemas.openxmlformats.org/officeDocument/2006/relationships/oleObject" Target="../embeddings/oleObject19.bin"/><Relationship Id="rId6" Type="http://schemas.openxmlformats.org/officeDocument/2006/relationships/image" Target="../media/image4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47.png"/><Relationship Id="rId5" Type="http://schemas.openxmlformats.org/officeDocument/2006/relationships/oleObject" Target="../embeddings/oleObject20.bin"/><Relationship Id="rId6" Type="http://schemas.openxmlformats.org/officeDocument/2006/relationships/image" Target="../media/image45.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21.bin"/><Relationship Id="rId5" Type="http://schemas.openxmlformats.org/officeDocument/2006/relationships/image" Target="../media/image48.wmf"/><Relationship Id="rId6" Type="http://schemas.openxmlformats.org/officeDocument/2006/relationships/image" Target="../media/image49.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22.bin"/><Relationship Id="rId5" Type="http://schemas.openxmlformats.org/officeDocument/2006/relationships/image" Target="../media/image48.wmf"/><Relationship Id="rId6" Type="http://schemas.openxmlformats.org/officeDocument/2006/relationships/image" Target="../media/image49.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23.bin"/><Relationship Id="rId5" Type="http://schemas.openxmlformats.org/officeDocument/2006/relationships/image" Target="../media/image50.wmf"/><Relationship Id="rId6" Type="http://schemas.openxmlformats.org/officeDocument/2006/relationships/image" Target="../media/image51.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51.png"/><Relationship Id="rId5" Type="http://schemas.openxmlformats.org/officeDocument/2006/relationships/oleObject" Target="../embeddings/oleObject24.bin"/><Relationship Id="rId6" Type="http://schemas.openxmlformats.org/officeDocument/2006/relationships/image" Target="../media/image50.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wmf"/><Relationship Id="rId4" Type="http://schemas.openxmlformats.org/officeDocument/2006/relationships/image" Target="../media/image53.wmf"/><Relationship Id="rId5" Type="http://schemas.openxmlformats.org/officeDocument/2006/relationships/image" Target="../media/image54.wmf"/><Relationship Id="rId6" Type="http://schemas.openxmlformats.org/officeDocument/2006/relationships/image" Target="../media/image55.wmf"/><Relationship Id="rId7" Type="http://schemas.openxmlformats.org/officeDocument/2006/relationships/image" Target="../media/image56.wmf"/><Relationship Id="rId8" Type="http://schemas.openxmlformats.org/officeDocument/2006/relationships/image" Target="../media/image57.wmf"/><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 Id="rId3" Type="http://schemas.openxmlformats.org/officeDocument/2006/relationships/image" Target="../media/image6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25.bin"/><Relationship Id="rId5" Type="http://schemas.openxmlformats.org/officeDocument/2006/relationships/image" Target="../media/image58.emf"/><Relationship Id="rId6" Type="http://schemas.openxmlformats.org/officeDocument/2006/relationships/oleObject" Target="../embeddings/oleObject26.bin"/><Relationship Id="rId7" Type="http://schemas.openxmlformats.org/officeDocument/2006/relationships/image" Target="../media/image59.emf"/><Relationship Id="rId8" Type="http://schemas.openxmlformats.org/officeDocument/2006/relationships/image" Target="../media/image69.png"/><Relationship Id="rId9" Type="http://schemas.openxmlformats.org/officeDocument/2006/relationships/oleObject" Target="../embeddings/oleObject27.bin"/><Relationship Id="rId10" Type="http://schemas.openxmlformats.org/officeDocument/2006/relationships/image" Target="../media/image60.emf"/><Relationship Id="rId1" Type="http://schemas.openxmlformats.org/officeDocument/2006/relationships/vmlDrawing" Target="../drawings/vmlDrawing20.vml"/><Relationship Id="rId2"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6.wmf"/><Relationship Id="rId6" Type="http://schemas.openxmlformats.org/officeDocument/2006/relationships/image" Target="../media/image7.png"/><Relationship Id="rId1" Type="http://schemas.openxmlformats.org/officeDocument/2006/relationships/vmlDrawing" Target="../drawings/vmlDrawing3.vml"/><Relationship Id="rId2"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28.bin"/><Relationship Id="rId5" Type="http://schemas.openxmlformats.org/officeDocument/2006/relationships/image" Target="../media/image68.wmf"/><Relationship Id="rId1" Type="http://schemas.openxmlformats.org/officeDocument/2006/relationships/vmlDrawing" Target="../drawings/vmlDrawing21.vml"/><Relationship Id="rId2"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29.bin"/><Relationship Id="rId5" Type="http://schemas.openxmlformats.org/officeDocument/2006/relationships/image" Target="../media/image69.wmf"/><Relationship Id="rId1" Type="http://schemas.openxmlformats.org/officeDocument/2006/relationships/vmlDrawing" Target="../drawings/vmlDrawing22.vml"/><Relationship Id="rId2"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 Id="rId3" Type="http://schemas.openxmlformats.org/officeDocument/2006/relationships/image" Target="../media/image70.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30.bin"/><Relationship Id="rId5" Type="http://schemas.openxmlformats.org/officeDocument/2006/relationships/image" Target="../media/image71.wmf"/><Relationship Id="rId1" Type="http://schemas.openxmlformats.org/officeDocument/2006/relationships/vmlDrawing" Target="../drawings/vmlDrawing23.vml"/><Relationship Id="rId2"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4.bin"/><Relationship Id="rId5" Type="http://schemas.openxmlformats.org/officeDocument/2006/relationships/image" Target="../media/image9.wmf"/><Relationship Id="rId6" Type="http://schemas.openxmlformats.org/officeDocument/2006/relationships/oleObject" Target="../embeddings/oleObject5.bin"/><Relationship Id="rId7" Type="http://schemas.openxmlformats.org/officeDocument/2006/relationships/image" Target="../media/image10.wmf"/><Relationship Id="rId8" Type="http://schemas.openxmlformats.org/officeDocument/2006/relationships/oleObject" Target="../embeddings/oleObject6.bin"/><Relationship Id="rId9"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74774" cy="457200"/>
          </a:xfrm>
        </p:spPr>
        <p:txBody>
          <a:bodyPr>
            <a:normAutofit fontScale="90000"/>
          </a:bodyPr>
          <a:lstStyle/>
          <a:p>
            <a:r>
              <a:rPr lang="en-US" dirty="0" smtClean="0"/>
              <a:t>BÀI TẬP CHƯƠNG 5</a:t>
            </a:r>
            <a:endParaRPr lang="en-US" dirty="0"/>
          </a:p>
        </p:txBody>
      </p:sp>
      <p:sp>
        <p:nvSpPr>
          <p:cNvPr id="3" name="Content Placeholder 2"/>
          <p:cNvSpPr>
            <a:spLocks noGrp="1"/>
          </p:cNvSpPr>
          <p:nvPr>
            <p:ph idx="1"/>
          </p:nvPr>
        </p:nvSpPr>
        <p:spPr>
          <a:xfrm>
            <a:off x="152400" y="990600"/>
            <a:ext cx="8991600" cy="5350708"/>
          </a:xfrm>
        </p:spPr>
        <p:txBody>
          <a:bodyPr>
            <a:normAutofit/>
          </a:bodyPr>
          <a:lstStyle/>
          <a:p>
            <a:pPr marL="514350" indent="-514350">
              <a:buFont typeface="+mj-lt"/>
              <a:buAutoNum type="arabicPeriod"/>
            </a:pPr>
            <a:r>
              <a:rPr lang="en-US" dirty="0" err="1" smtClean="0">
                <a:solidFill>
                  <a:schemeClr val="accent1">
                    <a:lumMod val="50000"/>
                  </a:schemeClr>
                </a:solidFill>
              </a:rPr>
              <a:t>Một</a:t>
            </a:r>
            <a:r>
              <a:rPr lang="en-US" dirty="0" smtClean="0">
                <a:solidFill>
                  <a:schemeClr val="accent1">
                    <a:lumMod val="50000"/>
                  </a:schemeClr>
                </a:solidFill>
              </a:rPr>
              <a:t> </a:t>
            </a:r>
            <a:r>
              <a:rPr lang="en-US" dirty="0" err="1" smtClean="0">
                <a:solidFill>
                  <a:schemeClr val="accent1">
                    <a:lumMod val="50000"/>
                  </a:schemeClr>
                </a:solidFill>
              </a:rPr>
              <a:t>xạ</a:t>
            </a:r>
            <a:r>
              <a:rPr lang="en-US" dirty="0" smtClean="0">
                <a:solidFill>
                  <a:schemeClr val="accent1">
                    <a:lumMod val="50000"/>
                  </a:schemeClr>
                </a:solidFill>
              </a:rPr>
              <a:t> </a:t>
            </a:r>
            <a:r>
              <a:rPr lang="en-US" dirty="0" err="1" smtClean="0">
                <a:solidFill>
                  <a:schemeClr val="accent1">
                    <a:lumMod val="50000"/>
                  </a:schemeClr>
                </a:solidFill>
              </a:rPr>
              <a:t>thủ</a:t>
            </a:r>
            <a:r>
              <a:rPr lang="en-US" dirty="0" smtClean="0">
                <a:solidFill>
                  <a:schemeClr val="accent1">
                    <a:lumMod val="50000"/>
                  </a:schemeClr>
                </a:solidFill>
              </a:rPr>
              <a:t> </a:t>
            </a:r>
            <a:r>
              <a:rPr lang="en-US" dirty="0" err="1" smtClean="0">
                <a:solidFill>
                  <a:schemeClr val="accent1">
                    <a:lumMod val="50000"/>
                  </a:schemeClr>
                </a:solidFill>
              </a:rPr>
              <a:t>bắn</a:t>
            </a:r>
            <a:r>
              <a:rPr lang="en-US" dirty="0" smtClean="0">
                <a:solidFill>
                  <a:schemeClr val="accent1">
                    <a:lumMod val="50000"/>
                  </a:schemeClr>
                </a:solidFill>
              </a:rPr>
              <a:t> 4 </a:t>
            </a:r>
            <a:r>
              <a:rPr lang="en-US" dirty="0" err="1" smtClean="0">
                <a:solidFill>
                  <a:schemeClr val="accent1">
                    <a:lumMod val="50000"/>
                  </a:schemeClr>
                </a:solidFill>
              </a:rPr>
              <a:t>phát</a:t>
            </a:r>
            <a:r>
              <a:rPr lang="en-US" dirty="0" smtClean="0">
                <a:solidFill>
                  <a:schemeClr val="accent1">
                    <a:lumMod val="50000"/>
                  </a:schemeClr>
                </a:solidFill>
              </a:rPr>
              <a:t> </a:t>
            </a:r>
            <a:r>
              <a:rPr lang="en-US" dirty="0" err="1" smtClean="0">
                <a:solidFill>
                  <a:schemeClr val="accent1">
                    <a:lumMod val="50000"/>
                  </a:schemeClr>
                </a:solidFill>
              </a:rPr>
              <a:t>đạn</a:t>
            </a:r>
            <a:r>
              <a:rPr lang="en-US" dirty="0" smtClean="0">
                <a:solidFill>
                  <a:schemeClr val="accent1">
                    <a:lumMod val="50000"/>
                  </a:schemeClr>
                </a:solidFill>
              </a:rPr>
              <a:t> </a:t>
            </a:r>
            <a:r>
              <a:rPr lang="en-US" dirty="0" err="1" smtClean="0">
                <a:solidFill>
                  <a:schemeClr val="accent1">
                    <a:lumMod val="50000"/>
                  </a:schemeClr>
                </a:solidFill>
              </a:rPr>
              <a:t>vào</a:t>
            </a:r>
            <a:r>
              <a:rPr lang="en-US" dirty="0" smtClean="0">
                <a:solidFill>
                  <a:schemeClr val="accent1">
                    <a:lumMod val="50000"/>
                  </a:schemeClr>
                </a:solidFill>
              </a:rPr>
              <a:t> </a:t>
            </a:r>
            <a:r>
              <a:rPr lang="en-US" dirty="0" err="1" smtClean="0">
                <a:solidFill>
                  <a:schemeClr val="accent1">
                    <a:lumMod val="50000"/>
                  </a:schemeClr>
                </a:solidFill>
              </a:rPr>
              <a:t>mục</a:t>
            </a:r>
            <a:r>
              <a:rPr lang="en-US" dirty="0" smtClean="0">
                <a:solidFill>
                  <a:schemeClr val="accent1">
                    <a:lumMod val="50000"/>
                  </a:schemeClr>
                </a:solidFill>
              </a:rPr>
              <a:t> </a:t>
            </a:r>
            <a:r>
              <a:rPr lang="en-US" dirty="0" err="1" smtClean="0">
                <a:solidFill>
                  <a:schemeClr val="accent1">
                    <a:lumMod val="50000"/>
                  </a:schemeClr>
                </a:solidFill>
              </a:rPr>
              <a:t>tiêu</a:t>
            </a:r>
            <a:r>
              <a:rPr lang="en-US" dirty="0" smtClean="0">
                <a:solidFill>
                  <a:schemeClr val="accent1">
                    <a:lumMod val="50000"/>
                  </a:schemeClr>
                </a:solidFill>
              </a:rPr>
              <a:t> </a:t>
            </a:r>
            <a:r>
              <a:rPr lang="en-US" dirty="0" err="1" smtClean="0">
                <a:solidFill>
                  <a:schemeClr val="accent1">
                    <a:lumMod val="50000"/>
                  </a:schemeClr>
                </a:solidFill>
              </a:rPr>
              <a:t>một</a:t>
            </a:r>
            <a:r>
              <a:rPr lang="en-US" dirty="0" smtClean="0">
                <a:solidFill>
                  <a:schemeClr val="accent1">
                    <a:lumMod val="50000"/>
                  </a:schemeClr>
                </a:solidFill>
              </a:rPr>
              <a:t> </a:t>
            </a:r>
            <a:r>
              <a:rPr lang="en-US" dirty="0" err="1" smtClean="0">
                <a:solidFill>
                  <a:schemeClr val="accent1">
                    <a:lumMod val="50000"/>
                  </a:schemeClr>
                </a:solidFill>
              </a:rPr>
              <a:t>cách</a:t>
            </a:r>
            <a:r>
              <a:rPr lang="en-US" dirty="0" smtClean="0">
                <a:solidFill>
                  <a:schemeClr val="accent1">
                    <a:lumMod val="50000"/>
                  </a:schemeClr>
                </a:solidFill>
              </a:rPr>
              <a:t> </a:t>
            </a:r>
            <a:r>
              <a:rPr lang="en-US" dirty="0" err="1" smtClean="0">
                <a:solidFill>
                  <a:schemeClr val="accent1">
                    <a:lumMod val="50000"/>
                  </a:schemeClr>
                </a:solidFill>
              </a:rPr>
              <a:t>độc</a:t>
            </a:r>
            <a:r>
              <a:rPr lang="en-US" dirty="0" smtClean="0">
                <a:solidFill>
                  <a:schemeClr val="accent1">
                    <a:lumMod val="50000"/>
                  </a:schemeClr>
                </a:solidFill>
              </a:rPr>
              <a:t> </a:t>
            </a:r>
            <a:r>
              <a:rPr lang="en-US" dirty="0" err="1" smtClean="0">
                <a:solidFill>
                  <a:schemeClr val="accent1">
                    <a:lumMod val="50000"/>
                  </a:schemeClr>
                </a:solidFill>
              </a:rPr>
              <a:t>lập</a:t>
            </a:r>
            <a:r>
              <a:rPr lang="en-US" dirty="0" smtClean="0">
                <a:solidFill>
                  <a:schemeClr val="accent1">
                    <a:lumMod val="50000"/>
                  </a:schemeClr>
                </a:solidFill>
              </a:rPr>
              <a:t>. </a:t>
            </a:r>
            <a:r>
              <a:rPr lang="en-US" dirty="0" err="1" smtClean="0">
                <a:solidFill>
                  <a:schemeClr val="accent1">
                    <a:lumMod val="50000"/>
                  </a:schemeClr>
                </a:solidFill>
              </a:rPr>
              <a:t>Xác</a:t>
            </a:r>
            <a:r>
              <a:rPr lang="en-US" dirty="0" smtClean="0">
                <a:solidFill>
                  <a:schemeClr val="accent1">
                    <a:lumMod val="50000"/>
                  </a:schemeClr>
                </a:solidFill>
              </a:rPr>
              <a:t> </a:t>
            </a:r>
            <a:r>
              <a:rPr lang="en-US" dirty="0" err="1" smtClean="0">
                <a:solidFill>
                  <a:schemeClr val="accent1">
                    <a:lumMod val="50000"/>
                  </a:schemeClr>
                </a:solidFill>
              </a:rPr>
              <a:t>suất</a:t>
            </a:r>
            <a:r>
              <a:rPr lang="en-US" dirty="0" smtClean="0">
                <a:solidFill>
                  <a:schemeClr val="accent1">
                    <a:lumMod val="50000"/>
                  </a:schemeClr>
                </a:solidFill>
              </a:rPr>
              <a:t> </a:t>
            </a:r>
            <a:r>
              <a:rPr lang="en-US" dirty="0" err="1" smtClean="0">
                <a:solidFill>
                  <a:schemeClr val="accent1">
                    <a:lumMod val="50000"/>
                  </a:schemeClr>
                </a:solidFill>
              </a:rPr>
              <a:t>để</a:t>
            </a:r>
            <a:r>
              <a:rPr lang="en-US" dirty="0" smtClean="0">
                <a:solidFill>
                  <a:schemeClr val="accent1">
                    <a:lumMod val="50000"/>
                  </a:schemeClr>
                </a:solidFill>
              </a:rPr>
              <a:t> </a:t>
            </a:r>
            <a:r>
              <a:rPr lang="en-US" dirty="0" err="1" smtClean="0">
                <a:solidFill>
                  <a:schemeClr val="accent1">
                    <a:lumMod val="50000"/>
                  </a:schemeClr>
                </a:solidFill>
              </a:rPr>
              <a:t>bắn</a:t>
            </a:r>
            <a:r>
              <a:rPr lang="en-US" dirty="0" smtClean="0">
                <a:solidFill>
                  <a:schemeClr val="accent1">
                    <a:lumMod val="50000"/>
                  </a:schemeClr>
                </a:solidFill>
              </a:rPr>
              <a:t> </a:t>
            </a:r>
            <a:r>
              <a:rPr lang="en-US" dirty="0" err="1" smtClean="0">
                <a:solidFill>
                  <a:schemeClr val="accent1">
                    <a:lumMod val="50000"/>
                  </a:schemeClr>
                </a:solidFill>
              </a:rPr>
              <a:t>trúng</a:t>
            </a:r>
            <a:r>
              <a:rPr lang="en-US" dirty="0">
                <a:solidFill>
                  <a:schemeClr val="accent1">
                    <a:lumMod val="50000"/>
                  </a:schemeClr>
                </a:solidFill>
              </a:rPr>
              <a:t> </a:t>
            </a:r>
            <a:r>
              <a:rPr lang="en-US" dirty="0" err="1" smtClean="0">
                <a:solidFill>
                  <a:schemeClr val="accent1">
                    <a:lumMod val="50000"/>
                  </a:schemeClr>
                </a:solidFill>
              </a:rPr>
              <a:t>mục</a:t>
            </a:r>
            <a:r>
              <a:rPr lang="en-US" dirty="0" smtClean="0">
                <a:solidFill>
                  <a:schemeClr val="accent1">
                    <a:lumMod val="50000"/>
                  </a:schemeClr>
                </a:solidFill>
              </a:rPr>
              <a:t> </a:t>
            </a:r>
            <a:r>
              <a:rPr lang="en-US" dirty="0" err="1" smtClean="0">
                <a:solidFill>
                  <a:schemeClr val="accent1">
                    <a:lumMod val="50000"/>
                  </a:schemeClr>
                </a:solidFill>
              </a:rPr>
              <a:t>tiêu</a:t>
            </a:r>
            <a:r>
              <a:rPr lang="en-US" dirty="0" smtClean="0">
                <a:solidFill>
                  <a:schemeClr val="accent1">
                    <a:lumMod val="50000"/>
                  </a:schemeClr>
                </a:solidFill>
              </a:rPr>
              <a:t> </a:t>
            </a:r>
            <a:r>
              <a:rPr lang="en-US" dirty="0" err="1" smtClean="0">
                <a:solidFill>
                  <a:schemeClr val="accent1">
                    <a:lumMod val="50000"/>
                  </a:schemeClr>
                </a:solidFill>
              </a:rPr>
              <a:t>của</a:t>
            </a:r>
            <a:r>
              <a:rPr lang="en-US" dirty="0" smtClean="0">
                <a:solidFill>
                  <a:schemeClr val="accent1">
                    <a:lumMod val="50000"/>
                  </a:schemeClr>
                </a:solidFill>
              </a:rPr>
              <a:t> </a:t>
            </a:r>
            <a:r>
              <a:rPr lang="en-US" dirty="0" err="1" smtClean="0">
                <a:solidFill>
                  <a:schemeClr val="accent1">
                    <a:lumMod val="50000"/>
                  </a:schemeClr>
                </a:solidFill>
              </a:rPr>
              <a:t>mỗi</a:t>
            </a:r>
            <a:r>
              <a:rPr lang="en-US" dirty="0" smtClean="0">
                <a:solidFill>
                  <a:schemeClr val="accent1">
                    <a:lumMod val="50000"/>
                  </a:schemeClr>
                </a:solidFill>
              </a:rPr>
              <a:t> </a:t>
            </a:r>
            <a:r>
              <a:rPr lang="en-US" dirty="0" err="1" smtClean="0">
                <a:solidFill>
                  <a:schemeClr val="accent1">
                    <a:lumMod val="50000"/>
                  </a:schemeClr>
                </a:solidFill>
              </a:rPr>
              <a:t>lần</a:t>
            </a:r>
            <a:r>
              <a:rPr lang="en-US" dirty="0" smtClean="0">
                <a:solidFill>
                  <a:schemeClr val="accent1">
                    <a:lumMod val="50000"/>
                  </a:schemeClr>
                </a:solidFill>
              </a:rPr>
              <a:t> </a:t>
            </a:r>
            <a:r>
              <a:rPr lang="en-US" dirty="0" err="1" smtClean="0">
                <a:solidFill>
                  <a:schemeClr val="accent1">
                    <a:lumMod val="50000"/>
                  </a:schemeClr>
                </a:solidFill>
              </a:rPr>
              <a:t>bắn</a:t>
            </a:r>
            <a:r>
              <a:rPr lang="en-US" dirty="0" smtClean="0">
                <a:solidFill>
                  <a:schemeClr val="accent1">
                    <a:lumMod val="50000"/>
                  </a:schemeClr>
                </a:solidFill>
              </a:rPr>
              <a:t> </a:t>
            </a:r>
            <a:r>
              <a:rPr lang="en-US" dirty="0" err="1" smtClean="0">
                <a:solidFill>
                  <a:schemeClr val="accent1">
                    <a:lumMod val="50000"/>
                  </a:schemeClr>
                </a:solidFill>
              </a:rPr>
              <a:t>là</a:t>
            </a:r>
            <a:r>
              <a:rPr lang="en-US" dirty="0" smtClean="0">
                <a:solidFill>
                  <a:schemeClr val="accent1">
                    <a:lumMod val="50000"/>
                  </a:schemeClr>
                </a:solidFill>
              </a:rPr>
              <a:t> </a:t>
            </a:r>
            <a:r>
              <a:rPr lang="en-US" dirty="0" err="1" smtClean="0">
                <a:solidFill>
                  <a:schemeClr val="accent1">
                    <a:lumMod val="50000"/>
                  </a:schemeClr>
                </a:solidFill>
              </a:rPr>
              <a:t>như</a:t>
            </a:r>
            <a:r>
              <a:rPr lang="en-US" dirty="0">
                <a:solidFill>
                  <a:schemeClr val="accent1">
                    <a:lumMod val="50000"/>
                  </a:schemeClr>
                </a:solidFill>
              </a:rPr>
              <a:t> </a:t>
            </a:r>
            <a:r>
              <a:rPr lang="en-US" dirty="0" err="1" smtClean="0">
                <a:solidFill>
                  <a:schemeClr val="accent1">
                    <a:lumMod val="50000"/>
                  </a:schemeClr>
                </a:solidFill>
              </a:rPr>
              <a:t>nhau</a:t>
            </a:r>
            <a:r>
              <a:rPr lang="en-US" dirty="0" smtClean="0">
                <a:solidFill>
                  <a:schemeClr val="accent1">
                    <a:lumMod val="50000"/>
                  </a:schemeClr>
                </a:solidFill>
              </a:rPr>
              <a:t> </a:t>
            </a:r>
            <a:r>
              <a:rPr lang="en-US" dirty="0" err="1" smtClean="0">
                <a:solidFill>
                  <a:schemeClr val="accent1">
                    <a:lumMod val="50000"/>
                  </a:schemeClr>
                </a:solidFill>
              </a:rPr>
              <a:t>và</a:t>
            </a:r>
            <a:r>
              <a:rPr lang="en-US" dirty="0" smtClean="0">
                <a:solidFill>
                  <a:schemeClr val="accent1">
                    <a:lumMod val="50000"/>
                  </a:schemeClr>
                </a:solidFill>
              </a:rPr>
              <a:t> </a:t>
            </a:r>
            <a:r>
              <a:rPr lang="en-US" dirty="0" err="1" smtClean="0">
                <a:solidFill>
                  <a:schemeClr val="accent1">
                    <a:lumMod val="50000"/>
                  </a:schemeClr>
                </a:solidFill>
              </a:rPr>
              <a:t>bằng</a:t>
            </a:r>
            <a:r>
              <a:rPr lang="en-US" dirty="0" smtClean="0">
                <a:solidFill>
                  <a:schemeClr val="accent1">
                    <a:lumMod val="50000"/>
                  </a:schemeClr>
                </a:solidFill>
              </a:rPr>
              <a:t> 0.6. </a:t>
            </a:r>
            <a:r>
              <a:rPr lang="en-US" dirty="0" err="1" smtClean="0">
                <a:solidFill>
                  <a:schemeClr val="accent1">
                    <a:lumMod val="50000"/>
                  </a:schemeClr>
                </a:solidFill>
              </a:rPr>
              <a:t>Hỏi</a:t>
            </a:r>
            <a:r>
              <a:rPr lang="en-US" dirty="0" smtClean="0">
                <a:solidFill>
                  <a:schemeClr val="accent1">
                    <a:lumMod val="50000"/>
                  </a:schemeClr>
                </a:solidFill>
              </a:rPr>
              <a:t> </a:t>
            </a:r>
            <a:r>
              <a:rPr lang="en-US" dirty="0" err="1" smtClean="0">
                <a:solidFill>
                  <a:schemeClr val="accent1">
                    <a:lumMod val="50000"/>
                  </a:schemeClr>
                </a:solidFill>
              </a:rPr>
              <a:t>xác</a:t>
            </a:r>
            <a:r>
              <a:rPr lang="en-US" dirty="0" smtClean="0">
                <a:solidFill>
                  <a:schemeClr val="accent1">
                    <a:lumMod val="50000"/>
                  </a:schemeClr>
                </a:solidFill>
              </a:rPr>
              <a:t> </a:t>
            </a:r>
            <a:r>
              <a:rPr lang="en-US" dirty="0" err="1" smtClean="0">
                <a:solidFill>
                  <a:schemeClr val="accent1">
                    <a:lumMod val="50000"/>
                  </a:schemeClr>
                </a:solidFill>
              </a:rPr>
              <a:t>suất</a:t>
            </a:r>
            <a:r>
              <a:rPr lang="en-US" dirty="0" smtClean="0">
                <a:solidFill>
                  <a:schemeClr val="accent1">
                    <a:lumMod val="50000"/>
                  </a:schemeClr>
                </a:solidFill>
              </a:rPr>
              <a:t> </a:t>
            </a:r>
            <a:r>
              <a:rPr lang="en-US" dirty="0" err="1" smtClean="0">
                <a:solidFill>
                  <a:schemeClr val="accent1">
                    <a:lumMod val="50000"/>
                  </a:schemeClr>
                </a:solidFill>
              </a:rPr>
              <a:t>để</a:t>
            </a:r>
            <a:r>
              <a:rPr lang="en-US" dirty="0" smtClean="0">
                <a:solidFill>
                  <a:schemeClr val="accent1">
                    <a:lumMod val="50000"/>
                  </a:schemeClr>
                </a:solidFill>
              </a:rPr>
              <a:t> 2 </a:t>
            </a:r>
            <a:r>
              <a:rPr lang="en-US" dirty="0" err="1" smtClean="0">
                <a:solidFill>
                  <a:schemeClr val="accent1">
                    <a:lumMod val="50000"/>
                  </a:schemeClr>
                </a:solidFill>
              </a:rPr>
              <a:t>viên</a:t>
            </a:r>
            <a:r>
              <a:rPr lang="en-US" dirty="0" smtClean="0">
                <a:solidFill>
                  <a:schemeClr val="accent1">
                    <a:lumMod val="50000"/>
                  </a:schemeClr>
                </a:solidFill>
              </a:rPr>
              <a:t> </a:t>
            </a:r>
            <a:r>
              <a:rPr lang="en-US" dirty="0" err="1" smtClean="0">
                <a:solidFill>
                  <a:schemeClr val="accent1">
                    <a:lumMod val="50000"/>
                  </a:schemeClr>
                </a:solidFill>
              </a:rPr>
              <a:t>đặn</a:t>
            </a:r>
            <a:r>
              <a:rPr lang="en-US" dirty="0" smtClean="0">
                <a:solidFill>
                  <a:schemeClr val="accent1">
                    <a:lumMod val="50000"/>
                  </a:schemeClr>
                </a:solidFill>
              </a:rPr>
              <a:t> </a:t>
            </a:r>
            <a:r>
              <a:rPr lang="en-US" dirty="0" err="1" smtClean="0">
                <a:solidFill>
                  <a:schemeClr val="accent1">
                    <a:lumMod val="50000"/>
                  </a:schemeClr>
                </a:solidFill>
              </a:rPr>
              <a:t>bắn</a:t>
            </a:r>
            <a:r>
              <a:rPr lang="en-US" dirty="0" smtClean="0">
                <a:solidFill>
                  <a:schemeClr val="accent1">
                    <a:lumMod val="50000"/>
                  </a:schemeClr>
                </a:solidFill>
              </a:rPr>
              <a:t> </a:t>
            </a:r>
            <a:r>
              <a:rPr lang="en-US" dirty="0" err="1" smtClean="0">
                <a:solidFill>
                  <a:schemeClr val="accent1">
                    <a:lumMod val="50000"/>
                  </a:schemeClr>
                </a:solidFill>
              </a:rPr>
              <a:t>trúng</a:t>
            </a:r>
            <a:r>
              <a:rPr lang="en-US" dirty="0" smtClean="0">
                <a:solidFill>
                  <a:schemeClr val="accent1">
                    <a:lumMod val="50000"/>
                  </a:schemeClr>
                </a:solidFill>
              </a:rPr>
              <a:t> </a:t>
            </a:r>
            <a:r>
              <a:rPr lang="en-US" dirty="0" err="1" smtClean="0">
                <a:solidFill>
                  <a:schemeClr val="accent1">
                    <a:lumMod val="50000"/>
                  </a:schemeClr>
                </a:solidFill>
              </a:rPr>
              <a:t>mục</a:t>
            </a:r>
            <a:r>
              <a:rPr lang="en-US" dirty="0" smtClean="0">
                <a:solidFill>
                  <a:schemeClr val="accent1">
                    <a:lumMod val="50000"/>
                  </a:schemeClr>
                </a:solidFill>
              </a:rPr>
              <a:t> </a:t>
            </a:r>
            <a:r>
              <a:rPr lang="en-US" dirty="0" err="1" smtClean="0">
                <a:solidFill>
                  <a:schemeClr val="accent1">
                    <a:lumMod val="50000"/>
                  </a:schemeClr>
                </a:solidFill>
              </a:rPr>
              <a:t>tiêu</a:t>
            </a:r>
            <a:r>
              <a:rPr lang="en-US" dirty="0" smtClean="0">
                <a:solidFill>
                  <a:schemeClr val="accent1">
                    <a:lumMod val="50000"/>
                  </a:schemeClr>
                </a:solidFill>
              </a:rPr>
              <a:t>?</a:t>
            </a:r>
          </a:p>
          <a:p>
            <a:pPr marL="514350" indent="-514350">
              <a:buFont typeface="+mj-lt"/>
              <a:buAutoNum type="arabicPeriod"/>
            </a:pPr>
            <a:r>
              <a:rPr lang="en-US" dirty="0" err="1" smtClean="0">
                <a:solidFill>
                  <a:srgbClr val="FF6600"/>
                </a:solidFill>
              </a:rPr>
              <a:t>Đề</a:t>
            </a:r>
            <a:r>
              <a:rPr lang="en-US" dirty="0" smtClean="0">
                <a:solidFill>
                  <a:srgbClr val="FF6600"/>
                </a:solidFill>
              </a:rPr>
              <a:t> </a:t>
            </a:r>
            <a:r>
              <a:rPr lang="en-US" dirty="0" err="1" smtClean="0">
                <a:solidFill>
                  <a:srgbClr val="FF6600"/>
                </a:solidFill>
              </a:rPr>
              <a:t>thi</a:t>
            </a:r>
            <a:r>
              <a:rPr lang="en-US" dirty="0" smtClean="0">
                <a:solidFill>
                  <a:srgbClr val="FF6600"/>
                </a:solidFill>
              </a:rPr>
              <a:t> </a:t>
            </a:r>
            <a:r>
              <a:rPr lang="en-US" dirty="0" err="1" smtClean="0">
                <a:solidFill>
                  <a:srgbClr val="FF6600"/>
                </a:solidFill>
              </a:rPr>
              <a:t>trắc</a:t>
            </a:r>
            <a:r>
              <a:rPr lang="en-US" dirty="0" smtClean="0">
                <a:solidFill>
                  <a:srgbClr val="FF6600"/>
                </a:solidFill>
              </a:rPr>
              <a:t> </a:t>
            </a:r>
            <a:r>
              <a:rPr lang="en-US" dirty="0" err="1" smtClean="0">
                <a:solidFill>
                  <a:srgbClr val="FF6600"/>
                </a:solidFill>
              </a:rPr>
              <a:t>nghiệm</a:t>
            </a:r>
            <a:r>
              <a:rPr lang="en-US" dirty="0" smtClean="0">
                <a:solidFill>
                  <a:srgbClr val="FF6600"/>
                </a:solidFill>
              </a:rPr>
              <a:t> </a:t>
            </a:r>
            <a:r>
              <a:rPr lang="en-US" dirty="0" err="1" smtClean="0">
                <a:solidFill>
                  <a:srgbClr val="FF6600"/>
                </a:solidFill>
              </a:rPr>
              <a:t>môn</a:t>
            </a:r>
            <a:r>
              <a:rPr lang="en-US" dirty="0" smtClean="0">
                <a:solidFill>
                  <a:srgbClr val="FF6600"/>
                </a:solidFill>
              </a:rPr>
              <a:t> </a:t>
            </a:r>
            <a:r>
              <a:rPr lang="en-US" dirty="0" err="1" smtClean="0">
                <a:solidFill>
                  <a:srgbClr val="FF6600"/>
                </a:solidFill>
              </a:rPr>
              <a:t>toán</a:t>
            </a:r>
            <a:r>
              <a:rPr lang="en-US" dirty="0" smtClean="0">
                <a:solidFill>
                  <a:srgbClr val="FF6600"/>
                </a:solidFill>
              </a:rPr>
              <a:t> </a:t>
            </a:r>
            <a:r>
              <a:rPr lang="en-US" dirty="0" err="1" smtClean="0">
                <a:solidFill>
                  <a:srgbClr val="FF6600"/>
                </a:solidFill>
              </a:rPr>
              <a:t>gồm</a:t>
            </a:r>
            <a:r>
              <a:rPr lang="en-US" dirty="0" smtClean="0">
                <a:solidFill>
                  <a:srgbClr val="FF6600"/>
                </a:solidFill>
              </a:rPr>
              <a:t> 50 </a:t>
            </a:r>
            <a:r>
              <a:rPr lang="en-US" dirty="0" err="1" smtClean="0">
                <a:solidFill>
                  <a:srgbClr val="FF6600"/>
                </a:solidFill>
              </a:rPr>
              <a:t>câu</a:t>
            </a:r>
            <a:r>
              <a:rPr lang="en-US" dirty="0" smtClean="0">
                <a:solidFill>
                  <a:srgbClr val="FF6600"/>
                </a:solidFill>
              </a:rPr>
              <a:t>, </a:t>
            </a:r>
            <a:r>
              <a:rPr lang="en-US" dirty="0" err="1" smtClean="0">
                <a:solidFill>
                  <a:srgbClr val="FF6600"/>
                </a:solidFill>
              </a:rPr>
              <a:t>mỗi</a:t>
            </a:r>
            <a:r>
              <a:rPr lang="en-US" dirty="0" smtClean="0">
                <a:solidFill>
                  <a:srgbClr val="FF6600"/>
                </a:solidFill>
              </a:rPr>
              <a:t> </a:t>
            </a:r>
            <a:r>
              <a:rPr lang="en-US" dirty="0" err="1" smtClean="0">
                <a:solidFill>
                  <a:srgbClr val="FF6600"/>
                </a:solidFill>
              </a:rPr>
              <a:t>câu</a:t>
            </a:r>
            <a:r>
              <a:rPr lang="en-US" dirty="0" smtClean="0">
                <a:solidFill>
                  <a:srgbClr val="FF6600"/>
                </a:solidFill>
              </a:rPr>
              <a:t> </a:t>
            </a:r>
            <a:r>
              <a:rPr lang="en-US" dirty="0" err="1" smtClean="0">
                <a:solidFill>
                  <a:srgbClr val="FF6600"/>
                </a:solidFill>
              </a:rPr>
              <a:t>có</a:t>
            </a:r>
            <a:r>
              <a:rPr lang="en-US" dirty="0" smtClean="0">
                <a:solidFill>
                  <a:srgbClr val="FF6600"/>
                </a:solidFill>
              </a:rPr>
              <a:t> 4 </a:t>
            </a:r>
            <a:r>
              <a:rPr lang="en-US" dirty="0" err="1" smtClean="0">
                <a:solidFill>
                  <a:srgbClr val="FF6600"/>
                </a:solidFill>
              </a:rPr>
              <a:t>phương</a:t>
            </a:r>
            <a:r>
              <a:rPr lang="en-US" dirty="0" smtClean="0">
                <a:solidFill>
                  <a:srgbClr val="FF6600"/>
                </a:solidFill>
              </a:rPr>
              <a:t> </a:t>
            </a:r>
            <a:r>
              <a:rPr lang="en-US" dirty="0" err="1" smtClean="0">
                <a:solidFill>
                  <a:srgbClr val="FF6600"/>
                </a:solidFill>
              </a:rPr>
              <a:t>án</a:t>
            </a:r>
            <a:r>
              <a:rPr lang="en-US" dirty="0" smtClean="0">
                <a:solidFill>
                  <a:srgbClr val="FF6600"/>
                </a:solidFill>
              </a:rPr>
              <a:t> </a:t>
            </a:r>
            <a:r>
              <a:rPr lang="en-US" dirty="0" err="1" smtClean="0">
                <a:solidFill>
                  <a:srgbClr val="FF6600"/>
                </a:solidFill>
              </a:rPr>
              <a:t>trả</a:t>
            </a:r>
            <a:r>
              <a:rPr lang="en-US" dirty="0" smtClean="0">
                <a:solidFill>
                  <a:srgbClr val="FF6600"/>
                </a:solidFill>
              </a:rPr>
              <a:t> </a:t>
            </a:r>
            <a:r>
              <a:rPr lang="en-US" dirty="0" err="1" smtClean="0">
                <a:solidFill>
                  <a:srgbClr val="FF6600"/>
                </a:solidFill>
              </a:rPr>
              <a:t>lời</a:t>
            </a:r>
            <a:r>
              <a:rPr lang="en-US" dirty="0" smtClean="0">
                <a:solidFill>
                  <a:srgbClr val="FF6600"/>
                </a:solidFill>
              </a:rPr>
              <a:t>  </a:t>
            </a:r>
            <a:r>
              <a:rPr lang="en-US" dirty="0" err="1" smtClean="0">
                <a:solidFill>
                  <a:srgbClr val="FF6600"/>
                </a:solidFill>
              </a:rPr>
              <a:t>và</a:t>
            </a:r>
            <a:r>
              <a:rPr lang="en-US" dirty="0" smtClean="0">
                <a:solidFill>
                  <a:srgbClr val="FF6600"/>
                </a:solidFill>
              </a:rPr>
              <a:t> </a:t>
            </a:r>
            <a:r>
              <a:rPr lang="en-US" dirty="0" err="1" smtClean="0">
                <a:solidFill>
                  <a:srgbClr val="FF6600"/>
                </a:solidFill>
              </a:rPr>
              <a:t>có</a:t>
            </a:r>
            <a:r>
              <a:rPr lang="en-US" dirty="0" smtClean="0">
                <a:solidFill>
                  <a:srgbClr val="FF6600"/>
                </a:solidFill>
              </a:rPr>
              <a:t> 1 </a:t>
            </a:r>
            <a:r>
              <a:rPr lang="en-US" dirty="0" err="1" smtClean="0">
                <a:solidFill>
                  <a:srgbClr val="FF6600"/>
                </a:solidFill>
              </a:rPr>
              <a:t>đáp</a:t>
            </a:r>
            <a:r>
              <a:rPr lang="en-US" dirty="0" smtClean="0">
                <a:solidFill>
                  <a:srgbClr val="FF6600"/>
                </a:solidFill>
              </a:rPr>
              <a:t> </a:t>
            </a:r>
            <a:r>
              <a:rPr lang="en-US" dirty="0" err="1" smtClean="0">
                <a:solidFill>
                  <a:srgbClr val="FF6600"/>
                </a:solidFill>
              </a:rPr>
              <a:t>án</a:t>
            </a:r>
            <a:r>
              <a:rPr lang="en-US" dirty="0" smtClean="0">
                <a:solidFill>
                  <a:srgbClr val="FF6600"/>
                </a:solidFill>
              </a:rPr>
              <a:t> </a:t>
            </a:r>
            <a:r>
              <a:rPr lang="en-US" dirty="0" err="1" smtClean="0">
                <a:solidFill>
                  <a:srgbClr val="FF6600"/>
                </a:solidFill>
              </a:rPr>
              <a:t>đúng</a:t>
            </a:r>
            <a:r>
              <a:rPr lang="en-US" dirty="0" smtClean="0">
                <a:solidFill>
                  <a:srgbClr val="FF6600"/>
                </a:solidFill>
              </a:rPr>
              <a:t>. </a:t>
            </a:r>
            <a:r>
              <a:rPr lang="en-US" dirty="0" err="1" smtClean="0">
                <a:solidFill>
                  <a:srgbClr val="FF6600"/>
                </a:solidFill>
              </a:rPr>
              <a:t>Một</a:t>
            </a:r>
            <a:r>
              <a:rPr lang="en-US" dirty="0" smtClean="0">
                <a:solidFill>
                  <a:srgbClr val="FF6600"/>
                </a:solidFill>
              </a:rPr>
              <a:t> </a:t>
            </a:r>
            <a:r>
              <a:rPr lang="en-US" dirty="0" err="1" smtClean="0">
                <a:solidFill>
                  <a:srgbClr val="FF6600"/>
                </a:solidFill>
              </a:rPr>
              <a:t>học</a:t>
            </a:r>
            <a:r>
              <a:rPr lang="en-US" dirty="0" smtClean="0">
                <a:solidFill>
                  <a:srgbClr val="FF6600"/>
                </a:solidFill>
              </a:rPr>
              <a:t> </a:t>
            </a:r>
            <a:r>
              <a:rPr lang="en-US" dirty="0" err="1" smtClean="0">
                <a:solidFill>
                  <a:srgbClr val="FF6600"/>
                </a:solidFill>
              </a:rPr>
              <a:t>sinh</a:t>
            </a:r>
            <a:r>
              <a:rPr lang="en-US" dirty="0" smtClean="0">
                <a:solidFill>
                  <a:srgbClr val="FF6600"/>
                </a:solidFill>
              </a:rPr>
              <a:t> </a:t>
            </a:r>
            <a:r>
              <a:rPr lang="en-US" dirty="0" err="1" smtClean="0">
                <a:solidFill>
                  <a:srgbClr val="FF6600"/>
                </a:solidFill>
              </a:rPr>
              <a:t>ở</a:t>
            </a:r>
            <a:r>
              <a:rPr lang="en-US" dirty="0" smtClean="0">
                <a:solidFill>
                  <a:srgbClr val="FF6600"/>
                </a:solidFill>
              </a:rPr>
              <a:t> </a:t>
            </a:r>
            <a:r>
              <a:rPr lang="en-US" dirty="0" err="1" smtClean="0">
                <a:solidFill>
                  <a:srgbClr val="FF6600"/>
                </a:solidFill>
              </a:rPr>
              <a:t>Sơn</a:t>
            </a:r>
            <a:r>
              <a:rPr lang="en-US" dirty="0" smtClean="0">
                <a:solidFill>
                  <a:srgbClr val="FF6600"/>
                </a:solidFill>
              </a:rPr>
              <a:t> La </a:t>
            </a:r>
            <a:r>
              <a:rPr lang="en-US" dirty="0" err="1" smtClean="0">
                <a:solidFill>
                  <a:srgbClr val="FF6600"/>
                </a:solidFill>
              </a:rPr>
              <a:t>trả</a:t>
            </a:r>
            <a:r>
              <a:rPr lang="en-US" dirty="0" smtClean="0">
                <a:solidFill>
                  <a:srgbClr val="FF6600"/>
                </a:solidFill>
              </a:rPr>
              <a:t> </a:t>
            </a:r>
            <a:r>
              <a:rPr lang="en-US" dirty="0" err="1" smtClean="0">
                <a:solidFill>
                  <a:srgbClr val="FF6600"/>
                </a:solidFill>
              </a:rPr>
              <a:t>lời</a:t>
            </a:r>
            <a:r>
              <a:rPr lang="en-US" dirty="0" smtClean="0">
                <a:solidFill>
                  <a:srgbClr val="FF6600"/>
                </a:solidFill>
              </a:rPr>
              <a:t> </a:t>
            </a:r>
            <a:r>
              <a:rPr lang="en-US" dirty="0" err="1" smtClean="0">
                <a:solidFill>
                  <a:srgbClr val="FF6600"/>
                </a:solidFill>
              </a:rPr>
              <a:t>một</a:t>
            </a:r>
            <a:r>
              <a:rPr lang="en-US" dirty="0" smtClean="0">
                <a:solidFill>
                  <a:srgbClr val="FF6600"/>
                </a:solidFill>
              </a:rPr>
              <a:t> </a:t>
            </a:r>
            <a:r>
              <a:rPr lang="en-US" dirty="0" err="1" smtClean="0">
                <a:solidFill>
                  <a:srgbClr val="FF6600"/>
                </a:solidFill>
              </a:rPr>
              <a:t>cách</a:t>
            </a:r>
            <a:r>
              <a:rPr lang="en-US" dirty="0" smtClean="0">
                <a:solidFill>
                  <a:srgbClr val="FF6600"/>
                </a:solidFill>
              </a:rPr>
              <a:t> </a:t>
            </a:r>
            <a:r>
              <a:rPr lang="en-US" dirty="0" err="1" smtClean="0">
                <a:solidFill>
                  <a:srgbClr val="FF6600"/>
                </a:solidFill>
              </a:rPr>
              <a:t>ngẫu</a:t>
            </a:r>
            <a:r>
              <a:rPr lang="en-US" dirty="0" smtClean="0">
                <a:solidFill>
                  <a:srgbClr val="FF6600"/>
                </a:solidFill>
              </a:rPr>
              <a:t> </a:t>
            </a:r>
            <a:r>
              <a:rPr lang="en-US" dirty="0" err="1" smtClean="0">
                <a:solidFill>
                  <a:srgbClr val="FF6600"/>
                </a:solidFill>
              </a:rPr>
              <a:t>nhiên</a:t>
            </a:r>
            <a:r>
              <a:rPr lang="en-US" dirty="0" smtClean="0">
                <a:solidFill>
                  <a:srgbClr val="FF6600"/>
                </a:solidFill>
              </a:rPr>
              <a:t> </a:t>
            </a:r>
            <a:r>
              <a:rPr lang="en-US" dirty="0" err="1" smtClean="0">
                <a:solidFill>
                  <a:srgbClr val="FF6600"/>
                </a:solidFill>
              </a:rPr>
              <a:t>ở</a:t>
            </a:r>
            <a:r>
              <a:rPr lang="en-US" dirty="0" smtClean="0">
                <a:solidFill>
                  <a:srgbClr val="FF6600"/>
                </a:solidFill>
              </a:rPr>
              <a:t> </a:t>
            </a:r>
            <a:r>
              <a:rPr lang="en-US" dirty="0" err="1" smtClean="0">
                <a:solidFill>
                  <a:srgbClr val="FF6600"/>
                </a:solidFill>
              </a:rPr>
              <a:t>tất</a:t>
            </a:r>
            <a:r>
              <a:rPr lang="en-US" dirty="0" smtClean="0">
                <a:solidFill>
                  <a:srgbClr val="FF6600"/>
                </a:solidFill>
              </a:rPr>
              <a:t> </a:t>
            </a:r>
            <a:r>
              <a:rPr lang="en-US" dirty="0" err="1" smtClean="0">
                <a:solidFill>
                  <a:srgbClr val="FF6600"/>
                </a:solidFill>
              </a:rPr>
              <a:t>cả</a:t>
            </a:r>
            <a:r>
              <a:rPr lang="en-US" dirty="0" smtClean="0">
                <a:solidFill>
                  <a:srgbClr val="FF6600"/>
                </a:solidFill>
              </a:rPr>
              <a:t> </a:t>
            </a:r>
            <a:r>
              <a:rPr lang="en-US" dirty="0" err="1" smtClean="0">
                <a:solidFill>
                  <a:srgbClr val="FF6600"/>
                </a:solidFill>
              </a:rPr>
              <a:t>các</a:t>
            </a:r>
            <a:r>
              <a:rPr lang="en-US" dirty="0" smtClean="0">
                <a:solidFill>
                  <a:srgbClr val="FF6600"/>
                </a:solidFill>
              </a:rPr>
              <a:t> </a:t>
            </a:r>
            <a:r>
              <a:rPr lang="en-US" dirty="0" err="1" smtClean="0">
                <a:solidFill>
                  <a:srgbClr val="FF6600"/>
                </a:solidFill>
              </a:rPr>
              <a:t>câu</a:t>
            </a:r>
            <a:r>
              <a:rPr lang="en-US" dirty="0" smtClean="0">
                <a:solidFill>
                  <a:srgbClr val="FF6600"/>
                </a:solidFill>
              </a:rPr>
              <a:t> </a:t>
            </a:r>
            <a:r>
              <a:rPr lang="en-US" dirty="0" err="1" smtClean="0">
                <a:solidFill>
                  <a:srgbClr val="FF6600"/>
                </a:solidFill>
              </a:rPr>
              <a:t>trong</a:t>
            </a:r>
            <a:r>
              <a:rPr lang="en-US" dirty="0" smtClean="0">
                <a:solidFill>
                  <a:srgbClr val="FF6600"/>
                </a:solidFill>
              </a:rPr>
              <a:t> </a:t>
            </a:r>
            <a:r>
              <a:rPr lang="en-US" dirty="0" err="1" smtClean="0">
                <a:solidFill>
                  <a:srgbClr val="FF6600"/>
                </a:solidFill>
              </a:rPr>
              <a:t>đề</a:t>
            </a:r>
            <a:r>
              <a:rPr lang="en-US" dirty="0" smtClean="0">
                <a:solidFill>
                  <a:srgbClr val="FF6600"/>
                </a:solidFill>
              </a:rPr>
              <a:t>. </a:t>
            </a:r>
            <a:r>
              <a:rPr lang="en-US" dirty="0" err="1" smtClean="0">
                <a:solidFill>
                  <a:srgbClr val="FF6600"/>
                </a:solidFill>
              </a:rPr>
              <a:t>Hỏi</a:t>
            </a:r>
            <a:r>
              <a:rPr lang="en-US" dirty="0" smtClean="0">
                <a:solidFill>
                  <a:srgbClr val="FF6600"/>
                </a:solidFill>
              </a:rPr>
              <a:t>:</a:t>
            </a:r>
          </a:p>
          <a:p>
            <a:pPr marL="747712" lvl="1" indent="-514350">
              <a:buFont typeface="+mj-lt"/>
              <a:buAutoNum type="alphaLcParenR"/>
            </a:pPr>
            <a:r>
              <a:rPr lang="en-US" dirty="0" err="1" smtClean="0">
                <a:solidFill>
                  <a:srgbClr val="FF6600"/>
                </a:solidFill>
              </a:rPr>
              <a:t>Xác</a:t>
            </a:r>
            <a:r>
              <a:rPr lang="en-US" dirty="0" smtClean="0">
                <a:solidFill>
                  <a:srgbClr val="FF6600"/>
                </a:solidFill>
              </a:rPr>
              <a:t> </a:t>
            </a:r>
            <a:r>
              <a:rPr lang="en-US" dirty="0" err="1" smtClean="0">
                <a:solidFill>
                  <a:srgbClr val="FF6600"/>
                </a:solidFill>
              </a:rPr>
              <a:t>suất</a:t>
            </a:r>
            <a:r>
              <a:rPr lang="en-US" dirty="0" smtClean="0">
                <a:solidFill>
                  <a:srgbClr val="FF6600"/>
                </a:solidFill>
              </a:rPr>
              <a:t> </a:t>
            </a:r>
            <a:r>
              <a:rPr lang="en-US" dirty="0" err="1" smtClean="0">
                <a:solidFill>
                  <a:srgbClr val="FF6600"/>
                </a:solidFill>
              </a:rPr>
              <a:t>để</a:t>
            </a:r>
            <a:r>
              <a:rPr lang="en-US" dirty="0" smtClean="0">
                <a:solidFill>
                  <a:srgbClr val="FF6600"/>
                </a:solidFill>
              </a:rPr>
              <a:t> </a:t>
            </a:r>
            <a:r>
              <a:rPr lang="en-US" dirty="0" err="1" smtClean="0">
                <a:solidFill>
                  <a:srgbClr val="FF6600"/>
                </a:solidFill>
              </a:rPr>
              <a:t>học</a:t>
            </a:r>
            <a:r>
              <a:rPr lang="en-US" dirty="0" smtClean="0">
                <a:solidFill>
                  <a:srgbClr val="FF6600"/>
                </a:solidFill>
              </a:rPr>
              <a:t> </a:t>
            </a:r>
            <a:r>
              <a:rPr lang="en-US" dirty="0" err="1" smtClean="0">
                <a:solidFill>
                  <a:srgbClr val="FF6600"/>
                </a:solidFill>
              </a:rPr>
              <a:t>sinh</a:t>
            </a:r>
            <a:r>
              <a:rPr lang="en-US" dirty="0" smtClean="0">
                <a:solidFill>
                  <a:srgbClr val="FF6600"/>
                </a:solidFill>
              </a:rPr>
              <a:t> </a:t>
            </a:r>
            <a:r>
              <a:rPr lang="en-US" dirty="0" err="1" smtClean="0">
                <a:solidFill>
                  <a:srgbClr val="FF6600"/>
                </a:solidFill>
              </a:rPr>
              <a:t>trả</a:t>
            </a:r>
            <a:r>
              <a:rPr lang="en-US" dirty="0" smtClean="0">
                <a:solidFill>
                  <a:srgbClr val="FF6600"/>
                </a:solidFill>
              </a:rPr>
              <a:t> </a:t>
            </a:r>
            <a:r>
              <a:rPr lang="en-US" dirty="0" err="1" smtClean="0">
                <a:solidFill>
                  <a:srgbClr val="FF6600"/>
                </a:solidFill>
              </a:rPr>
              <a:t>mời</a:t>
            </a:r>
            <a:r>
              <a:rPr lang="en-US" dirty="0" smtClean="0">
                <a:solidFill>
                  <a:srgbClr val="FF6600"/>
                </a:solidFill>
              </a:rPr>
              <a:t> </a:t>
            </a:r>
            <a:r>
              <a:rPr lang="en-US" dirty="0" err="1" smtClean="0">
                <a:solidFill>
                  <a:srgbClr val="FF6600"/>
                </a:solidFill>
              </a:rPr>
              <a:t>đúng</a:t>
            </a:r>
            <a:r>
              <a:rPr lang="en-US" dirty="0" smtClean="0">
                <a:solidFill>
                  <a:srgbClr val="FF6600"/>
                </a:solidFill>
              </a:rPr>
              <a:t> 5 </a:t>
            </a:r>
            <a:r>
              <a:rPr lang="en-US" dirty="0" err="1" smtClean="0">
                <a:solidFill>
                  <a:srgbClr val="FF6600"/>
                </a:solidFill>
              </a:rPr>
              <a:t>câu</a:t>
            </a:r>
            <a:r>
              <a:rPr lang="en-US" dirty="0">
                <a:solidFill>
                  <a:srgbClr val="FF6600"/>
                </a:solidFill>
              </a:rPr>
              <a:t>?</a:t>
            </a:r>
            <a:endParaRPr lang="en-US" dirty="0" smtClean="0">
              <a:solidFill>
                <a:srgbClr val="FF6600"/>
              </a:solidFill>
            </a:endParaRPr>
          </a:p>
          <a:p>
            <a:pPr marL="747712" lvl="1" indent="-514350">
              <a:buFont typeface="+mj-lt"/>
              <a:buAutoNum type="alphaLcParenR"/>
            </a:pPr>
            <a:r>
              <a:rPr lang="en-US" dirty="0" err="1" smtClean="0">
                <a:solidFill>
                  <a:srgbClr val="FF6600"/>
                </a:solidFill>
              </a:rPr>
              <a:t>Xác</a:t>
            </a:r>
            <a:r>
              <a:rPr lang="en-US" dirty="0" smtClean="0">
                <a:solidFill>
                  <a:srgbClr val="FF6600"/>
                </a:solidFill>
              </a:rPr>
              <a:t> </a:t>
            </a:r>
            <a:r>
              <a:rPr lang="en-US" dirty="0" err="1" smtClean="0">
                <a:solidFill>
                  <a:srgbClr val="FF6600"/>
                </a:solidFill>
              </a:rPr>
              <a:t>suất</a:t>
            </a:r>
            <a:r>
              <a:rPr lang="en-US" dirty="0" smtClean="0">
                <a:solidFill>
                  <a:srgbClr val="FF6600"/>
                </a:solidFill>
              </a:rPr>
              <a:t> </a:t>
            </a:r>
            <a:r>
              <a:rPr lang="en-US" dirty="0" err="1" smtClean="0">
                <a:solidFill>
                  <a:srgbClr val="FF6600"/>
                </a:solidFill>
              </a:rPr>
              <a:t>để</a:t>
            </a:r>
            <a:r>
              <a:rPr lang="en-US" dirty="0" smtClean="0">
                <a:solidFill>
                  <a:srgbClr val="FF6600"/>
                </a:solidFill>
              </a:rPr>
              <a:t> </a:t>
            </a:r>
            <a:r>
              <a:rPr lang="en-US" dirty="0" err="1" smtClean="0">
                <a:solidFill>
                  <a:srgbClr val="FF6600"/>
                </a:solidFill>
              </a:rPr>
              <a:t>học</a:t>
            </a:r>
            <a:r>
              <a:rPr lang="en-US" dirty="0" smtClean="0">
                <a:solidFill>
                  <a:srgbClr val="FF6600"/>
                </a:solidFill>
              </a:rPr>
              <a:t> </a:t>
            </a:r>
            <a:r>
              <a:rPr lang="en-US" dirty="0" err="1" smtClean="0">
                <a:solidFill>
                  <a:srgbClr val="FF6600"/>
                </a:solidFill>
              </a:rPr>
              <a:t>sinh</a:t>
            </a:r>
            <a:r>
              <a:rPr lang="en-US" dirty="0" smtClean="0">
                <a:solidFill>
                  <a:srgbClr val="FF6600"/>
                </a:solidFill>
              </a:rPr>
              <a:t> </a:t>
            </a:r>
            <a:r>
              <a:rPr lang="en-US" dirty="0" err="1" smtClean="0">
                <a:solidFill>
                  <a:srgbClr val="FF6600"/>
                </a:solidFill>
              </a:rPr>
              <a:t>đạt</a:t>
            </a:r>
            <a:r>
              <a:rPr lang="en-US" dirty="0" smtClean="0">
                <a:solidFill>
                  <a:srgbClr val="FF6600"/>
                </a:solidFill>
              </a:rPr>
              <a:t> </a:t>
            </a:r>
            <a:r>
              <a:rPr lang="en-US" dirty="0" err="1" smtClean="0">
                <a:solidFill>
                  <a:srgbClr val="FF6600"/>
                </a:solidFill>
              </a:rPr>
              <a:t>điểm</a:t>
            </a:r>
            <a:r>
              <a:rPr lang="en-US" dirty="0" smtClean="0">
                <a:solidFill>
                  <a:srgbClr val="FF6600"/>
                </a:solidFill>
              </a:rPr>
              <a:t> 10?</a:t>
            </a:r>
          </a:p>
          <a:p>
            <a:pPr marL="747712" lvl="1" indent="-514350">
              <a:buFont typeface="+mj-lt"/>
              <a:buAutoNum type="alphaLcParenR"/>
            </a:pPr>
            <a:r>
              <a:rPr lang="en-US" dirty="0" err="1" smtClean="0">
                <a:solidFill>
                  <a:srgbClr val="FF6600"/>
                </a:solidFill>
              </a:rPr>
              <a:t>Xác</a:t>
            </a:r>
            <a:r>
              <a:rPr lang="en-US" dirty="0" smtClean="0">
                <a:solidFill>
                  <a:srgbClr val="FF6600"/>
                </a:solidFill>
              </a:rPr>
              <a:t> </a:t>
            </a:r>
            <a:r>
              <a:rPr lang="en-US" dirty="0" err="1" smtClean="0">
                <a:solidFill>
                  <a:srgbClr val="FF6600"/>
                </a:solidFill>
              </a:rPr>
              <a:t>suất</a:t>
            </a:r>
            <a:r>
              <a:rPr lang="en-US" dirty="0" smtClean="0">
                <a:solidFill>
                  <a:srgbClr val="FF6600"/>
                </a:solidFill>
              </a:rPr>
              <a:t> </a:t>
            </a:r>
            <a:r>
              <a:rPr lang="en-US" dirty="0" err="1" smtClean="0">
                <a:solidFill>
                  <a:srgbClr val="FF6600"/>
                </a:solidFill>
              </a:rPr>
              <a:t>để</a:t>
            </a:r>
            <a:r>
              <a:rPr lang="en-US" dirty="0" smtClean="0">
                <a:solidFill>
                  <a:srgbClr val="FF6600"/>
                </a:solidFill>
              </a:rPr>
              <a:t> </a:t>
            </a:r>
            <a:r>
              <a:rPr lang="en-US" dirty="0" err="1" smtClean="0">
                <a:solidFill>
                  <a:srgbClr val="FF6600"/>
                </a:solidFill>
              </a:rPr>
              <a:t>học</a:t>
            </a:r>
            <a:r>
              <a:rPr lang="en-US" dirty="0" smtClean="0">
                <a:solidFill>
                  <a:srgbClr val="FF6600"/>
                </a:solidFill>
              </a:rPr>
              <a:t> </a:t>
            </a:r>
            <a:r>
              <a:rPr lang="en-US" dirty="0" err="1" smtClean="0">
                <a:solidFill>
                  <a:srgbClr val="FF6600"/>
                </a:solidFill>
              </a:rPr>
              <a:t>sinh</a:t>
            </a:r>
            <a:r>
              <a:rPr lang="en-US" dirty="0" smtClean="0">
                <a:solidFill>
                  <a:srgbClr val="FF6600"/>
                </a:solidFill>
              </a:rPr>
              <a:t> </a:t>
            </a:r>
            <a:r>
              <a:rPr lang="en-US" dirty="0" err="1" smtClean="0">
                <a:solidFill>
                  <a:srgbClr val="FF6600"/>
                </a:solidFill>
              </a:rPr>
              <a:t>trả</a:t>
            </a:r>
            <a:r>
              <a:rPr lang="en-US" dirty="0" smtClean="0">
                <a:solidFill>
                  <a:srgbClr val="FF6600"/>
                </a:solidFill>
              </a:rPr>
              <a:t> </a:t>
            </a:r>
            <a:r>
              <a:rPr lang="en-US" dirty="0" err="1" smtClean="0">
                <a:solidFill>
                  <a:srgbClr val="FF6600"/>
                </a:solidFill>
              </a:rPr>
              <a:t>lời</a:t>
            </a:r>
            <a:r>
              <a:rPr lang="en-US" dirty="0" smtClean="0">
                <a:solidFill>
                  <a:srgbClr val="FF6600"/>
                </a:solidFill>
              </a:rPr>
              <a:t> </a:t>
            </a:r>
            <a:r>
              <a:rPr lang="en-US" dirty="0" err="1" smtClean="0">
                <a:solidFill>
                  <a:srgbClr val="FF6600"/>
                </a:solidFill>
              </a:rPr>
              <a:t>đúng</a:t>
            </a:r>
            <a:r>
              <a:rPr lang="en-US" dirty="0" smtClean="0">
                <a:solidFill>
                  <a:srgbClr val="FF6600"/>
                </a:solidFill>
              </a:rPr>
              <a:t> </a:t>
            </a:r>
            <a:r>
              <a:rPr lang="en-US" dirty="0" err="1" smtClean="0">
                <a:solidFill>
                  <a:srgbClr val="FF6600"/>
                </a:solidFill>
              </a:rPr>
              <a:t>ít</a:t>
            </a:r>
            <a:r>
              <a:rPr lang="en-US" dirty="0" smtClean="0">
                <a:solidFill>
                  <a:srgbClr val="FF6600"/>
                </a:solidFill>
              </a:rPr>
              <a:t> </a:t>
            </a:r>
            <a:r>
              <a:rPr lang="en-US" dirty="0" err="1" smtClean="0">
                <a:solidFill>
                  <a:srgbClr val="FF6600"/>
                </a:solidFill>
              </a:rPr>
              <a:t>nhất</a:t>
            </a:r>
            <a:r>
              <a:rPr lang="en-US" dirty="0" smtClean="0">
                <a:solidFill>
                  <a:srgbClr val="FF6600"/>
                </a:solidFill>
              </a:rPr>
              <a:t> 2 </a:t>
            </a:r>
            <a:r>
              <a:rPr lang="en-US" dirty="0" err="1" smtClean="0">
                <a:solidFill>
                  <a:srgbClr val="FF6600"/>
                </a:solidFill>
              </a:rPr>
              <a:t>câu</a:t>
            </a:r>
            <a:r>
              <a:rPr lang="en-US" dirty="0" smtClean="0">
                <a:solidFill>
                  <a:srgbClr val="FF6600"/>
                </a:solidFill>
              </a:rPr>
              <a:t>?</a:t>
            </a:r>
          </a:p>
          <a:p>
            <a:pPr marL="747712" lvl="1" indent="-514350">
              <a:buFont typeface="+mj-lt"/>
              <a:buAutoNum type="alphaLcParenR"/>
            </a:pPr>
            <a:r>
              <a:rPr lang="en-US" dirty="0" err="1" smtClean="0">
                <a:solidFill>
                  <a:srgbClr val="FF6600"/>
                </a:solidFill>
              </a:rPr>
              <a:t>Trung</a:t>
            </a:r>
            <a:r>
              <a:rPr lang="en-US" dirty="0" smtClean="0">
                <a:solidFill>
                  <a:srgbClr val="FF6600"/>
                </a:solidFill>
              </a:rPr>
              <a:t> </a:t>
            </a:r>
            <a:r>
              <a:rPr lang="en-US" dirty="0" err="1" smtClean="0">
                <a:solidFill>
                  <a:srgbClr val="FF6600"/>
                </a:solidFill>
              </a:rPr>
              <a:t>bình</a:t>
            </a:r>
            <a:r>
              <a:rPr lang="en-US" dirty="0" smtClean="0">
                <a:solidFill>
                  <a:srgbClr val="FF6600"/>
                </a:solidFill>
              </a:rPr>
              <a:t> </a:t>
            </a:r>
            <a:r>
              <a:rPr lang="en-US" dirty="0" err="1" smtClean="0">
                <a:solidFill>
                  <a:srgbClr val="FF6600"/>
                </a:solidFill>
              </a:rPr>
              <a:t>học</a:t>
            </a:r>
            <a:r>
              <a:rPr lang="en-US" dirty="0" smtClean="0">
                <a:solidFill>
                  <a:srgbClr val="FF6600"/>
                </a:solidFill>
              </a:rPr>
              <a:t> </a:t>
            </a:r>
            <a:r>
              <a:rPr lang="en-US" dirty="0" err="1" smtClean="0">
                <a:solidFill>
                  <a:srgbClr val="FF6600"/>
                </a:solidFill>
              </a:rPr>
              <a:t>sinh</a:t>
            </a:r>
            <a:r>
              <a:rPr lang="en-US" dirty="0" smtClean="0">
                <a:solidFill>
                  <a:srgbClr val="FF6600"/>
                </a:solidFill>
              </a:rPr>
              <a:t> </a:t>
            </a:r>
            <a:r>
              <a:rPr lang="en-US" dirty="0" err="1" smtClean="0">
                <a:solidFill>
                  <a:srgbClr val="FF6600"/>
                </a:solidFill>
              </a:rPr>
              <a:t>trả</a:t>
            </a:r>
            <a:r>
              <a:rPr lang="en-US" dirty="0" smtClean="0">
                <a:solidFill>
                  <a:srgbClr val="FF6600"/>
                </a:solidFill>
              </a:rPr>
              <a:t> </a:t>
            </a:r>
            <a:r>
              <a:rPr lang="en-US" dirty="0" err="1" smtClean="0">
                <a:solidFill>
                  <a:srgbClr val="FF6600"/>
                </a:solidFill>
              </a:rPr>
              <a:t>lời</a:t>
            </a:r>
            <a:r>
              <a:rPr lang="en-US" dirty="0" smtClean="0">
                <a:solidFill>
                  <a:srgbClr val="FF6600"/>
                </a:solidFill>
              </a:rPr>
              <a:t> </a:t>
            </a:r>
            <a:r>
              <a:rPr lang="en-US" dirty="0" err="1" smtClean="0">
                <a:solidFill>
                  <a:srgbClr val="FF6600"/>
                </a:solidFill>
              </a:rPr>
              <a:t>đúng</a:t>
            </a:r>
            <a:r>
              <a:rPr lang="en-US" dirty="0" smtClean="0">
                <a:solidFill>
                  <a:srgbClr val="FF6600"/>
                </a:solidFill>
              </a:rPr>
              <a:t> </a:t>
            </a:r>
            <a:r>
              <a:rPr lang="en-US" dirty="0" err="1" smtClean="0">
                <a:solidFill>
                  <a:srgbClr val="FF6600"/>
                </a:solidFill>
              </a:rPr>
              <a:t>mấy</a:t>
            </a:r>
            <a:r>
              <a:rPr lang="en-US" dirty="0" smtClean="0">
                <a:solidFill>
                  <a:srgbClr val="FF6600"/>
                </a:solidFill>
              </a:rPr>
              <a:t> </a:t>
            </a:r>
            <a:r>
              <a:rPr lang="en-US" dirty="0" err="1" smtClean="0">
                <a:solidFill>
                  <a:srgbClr val="FF6600"/>
                </a:solidFill>
              </a:rPr>
              <a:t>câu</a:t>
            </a:r>
            <a:r>
              <a:rPr lang="en-US" dirty="0" smtClean="0">
                <a:solidFill>
                  <a:srgbClr val="FF6600"/>
                </a:solidFill>
              </a:rPr>
              <a:t>? </a:t>
            </a:r>
            <a:r>
              <a:rPr lang="en-US" dirty="0" err="1" smtClean="0">
                <a:solidFill>
                  <a:srgbClr val="FF6600"/>
                </a:solidFill>
              </a:rPr>
              <a:t>Và</a:t>
            </a:r>
            <a:r>
              <a:rPr lang="en-US" dirty="0" smtClean="0">
                <a:solidFill>
                  <a:srgbClr val="FF6600"/>
                </a:solidFill>
              </a:rPr>
              <a:t> </a:t>
            </a:r>
            <a:r>
              <a:rPr lang="en-US" dirty="0" err="1" smtClean="0">
                <a:solidFill>
                  <a:srgbClr val="FF6600"/>
                </a:solidFill>
              </a:rPr>
              <a:t>độ</a:t>
            </a:r>
            <a:r>
              <a:rPr lang="en-US" dirty="0" smtClean="0">
                <a:solidFill>
                  <a:srgbClr val="FF6600"/>
                </a:solidFill>
              </a:rPr>
              <a:t> </a:t>
            </a:r>
            <a:r>
              <a:rPr lang="en-US" dirty="0" err="1" smtClean="0">
                <a:solidFill>
                  <a:srgbClr val="FF6600"/>
                </a:solidFill>
              </a:rPr>
              <a:t>lệch</a:t>
            </a:r>
            <a:r>
              <a:rPr lang="en-US" dirty="0" smtClean="0">
                <a:solidFill>
                  <a:srgbClr val="FF6600"/>
                </a:solidFill>
              </a:rPr>
              <a:t> </a:t>
            </a:r>
            <a:r>
              <a:rPr lang="en-US" dirty="0" err="1" smtClean="0">
                <a:solidFill>
                  <a:srgbClr val="FF6600"/>
                </a:solidFill>
              </a:rPr>
              <a:t>chuẩn</a:t>
            </a:r>
            <a:r>
              <a:rPr lang="en-US" dirty="0" smtClean="0">
                <a:solidFill>
                  <a:srgbClr val="FF6600"/>
                </a:solidFill>
              </a:rPr>
              <a:t> </a:t>
            </a:r>
            <a:r>
              <a:rPr lang="en-US" dirty="0" err="1" smtClean="0">
                <a:solidFill>
                  <a:srgbClr val="FF6600"/>
                </a:solidFill>
              </a:rPr>
              <a:t>trong</a:t>
            </a:r>
            <a:r>
              <a:rPr lang="en-US" dirty="0" smtClean="0">
                <a:solidFill>
                  <a:srgbClr val="FF6600"/>
                </a:solidFill>
              </a:rPr>
              <a:t> </a:t>
            </a:r>
            <a:r>
              <a:rPr lang="en-US" dirty="0" err="1" smtClean="0">
                <a:solidFill>
                  <a:srgbClr val="FF6600"/>
                </a:solidFill>
              </a:rPr>
              <a:t>trường</a:t>
            </a:r>
            <a:r>
              <a:rPr lang="en-US" dirty="0" smtClean="0">
                <a:solidFill>
                  <a:srgbClr val="FF6600"/>
                </a:solidFill>
              </a:rPr>
              <a:t> </a:t>
            </a:r>
            <a:r>
              <a:rPr lang="en-US" dirty="0" err="1" smtClean="0">
                <a:solidFill>
                  <a:srgbClr val="FF6600"/>
                </a:solidFill>
              </a:rPr>
              <a:t>hợp</a:t>
            </a:r>
            <a:r>
              <a:rPr lang="en-US" dirty="0" smtClean="0">
                <a:solidFill>
                  <a:srgbClr val="FF6600"/>
                </a:solidFill>
              </a:rPr>
              <a:t> </a:t>
            </a:r>
            <a:r>
              <a:rPr lang="en-US" dirty="0" err="1" smtClean="0">
                <a:solidFill>
                  <a:srgbClr val="FF6600"/>
                </a:solidFill>
              </a:rPr>
              <a:t>này</a:t>
            </a:r>
            <a:r>
              <a:rPr lang="en-US" dirty="0" smtClean="0">
                <a:solidFill>
                  <a:srgbClr val="FF6600"/>
                </a:solidFill>
              </a:rPr>
              <a:t> </a:t>
            </a:r>
            <a:r>
              <a:rPr lang="en-US" dirty="0" err="1" smtClean="0">
                <a:solidFill>
                  <a:srgbClr val="FF6600"/>
                </a:solidFill>
              </a:rPr>
              <a:t>là</a:t>
            </a:r>
            <a:r>
              <a:rPr lang="en-US" dirty="0" smtClean="0">
                <a:solidFill>
                  <a:srgbClr val="FF6600"/>
                </a:solidFill>
              </a:rPr>
              <a:t>?</a:t>
            </a:r>
            <a:endParaRPr lang="en-US" dirty="0">
              <a:solidFill>
                <a:srgbClr val="FF6600"/>
              </a:solidFill>
            </a:endParaRPr>
          </a:p>
        </p:txBody>
      </p:sp>
      <p:sp>
        <p:nvSpPr>
          <p:cNvPr id="4" name="Slide Number Placeholder 3"/>
          <p:cNvSpPr>
            <a:spLocks noGrp="1"/>
          </p:cNvSpPr>
          <p:nvPr>
            <p:ph type="sldNum" sz="quarter" idx="12"/>
          </p:nvPr>
        </p:nvSpPr>
        <p:spPr/>
        <p:txBody>
          <a:bodyPr/>
          <a:lstStyle/>
          <a:p>
            <a:fld id="{5D28FFE6-A2F1-4243-9DB1-DFB06715F2C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Tổng hợp &amp; Trực quan hóa dữ liệu</a:t>
            </a:r>
            <a:endParaRPr lang="en-US"/>
          </a:p>
        </p:txBody>
      </p:sp>
    </p:spTree>
    <p:extLst>
      <p:ext uri="{BB962C8B-B14F-4D97-AF65-F5344CB8AC3E}">
        <p14:creationId xmlns:p14="http://schemas.microsoft.com/office/powerpoint/2010/main" val="107578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7" descr="TaA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81075"/>
            <a:ext cx="8189912"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5"/>
          <p:cNvSpPr>
            <a:spLocks noGrp="1" noChangeArrowheads="1"/>
          </p:cNvSpPr>
          <p:nvPr>
            <p:ph type="title" idx="4294967295"/>
          </p:nvPr>
        </p:nvSpPr>
        <p:spPr bwMode="auto">
          <a:xfrm>
            <a:off x="0" y="457200"/>
            <a:ext cx="91440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smtClean="0"/>
              <a:t>Bảng</a:t>
            </a:r>
            <a:r>
              <a:rPr lang="en-US" altLang="en-US" dirty="0" smtClean="0"/>
              <a:t> A-2</a:t>
            </a:r>
          </a:p>
        </p:txBody>
      </p:sp>
    </p:spTree>
    <p:extLst>
      <p:ext uri="{BB962C8B-B14F-4D97-AF65-F5344CB8AC3E}">
        <p14:creationId xmlns:p14="http://schemas.microsoft.com/office/powerpoint/2010/main" val="22828738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7891" name="Rectangle 5"/>
          <p:cNvSpPr>
            <a:spLocks noChangeArrowheads="1"/>
          </p:cNvSpPr>
          <p:nvPr/>
        </p:nvSpPr>
        <p:spPr bwMode="auto">
          <a:xfrm>
            <a:off x="419100" y="1066800"/>
            <a:ext cx="8483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b="0" dirty="0" err="1" smtClean="0"/>
              <a:t>Đo</a:t>
            </a:r>
            <a:r>
              <a:rPr lang="vi-VN" altLang="en-US" sz="2400" b="0" dirty="0" smtClean="0"/>
              <a:t> </a:t>
            </a:r>
            <a:r>
              <a:rPr lang="vi-VN" altLang="en-US" sz="2400" b="0" dirty="0"/>
              <a:t>mật độ </a:t>
            </a:r>
            <a:r>
              <a:rPr lang="en-US" altLang="en-US" sz="2400" b="0" dirty="0" err="1" smtClean="0"/>
              <a:t>Canxi</a:t>
            </a:r>
            <a:r>
              <a:rPr lang="vi-VN" altLang="en-US" sz="2400" b="0" dirty="0" smtClean="0"/>
              <a:t> </a:t>
            </a:r>
            <a:r>
              <a:rPr lang="en-US" altLang="en-US" sz="2400" b="0" dirty="0" err="1" smtClean="0"/>
              <a:t>trong</a:t>
            </a:r>
            <a:r>
              <a:rPr lang="en-US" altLang="en-US" sz="2400" b="0" dirty="0" smtClean="0"/>
              <a:t> </a:t>
            </a:r>
            <a:r>
              <a:rPr lang="vi-VN" altLang="en-US" sz="2400" b="0" dirty="0" smtClean="0"/>
              <a:t>xương </a:t>
            </a:r>
            <a:r>
              <a:rPr lang="en-US" altLang="en-US" sz="2400" b="0" dirty="0" err="1" smtClean="0"/>
              <a:t>để</a:t>
            </a:r>
            <a:r>
              <a:rPr lang="en-US" altLang="en-US" sz="2400" b="0" dirty="0" smtClean="0"/>
              <a:t> </a:t>
            </a:r>
            <a:r>
              <a:rPr lang="en-US" altLang="en-US" sz="2400" b="0" dirty="0" err="1" smtClean="0"/>
              <a:t>xác</a:t>
            </a:r>
            <a:r>
              <a:rPr lang="en-US" altLang="en-US" sz="2400" b="0" dirty="0" smtClean="0"/>
              <a:t> </a:t>
            </a:r>
            <a:r>
              <a:rPr lang="en-US" altLang="en-US" sz="2400" b="0" dirty="0" err="1" smtClean="0"/>
              <a:t>định</a:t>
            </a:r>
            <a:r>
              <a:rPr lang="en-US" altLang="en-US" sz="2400" b="0" dirty="0" smtClean="0"/>
              <a:t> </a:t>
            </a:r>
            <a:r>
              <a:rPr lang="en-US" altLang="en-US" sz="2400" b="0" dirty="0" err="1" smtClean="0"/>
              <a:t>một</a:t>
            </a:r>
            <a:r>
              <a:rPr lang="en-US" altLang="en-US" sz="2400" b="0" dirty="0" smtClean="0"/>
              <a:t> </a:t>
            </a:r>
            <a:r>
              <a:rPr lang="en-US" altLang="en-US" sz="2400" b="0" dirty="0" err="1" smtClean="0"/>
              <a:t>người</a:t>
            </a:r>
            <a:r>
              <a:rPr lang="en-US" altLang="en-US" sz="2400" b="0" dirty="0" smtClean="0"/>
              <a:t> </a:t>
            </a:r>
            <a:r>
              <a:rPr lang="en-US" altLang="en-US" sz="2400" b="0" dirty="0" err="1" smtClean="0"/>
              <a:t>lớn</a:t>
            </a:r>
            <a:r>
              <a:rPr lang="en-US" altLang="en-US" sz="2400" b="0" dirty="0"/>
              <a:t> </a:t>
            </a:r>
            <a:r>
              <a:rPr lang="en-US" altLang="en-US" sz="2400" b="0" dirty="0" err="1" smtClean="0"/>
              <a:t>có</a:t>
            </a:r>
            <a:r>
              <a:rPr lang="en-US" altLang="en-US" sz="2400" b="0" dirty="0" smtClean="0"/>
              <a:t> </a:t>
            </a:r>
            <a:r>
              <a:rPr lang="en-US" altLang="en-US" sz="2400" b="0" dirty="0" err="1" smtClean="0"/>
              <a:t>bị</a:t>
            </a:r>
            <a:r>
              <a:rPr lang="en-US" altLang="en-US" sz="2400" b="0" dirty="0" smtClean="0"/>
              <a:t> </a:t>
            </a:r>
            <a:r>
              <a:rPr lang="en-US" altLang="en-US" sz="2400" b="0" dirty="0" err="1" smtClean="0"/>
              <a:t>loãng</a:t>
            </a:r>
            <a:r>
              <a:rPr lang="en-US" altLang="en-US" sz="2400" b="0" dirty="0" smtClean="0"/>
              <a:t> </a:t>
            </a:r>
            <a:r>
              <a:rPr lang="en-US" altLang="en-US" sz="2400" b="0" dirty="0" err="1" smtClean="0"/>
              <a:t>xương</a:t>
            </a:r>
            <a:r>
              <a:rPr lang="en-US" altLang="en-US" sz="2400" b="0" dirty="0" smtClean="0"/>
              <a:t> hay </a:t>
            </a:r>
            <a:r>
              <a:rPr lang="en-US" altLang="en-US" sz="2400" b="0" dirty="0" err="1" smtClean="0"/>
              <a:t>không</a:t>
            </a:r>
            <a:r>
              <a:rPr lang="vi-VN" altLang="en-US" sz="2400" b="0" dirty="0" smtClean="0"/>
              <a:t>.</a:t>
            </a:r>
            <a:endParaRPr lang="vi-VN" altLang="en-US" sz="2400" b="0" dirty="0"/>
          </a:p>
          <a:p>
            <a:pPr>
              <a:lnSpc>
                <a:spcPct val="90000"/>
              </a:lnSpc>
            </a:pPr>
            <a:endParaRPr lang="vi-VN" altLang="en-US" sz="2400" b="0" dirty="0"/>
          </a:p>
          <a:p>
            <a:pPr>
              <a:lnSpc>
                <a:spcPct val="90000"/>
              </a:lnSpc>
            </a:pPr>
            <a:r>
              <a:rPr lang="en-US" altLang="en-US" sz="2400" b="0" dirty="0" err="1" smtClean="0"/>
              <a:t>Giả</a:t>
            </a:r>
            <a:r>
              <a:rPr lang="en-US" altLang="en-US" sz="2400" b="0" dirty="0" smtClean="0"/>
              <a:t> </a:t>
            </a:r>
            <a:r>
              <a:rPr lang="en-US" altLang="en-US" sz="2400" b="0" dirty="0" err="1" smtClean="0"/>
              <a:t>sử</a:t>
            </a:r>
            <a:r>
              <a:rPr lang="en-US" altLang="en-US" sz="2400" b="0" dirty="0" smtClean="0"/>
              <a:t> z </a:t>
            </a:r>
            <a:r>
              <a:rPr lang="en-US" altLang="en-US" sz="2400" b="0" dirty="0" err="1" smtClean="0"/>
              <a:t>là</a:t>
            </a:r>
            <a:r>
              <a:rPr lang="en-US" altLang="en-US" sz="2400" b="0" dirty="0" smtClean="0"/>
              <a:t> k</a:t>
            </a:r>
            <a:r>
              <a:rPr lang="vi-VN" altLang="en-US" sz="2400" b="0" dirty="0" smtClean="0"/>
              <a:t>ết quả</a:t>
            </a:r>
            <a:r>
              <a:rPr lang="en-US" altLang="en-US" sz="2400" b="0" dirty="0" smtClean="0"/>
              <a:t> </a:t>
            </a:r>
            <a:r>
              <a:rPr lang="en-US" altLang="en-US" sz="2400" b="0" dirty="0" err="1" smtClean="0"/>
              <a:t>mật</a:t>
            </a:r>
            <a:r>
              <a:rPr lang="en-US" altLang="en-US" sz="2400" b="0" dirty="0"/>
              <a:t> </a:t>
            </a:r>
            <a:r>
              <a:rPr lang="en-US" altLang="en-US" sz="2400" b="0" dirty="0" err="1" smtClean="0"/>
              <a:t>độ</a:t>
            </a:r>
            <a:r>
              <a:rPr lang="en-US" altLang="en-US" sz="2400" b="0" dirty="0" smtClean="0"/>
              <a:t> </a:t>
            </a:r>
            <a:r>
              <a:rPr lang="en-US" altLang="en-US" sz="2400" b="0" dirty="0" err="1" smtClean="0"/>
              <a:t>Canxi</a:t>
            </a:r>
            <a:r>
              <a:rPr lang="en-US" altLang="en-US" sz="2400" b="0" dirty="0" smtClean="0"/>
              <a:t> </a:t>
            </a:r>
            <a:r>
              <a:rPr lang="en-US" altLang="en-US" sz="2400" b="0" dirty="0" err="1" smtClean="0"/>
              <a:t>trong</a:t>
            </a:r>
            <a:r>
              <a:rPr lang="en-US" altLang="en-US" sz="2400" b="0" dirty="0" smtClean="0"/>
              <a:t> </a:t>
            </a:r>
            <a:r>
              <a:rPr lang="en-US" altLang="en-US" sz="2400" b="0" dirty="0" err="1" smtClean="0"/>
              <a:t>xương</a:t>
            </a:r>
            <a:r>
              <a:rPr lang="en-US" altLang="en-US" sz="2400" b="0" dirty="0" smtClean="0"/>
              <a:t> </a:t>
            </a:r>
            <a:r>
              <a:rPr lang="en-US" altLang="en-US" sz="2400" b="0" dirty="0" err="1" smtClean="0"/>
              <a:t>của</a:t>
            </a:r>
            <a:r>
              <a:rPr lang="en-US" altLang="en-US" sz="2400" b="0" dirty="0" smtClean="0"/>
              <a:t> </a:t>
            </a:r>
            <a:r>
              <a:rPr lang="en-US" altLang="en-US" sz="2400" b="0" dirty="0" err="1" smtClean="0"/>
              <a:t>một</a:t>
            </a:r>
            <a:r>
              <a:rPr lang="en-US" altLang="en-US" sz="2400" b="0" dirty="0" smtClean="0"/>
              <a:t> </a:t>
            </a:r>
            <a:r>
              <a:rPr lang="en-US" altLang="en-US" sz="2400" b="0" dirty="0" err="1" smtClean="0"/>
              <a:t>người</a:t>
            </a:r>
            <a:r>
              <a:rPr lang="en-US" altLang="en-US" sz="2400" b="0" dirty="0" smtClean="0"/>
              <a:t> </a:t>
            </a:r>
            <a:r>
              <a:rPr lang="en-US" altLang="en-US" sz="2400" b="0" dirty="0" err="1" smtClean="0"/>
              <a:t>lớn</a:t>
            </a:r>
            <a:r>
              <a:rPr lang="en-US" altLang="en-US" sz="2400" b="0" dirty="0" smtClean="0"/>
              <a:t> </a:t>
            </a:r>
            <a:r>
              <a:rPr lang="en-US" altLang="en-US" sz="2400" b="0" dirty="0" err="1" smtClean="0"/>
              <a:t>được</a:t>
            </a:r>
            <a:r>
              <a:rPr lang="en-US" altLang="en-US" sz="2400" b="0" dirty="0" smtClean="0"/>
              <a:t> </a:t>
            </a:r>
            <a:r>
              <a:rPr lang="en-US" altLang="en-US" sz="2400" b="0" dirty="0" err="1" smtClean="0"/>
              <a:t>chọn</a:t>
            </a:r>
            <a:r>
              <a:rPr lang="en-US" altLang="en-US" sz="2400" b="0" dirty="0" smtClean="0"/>
              <a:t> </a:t>
            </a:r>
            <a:r>
              <a:rPr lang="en-US" altLang="en-US" sz="2400" b="0" dirty="0" err="1" smtClean="0"/>
              <a:t>ngẫu</a:t>
            </a:r>
            <a:r>
              <a:rPr lang="en-US" altLang="en-US" sz="2400" b="0" dirty="0" smtClean="0"/>
              <a:t> </a:t>
            </a:r>
            <a:r>
              <a:rPr lang="en-US" altLang="en-US" sz="2400" b="0" dirty="0" err="1" smtClean="0"/>
              <a:t>nhiên</a:t>
            </a:r>
            <a:r>
              <a:rPr lang="vi-VN" altLang="en-US" sz="2400" b="0" dirty="0" smtClean="0"/>
              <a:t>, </a:t>
            </a:r>
            <a:r>
              <a:rPr lang="en-US" altLang="en-US" sz="2400" dirty="0" smtClean="0"/>
              <a:t>z </a:t>
            </a:r>
            <a:r>
              <a:rPr lang="en-US" altLang="en-US" sz="2400" dirty="0" err="1" smtClean="0"/>
              <a:t>có</a:t>
            </a:r>
            <a:r>
              <a:rPr lang="vi-VN" altLang="en-US" sz="2400" dirty="0" smtClean="0"/>
              <a:t> phân </a:t>
            </a:r>
            <a:r>
              <a:rPr lang="vi-VN" altLang="en-US" sz="2400" dirty="0"/>
              <a:t>phối chuẩn </a:t>
            </a:r>
            <a:r>
              <a:rPr lang="vi-VN" altLang="en-US" sz="2400" b="0" dirty="0"/>
              <a:t>với </a:t>
            </a:r>
            <a:r>
              <a:rPr lang="vi-VN" altLang="en-US" sz="2400" dirty="0"/>
              <a:t>giá trị trung bình là 0 </a:t>
            </a:r>
            <a:r>
              <a:rPr lang="vi-VN" altLang="en-US" sz="2400" b="0" dirty="0"/>
              <a:t>và </a:t>
            </a:r>
            <a:r>
              <a:rPr lang="vi-VN" altLang="en-US" sz="2400" dirty="0"/>
              <a:t>độ lệch chuẩn là 1.</a:t>
            </a:r>
          </a:p>
          <a:p>
            <a:pPr>
              <a:lnSpc>
                <a:spcPct val="90000"/>
              </a:lnSpc>
            </a:pPr>
            <a:endParaRPr lang="vi-VN" altLang="en-US" sz="2400" b="0" dirty="0"/>
          </a:p>
          <a:p>
            <a:pPr>
              <a:lnSpc>
                <a:spcPct val="90000"/>
              </a:lnSpc>
            </a:pPr>
            <a:endParaRPr lang="en-US" altLang="en-US" sz="2400" b="0" dirty="0" smtClean="0"/>
          </a:p>
          <a:p>
            <a:pPr>
              <a:lnSpc>
                <a:spcPct val="90000"/>
              </a:lnSpc>
            </a:pPr>
            <a:endParaRPr lang="en-US" altLang="en-US" sz="2400" b="0" dirty="0"/>
          </a:p>
          <a:p>
            <a:pPr>
              <a:lnSpc>
                <a:spcPct val="90000"/>
              </a:lnSpc>
            </a:pPr>
            <a:endParaRPr lang="vi-VN" altLang="en-US" sz="2400" b="0" dirty="0"/>
          </a:p>
          <a:p>
            <a:pPr>
              <a:lnSpc>
                <a:spcPct val="90000"/>
              </a:lnSpc>
            </a:pPr>
            <a:r>
              <a:rPr lang="vi-VN" altLang="en-US" sz="2400" b="0" dirty="0">
                <a:solidFill>
                  <a:srgbClr val="00279F"/>
                </a:solidFill>
              </a:rPr>
              <a:t>Xác suất của </a:t>
            </a:r>
            <a:r>
              <a:rPr lang="en-US" altLang="en-US" sz="2400" b="0" dirty="0" err="1">
                <a:solidFill>
                  <a:srgbClr val="00279F"/>
                </a:solidFill>
              </a:rPr>
              <a:t>một</a:t>
            </a:r>
            <a:r>
              <a:rPr lang="en-US" altLang="en-US" sz="2400" b="0" dirty="0">
                <a:solidFill>
                  <a:srgbClr val="00279F"/>
                </a:solidFill>
              </a:rPr>
              <a:t> </a:t>
            </a:r>
            <a:r>
              <a:rPr lang="vi-VN" altLang="en-US" sz="2400" b="0" dirty="0">
                <a:solidFill>
                  <a:srgbClr val="00279F"/>
                </a:solidFill>
              </a:rPr>
              <a:t>người </a:t>
            </a:r>
            <a:r>
              <a:rPr lang="en-US" altLang="en-US" sz="2400" b="0" dirty="0" err="1" smtClean="0">
                <a:solidFill>
                  <a:srgbClr val="00279F"/>
                </a:solidFill>
              </a:rPr>
              <a:t>lớn</a:t>
            </a:r>
            <a:r>
              <a:rPr lang="en-US" altLang="en-US" sz="2400" b="0" dirty="0" smtClean="0">
                <a:solidFill>
                  <a:srgbClr val="00279F"/>
                </a:solidFill>
              </a:rPr>
              <a:t> </a:t>
            </a:r>
            <a:r>
              <a:rPr lang="en-US" altLang="en-US" sz="2400" b="0" dirty="0" err="1" smtClean="0">
                <a:solidFill>
                  <a:srgbClr val="00279F"/>
                </a:solidFill>
              </a:rPr>
              <a:t>được</a:t>
            </a:r>
            <a:r>
              <a:rPr lang="en-US" altLang="en-US" sz="2400" b="0" dirty="0" smtClean="0">
                <a:solidFill>
                  <a:srgbClr val="00279F"/>
                </a:solidFill>
              </a:rPr>
              <a:t> </a:t>
            </a:r>
            <a:r>
              <a:rPr lang="en-US" altLang="en-US" sz="2400" b="0" dirty="0" err="1">
                <a:solidFill>
                  <a:srgbClr val="00279F"/>
                </a:solidFill>
              </a:rPr>
              <a:t>chọn</a:t>
            </a:r>
            <a:r>
              <a:rPr lang="en-US" altLang="en-US" sz="2400" b="0" dirty="0">
                <a:solidFill>
                  <a:srgbClr val="00279F"/>
                </a:solidFill>
              </a:rPr>
              <a:t> </a:t>
            </a:r>
            <a:r>
              <a:rPr lang="en-US" altLang="en-US" sz="2400" b="0" dirty="0" err="1">
                <a:solidFill>
                  <a:srgbClr val="00279F"/>
                </a:solidFill>
              </a:rPr>
              <a:t>ngẫu</a:t>
            </a:r>
            <a:r>
              <a:rPr lang="en-US" altLang="en-US" sz="2400" b="0" dirty="0">
                <a:solidFill>
                  <a:srgbClr val="00279F"/>
                </a:solidFill>
              </a:rPr>
              <a:t> </a:t>
            </a:r>
            <a:r>
              <a:rPr lang="en-US" altLang="en-US" sz="2400" b="0" dirty="0" err="1">
                <a:solidFill>
                  <a:srgbClr val="00279F"/>
                </a:solidFill>
              </a:rPr>
              <a:t>nhiên</a:t>
            </a:r>
            <a:r>
              <a:rPr lang="en-US" altLang="en-US" sz="2400" b="0" dirty="0">
                <a:solidFill>
                  <a:srgbClr val="00279F"/>
                </a:solidFill>
              </a:rPr>
              <a:t> </a:t>
            </a:r>
            <a:r>
              <a:rPr lang="vi-VN" altLang="en-US" sz="2400" b="0" dirty="0">
                <a:solidFill>
                  <a:srgbClr val="00279F"/>
                </a:solidFill>
              </a:rPr>
              <a:t>có mật độ </a:t>
            </a:r>
            <a:r>
              <a:rPr lang="en-US" altLang="en-US" sz="2400" b="0" dirty="0" err="1">
                <a:solidFill>
                  <a:srgbClr val="00279F"/>
                </a:solidFill>
              </a:rPr>
              <a:t>Canxi</a:t>
            </a:r>
            <a:r>
              <a:rPr lang="en-US" altLang="en-US" sz="2400" b="0" dirty="0">
                <a:solidFill>
                  <a:srgbClr val="00279F"/>
                </a:solidFill>
              </a:rPr>
              <a:t> </a:t>
            </a:r>
            <a:r>
              <a:rPr lang="en-US" altLang="en-US" sz="2400" b="0" dirty="0" err="1">
                <a:solidFill>
                  <a:srgbClr val="00279F"/>
                </a:solidFill>
              </a:rPr>
              <a:t>trong</a:t>
            </a:r>
            <a:r>
              <a:rPr lang="en-US" altLang="en-US" sz="2400" b="0" dirty="0">
                <a:solidFill>
                  <a:srgbClr val="00279F"/>
                </a:solidFill>
              </a:rPr>
              <a:t> </a:t>
            </a:r>
            <a:r>
              <a:rPr lang="vi-VN" altLang="en-US" sz="2400" b="0" dirty="0">
                <a:solidFill>
                  <a:srgbClr val="00279F"/>
                </a:solidFill>
              </a:rPr>
              <a:t>xương dưới 1,27 là </a:t>
            </a:r>
            <a:r>
              <a:rPr lang="en-US" altLang="en-US" sz="2400" b="0" dirty="0" err="1" smtClean="0">
                <a:solidFill>
                  <a:srgbClr val="00279F"/>
                </a:solidFill>
              </a:rPr>
              <a:t>bao</a:t>
            </a:r>
            <a:r>
              <a:rPr lang="en-US" altLang="en-US" sz="2400" b="0" dirty="0" smtClean="0">
                <a:solidFill>
                  <a:srgbClr val="00279F"/>
                </a:solidFill>
              </a:rPr>
              <a:t> </a:t>
            </a:r>
            <a:r>
              <a:rPr lang="en-US" altLang="en-US" sz="2400" b="0" dirty="0" err="1" smtClean="0">
                <a:solidFill>
                  <a:srgbClr val="00279F"/>
                </a:solidFill>
              </a:rPr>
              <a:t>nhiêu</a:t>
            </a:r>
            <a:r>
              <a:rPr lang="en-US" altLang="en-US" sz="2400" b="0" dirty="0" smtClean="0">
                <a:solidFill>
                  <a:srgbClr val="00279F"/>
                </a:solidFill>
              </a:rPr>
              <a:t>?</a:t>
            </a:r>
            <a:endParaRPr lang="en-US" altLang="en-US" sz="2400" b="0" dirty="0">
              <a:solidFill>
                <a:srgbClr val="00279F"/>
              </a:solidFill>
            </a:endParaRPr>
          </a:p>
          <a:p>
            <a:pPr>
              <a:lnSpc>
                <a:spcPct val="90000"/>
              </a:lnSpc>
            </a:pPr>
            <a:endParaRPr lang="en-US" altLang="en-US" sz="2400" b="0" dirty="0" smtClean="0"/>
          </a:p>
        </p:txBody>
      </p:sp>
      <p:sp>
        <p:nvSpPr>
          <p:cNvPr id="37892" name="Rectangle 7"/>
          <p:cNvSpPr>
            <a:spLocks noGrp="1" noChangeArrowheads="1"/>
          </p:cNvSpPr>
          <p:nvPr>
            <p:ph type="title" idx="4294967295"/>
          </p:nvPr>
        </p:nvSpPr>
        <p:spPr bwMode="auto">
          <a:xfrm>
            <a:off x="0" y="520700"/>
            <a:ext cx="9144000" cy="927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vi-VN" altLang="en-US" dirty="0"/>
              <a:t>Ví dụ - Kiểm tra mật độ xương</a:t>
            </a:r>
            <a:endParaRPr lang="en-US" altLang="en-US" dirty="0" smtClean="0"/>
          </a:p>
        </p:txBody>
      </p:sp>
    </p:spTree>
    <p:extLst>
      <p:ext uri="{BB962C8B-B14F-4D97-AF65-F5344CB8AC3E}">
        <p14:creationId xmlns:p14="http://schemas.microsoft.com/office/powerpoint/2010/main" val="13974436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8"/>
          <p:cNvSpPr>
            <a:spLocks noGrp="1" noChangeArrowheads="1"/>
          </p:cNvSpPr>
          <p:nvPr>
            <p:ph type="title" idx="4294967295"/>
          </p:nvPr>
        </p:nvSpPr>
        <p:spPr bwMode="auto">
          <a:xfrm>
            <a:off x="533400" y="457200"/>
            <a:ext cx="7848600" cy="101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tt</a:t>
            </a:r>
            <a:r>
              <a:rPr lang="en-US" altLang="en-US" dirty="0" smtClean="0"/>
              <a:t>)</a:t>
            </a:r>
          </a:p>
        </p:txBody>
      </p:sp>
      <p:pic>
        <p:nvPicPr>
          <p:cNvPr id="39939" name="Picture 19" descr="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2571750"/>
            <a:ext cx="77343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0" name="Object 2"/>
          <p:cNvGraphicFramePr>
            <a:graphicFrameLocks noChangeAspect="1"/>
          </p:cNvGraphicFramePr>
          <p:nvPr/>
        </p:nvGraphicFramePr>
        <p:xfrm>
          <a:off x="3495675" y="1546225"/>
          <a:ext cx="2051050" cy="415925"/>
        </p:xfrm>
        <a:graphic>
          <a:graphicData uri="http://schemas.openxmlformats.org/presentationml/2006/ole">
            <mc:AlternateContent xmlns:mc="http://schemas.openxmlformats.org/markup-compatibility/2006">
              <mc:Choice xmlns:v="urn:schemas-microsoft-com:vml" Requires="v">
                <p:oleObj spid="_x0000_s74962" name="Equation" r:id="rId5" imgW="1930400" imgH="393700" progId="Equation.DSMT4">
                  <p:embed/>
                </p:oleObj>
              </mc:Choice>
              <mc:Fallback>
                <p:oleObj name="Equation" r:id="rId5" imgW="1930400" imgH="393700" progId="Equation.DSMT4">
                  <p:embed/>
                  <p:pic>
                    <p:nvPicPr>
                      <p:cNvPr id="3994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675" y="1546225"/>
                        <a:ext cx="205105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76770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8"/>
          <p:cNvSpPr>
            <a:spLocks noGrp="1" noChangeArrowheads="1"/>
          </p:cNvSpPr>
          <p:nvPr>
            <p:ph type="title" idx="4294967295"/>
          </p:nvPr>
        </p:nvSpPr>
        <p:spPr bwMode="auto">
          <a:xfrm>
            <a:off x="0" y="546100"/>
            <a:ext cx="9144000" cy="977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smtClean="0"/>
              <a:t>Tra</a:t>
            </a:r>
            <a:r>
              <a:rPr lang="en-US" altLang="en-US" dirty="0" smtClean="0"/>
              <a:t> </a:t>
            </a:r>
            <a:r>
              <a:rPr lang="en-US" altLang="en-US" dirty="0" err="1" smtClean="0"/>
              <a:t>bảng</a:t>
            </a:r>
            <a:r>
              <a:rPr lang="en-US" altLang="en-US" dirty="0" smtClean="0"/>
              <a:t> A-2</a:t>
            </a:r>
          </a:p>
        </p:txBody>
      </p:sp>
      <p:pic>
        <p:nvPicPr>
          <p:cNvPr id="41987" name="Picture 32" descr="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57288"/>
            <a:ext cx="86868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0747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bwMode="auto">
          <a:xfrm>
            <a:off x="647700" y="4964113"/>
            <a:ext cx="8496300" cy="1430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763" indent="-4763">
              <a:buFont typeface="Wingdings" panose="05000000000000000000" pitchFamily="2" charset="2"/>
              <a:buNone/>
            </a:pPr>
            <a:r>
              <a:rPr lang="vi-VN" altLang="en-US" sz="3200" b="0" dirty="0" smtClean="0">
                <a:solidFill>
                  <a:srgbClr val="00279F"/>
                </a:solidFill>
                <a:latin typeface="Arial" panose="020B0604020202020204" pitchFamily="34" charset="0"/>
                <a:cs typeface="Arial" panose="020B0604020202020204" pitchFamily="34" charset="0"/>
              </a:rPr>
              <a:t>Xác </a:t>
            </a:r>
            <a:r>
              <a:rPr lang="vi-VN" altLang="en-US" sz="3200" b="0" dirty="0">
                <a:solidFill>
                  <a:srgbClr val="00279F"/>
                </a:solidFill>
                <a:latin typeface="Arial" panose="020B0604020202020204" pitchFamily="34" charset="0"/>
                <a:cs typeface="Arial" panose="020B0604020202020204" pitchFamily="34" charset="0"/>
              </a:rPr>
              <a:t>suất của </a:t>
            </a:r>
            <a:r>
              <a:rPr lang="en-US" altLang="en-US" sz="3200" b="0" dirty="0" err="1" smtClean="0">
                <a:solidFill>
                  <a:srgbClr val="00279F"/>
                </a:solidFill>
                <a:latin typeface="Arial" panose="020B0604020202020204" pitchFamily="34" charset="0"/>
                <a:cs typeface="Arial" panose="020B0604020202020204" pitchFamily="34" charset="0"/>
              </a:rPr>
              <a:t>một</a:t>
            </a:r>
            <a:r>
              <a:rPr lang="en-US" altLang="en-US" sz="3200" b="0" dirty="0" smtClean="0">
                <a:solidFill>
                  <a:srgbClr val="00279F"/>
                </a:solidFill>
                <a:latin typeface="Arial" panose="020B0604020202020204" pitchFamily="34" charset="0"/>
                <a:cs typeface="Arial" panose="020B0604020202020204" pitchFamily="34" charset="0"/>
              </a:rPr>
              <a:t> </a:t>
            </a:r>
            <a:r>
              <a:rPr lang="vi-VN" altLang="en-US" sz="3200" b="0" dirty="0" smtClean="0">
                <a:solidFill>
                  <a:srgbClr val="00279F"/>
                </a:solidFill>
                <a:latin typeface="Arial" panose="020B0604020202020204" pitchFamily="34" charset="0"/>
                <a:cs typeface="Arial" panose="020B0604020202020204" pitchFamily="34" charset="0"/>
              </a:rPr>
              <a:t>người </a:t>
            </a:r>
            <a:r>
              <a:rPr lang="en-US" altLang="en-US" sz="3200" b="0" dirty="0" err="1" smtClean="0">
                <a:solidFill>
                  <a:srgbClr val="00279F"/>
                </a:solidFill>
                <a:latin typeface="Arial" panose="020B0604020202020204" pitchFamily="34" charset="0"/>
                <a:cs typeface="Arial" panose="020B0604020202020204" pitchFamily="34" charset="0"/>
              </a:rPr>
              <a:t>lớn</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được</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chọn</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ngẫu</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nhiên</a:t>
            </a:r>
            <a:r>
              <a:rPr lang="en-US" altLang="en-US" sz="3200" b="0" dirty="0" smtClean="0">
                <a:solidFill>
                  <a:srgbClr val="00279F"/>
                </a:solidFill>
                <a:latin typeface="Arial" panose="020B0604020202020204" pitchFamily="34" charset="0"/>
                <a:cs typeface="Arial" panose="020B0604020202020204" pitchFamily="34" charset="0"/>
              </a:rPr>
              <a:t> </a:t>
            </a:r>
            <a:r>
              <a:rPr lang="vi-VN" altLang="en-US" sz="3200" b="0" dirty="0" smtClean="0">
                <a:solidFill>
                  <a:srgbClr val="00279F"/>
                </a:solidFill>
                <a:latin typeface="Arial" panose="020B0604020202020204" pitchFamily="34" charset="0"/>
                <a:cs typeface="Arial" panose="020B0604020202020204" pitchFamily="34" charset="0"/>
              </a:rPr>
              <a:t>có </a:t>
            </a:r>
            <a:r>
              <a:rPr lang="vi-VN" altLang="en-US" sz="3200" b="0" dirty="0">
                <a:solidFill>
                  <a:srgbClr val="00279F"/>
                </a:solidFill>
                <a:latin typeface="Arial" panose="020B0604020202020204" pitchFamily="34" charset="0"/>
                <a:cs typeface="Arial" panose="020B0604020202020204" pitchFamily="34" charset="0"/>
              </a:rPr>
              <a:t>mật độ </a:t>
            </a:r>
            <a:r>
              <a:rPr lang="en-US" altLang="en-US" sz="3200" b="0" dirty="0" err="1" smtClean="0">
                <a:solidFill>
                  <a:srgbClr val="00279F"/>
                </a:solidFill>
                <a:latin typeface="Arial" panose="020B0604020202020204" pitchFamily="34" charset="0"/>
                <a:cs typeface="Arial" panose="020B0604020202020204" pitchFamily="34" charset="0"/>
              </a:rPr>
              <a:t>Canxi</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trong</a:t>
            </a:r>
            <a:r>
              <a:rPr lang="en-US" altLang="en-US" sz="3200" b="0" dirty="0" smtClean="0">
                <a:solidFill>
                  <a:srgbClr val="00279F"/>
                </a:solidFill>
                <a:latin typeface="Arial" panose="020B0604020202020204" pitchFamily="34" charset="0"/>
                <a:cs typeface="Arial" panose="020B0604020202020204" pitchFamily="34" charset="0"/>
              </a:rPr>
              <a:t> </a:t>
            </a:r>
            <a:r>
              <a:rPr lang="vi-VN" altLang="en-US" sz="3200" b="0" dirty="0" smtClean="0">
                <a:solidFill>
                  <a:srgbClr val="00279F"/>
                </a:solidFill>
                <a:latin typeface="Arial" panose="020B0604020202020204" pitchFamily="34" charset="0"/>
                <a:cs typeface="Arial" panose="020B0604020202020204" pitchFamily="34" charset="0"/>
              </a:rPr>
              <a:t>xương </a:t>
            </a:r>
            <a:r>
              <a:rPr lang="vi-VN" altLang="en-US" sz="3200" b="0" dirty="0">
                <a:solidFill>
                  <a:srgbClr val="00279F"/>
                </a:solidFill>
                <a:latin typeface="Arial" panose="020B0604020202020204" pitchFamily="34" charset="0"/>
                <a:cs typeface="Arial" panose="020B0604020202020204" pitchFamily="34" charset="0"/>
              </a:rPr>
              <a:t>dưới 1,27 là 0,8980.</a:t>
            </a:r>
            <a:endParaRPr lang="en-US" altLang="en-US" sz="3200" b="0" dirty="0" smtClean="0">
              <a:solidFill>
                <a:srgbClr val="00279F"/>
              </a:solidFill>
              <a:latin typeface="Arial" panose="020B0604020202020204" pitchFamily="34" charset="0"/>
              <a:cs typeface="Arial" panose="020B0604020202020204" pitchFamily="34" charset="0"/>
            </a:endParaRPr>
          </a:p>
        </p:txBody>
      </p:sp>
      <p:sp>
        <p:nvSpPr>
          <p:cNvPr id="44035" name="Rectangle 8"/>
          <p:cNvSpPr>
            <a:spLocks noGrp="1" noChangeArrowheads="1"/>
          </p:cNvSpPr>
          <p:nvPr>
            <p:ph type="title" idx="4294967295"/>
          </p:nvPr>
        </p:nvSpPr>
        <p:spPr bwMode="auto">
          <a:xfrm>
            <a:off x="762000" y="558800"/>
            <a:ext cx="78486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tt</a:t>
            </a:r>
            <a:r>
              <a:rPr lang="en-US" altLang="en-US" dirty="0" smtClean="0"/>
              <a:t>)</a:t>
            </a:r>
          </a:p>
        </p:txBody>
      </p:sp>
      <p:pic>
        <p:nvPicPr>
          <p:cNvPr id="44036" name="Picture 9" descr="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1638300"/>
            <a:ext cx="77343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7" name="Object 2"/>
          <p:cNvGraphicFramePr>
            <a:graphicFrameLocks noChangeAspect="1"/>
          </p:cNvGraphicFramePr>
          <p:nvPr/>
        </p:nvGraphicFramePr>
        <p:xfrm>
          <a:off x="2914650" y="1314450"/>
          <a:ext cx="3171825" cy="415925"/>
        </p:xfrm>
        <a:graphic>
          <a:graphicData uri="http://schemas.openxmlformats.org/presentationml/2006/ole">
            <mc:AlternateContent xmlns:mc="http://schemas.openxmlformats.org/markup-compatibility/2006">
              <mc:Choice xmlns:v="urn:schemas-microsoft-com:vml" Requires="v">
                <p:oleObj spid="_x0000_s75986" name="Equation" r:id="rId5" imgW="2984500" imgH="393700" progId="Equation.DSMT4">
                  <p:embed/>
                </p:oleObj>
              </mc:Choice>
              <mc:Fallback>
                <p:oleObj name="Equation" r:id="rId5" imgW="2984500" imgH="393700" progId="Equation.DSMT4">
                  <p:embed/>
                  <p:pic>
                    <p:nvPicPr>
                      <p:cNvPr id="4403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650" y="1314450"/>
                        <a:ext cx="31718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47066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idx="4294967295"/>
          </p:nvPr>
        </p:nvSpPr>
        <p:spPr bwMode="auto">
          <a:xfrm>
            <a:off x="450850" y="960438"/>
            <a:ext cx="8693150" cy="147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Autofit/>
          </a:bodyPr>
          <a:lstStyle/>
          <a:p>
            <a:pPr algn="l"/>
            <a:r>
              <a:rPr lang="vi-VN" altLang="en-US" sz="2400" b="0" dirty="0">
                <a:solidFill>
                  <a:schemeClr val="tx1"/>
                </a:solidFill>
                <a:latin typeface="Arial" panose="020B0604020202020204" pitchFamily="34" charset="0"/>
                <a:cs typeface="Arial" panose="020B0604020202020204" pitchFamily="34" charset="0"/>
              </a:rPr>
              <a:t>Sử dụng cùng một thử nghiệm </a:t>
            </a:r>
            <a:r>
              <a:rPr lang="en-US" altLang="en-US" sz="2400" b="0" dirty="0" err="1" smtClean="0">
                <a:solidFill>
                  <a:schemeClr val="tx1"/>
                </a:solidFill>
                <a:latin typeface="Arial" panose="020B0604020202020204" pitchFamily="34" charset="0"/>
                <a:cs typeface="Arial" panose="020B0604020202020204" pitchFamily="34" charset="0"/>
              </a:rPr>
              <a:t>đo</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mật </a:t>
            </a:r>
            <a:r>
              <a:rPr lang="vi-VN" altLang="en-US" sz="2400" b="0" dirty="0">
                <a:solidFill>
                  <a:schemeClr val="tx1"/>
                </a:solidFill>
                <a:latin typeface="Arial" panose="020B0604020202020204" pitchFamily="34" charset="0"/>
                <a:cs typeface="Arial" panose="020B0604020202020204" pitchFamily="34" charset="0"/>
              </a:rPr>
              <a:t>độ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xương</a:t>
            </a:r>
            <a:r>
              <a:rPr lang="vi-VN" altLang="en-US" sz="2400" b="0" dirty="0">
                <a:solidFill>
                  <a:schemeClr val="tx1"/>
                </a:solidFill>
                <a:latin typeface="Arial" panose="020B0604020202020204" pitchFamily="34" charset="0"/>
                <a:cs typeface="Arial" panose="020B0604020202020204" pitchFamily="34" charset="0"/>
              </a:rPr>
              <a:t>, tìm xác suất mà một người </a:t>
            </a:r>
            <a:r>
              <a:rPr lang="en-US" altLang="en-US" sz="2400" b="0" dirty="0" err="1" smtClean="0">
                <a:solidFill>
                  <a:schemeClr val="tx1"/>
                </a:solidFill>
                <a:latin typeface="Arial" panose="020B0604020202020204" pitchFamily="34" charset="0"/>
                <a:cs typeface="Arial" panose="020B0604020202020204" pitchFamily="34" charset="0"/>
              </a:rPr>
              <a:t>lớn</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được </a:t>
            </a:r>
            <a:r>
              <a:rPr lang="vi-VN" altLang="en-US" sz="2400" b="0" dirty="0">
                <a:solidFill>
                  <a:schemeClr val="tx1"/>
                </a:solidFill>
                <a:latin typeface="Arial" panose="020B0604020202020204" pitchFamily="34" charset="0"/>
                <a:cs typeface="Arial" panose="020B0604020202020204" pitchFamily="34" charset="0"/>
              </a:rPr>
              <a:t>chọn ngẫu nhiên có </a:t>
            </a:r>
            <a:r>
              <a:rPr lang="en-US" altLang="en-US" sz="2400" b="0" dirty="0" err="1" smtClean="0">
                <a:solidFill>
                  <a:schemeClr val="tx1"/>
                </a:solidFill>
                <a:latin typeface="Arial" panose="020B0604020202020204" pitchFamily="34" charset="0"/>
                <a:cs typeface="Arial" panose="020B0604020202020204" pitchFamily="34" charset="0"/>
              </a:rPr>
              <a:t>mật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độ</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xương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rgbClr val="FF0000"/>
                </a:solidFill>
                <a:latin typeface="Arial" panose="020B0604020202020204" pitchFamily="34" charset="0"/>
                <a:cs typeface="Arial" panose="020B0604020202020204" pitchFamily="34" charset="0"/>
              </a:rPr>
              <a:t>trên</a:t>
            </a:r>
            <a:r>
              <a:rPr lang="vi-VN" altLang="en-US" sz="2400" b="0" dirty="0" smtClean="0">
                <a:solidFill>
                  <a:srgbClr val="FF0000"/>
                </a:solidFill>
                <a:latin typeface="Arial" panose="020B0604020202020204" pitchFamily="34" charset="0"/>
                <a:cs typeface="Arial" panose="020B0604020202020204" pitchFamily="34" charset="0"/>
              </a:rPr>
              <a:t> </a:t>
            </a:r>
            <a:r>
              <a:rPr lang="vi-VN" altLang="en-US" sz="2400" b="0" dirty="0">
                <a:solidFill>
                  <a:srgbClr val="FF0000"/>
                </a:solidFill>
                <a:latin typeface="Arial" panose="020B0604020202020204" pitchFamily="34" charset="0"/>
                <a:cs typeface="Arial" panose="020B0604020202020204" pitchFamily="34" charset="0"/>
              </a:rPr>
              <a:t>-1,00 </a:t>
            </a:r>
            <a:r>
              <a:rPr lang="vi-VN" altLang="en-US" sz="2400" b="0" dirty="0">
                <a:solidFill>
                  <a:schemeClr val="tx1"/>
                </a:solidFill>
                <a:latin typeface="Arial" panose="020B0604020202020204" pitchFamily="34" charset="0"/>
                <a:cs typeface="Arial" panose="020B0604020202020204" pitchFamily="34" charset="0"/>
              </a:rPr>
              <a:t>(được coi là trong phạm vi “bình thường” của các chỉ số mật độ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xương</a:t>
            </a:r>
            <a:r>
              <a:rPr lang="en-US" altLang="en-US" sz="2400" b="0" dirty="0" smtClean="0">
                <a:solidFill>
                  <a:schemeClr val="tx1"/>
                </a:solidFill>
                <a:latin typeface="Arial" panose="020B0604020202020204" pitchFamily="34" charset="0"/>
                <a:cs typeface="Arial" panose="020B0604020202020204" pitchFamily="34" charset="0"/>
              </a:rPr>
              <a:t>)</a:t>
            </a:r>
            <a:endParaRPr lang="en-US" altLang="en-US" sz="2400" b="0" dirty="0" smtClean="0">
              <a:latin typeface="Arial" panose="020B0604020202020204" pitchFamily="34" charset="0"/>
              <a:cs typeface="Arial" panose="020B0604020202020204" pitchFamily="34" charset="0"/>
            </a:endParaRPr>
          </a:p>
        </p:txBody>
      </p:sp>
      <p:sp>
        <p:nvSpPr>
          <p:cNvPr id="46083" name="Rectangle 4"/>
          <p:cNvSpPr>
            <a:spLocks noGrp="1" noChangeArrowheads="1"/>
          </p:cNvSpPr>
          <p:nvPr>
            <p:ph type="body" idx="4294967295"/>
          </p:nvPr>
        </p:nvSpPr>
        <p:spPr bwMode="auto">
          <a:xfrm>
            <a:off x="304800" y="5638800"/>
            <a:ext cx="88392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10000"/>
          </a:bodyPr>
          <a:lstStyle/>
          <a:p>
            <a:pPr marL="4763" indent="-4763">
              <a:buFont typeface="Wingdings" panose="05000000000000000000" pitchFamily="2" charset="2"/>
              <a:buNone/>
            </a:pPr>
            <a:r>
              <a:rPr lang="vi-VN" altLang="en-US" b="0" dirty="0">
                <a:solidFill>
                  <a:srgbClr val="00279F"/>
                </a:solidFill>
                <a:latin typeface="Arial" panose="020B0604020202020204" pitchFamily="34" charset="0"/>
                <a:cs typeface="Arial" panose="020B0604020202020204" pitchFamily="34" charset="0"/>
              </a:rPr>
              <a:t>Xác suất của một người lớn được chọn ngẫu nhiên có mật độ </a:t>
            </a:r>
            <a:r>
              <a:rPr lang="en-US" altLang="en-US" b="0" dirty="0" err="1" smtClean="0">
                <a:solidFill>
                  <a:srgbClr val="00279F"/>
                </a:solidFill>
                <a:latin typeface="Arial" panose="020B0604020202020204" pitchFamily="34" charset="0"/>
                <a:cs typeface="Arial" panose="020B0604020202020204" pitchFamily="34" charset="0"/>
              </a:rPr>
              <a:t>Canxi</a:t>
            </a:r>
            <a:r>
              <a:rPr lang="en-US" altLang="en-US" b="0" dirty="0" smtClean="0">
                <a:solidFill>
                  <a:srgbClr val="00279F"/>
                </a:solidFill>
                <a:latin typeface="Arial" panose="020B0604020202020204" pitchFamily="34" charset="0"/>
                <a:cs typeface="Arial" panose="020B0604020202020204" pitchFamily="34" charset="0"/>
              </a:rPr>
              <a:t> </a:t>
            </a:r>
            <a:r>
              <a:rPr lang="en-US" altLang="en-US" b="0" dirty="0" err="1" smtClean="0">
                <a:solidFill>
                  <a:srgbClr val="00279F"/>
                </a:solidFill>
                <a:latin typeface="Arial" panose="020B0604020202020204" pitchFamily="34" charset="0"/>
                <a:cs typeface="Arial" panose="020B0604020202020204" pitchFamily="34" charset="0"/>
              </a:rPr>
              <a:t>trong</a:t>
            </a:r>
            <a:r>
              <a:rPr lang="en-US" altLang="en-US" b="0" dirty="0" smtClean="0">
                <a:solidFill>
                  <a:srgbClr val="00279F"/>
                </a:solidFill>
                <a:latin typeface="Arial" panose="020B0604020202020204" pitchFamily="34" charset="0"/>
                <a:cs typeface="Arial" panose="020B0604020202020204" pitchFamily="34" charset="0"/>
              </a:rPr>
              <a:t> </a:t>
            </a:r>
            <a:r>
              <a:rPr lang="vi-VN" altLang="en-US" b="0" dirty="0" smtClean="0">
                <a:solidFill>
                  <a:srgbClr val="00279F"/>
                </a:solidFill>
                <a:latin typeface="Arial" panose="020B0604020202020204" pitchFamily="34" charset="0"/>
                <a:cs typeface="Arial" panose="020B0604020202020204" pitchFamily="34" charset="0"/>
              </a:rPr>
              <a:t>xương </a:t>
            </a:r>
            <a:r>
              <a:rPr lang="vi-VN" altLang="en-US" b="0" dirty="0">
                <a:solidFill>
                  <a:srgbClr val="00279F"/>
                </a:solidFill>
                <a:latin typeface="Arial" panose="020B0604020202020204" pitchFamily="34" charset="0"/>
                <a:cs typeface="Arial" panose="020B0604020202020204" pitchFamily="34" charset="0"/>
              </a:rPr>
              <a:t>trên –1 là 0,8413.</a:t>
            </a:r>
            <a:endParaRPr lang="en-US" altLang="en-US" b="0" dirty="0" smtClean="0">
              <a:solidFill>
                <a:srgbClr val="00279F"/>
              </a:solidFill>
              <a:latin typeface="Arial" panose="020B0604020202020204" pitchFamily="34" charset="0"/>
              <a:cs typeface="Arial" panose="020B0604020202020204" pitchFamily="34" charset="0"/>
            </a:endParaRPr>
          </a:p>
        </p:txBody>
      </p:sp>
      <p:sp>
        <p:nvSpPr>
          <p:cNvPr id="46084"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46085" name="Rectangle 19"/>
          <p:cNvSpPr>
            <a:spLocks noChangeArrowheads="1"/>
          </p:cNvSpPr>
          <p:nvPr/>
        </p:nvSpPr>
        <p:spPr bwMode="auto">
          <a:xfrm>
            <a:off x="566738" y="3048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r>
              <a:rPr lang="en-US" altLang="en-US" sz="4000" dirty="0" smtClean="0">
                <a:solidFill>
                  <a:srgbClr val="008000"/>
                </a:solidFill>
              </a:rPr>
              <a:t>:</a:t>
            </a:r>
            <a:endParaRPr lang="en-US" altLang="en-US" sz="4000" dirty="0">
              <a:solidFill>
                <a:srgbClr val="008000"/>
              </a:solidFill>
            </a:endParaRPr>
          </a:p>
        </p:txBody>
      </p:sp>
      <p:pic>
        <p:nvPicPr>
          <p:cNvPr id="46086" name="Picture 7" descr="C:\Users\Joe\Desktop\Triola Job\Graphics\Round_1_png_files\Ch0602-Slid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0"/>
            <a:ext cx="62595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58799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idx="4294967295"/>
          </p:nvPr>
        </p:nvSpPr>
        <p:spPr bwMode="auto">
          <a:xfrm>
            <a:off x="527050" y="990600"/>
            <a:ext cx="8616950" cy="419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a:r>
              <a:rPr lang="en-US" altLang="en-US" sz="2400" b="0" dirty="0" err="1" smtClean="0">
                <a:solidFill>
                  <a:schemeClr val="tx1"/>
                </a:solidFill>
                <a:latin typeface="Arial" panose="020B0604020202020204" pitchFamily="34" charset="0"/>
                <a:cs typeface="Arial" panose="020B0604020202020204" pitchFamily="34" charset="0"/>
              </a:rPr>
              <a:t>Tính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a:solidFill>
                  <a:schemeClr val="tx1"/>
                </a:solidFill>
                <a:latin typeface="Arial" panose="020B0604020202020204" pitchFamily="34" charset="0"/>
                <a:cs typeface="Arial" panose="020B0604020202020204" pitchFamily="34" charset="0"/>
              </a:rPr>
              <a:t>x</a:t>
            </a:r>
            <a:r>
              <a:rPr lang="vi-VN" altLang="en-US" sz="2400" b="0" dirty="0" smtClean="0">
                <a:solidFill>
                  <a:schemeClr val="tx1"/>
                </a:solidFill>
                <a:latin typeface="Arial" panose="020B0604020202020204" pitchFamily="34" charset="0"/>
                <a:cs typeface="Arial" panose="020B0604020202020204" pitchFamily="34" charset="0"/>
              </a:rPr>
              <a:t>ác </a:t>
            </a:r>
            <a:r>
              <a:rPr lang="vi-VN" altLang="en-US" sz="2400" b="0" dirty="0">
                <a:solidFill>
                  <a:schemeClr val="tx1"/>
                </a:solidFill>
                <a:latin typeface="Arial" panose="020B0604020202020204" pitchFamily="34" charset="0"/>
                <a:cs typeface="Arial" panose="020B0604020202020204" pitchFamily="34" charset="0"/>
              </a:rPr>
              <a:t>suất của một người lớn được chọn ngẫu nhiên có mật độ Canxi trong xương </a:t>
            </a:r>
            <a:r>
              <a:rPr lang="vi-VN" altLang="en-US" sz="2400" b="0" dirty="0" smtClean="0">
                <a:solidFill>
                  <a:schemeClr val="tx1"/>
                </a:solidFill>
                <a:latin typeface="Arial" panose="020B0604020202020204" pitchFamily="34" charset="0"/>
                <a:cs typeface="Arial" panose="020B0604020202020204" pitchFamily="34" charset="0"/>
              </a:rPr>
              <a:t>từ</a:t>
            </a:r>
            <a:r>
              <a:rPr lang="vi-VN" altLang="en-US" sz="2400" b="0" dirty="0" smtClean="0">
                <a:solidFill>
                  <a:srgbClr val="FF0000"/>
                </a:solidFill>
                <a:latin typeface="Arial" panose="020B0604020202020204" pitchFamily="34" charset="0"/>
                <a:cs typeface="Arial" panose="020B0604020202020204" pitchFamily="34" charset="0"/>
              </a:rPr>
              <a:t>–2,50</a:t>
            </a:r>
            <a:r>
              <a:rPr lang="en-US" altLang="en-US" sz="2400" b="0" dirty="0" smtClean="0">
                <a:solidFill>
                  <a:srgbClr val="FF0000"/>
                </a:solidFill>
                <a:latin typeface="Arial" panose="020B0604020202020204" pitchFamily="34" charset="0"/>
                <a:cs typeface="Arial" panose="020B0604020202020204" pitchFamily="34" charset="0"/>
              </a:rPr>
              <a:t> </a:t>
            </a:r>
            <a:r>
              <a:rPr lang="vi-VN" altLang="en-US" sz="2400" b="0" dirty="0">
                <a:solidFill>
                  <a:srgbClr val="FF0000"/>
                </a:solidFill>
                <a:latin typeface="Arial" panose="020B0604020202020204" pitchFamily="34" charset="0"/>
                <a:cs typeface="Arial" panose="020B0604020202020204" pitchFamily="34" charset="0"/>
              </a:rPr>
              <a:t>đến </a:t>
            </a:r>
            <a:r>
              <a:rPr lang="vi-VN" altLang="en-US" sz="2400" b="0" dirty="0" smtClean="0">
                <a:solidFill>
                  <a:srgbClr val="FF0000"/>
                </a:solidFill>
                <a:latin typeface="Arial" panose="020B0604020202020204" pitchFamily="34" charset="0"/>
                <a:cs typeface="Arial" panose="020B0604020202020204" pitchFamily="34" charset="0"/>
              </a:rPr>
              <a:t>-</a:t>
            </a:r>
            <a:r>
              <a:rPr lang="vi-VN" altLang="en-US" sz="2400" b="0" dirty="0">
                <a:solidFill>
                  <a:srgbClr val="FF0000"/>
                </a:solidFill>
                <a:latin typeface="Arial" panose="020B0604020202020204" pitchFamily="34" charset="0"/>
                <a:cs typeface="Arial" panose="020B0604020202020204" pitchFamily="34" charset="0"/>
              </a:rPr>
              <a:t>1,00 </a:t>
            </a:r>
            <a:r>
              <a:rPr lang="en-US" altLang="en-US" sz="2400" b="0" dirty="0" smtClean="0">
                <a:solidFill>
                  <a:schemeClr val="tx1"/>
                </a:solidFill>
                <a:latin typeface="Arial" panose="020B0604020202020204" pitchFamily="34" charset="0"/>
                <a:cs typeface="Arial" panose="020B0604020202020204" pitchFamily="34" charset="0"/>
              </a:rPr>
              <a:t>? </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a:solidFill>
                  <a:schemeClr val="tx1"/>
                </a:solidFill>
                <a:latin typeface="Arial" panose="020B0604020202020204" pitchFamily="34" charset="0"/>
                <a:cs typeface="Arial" panose="020B0604020202020204" pitchFamily="34" charset="0"/>
              </a:rPr>
              <a:t/>
            </a:r>
            <a:br>
              <a:rPr lang="en-US" altLang="en-US" sz="2400" b="0" dirty="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1</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Diện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tích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bên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trái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của</a:t>
            </a:r>
            <a:r>
              <a:rPr lang="en-US" altLang="en-US" sz="2400" b="0" dirty="0">
                <a:solidFill>
                  <a:schemeClr val="tx1"/>
                </a:solidFill>
                <a:latin typeface="Arial" panose="020B0604020202020204" pitchFamily="34" charset="0"/>
                <a:cs typeface="Arial" panose="020B0604020202020204" pitchFamily="34" charset="0"/>
              </a:rPr>
              <a:t> z = –2.50 </a:t>
            </a:r>
            <a:r>
              <a:rPr lang="en-US" altLang="en-US" sz="2400" b="0" dirty="0" err="1">
                <a:solidFill>
                  <a:schemeClr val="tx1"/>
                </a:solidFill>
                <a:latin typeface="Arial" panose="020B0604020202020204" pitchFamily="34" charset="0"/>
                <a:cs typeface="Arial" panose="020B0604020202020204" pitchFamily="34" charset="0"/>
              </a:rPr>
              <a:t>là</a:t>
            </a:r>
            <a:r>
              <a:rPr lang="en-US" altLang="en-US" sz="2400" b="0" dirty="0">
                <a:solidFill>
                  <a:schemeClr val="tx1"/>
                </a:solidFill>
                <a:latin typeface="Arial" panose="020B0604020202020204" pitchFamily="34" charset="0"/>
                <a:cs typeface="Arial" panose="020B0604020202020204" pitchFamily="34" charset="0"/>
              </a:rPr>
              <a:t> 0,00262</a:t>
            </a:r>
            <a:r>
              <a:rPr lang="en-US" altLang="en-US" sz="2400" b="0" dirty="0" smtClean="0">
                <a:solidFill>
                  <a:schemeClr val="tx1"/>
                </a:solidFill>
                <a:latin typeface="Arial" panose="020B0604020202020204" pitchFamily="34" charset="0"/>
                <a:cs typeface="Arial" panose="020B0604020202020204" pitchFamily="34" charset="0"/>
              </a:rPr>
              <a:t>.</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2. </a:t>
            </a:r>
            <a:r>
              <a:rPr lang="en-US" altLang="en-US" sz="2400" b="0" dirty="0" err="1" smtClean="0">
                <a:solidFill>
                  <a:schemeClr val="tx1"/>
                </a:solidFill>
                <a:latin typeface="Arial" panose="020B0604020202020204" pitchFamily="34" charset="0"/>
                <a:cs typeface="Arial" panose="020B0604020202020204" pitchFamily="34" charset="0"/>
              </a:rPr>
              <a:t>Diện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tích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bên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phải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của</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i="1" dirty="0" smtClean="0">
                <a:solidFill>
                  <a:schemeClr val="tx1"/>
                </a:solidFill>
                <a:latin typeface="Arial" panose="020B0604020202020204" pitchFamily="34" charset="0"/>
                <a:cs typeface="Arial" panose="020B0604020202020204" pitchFamily="34" charset="0"/>
              </a:rPr>
              <a:t>z</a:t>
            </a:r>
            <a:r>
              <a:rPr lang="en-US" altLang="en-US" sz="2400" b="0" dirty="0" smtClean="0">
                <a:solidFill>
                  <a:schemeClr val="tx1"/>
                </a:solidFill>
                <a:latin typeface="Arial" panose="020B0604020202020204" pitchFamily="34" charset="0"/>
                <a:cs typeface="Arial" panose="020B0604020202020204" pitchFamily="34" charset="0"/>
              </a:rPr>
              <a:t> = –1.00 </a:t>
            </a:r>
            <a:r>
              <a:rPr lang="en-US" altLang="en-US" sz="2400" b="0" dirty="0" err="1" smtClean="0">
                <a:solidFill>
                  <a:schemeClr val="tx1"/>
                </a:solidFill>
                <a:latin typeface="Arial" panose="020B0604020202020204" pitchFamily="34" charset="0"/>
                <a:cs typeface="Arial" panose="020B0604020202020204" pitchFamily="34" charset="0"/>
              </a:rPr>
              <a:t>là</a:t>
            </a:r>
            <a:r>
              <a:rPr lang="en-US" altLang="en-US" sz="2400" b="0" dirty="0" smtClean="0">
                <a:solidFill>
                  <a:schemeClr val="tx1"/>
                </a:solidFill>
                <a:latin typeface="Arial" panose="020B0604020202020204" pitchFamily="34" charset="0"/>
                <a:cs typeface="Arial" panose="020B0604020202020204" pitchFamily="34" charset="0"/>
              </a:rPr>
              <a:t> 0.1587.</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3. </a:t>
            </a:r>
            <a:r>
              <a:rPr lang="en-US" altLang="en-US" sz="2400" b="0" dirty="0" err="1" smtClean="0">
                <a:solidFill>
                  <a:schemeClr val="tx1"/>
                </a:solidFill>
                <a:latin typeface="Arial" panose="020B0604020202020204" pitchFamily="34" charset="0"/>
                <a:cs typeface="Arial" panose="020B0604020202020204" pitchFamily="34" charset="0"/>
              </a:rPr>
              <a:t>Diện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tích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vùng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giữa</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i="1" dirty="0" smtClean="0">
                <a:solidFill>
                  <a:schemeClr val="tx1"/>
                </a:solidFill>
                <a:latin typeface="Arial" panose="020B0604020202020204" pitchFamily="34" charset="0"/>
                <a:cs typeface="Arial" panose="020B0604020202020204" pitchFamily="34" charset="0"/>
              </a:rPr>
              <a:t>z</a:t>
            </a:r>
            <a:r>
              <a:rPr lang="en-US" altLang="en-US" sz="2400" b="0" dirty="0" smtClean="0">
                <a:solidFill>
                  <a:schemeClr val="tx1"/>
                </a:solidFill>
                <a:latin typeface="Arial" panose="020B0604020202020204" pitchFamily="34" charset="0"/>
                <a:cs typeface="Arial" panose="020B0604020202020204" pitchFamily="34" charset="0"/>
              </a:rPr>
              <a:t> = –2.50 </a:t>
            </a:r>
            <a:r>
              <a:rPr lang="en-US" altLang="en-US" sz="2400" b="0" dirty="0" err="1" smtClean="0">
                <a:solidFill>
                  <a:schemeClr val="tx1"/>
                </a:solidFill>
                <a:latin typeface="Arial" panose="020B0604020202020204" pitchFamily="34" charset="0"/>
                <a:cs typeface="Arial" panose="020B0604020202020204" pitchFamily="34" charset="0"/>
              </a:rPr>
              <a:t>và</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i="1" dirty="0" smtClean="0">
                <a:solidFill>
                  <a:schemeClr val="tx1"/>
                </a:solidFill>
                <a:latin typeface="Arial" panose="020B0604020202020204" pitchFamily="34" charset="0"/>
                <a:cs typeface="Arial" panose="020B0604020202020204" pitchFamily="34" charset="0"/>
              </a:rPr>
              <a:t>z</a:t>
            </a:r>
            <a:r>
              <a:rPr lang="en-US" altLang="en-US" sz="2400" b="0" dirty="0" smtClean="0">
                <a:solidFill>
                  <a:schemeClr val="tx1"/>
                </a:solidFill>
                <a:latin typeface="Arial" panose="020B0604020202020204" pitchFamily="34" charset="0"/>
                <a:cs typeface="Arial" panose="020B0604020202020204" pitchFamily="34" charset="0"/>
              </a:rPr>
              <a:t> = –1.00 </a:t>
            </a:r>
            <a:r>
              <a:rPr lang="en-US" altLang="en-US" sz="2400" b="0" dirty="0" err="1" smtClean="0">
                <a:solidFill>
                  <a:schemeClr val="tx1"/>
                </a:solidFill>
                <a:latin typeface="Arial" panose="020B0604020202020204" pitchFamily="34" charset="0"/>
                <a:cs typeface="Arial" panose="020B0604020202020204" pitchFamily="34" charset="0"/>
              </a:rPr>
              <a:t>khác</a:t>
            </a:r>
            <a:r>
              <a:rPr lang="en-US" altLang="en-US" sz="2400" b="0" dirty="0" smtClean="0">
                <a:solidFill>
                  <a:schemeClr val="tx1"/>
                </a:solidFill>
                <a:latin typeface="Arial" panose="020B0604020202020204" pitchFamily="34" charset="0"/>
                <a:cs typeface="Arial" panose="020B0604020202020204" pitchFamily="34" charset="0"/>
              </a:rPr>
              <a:t> so </a:t>
            </a:r>
            <a:r>
              <a:rPr lang="en-US" altLang="en-US" sz="2400" b="0" dirty="0" err="1" smtClean="0">
                <a:solidFill>
                  <a:schemeClr val="tx1"/>
                </a:solidFill>
                <a:latin typeface="Arial" panose="020B0604020202020204" pitchFamily="34" charset="0"/>
                <a:cs typeface="Arial" panose="020B0604020202020204" pitchFamily="34" charset="0"/>
              </a:rPr>
              <a:t>với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hai</a:t>
            </a:r>
            <a:r>
              <a:rPr lang="en-US" altLang="en-US" sz="2400" b="0" dirty="0" smtClean="0">
                <a:solidFill>
                  <a:schemeClr val="tx1"/>
                </a:solidFill>
                <a:latin typeface="Arial" panose="020B0604020202020204" pitchFamily="34" charset="0"/>
                <a:cs typeface="Arial" panose="020B0604020202020204" pitchFamily="34" charset="0"/>
              </a:rPr>
              <a:t> </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vùng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trên</a:t>
            </a:r>
            <a:r>
              <a:rPr lang="en-US" altLang="en-US" sz="2400" b="0" dirty="0" smtClean="0">
                <a:solidFill>
                  <a:schemeClr val="tx1"/>
                </a:solidFill>
                <a:latin typeface="Arial" panose="020B0604020202020204" pitchFamily="34" charset="0"/>
                <a:cs typeface="Arial" panose="020B0604020202020204" pitchFamily="34" charset="0"/>
              </a:rPr>
              <a:t>.</a:t>
            </a:r>
            <a:endParaRPr lang="en-US" altLang="en-US" sz="2400" b="0" dirty="0" smtClean="0">
              <a:latin typeface="Arial" panose="020B0604020202020204" pitchFamily="34" charset="0"/>
              <a:cs typeface="Arial" panose="020B0604020202020204" pitchFamily="34" charset="0"/>
            </a:endParaRPr>
          </a:p>
        </p:txBody>
      </p:sp>
      <p:sp>
        <p:nvSpPr>
          <p:cNvPr id="48131"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8132" name="Rectangle 9"/>
          <p:cNvSpPr>
            <a:spLocks noChangeArrowheads="1"/>
          </p:cNvSpPr>
          <p:nvPr/>
        </p:nvSpPr>
        <p:spPr bwMode="auto">
          <a:xfrm>
            <a:off x="595313" y="473075"/>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r>
              <a:rPr lang="en-US" altLang="en-US" sz="4000" dirty="0" smtClean="0">
                <a:solidFill>
                  <a:srgbClr val="008000"/>
                </a:solidFill>
              </a:rPr>
              <a:t> (</a:t>
            </a:r>
            <a:r>
              <a:rPr lang="en-US" altLang="en-US" sz="4000" dirty="0" err="1" smtClean="0">
                <a:solidFill>
                  <a:srgbClr val="008000"/>
                </a:solidFill>
              </a:rPr>
              <a:t>tt</a:t>
            </a:r>
            <a:r>
              <a:rPr lang="en-US" altLang="en-US" sz="4000" dirty="0" smtClean="0">
                <a:solidFill>
                  <a:srgbClr val="008000"/>
                </a:solidFill>
              </a:rPr>
              <a:t>)</a:t>
            </a:r>
            <a:endParaRPr lang="en-US" altLang="en-US" sz="4000" dirty="0">
              <a:solidFill>
                <a:srgbClr val="008000"/>
              </a:solidFill>
            </a:endParaRPr>
          </a:p>
        </p:txBody>
      </p:sp>
      <p:pic>
        <p:nvPicPr>
          <p:cNvPr id="48133" name="Picture 6" descr="C:\Users\Joe\Desktop\Triola Job\Graphics\Round_1_png_files\Ch0602-Slide-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65500"/>
            <a:ext cx="853281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7221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5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968500"/>
            <a:ext cx="61817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Line 2"/>
          <p:cNvSpPr>
            <a:spLocks noChangeShapeType="1"/>
          </p:cNvSpPr>
          <p:nvPr/>
        </p:nvSpPr>
        <p:spPr bwMode="auto">
          <a:xfrm flipH="1">
            <a:off x="6800850" y="2844800"/>
            <a:ext cx="622300"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77" name="Rectangle 9"/>
          <p:cNvSpPr>
            <a:spLocks noChangeArrowheads="1"/>
          </p:cNvSpPr>
          <p:nvPr/>
        </p:nvSpPr>
        <p:spPr bwMode="auto">
          <a:xfrm>
            <a:off x="6276975" y="2493963"/>
            <a:ext cx="18383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4000" b="0" baseline="30000"/>
              <a:t>5% or 0.05</a:t>
            </a:r>
          </a:p>
        </p:txBody>
      </p:sp>
      <p:sp>
        <p:nvSpPr>
          <p:cNvPr id="54278" name="Rectangle 10"/>
          <p:cNvSpPr>
            <a:spLocks noChangeArrowheads="1"/>
          </p:cNvSpPr>
          <p:nvPr/>
        </p:nvSpPr>
        <p:spPr bwMode="auto">
          <a:xfrm>
            <a:off x="922338" y="4800600"/>
            <a:ext cx="2905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b="0"/>
              <a:t>(</a:t>
            </a:r>
            <a:r>
              <a:rPr lang="en-US" altLang="en-US" b="0" i="1"/>
              <a:t>z</a:t>
            </a:r>
            <a:r>
              <a:rPr lang="en-US" altLang="en-US" b="0"/>
              <a:t> score will be positive)</a:t>
            </a:r>
            <a:endParaRPr lang="en-US" altLang="en-US" sz="2800" b="0"/>
          </a:p>
        </p:txBody>
      </p:sp>
      <p:sp>
        <p:nvSpPr>
          <p:cNvPr id="54279" name="Rectangle 11"/>
          <p:cNvSpPr>
            <a:spLocks noChangeArrowheads="1"/>
          </p:cNvSpPr>
          <p:nvPr/>
        </p:nvSpPr>
        <p:spPr bwMode="auto">
          <a:xfrm>
            <a:off x="2398713" y="5711825"/>
            <a:ext cx="46624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a:t>Finding the 95</a:t>
            </a:r>
            <a:r>
              <a:rPr lang="en-US" altLang="en-US" sz="2800" baseline="30000"/>
              <a:t>th</a:t>
            </a:r>
            <a:r>
              <a:rPr lang="en-US" altLang="en-US" sz="2800"/>
              <a:t> Percentile</a:t>
            </a:r>
          </a:p>
        </p:txBody>
      </p:sp>
      <p:sp>
        <p:nvSpPr>
          <p:cNvPr id="8" name="Rectangle 21"/>
          <p:cNvSpPr>
            <a:spLocks noChangeArrowheads="1"/>
          </p:cNvSpPr>
          <p:nvPr/>
        </p:nvSpPr>
        <p:spPr bwMode="auto">
          <a:xfrm>
            <a:off x="434975" y="544656"/>
            <a:ext cx="812482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5000"/>
              </a:lnSpc>
            </a:pPr>
            <a:r>
              <a:rPr lang="en-US" altLang="en-US" sz="4000" dirty="0" err="1" smtClean="0">
                <a:solidFill>
                  <a:srgbClr val="008000"/>
                </a:solidFill>
              </a:rPr>
              <a:t>Tìm</a:t>
            </a:r>
            <a:r>
              <a:rPr lang="en-US" altLang="en-US" sz="4000" dirty="0" smtClean="0">
                <a:solidFill>
                  <a:srgbClr val="008000"/>
                </a:solidFill>
              </a:rPr>
              <a:t> z </a:t>
            </a:r>
            <a:r>
              <a:rPr lang="en-US" altLang="en-US" sz="4000" dirty="0" err="1" smtClean="0">
                <a:solidFill>
                  <a:srgbClr val="008000"/>
                </a:solidFill>
              </a:rPr>
              <a:t>khi</a:t>
            </a:r>
            <a:r>
              <a:rPr lang="en-US" altLang="en-US" sz="4000" dirty="0" smtClean="0">
                <a:solidFill>
                  <a:srgbClr val="008000"/>
                </a:solidFill>
              </a:rPr>
              <a:t> </a:t>
            </a:r>
            <a:r>
              <a:rPr lang="en-US" altLang="en-US" sz="4000" dirty="0" err="1" smtClean="0">
                <a:solidFill>
                  <a:srgbClr val="008000"/>
                </a:solidFill>
              </a:rPr>
              <a:t>biết</a:t>
            </a:r>
            <a:r>
              <a:rPr lang="en-US" altLang="en-US" sz="4000" dirty="0" smtClean="0">
                <a:solidFill>
                  <a:srgbClr val="008000"/>
                </a:solidFill>
              </a:rPr>
              <a:t> </a:t>
            </a:r>
            <a:r>
              <a:rPr lang="en-US" altLang="en-US" sz="4000" dirty="0" err="1" smtClean="0">
                <a:solidFill>
                  <a:srgbClr val="008000"/>
                </a:solidFill>
              </a:rPr>
              <a:t>xác</a:t>
            </a:r>
            <a:r>
              <a:rPr lang="en-US" altLang="en-US" sz="4000" dirty="0" smtClean="0">
                <a:solidFill>
                  <a:srgbClr val="008000"/>
                </a:solidFill>
              </a:rPr>
              <a:t> </a:t>
            </a:r>
            <a:r>
              <a:rPr lang="en-US" altLang="en-US" sz="4000" dirty="0" err="1" smtClean="0">
                <a:solidFill>
                  <a:srgbClr val="008000"/>
                </a:solidFill>
              </a:rPr>
              <a:t>suất</a:t>
            </a:r>
            <a:endParaRPr lang="en-US" altLang="en-US" sz="4000" dirty="0">
              <a:solidFill>
                <a:srgbClr val="008000"/>
              </a:solidFill>
            </a:endParaRPr>
          </a:p>
        </p:txBody>
      </p:sp>
    </p:spTree>
    <p:extLst>
      <p:ext uri="{BB962C8B-B14F-4D97-AF65-F5344CB8AC3E}">
        <p14:creationId xmlns:p14="http://schemas.microsoft.com/office/powerpoint/2010/main" val="36517149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1" descr="5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968500"/>
            <a:ext cx="61817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Line 20"/>
          <p:cNvSpPr>
            <a:spLocks noChangeShapeType="1"/>
          </p:cNvSpPr>
          <p:nvPr/>
        </p:nvSpPr>
        <p:spPr bwMode="auto">
          <a:xfrm flipH="1">
            <a:off x="6800850" y="2844800"/>
            <a:ext cx="622300"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4" name="Rectangle 21"/>
          <p:cNvSpPr>
            <a:spLocks noChangeArrowheads="1"/>
          </p:cNvSpPr>
          <p:nvPr/>
        </p:nvSpPr>
        <p:spPr bwMode="auto">
          <a:xfrm>
            <a:off x="434975" y="620856"/>
            <a:ext cx="812482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5000"/>
              </a:lnSpc>
            </a:pPr>
            <a:r>
              <a:rPr lang="en-US" altLang="en-US" sz="4000" dirty="0" err="1" smtClean="0">
                <a:solidFill>
                  <a:srgbClr val="008000"/>
                </a:solidFill>
              </a:rPr>
              <a:t>Tìm</a:t>
            </a:r>
            <a:r>
              <a:rPr lang="en-US" altLang="en-US" sz="4000" dirty="0" smtClean="0">
                <a:solidFill>
                  <a:srgbClr val="008000"/>
                </a:solidFill>
              </a:rPr>
              <a:t> z </a:t>
            </a:r>
            <a:r>
              <a:rPr lang="en-US" altLang="en-US" sz="4000" dirty="0" err="1" smtClean="0">
                <a:solidFill>
                  <a:srgbClr val="008000"/>
                </a:solidFill>
              </a:rPr>
              <a:t>khi</a:t>
            </a:r>
            <a:r>
              <a:rPr lang="en-US" altLang="en-US" sz="4000" dirty="0" smtClean="0">
                <a:solidFill>
                  <a:srgbClr val="008000"/>
                </a:solidFill>
              </a:rPr>
              <a:t> </a:t>
            </a:r>
            <a:r>
              <a:rPr lang="en-US" altLang="en-US" sz="4000" dirty="0" err="1" smtClean="0">
                <a:solidFill>
                  <a:srgbClr val="008000"/>
                </a:solidFill>
              </a:rPr>
              <a:t>biết</a:t>
            </a:r>
            <a:r>
              <a:rPr lang="en-US" altLang="en-US" sz="4000" dirty="0" smtClean="0">
                <a:solidFill>
                  <a:srgbClr val="008000"/>
                </a:solidFill>
              </a:rPr>
              <a:t> </a:t>
            </a:r>
            <a:r>
              <a:rPr lang="en-US" altLang="en-US" sz="4000" dirty="0" err="1" smtClean="0">
                <a:solidFill>
                  <a:srgbClr val="008000"/>
                </a:solidFill>
              </a:rPr>
              <a:t>xác</a:t>
            </a:r>
            <a:r>
              <a:rPr lang="en-US" altLang="en-US" sz="4000" dirty="0" smtClean="0">
                <a:solidFill>
                  <a:srgbClr val="008000"/>
                </a:solidFill>
              </a:rPr>
              <a:t> </a:t>
            </a:r>
            <a:r>
              <a:rPr lang="en-US" altLang="en-US" sz="4000" dirty="0" err="1" smtClean="0">
                <a:solidFill>
                  <a:srgbClr val="008000"/>
                </a:solidFill>
              </a:rPr>
              <a:t>suất</a:t>
            </a:r>
            <a:endParaRPr lang="en-US" altLang="en-US" sz="4000" dirty="0">
              <a:solidFill>
                <a:srgbClr val="008000"/>
              </a:solidFill>
            </a:endParaRPr>
          </a:p>
        </p:txBody>
      </p:sp>
      <p:sp>
        <p:nvSpPr>
          <p:cNvPr id="56325" name="Rectangle 22"/>
          <p:cNvSpPr>
            <a:spLocks noChangeArrowheads="1"/>
          </p:cNvSpPr>
          <p:nvPr/>
        </p:nvSpPr>
        <p:spPr bwMode="auto">
          <a:xfrm>
            <a:off x="2420938" y="5711825"/>
            <a:ext cx="46180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a:t>Finding the 95</a:t>
            </a:r>
            <a:r>
              <a:rPr lang="en-US" altLang="en-US" sz="2800" baseline="30000"/>
              <a:t>th</a:t>
            </a:r>
            <a:r>
              <a:rPr lang="en-US" altLang="en-US" sz="2800"/>
              <a:t> Percentile</a:t>
            </a:r>
          </a:p>
        </p:txBody>
      </p:sp>
      <p:sp>
        <p:nvSpPr>
          <p:cNvPr id="56326" name="Line 11"/>
          <p:cNvSpPr>
            <a:spLocks noChangeShapeType="1"/>
          </p:cNvSpPr>
          <p:nvPr/>
        </p:nvSpPr>
        <p:spPr bwMode="auto">
          <a:xfrm flipV="1">
            <a:off x="5889625" y="4618038"/>
            <a:ext cx="0" cy="24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7" name="Rectangle 12"/>
          <p:cNvSpPr>
            <a:spLocks noChangeArrowheads="1"/>
          </p:cNvSpPr>
          <p:nvPr/>
        </p:nvSpPr>
        <p:spPr bwMode="auto">
          <a:xfrm>
            <a:off x="5330825" y="4818063"/>
            <a:ext cx="10842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2800" b="0">
                <a:solidFill>
                  <a:schemeClr val="hlink"/>
                </a:solidFill>
              </a:rPr>
              <a:t>1.645</a:t>
            </a:r>
          </a:p>
        </p:txBody>
      </p:sp>
      <p:sp>
        <p:nvSpPr>
          <p:cNvPr id="56328" name="Rectangle 19"/>
          <p:cNvSpPr>
            <a:spLocks noChangeArrowheads="1"/>
          </p:cNvSpPr>
          <p:nvPr/>
        </p:nvSpPr>
        <p:spPr bwMode="auto">
          <a:xfrm>
            <a:off x="6276975" y="2493963"/>
            <a:ext cx="18383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4000" b="0" baseline="30000"/>
              <a:t>5% or 0.05</a:t>
            </a:r>
          </a:p>
        </p:txBody>
      </p:sp>
      <p:sp>
        <p:nvSpPr>
          <p:cNvPr id="56329" name="Rectangle 23"/>
          <p:cNvSpPr>
            <a:spLocks noChangeArrowheads="1"/>
          </p:cNvSpPr>
          <p:nvPr/>
        </p:nvSpPr>
        <p:spPr bwMode="auto">
          <a:xfrm>
            <a:off x="922338" y="4800600"/>
            <a:ext cx="2905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b="0"/>
              <a:t>(</a:t>
            </a:r>
            <a:r>
              <a:rPr lang="en-US" altLang="en-US" b="0" i="1"/>
              <a:t>z</a:t>
            </a:r>
            <a:r>
              <a:rPr lang="en-US" altLang="en-US" b="0"/>
              <a:t> score will be positive)</a:t>
            </a:r>
            <a:endParaRPr lang="en-US" altLang="en-US" sz="2800" b="0"/>
          </a:p>
        </p:txBody>
      </p:sp>
    </p:spTree>
    <p:extLst>
      <p:ext uri="{BB962C8B-B14F-4D97-AF65-F5344CB8AC3E}">
        <p14:creationId xmlns:p14="http://schemas.microsoft.com/office/powerpoint/2010/main" val="16563251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idx="4294967295"/>
          </p:nvPr>
        </p:nvSpPr>
        <p:spPr bwMode="auto">
          <a:xfrm>
            <a:off x="450850" y="1189038"/>
            <a:ext cx="8693150" cy="147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a:r>
              <a:rPr lang="vi-VN" altLang="en-US" sz="2400" b="0" dirty="0">
                <a:solidFill>
                  <a:schemeClr val="tx1"/>
                </a:solidFill>
                <a:latin typeface="Arial" panose="020B0604020202020204" pitchFamily="34" charset="0"/>
                <a:cs typeface="Arial" panose="020B0604020202020204" pitchFamily="34" charset="0"/>
              </a:rPr>
              <a:t>Sử dụng cùng một thử nghiệm mật độ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xương</a:t>
            </a:r>
            <a:r>
              <a:rPr lang="vi-VN" altLang="en-US" sz="2400" b="0" dirty="0">
                <a:solidFill>
                  <a:schemeClr val="tx1"/>
                </a:solidFill>
                <a:latin typeface="Arial" panose="020B0604020202020204" pitchFamily="34" charset="0"/>
                <a:cs typeface="Arial" panose="020B0604020202020204" pitchFamily="34" charset="0"/>
              </a:rPr>
              <a:t>, hãy tìm </a:t>
            </a:r>
            <a:r>
              <a:rPr lang="en-US" altLang="en-US" sz="2400" b="0" dirty="0" err="1" smtClean="0">
                <a:solidFill>
                  <a:schemeClr val="tx1"/>
                </a:solidFill>
                <a:latin typeface="Arial" panose="020B0604020202020204" pitchFamily="34" charset="0"/>
                <a:cs typeface="Arial" panose="020B0604020202020204" pitchFamily="34" charset="0"/>
              </a:rPr>
              <a:t>tỉ</a:t>
            </a:r>
            <a:r>
              <a:rPr lang="vi-VN" altLang="en-US" sz="2400" b="0" dirty="0" smtClean="0">
                <a:solidFill>
                  <a:schemeClr val="tx1"/>
                </a:solidFill>
                <a:latin typeface="Arial" panose="020B0604020202020204" pitchFamily="34" charset="0"/>
                <a:cs typeface="Arial" panose="020B0604020202020204" pitchFamily="34" charset="0"/>
              </a:rPr>
              <a:t> </a:t>
            </a:r>
            <a:r>
              <a:rPr lang="vi-VN" altLang="en-US" sz="2400" b="0" dirty="0">
                <a:solidFill>
                  <a:schemeClr val="tx1"/>
                </a:solidFill>
                <a:latin typeface="Arial" panose="020B0604020202020204" pitchFamily="34" charset="0"/>
                <a:cs typeface="Arial" panose="020B0604020202020204" pitchFamily="34" charset="0"/>
              </a:rPr>
              <a:t>số </a:t>
            </a:r>
            <a:r>
              <a:rPr lang="en-US" altLang="en-US" sz="2400" b="0" dirty="0" smtClean="0">
                <a:solidFill>
                  <a:schemeClr val="tx1"/>
                </a:solidFill>
                <a:latin typeface="Arial" panose="020B0604020202020204" pitchFamily="34" charset="0"/>
                <a:cs typeface="Arial" panose="020B0604020202020204" pitchFamily="34" charset="0"/>
              </a:rPr>
              <a:t>z </a:t>
            </a:r>
            <a:r>
              <a:rPr lang="en-US" altLang="en-US" sz="2400" b="0" dirty="0" err="1" smtClean="0">
                <a:solidFill>
                  <a:schemeClr val="tx1"/>
                </a:solidFill>
                <a:latin typeface="Arial" panose="020B0604020202020204" pitchFamily="34" charset="0"/>
                <a:cs typeface="Arial" panose="020B0604020202020204" pitchFamily="34" charset="0"/>
              </a:rPr>
              <a:t>để</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xác</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suất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một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người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lớn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được</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chọn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ngẫu</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nhiên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có</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mật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độ</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xương</a:t>
            </a:r>
            <a:r>
              <a:rPr lang="en-US" altLang="en-US" sz="2400" b="0" dirty="0" smtClean="0">
                <a:solidFill>
                  <a:schemeClr val="tx1"/>
                </a:solidFill>
                <a:latin typeface="Arial" panose="020B0604020202020204" pitchFamily="34" charset="0"/>
                <a:cs typeface="Arial" panose="020B0604020202020204" pitchFamily="34" charset="0"/>
              </a:rPr>
              <a:t>=z </a:t>
            </a:r>
            <a:r>
              <a:rPr lang="en-US" altLang="en-US" sz="2400" b="0" dirty="0" err="1" smtClean="0">
                <a:solidFill>
                  <a:schemeClr val="tx1"/>
                </a:solidFill>
                <a:latin typeface="Arial" panose="020B0604020202020204" pitchFamily="34" charset="0"/>
                <a:cs typeface="Arial" panose="020B0604020202020204" pitchFamily="34" charset="0"/>
              </a:rPr>
              <a:t>là</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lớn</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hơn</a:t>
            </a:r>
            <a:r>
              <a:rPr lang="en-US" altLang="en-US" sz="2400" dirty="0" smtClean="0">
                <a:solidFill>
                  <a:schemeClr val="tx1"/>
                </a:solidFill>
                <a:latin typeface="Arial" panose="020B0604020202020204" pitchFamily="34" charset="0"/>
                <a:cs typeface="Arial" panose="020B0604020202020204" pitchFamily="34" charset="0"/>
              </a:rPr>
              <a:t> 25% </a:t>
            </a:r>
            <a:r>
              <a:rPr lang="en-US" altLang="en-US" sz="2400" dirty="0" err="1" smtClean="0">
                <a:solidFill>
                  <a:schemeClr val="tx1"/>
                </a:solidFill>
                <a:latin typeface="Arial" panose="020B0604020202020204" pitchFamily="34" charset="0"/>
                <a:cs typeface="Arial" panose="020B0604020202020204" pitchFamily="34" charset="0"/>
              </a:rPr>
              <a:t>và</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nhỏ</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hơn</a:t>
            </a:r>
            <a:r>
              <a:rPr lang="en-US" altLang="en-US" sz="2400" dirty="0" smtClean="0">
                <a:solidFill>
                  <a:schemeClr val="tx1"/>
                </a:solidFill>
                <a:latin typeface="Arial" panose="020B0604020202020204" pitchFamily="34" charset="0"/>
                <a:cs typeface="Arial" panose="020B0604020202020204" pitchFamily="34" charset="0"/>
              </a:rPr>
              <a:t> 95%</a:t>
            </a:r>
            <a:br>
              <a:rPr lang="en-US" altLang="en-US" sz="2400" dirty="0" smtClean="0">
                <a:solidFill>
                  <a:schemeClr val="tx1"/>
                </a:solidFill>
                <a:latin typeface="Arial" panose="020B0604020202020204" pitchFamily="34" charset="0"/>
                <a:cs typeface="Arial" panose="020B0604020202020204" pitchFamily="34" charset="0"/>
              </a:rPr>
            </a:br>
            <a:endParaRPr lang="en-US" altLang="en-US" sz="2400" b="0" dirty="0" smtClean="0">
              <a:latin typeface="Arial" panose="020B0604020202020204" pitchFamily="34" charset="0"/>
              <a:cs typeface="Arial" panose="020B0604020202020204" pitchFamily="34" charset="0"/>
            </a:endParaRPr>
          </a:p>
        </p:txBody>
      </p:sp>
      <p:sp>
        <p:nvSpPr>
          <p:cNvPr id="58371"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8372" name="Rectangle 19"/>
          <p:cNvSpPr>
            <a:spLocks noChangeArrowheads="1"/>
          </p:cNvSpPr>
          <p:nvPr/>
        </p:nvSpPr>
        <p:spPr bwMode="auto">
          <a:xfrm>
            <a:off x="566738" y="4572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endParaRPr lang="en-US" altLang="en-US" sz="4000" dirty="0">
              <a:solidFill>
                <a:srgbClr val="008000"/>
              </a:solidFill>
            </a:endParaRPr>
          </a:p>
        </p:txBody>
      </p:sp>
      <p:pic>
        <p:nvPicPr>
          <p:cNvPr id="58373" name="Picture 6" descr="C:\Users\Joe\Desktop\Triola Job\Graphics\Round_1_png_files\Ch0602-Slide-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72199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28940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solidFill>
                  <a:srgbClr val="00B050"/>
                </a:solidFill>
                <a:latin typeface="Arial" charset="0"/>
              </a:rPr>
              <a:t>6-1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smtClean="0">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6-2  </a:t>
            </a:r>
            <a:r>
              <a:rPr lang="en-US" sz="2400" b="0" dirty="0" err="1">
                <a:latin typeface="Arial" charset="0"/>
              </a:rPr>
              <a:t>Ứng</a:t>
            </a:r>
            <a:r>
              <a:rPr lang="en-US" sz="2400" b="0" dirty="0">
                <a:latin typeface="Arial" charset="0"/>
              </a:rPr>
              <a:t> </a:t>
            </a:r>
            <a:r>
              <a:rPr lang="en-US" sz="2400" b="0" dirty="0" err="1">
                <a:latin typeface="Arial" charset="0"/>
              </a:rPr>
              <a:t>dụng</a:t>
            </a:r>
            <a:r>
              <a:rPr lang="en-US" sz="2400" b="0" dirty="0">
                <a:latin typeface="Arial" charset="0"/>
              </a:rPr>
              <a:t> </a:t>
            </a:r>
            <a:r>
              <a:rPr lang="en-US" sz="2400" b="0" dirty="0" err="1">
                <a:latin typeface="Arial" charset="0"/>
              </a:rPr>
              <a:t>của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a:t>
            </a:r>
            <a:r>
              <a:rPr lang="en-US" sz="2400" b="0" dirty="0" err="1" smtClean="0">
                <a:latin typeface="Arial" charset="0"/>
              </a:rPr>
              <a:t>ạn</a:t>
            </a:r>
            <a:r>
              <a:rPr lang="en-US" sz="2400" b="0" dirty="0" smtClean="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a:t>
            </a:r>
            <a:r>
              <a:rPr lang="en-US" sz="2400" b="0" dirty="0" err="1" smtClean="0">
                <a:latin typeface="Arial" charset="0"/>
              </a:rPr>
              <a:t>âm</a:t>
            </a:r>
            <a:endParaRPr lang="en-US" sz="2400" b="0" dirty="0">
              <a:latin typeface="Arial" charset="0"/>
            </a:endParaRPr>
          </a:p>
          <a:p>
            <a:pPr>
              <a:lnSpc>
                <a:spcPct val="90000"/>
              </a:lnSpc>
              <a:spcBef>
                <a:spcPct val="50000"/>
              </a:spcBef>
              <a:defRPr/>
            </a:pPr>
            <a:r>
              <a:rPr lang="en-US" sz="2400" b="0" dirty="0" smtClean="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36167228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bwMode="auto">
          <a:xfrm>
            <a:off x="0" y="342900"/>
            <a:ext cx="89598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smtClean="0"/>
              <a:t>Định</a:t>
            </a:r>
            <a:r>
              <a:rPr lang="en-US" altLang="en-US" dirty="0" smtClean="0"/>
              <a:t> </a:t>
            </a:r>
            <a:r>
              <a:rPr lang="en-US" altLang="en-US" dirty="0" err="1" smtClean="0"/>
              <a:t>nghĩa</a:t>
            </a:r>
            <a:endParaRPr lang="en-US" altLang="en-US" dirty="0" smtClean="0"/>
          </a:p>
        </p:txBody>
      </p:sp>
      <p:sp>
        <p:nvSpPr>
          <p:cNvPr id="79875" name="Rectangle 3"/>
          <p:cNvSpPr>
            <a:spLocks noGrp="1" noChangeArrowheads="1"/>
          </p:cNvSpPr>
          <p:nvPr>
            <p:ph type="body" idx="4294967295"/>
          </p:nvPr>
        </p:nvSpPr>
        <p:spPr bwMode="auto">
          <a:xfrm>
            <a:off x="0" y="914400"/>
            <a:ext cx="81026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a:spcBef>
                <a:spcPct val="40000"/>
              </a:spcBef>
              <a:spcAft>
                <a:spcPct val="40000"/>
              </a:spcAft>
              <a:buFont typeface="Wingdings" panose="05000000000000000000" pitchFamily="2" charset="2"/>
              <a:buNone/>
            </a:pPr>
            <a:r>
              <a:rPr lang="en-US" altLang="en-US" sz="2500" b="0" dirty="0" err="1" smtClean="0">
                <a:latin typeface="Arial" panose="020B0604020202020204" pitchFamily="34" charset="0"/>
                <a:cs typeface="Arial" panose="020B0604020202020204" pitchFamily="34" charset="0"/>
              </a:rPr>
              <a:t>Đối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với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phân</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phối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chuẩn</a:t>
            </a:r>
            <a:r>
              <a:rPr lang="en-US" altLang="en-US" sz="2500" b="0" dirty="0" smtClean="0">
                <a:latin typeface="Arial" panose="020B0604020202020204" pitchFamily="34" charset="0"/>
                <a:cs typeface="Arial" panose="020B0604020202020204" pitchFamily="34" charset="0"/>
              </a:rPr>
              <a:t>, </a:t>
            </a:r>
            <a:r>
              <a:rPr lang="en-US" altLang="en-US" sz="2500" b="0" dirty="0" smtClean="0">
                <a:solidFill>
                  <a:srgbClr val="FF0000"/>
                </a:solidFill>
                <a:latin typeface="Arial" panose="020B0604020202020204" pitchFamily="34" charset="0"/>
                <a:cs typeface="Arial" panose="020B0604020202020204" pitchFamily="34" charset="0"/>
              </a:rPr>
              <a:t>critical value </a:t>
            </a:r>
            <a:r>
              <a:rPr lang="en-US" altLang="en-US" sz="2500" b="0" dirty="0" err="1" smtClean="0">
                <a:latin typeface="Arial" panose="020B0604020202020204" pitchFamily="34" charset="0"/>
                <a:cs typeface="Arial" panose="020B0604020202020204" pitchFamily="34" charset="0"/>
              </a:rPr>
              <a:t>là</a:t>
            </a:r>
            <a:r>
              <a:rPr lang="en-US" altLang="en-US" sz="2500" b="0" dirty="0" smtClean="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giá</a:t>
            </a:r>
            <a:r>
              <a:rPr lang="en-US" altLang="en-US" sz="2500" b="0" dirty="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trị</a:t>
            </a:r>
            <a:r>
              <a:rPr lang="en-US" altLang="en-US" sz="2500" b="0" dirty="0">
                <a:latin typeface="Arial" panose="020B0604020202020204" pitchFamily="34" charset="0"/>
                <a:cs typeface="Arial" panose="020B0604020202020204" pitchFamily="34" charset="0"/>
              </a:rPr>
              <a:t> </a:t>
            </a:r>
            <a:r>
              <a:rPr lang="en-US" altLang="en-US" sz="2500" b="0" dirty="0" smtClean="0">
                <a:latin typeface="Arial" panose="020B0604020202020204" pitchFamily="34" charset="0"/>
                <a:cs typeface="Arial" panose="020B0604020202020204" pitchFamily="34" charset="0"/>
              </a:rPr>
              <a:t>z </a:t>
            </a:r>
            <a:r>
              <a:rPr lang="en-US" altLang="en-US" sz="2500" b="0" dirty="0" err="1" smtClean="0">
                <a:latin typeface="Arial" panose="020B0604020202020204" pitchFamily="34" charset="0"/>
                <a:cs typeface="Arial" panose="020B0604020202020204" pitchFamily="34" charset="0"/>
              </a:rPr>
              <a:t>mà</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tại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đó</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phần</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diện</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tích</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bên</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phải</a:t>
            </a:r>
            <a:r>
              <a:rPr lang="en-US" altLang="en-US" sz="2500" b="0" dirty="0" smtClean="0">
                <a:latin typeface="Arial" panose="020B0604020202020204" pitchFamily="34" charset="0"/>
                <a:cs typeface="Arial" panose="020B0604020202020204" pitchFamily="34" charset="0"/>
              </a:rPr>
              <a:t> z </a:t>
            </a:r>
            <a:r>
              <a:rPr lang="en-US" altLang="en-US" sz="2500" b="0" dirty="0" err="1" smtClean="0">
                <a:latin typeface="Arial" panose="020B0604020202020204" pitchFamily="34" charset="0"/>
                <a:cs typeface="Arial" panose="020B0604020202020204" pitchFamily="34" charset="0"/>
              </a:rPr>
              <a:t>bằng</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một</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giá</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trị</a:t>
            </a:r>
            <a:r>
              <a:rPr lang="en-US" altLang="en-US" sz="2500" b="0" dirty="0" smtClean="0">
                <a:latin typeface="Arial" panose="020B0604020202020204" pitchFamily="34" charset="0"/>
                <a:cs typeface="Arial" panose="020B0604020202020204" pitchFamily="34" charset="0"/>
              </a:rPr>
              <a:t> </a:t>
            </a:r>
            <a:r>
              <a:rPr lang="el-GR" altLang="en-US" sz="2500" b="0" i="1" dirty="0" smtClean="0">
                <a:latin typeface="Arial" panose="020B0604020202020204" pitchFamily="34" charset="0"/>
                <a:cs typeface="Arial" panose="020B0604020202020204" pitchFamily="34" charset="0"/>
              </a:rPr>
              <a:t>α</a:t>
            </a:r>
            <a:endParaRPr lang="en-US" altLang="en-US" sz="2500" b="0" i="1"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r>
              <a:rPr lang="en-US" altLang="en-US" sz="2500" b="0" i="1" dirty="0" err="1">
                <a:latin typeface="Arial" panose="020B0604020202020204" pitchFamily="34" charset="0"/>
                <a:cs typeface="Arial" panose="020B0604020202020204" pitchFamily="34" charset="0"/>
              </a:rPr>
              <a:t>Ví</a:t>
            </a:r>
            <a:r>
              <a:rPr lang="en-US" altLang="en-US" sz="2500" b="0" i="1" dirty="0">
                <a:latin typeface="Arial" panose="020B0604020202020204" pitchFamily="34" charset="0"/>
                <a:cs typeface="Arial" panose="020B0604020202020204" pitchFamily="34" charset="0"/>
              </a:rPr>
              <a:t> </a:t>
            </a:r>
            <a:r>
              <a:rPr lang="en-US" altLang="en-US" sz="2500" b="0" i="1" dirty="0" err="1">
                <a:latin typeface="Arial" panose="020B0604020202020204" pitchFamily="34" charset="0"/>
                <a:cs typeface="Arial" panose="020B0604020202020204" pitchFamily="34" charset="0"/>
              </a:rPr>
              <a:t>dụ</a:t>
            </a:r>
            <a:r>
              <a:rPr lang="en-US" altLang="en-US" sz="2500" b="0" i="1" dirty="0">
                <a:latin typeface="Arial" panose="020B0604020202020204" pitchFamily="34" charset="0"/>
                <a:cs typeface="Arial" panose="020B0604020202020204" pitchFamily="34" charset="0"/>
              </a:rPr>
              <a:t>: </a:t>
            </a:r>
            <a:r>
              <a:rPr lang="en-US" altLang="en-US" sz="2500" b="0" i="1" dirty="0" err="1">
                <a:latin typeface="Arial" panose="020B0604020202020204" pitchFamily="34" charset="0"/>
                <a:cs typeface="Arial" panose="020B0604020202020204" pitchFamily="34" charset="0"/>
              </a:rPr>
              <a:t>Nếu</a:t>
            </a:r>
            <a:r>
              <a:rPr lang="en-US" altLang="en-US" sz="2500" b="0" i="1" dirty="0">
                <a:latin typeface="Arial" panose="020B0604020202020204" pitchFamily="34" charset="0"/>
                <a:cs typeface="Arial" panose="020B0604020202020204" pitchFamily="34" charset="0"/>
              </a:rPr>
              <a:t> </a:t>
            </a:r>
            <a:r>
              <a:rPr lang="el-GR" altLang="en-US" sz="2500" b="0" i="1" dirty="0">
                <a:latin typeface="Arial" panose="020B0604020202020204" pitchFamily="34" charset="0"/>
                <a:cs typeface="Arial" panose="020B0604020202020204" pitchFamily="34" charset="0"/>
              </a:rPr>
              <a:t>α = </a:t>
            </a:r>
            <a:r>
              <a:rPr lang="el-GR" altLang="en-US" sz="2500" b="0" i="1" dirty="0" smtClean="0">
                <a:latin typeface="Arial" panose="020B0604020202020204" pitchFamily="34" charset="0"/>
                <a:cs typeface="Arial" panose="020B0604020202020204" pitchFamily="34" charset="0"/>
              </a:rPr>
              <a:t>0.025 </a:t>
            </a:r>
            <a:r>
              <a:rPr lang="en-US" altLang="en-US" sz="2500" b="0" i="1" dirty="0" err="1" smtClean="0">
                <a:latin typeface="Arial" panose="020B0604020202020204" pitchFamily="34" charset="0"/>
                <a:cs typeface="Arial" panose="020B0604020202020204" pitchFamily="34" charset="0"/>
              </a:rPr>
              <a:t>thì</a:t>
            </a:r>
            <a:r>
              <a:rPr lang="en-US" altLang="en-US" sz="2500" b="0" i="1" dirty="0" smtClean="0">
                <a:latin typeface="Arial" panose="020B0604020202020204" pitchFamily="34" charset="0"/>
                <a:cs typeface="Arial" panose="020B0604020202020204" pitchFamily="34" charset="0"/>
              </a:rPr>
              <a:t> critical </a:t>
            </a:r>
            <a:r>
              <a:rPr lang="en-US" altLang="en-US" sz="2500" b="0" i="1" dirty="0">
                <a:latin typeface="Arial" panose="020B0604020202020204" pitchFamily="34" charset="0"/>
                <a:cs typeface="Arial" panose="020B0604020202020204" pitchFamily="34" charset="0"/>
              </a:rPr>
              <a:t>value </a:t>
            </a:r>
            <a:r>
              <a:rPr lang="en-US" altLang="en-US" sz="2500" b="0" i="1" dirty="0" err="1" smtClean="0">
                <a:latin typeface="Arial" panose="020B0604020202020204" pitchFamily="34" charset="0"/>
                <a:cs typeface="Arial" panose="020B0604020202020204" pitchFamily="34" charset="0"/>
              </a:rPr>
              <a:t>là</a:t>
            </a:r>
            <a:r>
              <a:rPr lang="en-US" altLang="en-US" sz="2500" b="0" i="1" dirty="0" smtClean="0">
                <a:latin typeface="Arial" panose="020B0604020202020204" pitchFamily="34" charset="0"/>
                <a:cs typeface="Arial" panose="020B0604020202020204" pitchFamily="34" charset="0"/>
              </a:rPr>
              <a:t> </a:t>
            </a:r>
            <a:r>
              <a:rPr lang="en-US" altLang="en-US" sz="2500" b="0" i="1" dirty="0" err="1" smtClean="0">
                <a:latin typeface="Arial" panose="020B0604020202020204" pitchFamily="34" charset="0"/>
                <a:cs typeface="Arial" panose="020B0604020202020204" pitchFamily="34" charset="0"/>
              </a:rPr>
              <a:t>z</a:t>
            </a:r>
            <a:r>
              <a:rPr lang="en-US" altLang="en-US" sz="2500" b="0" i="1" baseline="-25000" dirty="0" err="1" smtClean="0">
                <a:latin typeface="Arial" panose="020B0604020202020204" pitchFamily="34" charset="0"/>
                <a:cs typeface="Arial" panose="020B0604020202020204" pitchFamily="34" charset="0"/>
              </a:rPr>
              <a:t>0.025</a:t>
            </a:r>
            <a:r>
              <a:rPr lang="en-US" altLang="en-US" sz="2500" b="0" i="1" dirty="0" smtClean="0">
                <a:latin typeface="Arial" panose="020B0604020202020204" pitchFamily="34" charset="0"/>
                <a:cs typeface="Arial" panose="020B0604020202020204" pitchFamily="34" charset="0"/>
              </a:rPr>
              <a:t> </a:t>
            </a:r>
            <a:r>
              <a:rPr lang="en-US" altLang="en-US" sz="2500" b="0" i="1" dirty="0">
                <a:latin typeface="Arial" panose="020B0604020202020204" pitchFamily="34" charset="0"/>
                <a:cs typeface="Arial" panose="020B0604020202020204" pitchFamily="34" charset="0"/>
              </a:rPr>
              <a:t>= 1.96.</a:t>
            </a:r>
          </a:p>
          <a:p>
            <a:pPr>
              <a:spcBef>
                <a:spcPct val="40000"/>
              </a:spcBef>
              <a:spcAft>
                <a:spcPct val="40000"/>
              </a:spcAft>
              <a:buFont typeface="Wingdings" panose="05000000000000000000" pitchFamily="2" charset="2"/>
              <a:buNone/>
            </a:pPr>
            <a:r>
              <a:rPr lang="en-US" altLang="en-US" sz="2500" b="0" dirty="0" err="1">
                <a:latin typeface="Arial" panose="020B0604020202020204" pitchFamily="34" charset="0"/>
                <a:cs typeface="Arial" panose="020B0604020202020204" pitchFamily="34" charset="0"/>
              </a:rPr>
              <a:t>Nghĩa</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là</a:t>
            </a:r>
            <a:r>
              <a:rPr lang="en-US" altLang="en-US" sz="2500" b="0" dirty="0">
                <a:latin typeface="Arial" panose="020B0604020202020204" pitchFamily="34" charset="0"/>
                <a:cs typeface="Arial" panose="020B0604020202020204" pitchFamily="34" charset="0"/>
              </a:rPr>
              <a:t>, critical value </a:t>
            </a:r>
            <a:r>
              <a:rPr lang="en-US" altLang="en-US" sz="2500" b="0" i="1" dirty="0" err="1">
                <a:solidFill>
                  <a:srgbClr val="000000"/>
                </a:solidFill>
                <a:latin typeface="Arial" panose="020B0604020202020204" pitchFamily="34" charset="0"/>
                <a:cs typeface="Arial" panose="020B0604020202020204" pitchFamily="34" charset="0"/>
              </a:rPr>
              <a:t>z</a:t>
            </a:r>
            <a:r>
              <a:rPr lang="en-US" altLang="en-US" sz="2500" b="0" i="1" baseline="-25000" dirty="0" err="1">
                <a:solidFill>
                  <a:srgbClr val="000000"/>
                </a:solidFill>
                <a:latin typeface="Arial" panose="020B0604020202020204" pitchFamily="34" charset="0"/>
                <a:cs typeface="Arial" panose="020B0604020202020204" pitchFamily="34" charset="0"/>
              </a:rPr>
              <a:t>0.025</a:t>
            </a:r>
            <a:r>
              <a:rPr lang="en-US" altLang="en-US" sz="2500" b="0" i="1" dirty="0">
                <a:solidFill>
                  <a:srgbClr val="000000"/>
                </a:solidFill>
                <a:latin typeface="Arial" panose="020B0604020202020204" pitchFamily="34" charset="0"/>
                <a:cs typeface="Arial" panose="020B0604020202020204" pitchFamily="34" charset="0"/>
              </a:rPr>
              <a:t> = </a:t>
            </a:r>
            <a:r>
              <a:rPr lang="en-US" altLang="en-US" sz="2500" b="0" i="1" dirty="0" smtClean="0">
                <a:solidFill>
                  <a:srgbClr val="000000"/>
                </a:solidFill>
                <a:latin typeface="Arial" panose="020B0604020202020204" pitchFamily="34" charset="0"/>
                <a:cs typeface="Arial" panose="020B0604020202020204" pitchFamily="34" charset="0"/>
              </a:rPr>
              <a:t>1.96 </a:t>
            </a:r>
            <a:r>
              <a:rPr lang="en-US" altLang="en-US" sz="2500" b="0" dirty="0" err="1" smtClean="0">
                <a:latin typeface="Arial" panose="020B0604020202020204" pitchFamily="34" charset="0"/>
                <a:cs typeface="Arial" panose="020B0604020202020204" pitchFamily="34" charset="0"/>
              </a:rPr>
              <a:t>có</a:t>
            </a:r>
            <a:r>
              <a:rPr lang="en-US" altLang="en-US" sz="2500" b="0" dirty="0" smtClean="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diện</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tích</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phần</a:t>
            </a:r>
            <a:r>
              <a:rPr lang="en-US" altLang="en-US" sz="2500" b="0" dirty="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bên</a:t>
            </a:r>
            <a:r>
              <a:rPr lang="en-US" altLang="en-US" sz="2500" b="0" dirty="0" smtClean="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phải</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là</a:t>
            </a:r>
            <a:r>
              <a:rPr lang="en-US" altLang="en-US" sz="2500" b="0" dirty="0">
                <a:latin typeface="Arial" panose="020B0604020202020204" pitchFamily="34" charset="0"/>
                <a:cs typeface="Arial" panose="020B0604020202020204" pitchFamily="34" charset="0"/>
              </a:rPr>
              <a:t> </a:t>
            </a:r>
            <a:r>
              <a:rPr lang="en-US" altLang="en-US" sz="2500" b="0" dirty="0" smtClean="0">
                <a:latin typeface="Arial" panose="020B0604020202020204" pitchFamily="34" charset="0"/>
                <a:cs typeface="Arial" panose="020B0604020202020204" pitchFamily="34" charset="0"/>
              </a:rPr>
              <a:t>0.025</a:t>
            </a: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r>
              <a:rPr lang="en-US" altLang="en-US" sz="2500" b="0" dirty="0" smtClean="0">
                <a:latin typeface="Arial" panose="020B0604020202020204" pitchFamily="34" charset="0"/>
                <a:cs typeface="Arial" panose="020B0604020202020204" pitchFamily="34" charset="0"/>
              </a:rPr>
              <a:t>Quay </a:t>
            </a:r>
            <a:r>
              <a:rPr lang="en-US" altLang="en-US" sz="2500" b="0" dirty="0" err="1" smtClean="0">
                <a:latin typeface="Arial" panose="020B0604020202020204" pitchFamily="34" charset="0"/>
                <a:cs typeface="Arial" panose="020B0604020202020204" pitchFamily="34" charset="0"/>
              </a:rPr>
              <a:t>lại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ví</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dụ</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về</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mật</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độ</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xương</a:t>
            </a:r>
            <a:r>
              <a:rPr lang="en-US" altLang="en-US" sz="2500" b="0" dirty="0" smtClean="0">
                <a:latin typeface="Arial" panose="020B0604020202020204" pitchFamily="34" charset="0"/>
                <a:cs typeface="Arial" panose="020B0604020202020204" pitchFamily="34" charset="0"/>
              </a:rPr>
              <a:t>, </a:t>
            </a:r>
            <a:r>
              <a:rPr lang="en-US" altLang="en-US" sz="2500" b="0" i="1" dirty="0" err="1">
                <a:solidFill>
                  <a:srgbClr val="000000"/>
                </a:solidFill>
                <a:latin typeface="Arial" panose="020B0604020202020204" pitchFamily="34" charset="0"/>
                <a:cs typeface="Arial" panose="020B0604020202020204" pitchFamily="34" charset="0"/>
              </a:rPr>
              <a:t>z</a:t>
            </a:r>
            <a:r>
              <a:rPr lang="en-US" altLang="en-US" sz="2500" b="0" i="1" baseline="-25000" dirty="0" err="1">
                <a:solidFill>
                  <a:srgbClr val="000000"/>
                </a:solidFill>
                <a:latin typeface="Arial" panose="020B0604020202020204" pitchFamily="34" charset="0"/>
                <a:cs typeface="Arial" panose="020B0604020202020204" pitchFamily="34" charset="0"/>
              </a:rPr>
              <a:t>0.025</a:t>
            </a:r>
            <a:r>
              <a:rPr lang="en-US" altLang="en-US" sz="2500" b="0" i="1" dirty="0">
                <a:solidFill>
                  <a:srgbClr val="000000"/>
                </a:solidFill>
                <a:latin typeface="Arial" panose="020B0604020202020204" pitchFamily="34" charset="0"/>
                <a:cs typeface="Arial" panose="020B0604020202020204" pitchFamily="34" charset="0"/>
              </a:rPr>
              <a:t> = 1.96</a:t>
            </a:r>
            <a:r>
              <a:rPr lang="en-US" altLang="en-US" sz="2500" b="0" dirty="0" smtClean="0">
                <a:latin typeface="Arial" panose="020B0604020202020204" pitchFamily="34" charset="0"/>
                <a:cs typeface="Arial" panose="020B0604020202020204" pitchFamily="34" charset="0"/>
              </a:rPr>
              <a:t> </a:t>
            </a: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p:txBody>
      </p:sp>
      <p:pic>
        <p:nvPicPr>
          <p:cNvPr id="4" name="Picture 6" descr="C:\Users\Joe\Desktop\Triola Job\Graphics\Round_1_png_files\Ch0602-Slide-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14800"/>
            <a:ext cx="7054850" cy="220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2771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6-2  </a:t>
            </a:r>
            <a:r>
              <a:rPr lang="en-US" sz="2400" b="0" dirty="0" err="1">
                <a:solidFill>
                  <a:srgbClr val="00B050"/>
                </a:solidFill>
                <a:latin typeface="Arial" charset="0"/>
              </a:rPr>
              <a:t>Ứng</a:t>
            </a:r>
            <a:r>
              <a:rPr lang="en-US" sz="2400" b="0" dirty="0">
                <a:solidFill>
                  <a:srgbClr val="00B050"/>
                </a:solidFill>
                <a:latin typeface="Arial" charset="0"/>
              </a:rPr>
              <a:t> </a:t>
            </a:r>
            <a:r>
              <a:rPr lang="en-US" sz="2400" b="0" dirty="0" err="1">
                <a:solidFill>
                  <a:srgbClr val="00B050"/>
                </a:solidFill>
                <a:latin typeface="Arial" charset="0"/>
              </a:rPr>
              <a:t>dụng</a:t>
            </a:r>
            <a:r>
              <a:rPr lang="en-US" sz="2400" b="0" dirty="0">
                <a:solidFill>
                  <a:srgbClr val="00B050"/>
                </a:solidFill>
                <a:latin typeface="Arial" charset="0"/>
              </a:rPr>
              <a:t> </a:t>
            </a:r>
            <a:r>
              <a:rPr lang="en-US" sz="2400" b="0" dirty="0" err="1">
                <a:solidFill>
                  <a:srgbClr val="00B050"/>
                </a:solidFill>
                <a:latin typeface="Arial" charset="0"/>
              </a:rPr>
              <a:t>của</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smtClean="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1487148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Tìm</a:t>
            </a:r>
            <a:r>
              <a:rPr lang="en-US" b="1" dirty="0"/>
              <a:t> critical value z</a:t>
            </a:r>
            <a:r>
              <a:rPr lang="en-US" dirty="0"/>
              <a:t/>
            </a:r>
            <a:br>
              <a:rPr lang="en-US" dirty="0"/>
            </a:b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err="1" smtClean="0"/>
              <a:t>Tìm</a:t>
            </a:r>
            <a:r>
              <a:rPr lang="en-US" dirty="0" smtClean="0"/>
              <a:t> </a:t>
            </a:r>
            <a:r>
              <a:rPr lang="en-US" dirty="0"/>
              <a:t>critical values z</a:t>
            </a:r>
            <a:r>
              <a:rPr lang="en-US" baseline="-25000" dirty="0"/>
              <a:t>α/2 </a:t>
            </a:r>
            <a:r>
              <a:rPr lang="en-US" dirty="0" err="1"/>
              <a:t>tương</a:t>
            </a:r>
            <a:r>
              <a:rPr lang="en-US" dirty="0"/>
              <a:t> </a:t>
            </a:r>
            <a:r>
              <a:rPr lang="en-US" dirty="0" err="1"/>
              <a:t>ứng</a:t>
            </a:r>
            <a:r>
              <a:rPr lang="en-US" dirty="0"/>
              <a:t> </a:t>
            </a:r>
            <a:r>
              <a:rPr lang="en-US" dirty="0" err="1"/>
              <a:t>với</a:t>
            </a:r>
            <a:r>
              <a:rPr lang="en-US" dirty="0"/>
              <a:t> </a:t>
            </a:r>
            <a:r>
              <a:rPr lang="en-US" dirty="0" err="1"/>
              <a:t>mức</a:t>
            </a:r>
            <a:r>
              <a:rPr lang="en-US" dirty="0"/>
              <a:t> </a:t>
            </a:r>
            <a:r>
              <a:rPr lang="en-US" dirty="0" err="1"/>
              <a:t>độ</a:t>
            </a:r>
            <a:r>
              <a:rPr lang="en-US" dirty="0"/>
              <a:t> tin </a:t>
            </a:r>
            <a:r>
              <a:rPr lang="en-US" dirty="0" err="1"/>
              <a:t>cậy</a:t>
            </a:r>
            <a:r>
              <a:rPr lang="en-US" dirty="0"/>
              <a:t> </a:t>
            </a:r>
            <a:r>
              <a:rPr lang="en-US" dirty="0" err="1"/>
              <a:t>là</a:t>
            </a:r>
            <a:r>
              <a:rPr lang="en-US" dirty="0"/>
              <a:t> 99%</a:t>
            </a:r>
          </a:p>
          <a:p>
            <a:pPr marL="514350" lvl="0" indent="-514350">
              <a:buFont typeface="+mj-lt"/>
              <a:buAutoNum type="arabicPeriod"/>
            </a:pPr>
            <a:r>
              <a:rPr lang="en-US" dirty="0" err="1"/>
              <a:t>Tìm</a:t>
            </a:r>
            <a:r>
              <a:rPr lang="en-US" dirty="0"/>
              <a:t> critical values z</a:t>
            </a:r>
            <a:r>
              <a:rPr lang="en-US" baseline="-25000" dirty="0"/>
              <a:t>α/2 </a:t>
            </a:r>
            <a:r>
              <a:rPr lang="en-US" dirty="0" err="1"/>
              <a:t>tương</a:t>
            </a:r>
            <a:r>
              <a:rPr lang="en-US" dirty="0"/>
              <a:t> </a:t>
            </a:r>
            <a:r>
              <a:rPr lang="en-US" dirty="0" err="1"/>
              <a:t>ứng</a:t>
            </a:r>
            <a:r>
              <a:rPr lang="en-US" dirty="0"/>
              <a:t> </a:t>
            </a:r>
            <a:r>
              <a:rPr lang="en-US" dirty="0" err="1"/>
              <a:t>với</a:t>
            </a:r>
            <a:r>
              <a:rPr lang="en-US" dirty="0"/>
              <a:t> </a:t>
            </a:r>
            <a:r>
              <a:rPr lang="en-US" dirty="0" err="1"/>
              <a:t>mức</a:t>
            </a:r>
            <a:r>
              <a:rPr lang="en-US" dirty="0"/>
              <a:t> </a:t>
            </a:r>
            <a:r>
              <a:rPr lang="en-US" dirty="0" err="1"/>
              <a:t>độ</a:t>
            </a:r>
            <a:r>
              <a:rPr lang="en-US" dirty="0"/>
              <a:t> tin </a:t>
            </a:r>
            <a:r>
              <a:rPr lang="en-US" dirty="0" err="1"/>
              <a:t>cậy</a:t>
            </a:r>
            <a:r>
              <a:rPr lang="en-US" dirty="0"/>
              <a:t> </a:t>
            </a:r>
            <a:r>
              <a:rPr lang="en-US" dirty="0" err="1"/>
              <a:t>là</a:t>
            </a:r>
            <a:r>
              <a:rPr lang="en-US" dirty="0"/>
              <a:t> 99.5%</a:t>
            </a:r>
          </a:p>
          <a:p>
            <a:pPr marL="514350" lvl="0" indent="-514350">
              <a:buFont typeface="+mj-lt"/>
              <a:buAutoNum type="arabicPeriod"/>
            </a:pPr>
            <a:r>
              <a:rPr lang="en-US" dirty="0" err="1"/>
              <a:t>Tìm</a:t>
            </a:r>
            <a:r>
              <a:rPr lang="en-US" dirty="0"/>
              <a:t> z</a:t>
            </a:r>
            <a:r>
              <a:rPr lang="en-US" baseline="-25000" dirty="0"/>
              <a:t>α/2 </a:t>
            </a:r>
            <a:r>
              <a:rPr lang="en-US" dirty="0" err="1"/>
              <a:t>với</a:t>
            </a:r>
            <a:r>
              <a:rPr lang="en-US" dirty="0"/>
              <a:t> α=0.1</a:t>
            </a:r>
          </a:p>
          <a:p>
            <a:pPr marL="514350" lvl="0" indent="-514350">
              <a:buFont typeface="+mj-lt"/>
              <a:buAutoNum type="arabicPeriod"/>
            </a:pPr>
            <a:r>
              <a:rPr lang="en-US" dirty="0" err="1"/>
              <a:t>Tìm</a:t>
            </a:r>
            <a:r>
              <a:rPr lang="en-US" dirty="0"/>
              <a:t> z</a:t>
            </a:r>
            <a:r>
              <a:rPr lang="en-US" baseline="-25000" dirty="0"/>
              <a:t>α/2 </a:t>
            </a:r>
            <a:r>
              <a:rPr lang="en-US" dirty="0" err="1"/>
              <a:t>với</a:t>
            </a:r>
            <a:r>
              <a:rPr lang="en-US" dirty="0"/>
              <a:t> α=0.2</a:t>
            </a:r>
          </a:p>
          <a:p>
            <a:endParaRPr lang="en-US" dirty="0"/>
          </a:p>
        </p:txBody>
      </p:sp>
      <p:sp>
        <p:nvSpPr>
          <p:cNvPr id="4" name="Slide Number Placeholder 3"/>
          <p:cNvSpPr>
            <a:spLocks noGrp="1"/>
          </p:cNvSpPr>
          <p:nvPr>
            <p:ph type="sldNum" sz="quarter" idx="12"/>
          </p:nvPr>
        </p:nvSpPr>
        <p:spPr/>
        <p:txBody>
          <a:bodyPr/>
          <a:lstStyle/>
          <a:p>
            <a:fld id="{5D28FFE6-A2F1-4243-9DB1-DFB06715F2C6}"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Tổng hợp &amp; Trực quan hóa dữ liệu</a:t>
            </a:r>
            <a:endParaRPr lang="en-US"/>
          </a:p>
        </p:txBody>
      </p:sp>
    </p:spTree>
    <p:extLst>
      <p:ext uri="{BB962C8B-B14F-4D97-AF65-F5344CB8AC3E}">
        <p14:creationId xmlns:p14="http://schemas.microsoft.com/office/powerpoint/2010/main" val="59102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2"/>
          <p:cNvSpPr>
            <a:spLocks noGrp="1"/>
          </p:cNvSpPr>
          <p:nvPr>
            <p:ph type="title"/>
          </p:nvPr>
        </p:nvSpPr>
        <p:spPr>
          <a:xfrm>
            <a:off x="762000" y="533400"/>
            <a:ext cx="7315200" cy="1066800"/>
          </a:xfrm>
        </p:spPr>
        <p:txBody>
          <a:bodyPr/>
          <a:lstStyle/>
          <a:p>
            <a:pPr algn="ctr"/>
            <a:r>
              <a:rPr lang="en-US" altLang="en-US" dirty="0" err="1" smtClean="0"/>
              <a:t>Chuẩn</a:t>
            </a:r>
            <a:r>
              <a:rPr lang="en-US" altLang="en-US" dirty="0" smtClean="0"/>
              <a:t> </a:t>
            </a:r>
            <a:r>
              <a:rPr lang="en-US" altLang="en-US" dirty="0" err="1" smtClean="0"/>
              <a:t>hóa</a:t>
            </a:r>
            <a:r>
              <a:rPr lang="en-US" altLang="en-US" dirty="0" smtClean="0"/>
              <a:t> </a:t>
            </a: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chuẩn</a:t>
            </a:r>
            <a:endParaRPr lang="en-GB" altLang="en-US" dirty="0" smtClean="0"/>
          </a:p>
        </p:txBody>
      </p:sp>
      <p:sp>
        <p:nvSpPr>
          <p:cNvPr id="4101" name="Content Placeholder 3"/>
          <p:cNvSpPr>
            <a:spLocks noGrp="1"/>
          </p:cNvSpPr>
          <p:nvPr>
            <p:ph idx="1"/>
          </p:nvPr>
        </p:nvSpPr>
        <p:spPr>
          <a:xfrm>
            <a:off x="0" y="1371600"/>
            <a:ext cx="9144000" cy="5181600"/>
          </a:xfrm>
        </p:spPr>
        <p:txBody>
          <a:bodyPr/>
          <a:lstStyle/>
          <a:p>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hóa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N(</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là</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biến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đổi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cho</a:t>
            </a:r>
            <a:r>
              <a:rPr lang="en-US" altLang="en-US" sz="2800" b="0" dirty="0" smtClean="0">
                <a:latin typeface="Arial" panose="020B0604020202020204" pitchFamily="34" charset="0"/>
                <a:cs typeface="Arial" panose="020B0604020202020204" pitchFamily="34" charset="0"/>
              </a:rPr>
              <a:t> sang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Z </a:t>
            </a:r>
            <a:r>
              <a:rPr lang="en-US" altLang="en-US" sz="2800" b="0" dirty="0" err="1" smtClean="0">
                <a:latin typeface="Arial" panose="020B0604020202020204" pitchFamily="34" charset="0"/>
                <a:cs typeface="Arial" panose="020B0604020202020204" pitchFamily="34" charset="0"/>
              </a:rPr>
              <a:t>với</a:t>
            </a:r>
            <a:r>
              <a:rPr lang="en-US" altLang="en-US" sz="2800" b="0" dirty="0" smtClean="0">
                <a:latin typeface="Arial" panose="020B0604020202020204" pitchFamily="34" charset="0"/>
                <a:cs typeface="Arial" panose="020B0604020202020204" pitchFamily="34" charset="0"/>
              </a:rPr>
              <a:t> N(</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 = 0,</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 = 1) hay N(0,1).</a:t>
            </a:r>
          </a:p>
          <a:p>
            <a:endParaRPr lang="en-US" altLang="en-US" sz="2800" b="0" dirty="0" smtClean="0">
              <a:latin typeface="Arial" panose="020B0604020202020204" pitchFamily="34" charset="0"/>
              <a:cs typeface="Arial" panose="020B0604020202020204" pitchFamily="34" charset="0"/>
            </a:endParaRPr>
          </a:p>
          <a:p>
            <a:endParaRPr lang="en-US" altLang="en-US" sz="2800" b="0" dirty="0" smtClean="0">
              <a:latin typeface="Arial" panose="020B0604020202020204" pitchFamily="34" charset="0"/>
              <a:cs typeface="Arial" panose="020B0604020202020204" pitchFamily="34" charset="0"/>
            </a:endParaRPr>
          </a:p>
          <a:p>
            <a:endParaRPr lang="en-US" altLang="en-US" sz="2800" b="0" dirty="0" smtClean="0">
              <a:latin typeface="Arial" panose="020B0604020202020204" pitchFamily="34" charset="0"/>
              <a:cs typeface="Arial" panose="020B0604020202020204" pitchFamily="34" charset="0"/>
            </a:endParaRPr>
          </a:p>
          <a:p>
            <a:r>
              <a:rPr lang="en-US" altLang="en-US" sz="2800" b="0" dirty="0" err="1" smtClean="0">
                <a:latin typeface="Arial" panose="020B0604020202020204" pitchFamily="34" charset="0"/>
                <a:cs typeface="Arial" panose="020B0604020202020204" pitchFamily="34" charset="0"/>
              </a:rPr>
              <a:t>Việc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hóa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cho</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trước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để</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thể</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dụng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bảng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Z </a:t>
            </a:r>
            <a:r>
              <a:rPr lang="en-US" altLang="en-US" sz="2800" b="0" dirty="0" err="1" smtClean="0">
                <a:latin typeface="Arial" panose="020B0604020202020204" pitchFamily="34" charset="0"/>
                <a:cs typeface="Arial" panose="020B0604020202020204" pitchFamily="34" charset="0"/>
              </a:rPr>
              <a:t>không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làm</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ảnh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gì</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cần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và</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như</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vậy</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ảnh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kết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quả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bài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toán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gốc</a:t>
            </a:r>
            <a:endParaRPr lang="en-US" altLang="en-US" sz="2800" b="0" dirty="0" smtClean="0">
              <a:latin typeface="Arial" panose="020B0604020202020204" pitchFamily="34" charset="0"/>
              <a:cs typeface="Arial" panose="020B0604020202020204" pitchFamily="34" charset="0"/>
            </a:endParaRPr>
          </a:p>
        </p:txBody>
      </p:sp>
      <p:sp>
        <p:nvSpPr>
          <p:cNvPr id="4102"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4103"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70A87C2A-407C-472F-B84D-B3F0C7E17987}" type="slidenum">
              <a:rPr lang="en-GB" altLang="en-US">
                <a:solidFill>
                  <a:srgbClr val="FFFFFF"/>
                </a:solidFill>
              </a:rPr>
              <a:pPr/>
              <a:t>23</a:t>
            </a:fld>
            <a:endParaRPr lang="en-GB" altLang="en-US">
              <a:solidFill>
                <a:srgbClr val="FFFFFF"/>
              </a:solidFill>
            </a:endParaRPr>
          </a:p>
        </p:txBody>
      </p:sp>
      <p:sp>
        <p:nvSpPr>
          <p:cNvPr id="41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41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41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4098" name="Object 3"/>
          <p:cNvGraphicFramePr>
            <a:graphicFrameLocks noChangeAspect="1"/>
          </p:cNvGraphicFramePr>
          <p:nvPr>
            <p:extLst>
              <p:ext uri="{D42A27DB-BD31-4B8C-83A1-F6EECF244321}">
                <p14:modId xmlns:p14="http://schemas.microsoft.com/office/powerpoint/2010/main" val="1139946229"/>
              </p:ext>
            </p:extLst>
          </p:nvPr>
        </p:nvGraphicFramePr>
        <p:xfrm>
          <a:off x="3485356" y="2743199"/>
          <a:ext cx="1868488" cy="990600"/>
        </p:xfrm>
        <a:graphic>
          <a:graphicData uri="http://schemas.openxmlformats.org/presentationml/2006/ole">
            <mc:AlternateContent xmlns:mc="http://schemas.openxmlformats.org/markup-compatibility/2006">
              <mc:Choice xmlns:v="urn:schemas-microsoft-com:vml" Requires="v">
                <p:oleObj spid="_x0000_s85154" name="Equation" r:id="rId4" imgW="736560" imgH="393480" progId="Equation.DSMT4">
                  <p:embed/>
                </p:oleObj>
              </mc:Choice>
              <mc:Fallback>
                <p:oleObj name="Equation" r:id="rId4" imgW="736560" imgH="393480" progId="Equation.DSMT4">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56" y="2743199"/>
                        <a:ext cx="186848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40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511175" y="2654300"/>
            <a:ext cx="3675063" cy="2924175"/>
            <a:chOff x="192" y="2006"/>
            <a:chExt cx="2315" cy="1842"/>
          </a:xfrm>
        </p:grpSpPr>
        <p:pic>
          <p:nvPicPr>
            <p:cNvPr id="70676" name="Picture 3" descr="5_1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2006"/>
              <a:ext cx="1998" cy="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7" name="Rectangle 4"/>
            <p:cNvSpPr>
              <a:spLocks noChangeArrowheads="1"/>
            </p:cNvSpPr>
            <p:nvPr/>
          </p:nvSpPr>
          <p:spPr bwMode="auto">
            <a:xfrm>
              <a:off x="2393" y="3600"/>
              <a:ext cx="1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20000"/>
                </a:spcBef>
              </a:pPr>
              <a:endParaRPr lang="en-US" altLang="en-US">
                <a:solidFill>
                  <a:schemeClr val="hlink"/>
                </a:solidFill>
              </a:endParaRPr>
            </a:p>
          </p:txBody>
        </p:sp>
      </p:grpSp>
      <p:sp>
        <p:nvSpPr>
          <p:cNvPr id="70659" name="Rectangle 5"/>
          <p:cNvSpPr>
            <a:spLocks noGrp="1" noChangeArrowheads="1"/>
          </p:cNvSpPr>
          <p:nvPr>
            <p:ph type="title"/>
          </p:nvPr>
        </p:nvSpPr>
        <p:spPr bwMode="auto">
          <a:xfrm>
            <a:off x="533400" y="609600"/>
            <a:ext cx="80629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dirty="0" err="1"/>
              <a:t>Chuyển</a:t>
            </a:r>
            <a:r>
              <a:rPr lang="en-US" altLang="en-US" dirty="0"/>
              <a:t> </a:t>
            </a:r>
            <a:r>
              <a:rPr lang="en-US" altLang="en-US" dirty="0" err="1"/>
              <a:t>đổi</a:t>
            </a:r>
            <a:r>
              <a:rPr lang="en-US" altLang="en-US" dirty="0"/>
              <a:t> sang </a:t>
            </a:r>
            <a:r>
              <a:rPr lang="en-US" altLang="en-US" dirty="0" err="1"/>
              <a:t>phân</a:t>
            </a:r>
            <a:r>
              <a:rPr lang="en-US" altLang="en-US" dirty="0"/>
              <a:t> </a:t>
            </a:r>
            <a:r>
              <a:rPr lang="en-US" altLang="en-US" dirty="0" err="1" smtClean="0"/>
              <a:t>phối</a:t>
            </a:r>
            <a:r>
              <a:rPr lang="en-US" altLang="en-US" dirty="0" smtClean="0"/>
              <a:t> </a:t>
            </a:r>
            <a:r>
              <a:rPr lang="en-US" altLang="en-US" dirty="0" err="1" smtClean="0"/>
              <a:t>chuẩn</a:t>
            </a:r>
            <a:endParaRPr lang="en-US" altLang="en-US" dirty="0" smtClean="0"/>
          </a:p>
        </p:txBody>
      </p:sp>
      <p:sp>
        <p:nvSpPr>
          <p:cNvPr id="70660" name="Rectangle 6"/>
          <p:cNvSpPr>
            <a:spLocks noGrp="1" noChangeArrowheads="1"/>
          </p:cNvSpPr>
          <p:nvPr>
            <p:ph type="body"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buFont typeface="Wingdings" panose="05000000000000000000" pitchFamily="2" charset="2"/>
              <a:buNone/>
            </a:pPr>
            <a:r>
              <a:rPr lang="en-US" altLang="en-US" smtClean="0">
                <a:solidFill>
                  <a:schemeClr val="hlink"/>
                </a:solidFill>
              </a:rPr>
              <a:t>  </a:t>
            </a:r>
          </a:p>
        </p:txBody>
      </p:sp>
      <p:graphicFrame>
        <p:nvGraphicFramePr>
          <p:cNvPr id="70675" name="Object 2"/>
          <p:cNvGraphicFramePr>
            <a:graphicFrameLocks noGrp="1" noChangeAspect="1"/>
          </p:cNvGraphicFramePr>
          <p:nvPr>
            <p:ph sz="half" idx="2"/>
          </p:nvPr>
        </p:nvGraphicFramePr>
        <p:xfrm>
          <a:off x="3957638" y="2895600"/>
          <a:ext cx="1223962" cy="747713"/>
        </p:xfrm>
        <a:graphic>
          <a:graphicData uri="http://schemas.openxmlformats.org/presentationml/2006/ole">
            <mc:AlternateContent xmlns:mc="http://schemas.openxmlformats.org/markup-compatibility/2006">
              <mc:Choice xmlns:v="urn:schemas-microsoft-com:vml" Requires="v">
                <p:oleObj spid="_x0000_s79056" name="Equation" r:id="rId5" imgW="1371600" imgH="838200" progId="Equation.DSMT4">
                  <p:embed/>
                </p:oleObj>
              </mc:Choice>
              <mc:Fallback>
                <p:oleObj name="Equation" r:id="rId5" imgW="1371600" imgH="838200" progId="Equation.DSMT4">
                  <p:embed/>
                  <p:pic>
                    <p:nvPicPr>
                      <p:cNvPr id="70675" name="Object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2895600"/>
                        <a:ext cx="122396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1" name="Rectangle 7"/>
          <p:cNvSpPr>
            <a:spLocks noChangeArrowheads="1"/>
          </p:cNvSpPr>
          <p:nvPr/>
        </p:nvSpPr>
        <p:spPr bwMode="auto">
          <a:xfrm>
            <a:off x="2160588"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2" name="Rectangle 8"/>
          <p:cNvSpPr>
            <a:spLocks noChangeArrowheads="1"/>
          </p:cNvSpPr>
          <p:nvPr/>
        </p:nvSpPr>
        <p:spPr bwMode="auto">
          <a:xfrm>
            <a:off x="3303588"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3" name="Rectangle 9"/>
          <p:cNvSpPr>
            <a:spLocks noChangeArrowheads="1"/>
          </p:cNvSpPr>
          <p:nvPr/>
        </p:nvSpPr>
        <p:spPr bwMode="auto">
          <a:xfrm>
            <a:off x="3813175"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4" name="Rectangle 10"/>
          <p:cNvSpPr>
            <a:spLocks noChangeArrowheads="1"/>
          </p:cNvSpPr>
          <p:nvPr/>
        </p:nvSpPr>
        <p:spPr bwMode="auto">
          <a:xfrm>
            <a:off x="1524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5" name="Rectangle 11"/>
          <p:cNvSpPr>
            <a:spLocks noChangeArrowheads="1"/>
          </p:cNvSpPr>
          <p:nvPr/>
        </p:nvSpPr>
        <p:spPr bwMode="auto">
          <a:xfrm>
            <a:off x="889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6" name="Rectangle 12"/>
          <p:cNvSpPr>
            <a:spLocks noChangeArrowheads="1"/>
          </p:cNvSpPr>
          <p:nvPr/>
        </p:nvSpPr>
        <p:spPr bwMode="auto">
          <a:xfrm>
            <a:off x="254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7" name="Rectangle 13"/>
          <p:cNvSpPr>
            <a:spLocks noChangeArrowheads="1"/>
          </p:cNvSpPr>
          <p:nvPr/>
        </p:nvSpPr>
        <p:spPr bwMode="auto">
          <a:xfrm>
            <a:off x="7202488" y="5253038"/>
            <a:ext cx="1693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8" name="Rectangle 14"/>
          <p:cNvSpPr>
            <a:spLocks noChangeArrowheads="1"/>
          </p:cNvSpPr>
          <p:nvPr/>
        </p:nvSpPr>
        <p:spPr bwMode="auto">
          <a:xfrm>
            <a:off x="6194425" y="6240463"/>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9" name="Rectangle 15"/>
          <p:cNvSpPr>
            <a:spLocks noChangeArrowheads="1"/>
          </p:cNvSpPr>
          <p:nvPr/>
        </p:nvSpPr>
        <p:spPr bwMode="auto">
          <a:xfrm>
            <a:off x="2619375" y="3594100"/>
            <a:ext cx="1731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0" name="Rectangle 16"/>
          <p:cNvSpPr>
            <a:spLocks noChangeArrowheads="1"/>
          </p:cNvSpPr>
          <p:nvPr/>
        </p:nvSpPr>
        <p:spPr bwMode="auto">
          <a:xfrm>
            <a:off x="7280275" y="3481388"/>
            <a:ext cx="18002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1" name="Rectangle 17"/>
          <p:cNvSpPr>
            <a:spLocks noChangeArrowheads="1"/>
          </p:cNvSpPr>
          <p:nvPr/>
        </p:nvSpPr>
        <p:spPr bwMode="auto">
          <a:xfrm>
            <a:off x="6861175" y="478472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2" name="Rectangle 18"/>
          <p:cNvSpPr>
            <a:spLocks noChangeArrowheads="1"/>
          </p:cNvSpPr>
          <p:nvPr/>
        </p:nvSpPr>
        <p:spPr bwMode="auto">
          <a:xfrm>
            <a:off x="1658938" y="5653088"/>
            <a:ext cx="1693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pic>
        <p:nvPicPr>
          <p:cNvPr id="70673" name="Picture 19" descr="5_12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4838" y="2590800"/>
            <a:ext cx="3189287"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4" name="AutoShape 20"/>
          <p:cNvSpPr>
            <a:spLocks noChangeArrowheads="1"/>
          </p:cNvSpPr>
          <p:nvPr/>
        </p:nvSpPr>
        <p:spPr bwMode="auto">
          <a:xfrm>
            <a:off x="3502025" y="2619375"/>
            <a:ext cx="2220913" cy="1206500"/>
          </a:xfrm>
          <a:prstGeom prst="rightArrow">
            <a:avLst>
              <a:gd name="adj1" fmla="val 50000"/>
              <a:gd name="adj2" fmla="val 94093"/>
            </a:avLst>
          </a:prstGeom>
          <a:solidFill>
            <a:schemeClr val="hlink"/>
          </a:solidFill>
          <a:ln w="1270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extLst>
      <p:ext uri="{BB962C8B-B14F-4D97-AF65-F5344CB8AC3E}">
        <p14:creationId xmlns:p14="http://schemas.microsoft.com/office/powerpoint/2010/main" val="28246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bwMode="auto">
          <a:xfrm>
            <a:off x="381000" y="5715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Ví</a:t>
            </a:r>
            <a:r>
              <a:rPr lang="en-US" altLang="en-US" b="1" dirty="0" smtClean="0"/>
              <a:t> </a:t>
            </a:r>
            <a:r>
              <a:rPr lang="en-US" altLang="en-US" b="1" dirty="0" err="1" smtClean="0"/>
              <a:t>dụ</a:t>
            </a:r>
            <a:endParaRPr lang="en-US" altLang="en-US" b="1" dirty="0" smtClean="0"/>
          </a:p>
        </p:txBody>
      </p:sp>
      <p:sp>
        <p:nvSpPr>
          <p:cNvPr id="11266" name="Rectangle 2"/>
          <p:cNvSpPr>
            <a:spLocks noGrp="1" noChangeArrowheads="1"/>
          </p:cNvSpPr>
          <p:nvPr>
            <p:ph idx="1"/>
          </p:nvPr>
        </p:nvSpPr>
        <p:spPr bwMode="auto">
          <a:xfrm>
            <a:off x="685800" y="1676400"/>
            <a:ext cx="7772400" cy="4394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a:buFont typeface="Wingdings" pitchFamily="2" charset="2"/>
              <a:buNone/>
              <a:defRPr/>
            </a:pPr>
            <a:r>
              <a:rPr lang="en-US" sz="2800" dirty="0" err="1" smtClean="0">
                <a:latin typeface="Arial" panose="020B0604020202020204" pitchFamily="34" charset="0"/>
                <a:cs typeface="Arial" panose="020B0604020202020204" pitchFamily="34" charset="0"/>
              </a:rPr>
              <a:t>Câu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bộ</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về</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yêu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tối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thiểu</a:t>
            </a:r>
            <a:r>
              <a:rPr lang="en-US" sz="2800" dirty="0" smtClean="0">
                <a:latin typeface="Arial" panose="020B0604020202020204" pitchFamily="34" charset="0"/>
                <a:cs typeface="Arial" panose="020B0604020202020204" pitchFamily="34" charset="0"/>
              </a:rPr>
              <a:t> 70 inch.  </a:t>
            </a: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marL="0">
              <a:buFont typeface="Wingdings" pitchFamily="2" charset="2"/>
              <a:buNone/>
              <a:defRPr/>
            </a:pPr>
            <a:r>
              <a:rPr lang="en-US" sz="2800" dirty="0" err="1" smtClean="0">
                <a:latin typeface="Arial" panose="020B0604020202020204" pitchFamily="34" charset="0"/>
                <a:cs typeface="Arial" panose="020B0604020202020204" pitchFamily="34" charset="0"/>
              </a:rPr>
              <a:t>Giả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rằng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tuân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theo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phối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chuẩn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63.8 inch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độ</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lệch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chuẩn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2.6 inch. </a:t>
            </a:r>
            <a:r>
              <a:rPr lang="en-US" sz="2800" dirty="0" err="1">
                <a:latin typeface="Arial" panose="020B0604020202020204" pitchFamily="34" charset="0"/>
                <a:cs typeface="Arial" panose="020B0604020202020204" pitchFamily="34" charset="0"/>
              </a:rPr>
              <a:t>H</a:t>
            </a:r>
            <a:r>
              <a:rPr lang="en-US" sz="2800" dirty="0" err="1" smtClean="0">
                <a:latin typeface="Arial" panose="020B0604020202020204" pitchFamily="34" charset="0"/>
                <a:cs typeface="Arial" panose="020B0604020202020204" pitchFamily="34" charset="0"/>
              </a:rPr>
              <a:t>ãy</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trăm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ứng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yêu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đó</a:t>
            </a:r>
            <a:r>
              <a:rPr lang="en-US" sz="2800" dirty="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 </a:t>
            </a:r>
          </a:p>
          <a:p>
            <a:pPr marL="0">
              <a:buFont typeface="Wingdings" pitchFamily="2" charset="2"/>
              <a:buNone/>
              <a:defRP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1783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bwMode="auto">
          <a:xfrm>
            <a:off x="381000" y="6477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Ví</a:t>
            </a:r>
            <a:r>
              <a:rPr lang="en-US" altLang="en-US" b="1" dirty="0" smtClean="0"/>
              <a:t> </a:t>
            </a:r>
            <a:r>
              <a:rPr lang="en-US" altLang="en-US" b="1" dirty="0" err="1" smtClean="0"/>
              <a:t>dụ</a:t>
            </a:r>
            <a:r>
              <a:rPr lang="en-US" altLang="en-US" b="1" dirty="0" smtClean="0"/>
              <a:t> (</a:t>
            </a:r>
            <a:r>
              <a:rPr lang="en-US" altLang="en-US" b="1" dirty="0" err="1" smtClean="0"/>
              <a:t>tt</a:t>
            </a:r>
            <a:r>
              <a:rPr lang="en-US" altLang="en-US" b="1" dirty="0" smtClean="0"/>
              <a:t>)</a:t>
            </a:r>
          </a:p>
        </p:txBody>
      </p:sp>
      <p:sp>
        <p:nvSpPr>
          <p:cNvPr id="76802" name="Rectangle 2"/>
          <p:cNvSpPr>
            <a:spLocks noGrp="1" noChangeArrowheads="1"/>
          </p:cNvSpPr>
          <p:nvPr>
            <p:ph idx="1"/>
          </p:nvPr>
        </p:nvSpPr>
        <p:spPr bwMode="auto">
          <a:xfrm>
            <a:off x="685800" y="1676400"/>
            <a:ext cx="7772400" cy="439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dirty="0" err="1" smtClean="0">
                <a:latin typeface="Arial" panose="020B0604020202020204" pitchFamily="34" charset="0"/>
                <a:cs typeface="Arial" panose="020B0604020202020204" pitchFamily="34" charset="0"/>
              </a:rPr>
              <a:t>Vẽ</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phân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phối</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chuẩn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và</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hình</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dạng</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của</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vùng</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cần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tính</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xác</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suất</a:t>
            </a:r>
            <a:endParaRPr lang="en-US" altLang="en-US" dirty="0" smtClean="0">
              <a:latin typeface="Arial" panose="020B0604020202020204" pitchFamily="34" charset="0"/>
              <a:cs typeface="Arial" panose="020B0604020202020204" pitchFamily="34" charset="0"/>
            </a:endParaRPr>
          </a:p>
        </p:txBody>
      </p:sp>
      <p:pic>
        <p:nvPicPr>
          <p:cNvPr id="76804" name="Picture 5" descr="C:\Users\Joe\Desktop\Triola Job\Graphics\Round_1_png_files\Ch0603-Slide-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50101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2680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bwMode="auto">
          <a:xfrm>
            <a:off x="381000" y="4572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Ví</a:t>
            </a:r>
            <a:r>
              <a:rPr lang="en-US" altLang="en-US" b="1" dirty="0" smtClean="0"/>
              <a:t> </a:t>
            </a:r>
            <a:r>
              <a:rPr lang="en-US" altLang="en-US" b="1" dirty="0" err="1" smtClean="0"/>
              <a:t>dụ</a:t>
            </a:r>
            <a:r>
              <a:rPr lang="en-US" altLang="en-US" b="1" dirty="0" smtClean="0"/>
              <a:t> (</a:t>
            </a:r>
            <a:r>
              <a:rPr lang="en-US" altLang="en-US" b="1" dirty="0" err="1" smtClean="0"/>
              <a:t>tt</a:t>
            </a:r>
            <a:r>
              <a:rPr lang="en-US" altLang="en-US" b="1" dirty="0" smtClean="0"/>
              <a:t>)</a:t>
            </a:r>
          </a:p>
        </p:txBody>
      </p:sp>
      <p:sp>
        <p:nvSpPr>
          <p:cNvPr id="3075" name="Rectangle 2"/>
          <p:cNvSpPr>
            <a:spLocks noGrp="1" noChangeArrowheads="1"/>
          </p:cNvSpPr>
          <p:nvPr>
            <p:ph idx="1"/>
          </p:nvPr>
        </p:nvSpPr>
        <p:spPr bwMode="auto">
          <a:xfrm>
            <a:off x="0" y="1433945"/>
            <a:ext cx="9144000" cy="4394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a:buFont typeface="Wingdings" pitchFamily="2" charset="2"/>
              <a:buNone/>
              <a:defRPr/>
            </a:pPr>
            <a:r>
              <a:rPr lang="en-US" sz="2800" dirty="0" err="1">
                <a:latin typeface="Arial" panose="020B0604020202020204" pitchFamily="34" charset="0"/>
                <a:cs typeface="Arial" panose="020B0604020202020204" pitchFamily="34" charset="0"/>
              </a:rPr>
              <a:t>Chuyển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đổi</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biến</a:t>
            </a:r>
            <a:r>
              <a:rPr lang="en-US" sz="2800" dirty="0" smtClean="0">
                <a:latin typeface="Arial" panose="020B0604020202020204" pitchFamily="34" charset="0"/>
                <a:cs typeface="Arial" panose="020B0604020202020204" pitchFamily="34" charset="0"/>
              </a:rPr>
              <a:t> z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bảng</a:t>
            </a:r>
            <a:r>
              <a:rPr lang="en-US" sz="2800" dirty="0" smtClean="0">
                <a:latin typeface="Arial" panose="020B0604020202020204" pitchFamily="34" charset="0"/>
                <a:cs typeface="Arial" panose="020B0604020202020204" pitchFamily="34" charset="0"/>
              </a:rPr>
              <a:t> Z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tìm</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vùng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đậm</a:t>
            </a:r>
            <a:r>
              <a:rPr lang="en-US" sz="2800" dirty="0" smtClean="0">
                <a:latin typeface="Arial" panose="020B0604020202020204" pitchFamily="34" charset="0"/>
                <a:cs typeface="Arial" panose="020B0604020202020204" pitchFamily="34" charset="0"/>
              </a:rPr>
              <a:t>.</a:t>
            </a: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marL="0">
              <a:buNone/>
              <a:defRPr/>
            </a:pPr>
            <a:r>
              <a:rPr lang="en-US" sz="2800" dirty="0" err="1" smtClean="0">
                <a:latin typeface="Arial" panose="020B0604020202020204" pitchFamily="34" charset="0"/>
                <a:cs typeface="Arial" panose="020B0604020202020204" pitchFamily="34" charset="0"/>
              </a:rPr>
              <a:t>Diện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tích</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a:t>
            </a:r>
            <a:r>
              <a:rPr lang="en-US" sz="2800" dirty="0" err="1" smtClean="0">
                <a:latin typeface="Arial" panose="020B0604020202020204" pitchFamily="34" charset="0"/>
                <a:cs typeface="Arial" panose="020B0604020202020204" pitchFamily="34" charset="0"/>
              </a:rPr>
              <a:t>ùng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z=2.38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0.008656, </a:t>
            </a:r>
            <a:r>
              <a:rPr lang="en-US" sz="2800" dirty="0" err="1" smtClean="0">
                <a:latin typeface="Arial" panose="020B0604020202020204" pitchFamily="34" charset="0"/>
                <a:cs typeface="Arial" panose="020B0604020202020204" pitchFamily="34" charset="0"/>
              </a:rPr>
              <a:t>vì</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vậy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khoảng</a:t>
            </a:r>
            <a:r>
              <a:rPr lang="en-US" sz="2800" dirty="0" smtClean="0">
                <a:latin typeface="Arial" panose="020B0604020202020204" pitchFamily="34" charset="0"/>
                <a:cs typeface="Arial" panose="020B0604020202020204" pitchFamily="34" charset="0"/>
              </a:rPr>
              <a:t> 0.87% </a:t>
            </a:r>
            <a:r>
              <a:rPr lang="en-US" sz="2800" dirty="0" err="1" smtClean="0">
                <a:latin typeface="Arial" panose="020B0604020202020204" pitchFamily="34" charset="0"/>
                <a:cs typeface="Arial" panose="020B0604020202020204" pitchFamily="34" charset="0"/>
              </a:rPr>
              <a:t>nữ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thiểu</a:t>
            </a:r>
            <a:r>
              <a:rPr lang="en-US" sz="2800" dirty="0">
                <a:latin typeface="Arial" panose="020B0604020202020204" pitchFamily="34" charset="0"/>
                <a:cs typeface="Arial" panose="020B0604020202020204" pitchFamily="34" charset="0"/>
              </a:rPr>
              <a:t> 70 </a:t>
            </a:r>
            <a:r>
              <a:rPr lang="en-US" sz="2800" dirty="0" smtClean="0">
                <a:latin typeface="Arial" panose="020B0604020202020204" pitchFamily="34" charset="0"/>
                <a:cs typeface="Arial" panose="020B0604020202020204" pitchFamily="34" charset="0"/>
              </a:rPr>
              <a:t>inch.  </a:t>
            </a:r>
            <a:endParaRPr lang="en-US" sz="2800" dirty="0">
              <a:latin typeface="Arial" panose="020B0604020202020204" pitchFamily="34" charset="0"/>
              <a:cs typeface="Arial" panose="020B0604020202020204" pitchFamily="34" charset="0"/>
            </a:endParaRPr>
          </a:p>
          <a:p>
            <a:pPr marL="0">
              <a:buFont typeface="Wingdings" pitchFamily="2" charset="2"/>
              <a:buNone/>
              <a:defRPr/>
            </a:pPr>
            <a:r>
              <a:rPr lang="en-US" sz="2800" dirty="0" smtClean="0">
                <a:latin typeface="Arial" panose="020B0604020202020204" pitchFamily="34" charset="0"/>
                <a:cs typeface="Arial" panose="020B0604020202020204" pitchFamily="34" charset="0"/>
              </a:rPr>
              <a:t>.</a:t>
            </a:r>
          </a:p>
        </p:txBody>
      </p:sp>
      <p:graphicFrame>
        <p:nvGraphicFramePr>
          <p:cNvPr id="78852" name="Object 2"/>
          <p:cNvGraphicFramePr>
            <a:graphicFrameLocks noChangeAspect="1"/>
          </p:cNvGraphicFramePr>
          <p:nvPr>
            <p:extLst>
              <p:ext uri="{D42A27DB-BD31-4B8C-83A1-F6EECF244321}">
                <p14:modId xmlns:p14="http://schemas.microsoft.com/office/powerpoint/2010/main" val="1710313743"/>
              </p:ext>
            </p:extLst>
          </p:nvPr>
        </p:nvGraphicFramePr>
        <p:xfrm>
          <a:off x="1981200" y="2895600"/>
          <a:ext cx="4049713" cy="909638"/>
        </p:xfrm>
        <a:graphic>
          <a:graphicData uri="http://schemas.openxmlformats.org/presentationml/2006/ole">
            <mc:AlternateContent xmlns:mc="http://schemas.openxmlformats.org/markup-compatibility/2006">
              <mc:Choice xmlns:v="urn:schemas-microsoft-com:vml" Requires="v">
                <p:oleObj spid="_x0000_s84138" name="Equation" r:id="rId4" imgW="1752600" imgH="393700" progId="Equation.DSMT4">
                  <p:embed/>
                </p:oleObj>
              </mc:Choice>
              <mc:Fallback>
                <p:oleObj name="Equation" r:id="rId4" imgW="1752600" imgH="393700" progId="Equation.DSMT4">
                  <p:embed/>
                  <p:pic>
                    <p:nvPicPr>
                      <p:cNvPr id="7885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895600"/>
                        <a:ext cx="4049713" cy="9096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394352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title"/>
          </p:nvPr>
        </p:nvSpPr>
        <p:spPr bwMode="auto">
          <a:xfrm>
            <a:off x="228600" y="412750"/>
            <a:ext cx="8623300" cy="95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 </a:t>
            </a:r>
            <a:r>
              <a:rPr lang="en-US" altLang="en-US" b="1" dirty="0" err="1"/>
              <a:t>Buồng</a:t>
            </a:r>
            <a:r>
              <a:rPr lang="en-US" altLang="en-US" b="1" dirty="0"/>
              <a:t> </a:t>
            </a:r>
            <a:r>
              <a:rPr lang="en-US" altLang="en-US" b="1" dirty="0" err="1"/>
              <a:t>máy</a:t>
            </a:r>
            <a:r>
              <a:rPr lang="en-US" altLang="en-US" b="1" dirty="0"/>
              <a:t> bay</a:t>
            </a:r>
            <a:endParaRPr lang="en-US" altLang="en-US" b="1" dirty="0" smtClean="0"/>
          </a:p>
        </p:txBody>
      </p:sp>
      <p:sp>
        <p:nvSpPr>
          <p:cNvPr id="84995" name="Text Box 4"/>
          <p:cNvSpPr txBox="1">
            <a:spLocks noChangeArrowheads="1"/>
          </p:cNvSpPr>
          <p:nvPr/>
        </p:nvSpPr>
        <p:spPr bwMode="auto">
          <a:xfrm>
            <a:off x="0" y="1029831"/>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Khi thiết kế cabin máy bay, chiều cao trần </a:t>
            </a:r>
            <a:r>
              <a:rPr lang="en-US" altLang="en-US" sz="2800" b="0" dirty="0" err="1" smtClean="0"/>
              <a:t>như</a:t>
            </a:r>
            <a:r>
              <a:rPr lang="en-US" altLang="en-US" sz="2800" b="0" dirty="0" smtClean="0"/>
              <a:t> </a:t>
            </a:r>
            <a:r>
              <a:rPr lang="en-US" altLang="en-US" sz="2800" b="0" dirty="0" err="1" smtClean="0"/>
              <a:t>thế</a:t>
            </a:r>
            <a:r>
              <a:rPr lang="en-US" altLang="en-US" sz="2800" b="0" dirty="0" smtClean="0"/>
              <a:t> </a:t>
            </a:r>
            <a:r>
              <a:rPr lang="vi-VN" altLang="en-US" sz="2800" b="0" dirty="0" smtClean="0"/>
              <a:t>nào </a:t>
            </a:r>
            <a:r>
              <a:rPr lang="vi-VN" altLang="en-US" sz="2800" b="0" dirty="0"/>
              <a:t>sẽ cho phép 95% nam đứng lên mà không đụng đầu họ? Chiều cao của nam giới thường được phân phối với giá trung bình 69,5 inch và độ lệch chuẩn là 2,4 inch.</a:t>
            </a:r>
            <a:endParaRPr lang="en-US" altLang="en-US" sz="2800" b="0" dirty="0"/>
          </a:p>
          <a:p>
            <a:pPr>
              <a:lnSpc>
                <a:spcPct val="90000"/>
              </a:lnSpc>
              <a:spcBef>
                <a:spcPct val="50000"/>
              </a:spcBef>
            </a:pPr>
            <a:r>
              <a:rPr lang="en-US" altLang="en-US" sz="2800" b="0" dirty="0" err="1" smtClean="0"/>
              <a:t>Trước</a:t>
            </a:r>
            <a:r>
              <a:rPr lang="en-US" altLang="en-US" sz="2800" b="0" dirty="0" smtClean="0"/>
              <a:t> </a:t>
            </a:r>
            <a:r>
              <a:rPr lang="en-US" altLang="en-US" sz="2800" b="0" dirty="0" err="1" smtClean="0"/>
              <a:t>tiên</a:t>
            </a:r>
            <a:r>
              <a:rPr lang="en-US" altLang="en-US" sz="2800" b="0" dirty="0" smtClean="0"/>
              <a:t>, </a:t>
            </a:r>
            <a:r>
              <a:rPr lang="en-US" altLang="en-US" sz="2800" b="0" dirty="0" err="1" smtClean="0"/>
              <a:t>vẽ</a:t>
            </a:r>
            <a:r>
              <a:rPr lang="en-US" altLang="en-US" sz="2800" b="0" dirty="0" smtClean="0"/>
              <a:t> </a:t>
            </a:r>
            <a:r>
              <a:rPr lang="en-US" altLang="en-US" sz="2800" b="0" dirty="0" err="1" smtClean="0"/>
              <a:t>phân</a:t>
            </a:r>
            <a:r>
              <a:rPr lang="en-US" altLang="en-US" sz="2800" b="0" dirty="0" smtClean="0"/>
              <a:t> </a:t>
            </a:r>
            <a:r>
              <a:rPr lang="en-US" altLang="en-US" sz="2800" b="0" dirty="0" err="1" smtClean="0"/>
              <a:t>phối</a:t>
            </a:r>
            <a:r>
              <a:rPr lang="en-US" altLang="en-US" sz="2800" b="0" dirty="0" smtClean="0"/>
              <a:t> </a:t>
            </a:r>
            <a:r>
              <a:rPr lang="en-US" altLang="en-US" sz="2800" b="0" dirty="0" err="1" smtClean="0"/>
              <a:t>chuẩn</a:t>
            </a:r>
            <a:r>
              <a:rPr lang="en-US" altLang="en-US" sz="2800" b="0" dirty="0" smtClean="0"/>
              <a:t>.</a:t>
            </a:r>
            <a:endParaRPr lang="en-US" altLang="en-US" sz="2800" b="0" dirty="0"/>
          </a:p>
        </p:txBody>
      </p:sp>
      <p:pic>
        <p:nvPicPr>
          <p:cNvPr id="84996" name="Picture 5" descr="C:\Users\Joe\Desktop\Triola Job\Graphics\Round_1_png_files\Ch0603-Slid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3276600"/>
            <a:ext cx="4924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314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title"/>
          </p:nvPr>
        </p:nvSpPr>
        <p:spPr bwMode="auto">
          <a:xfrm>
            <a:off x="304800" y="457200"/>
            <a:ext cx="8623300" cy="95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 </a:t>
            </a:r>
            <a:r>
              <a:rPr lang="en-US" altLang="en-US" b="1" dirty="0" err="1"/>
              <a:t>Buồng</a:t>
            </a:r>
            <a:r>
              <a:rPr lang="en-US" altLang="en-US" b="1" dirty="0"/>
              <a:t> </a:t>
            </a:r>
            <a:r>
              <a:rPr lang="en-US" altLang="en-US" b="1" dirty="0" err="1"/>
              <a:t>máy</a:t>
            </a:r>
            <a:r>
              <a:rPr lang="en-US" altLang="en-US" b="1" dirty="0"/>
              <a:t> bay</a:t>
            </a:r>
            <a:endParaRPr lang="en-US" altLang="en-US" b="1" dirty="0" smtClean="0"/>
          </a:p>
        </p:txBody>
      </p:sp>
      <p:sp>
        <p:nvSpPr>
          <p:cNvPr id="87043" name="Text Box 4"/>
          <p:cNvSpPr txBox="1">
            <a:spLocks noChangeArrowheads="1"/>
          </p:cNvSpPr>
          <p:nvPr/>
        </p:nvSpPr>
        <p:spPr bwMode="auto">
          <a:xfrm>
            <a:off x="0" y="1168634"/>
            <a:ext cx="9144000" cy="3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Khi thiết kế cabin máy bay, </a:t>
            </a:r>
            <a:r>
              <a:rPr lang="en-US" altLang="en-US" sz="2800" b="0" dirty="0" err="1" smtClean="0"/>
              <a:t>giá</a:t>
            </a:r>
            <a:r>
              <a:rPr lang="en-US" altLang="en-US" sz="2800" b="0" dirty="0" smtClean="0"/>
              <a:t> </a:t>
            </a:r>
            <a:r>
              <a:rPr lang="en-US" altLang="en-US" sz="2800" b="0" dirty="0" err="1" smtClean="0"/>
              <a:t>trị</a:t>
            </a:r>
            <a:r>
              <a:rPr lang="en-US" altLang="en-US" sz="2800" b="0" dirty="0" smtClean="0"/>
              <a:t> </a:t>
            </a:r>
            <a:r>
              <a:rPr lang="vi-VN" altLang="en-US" sz="2800" b="0" dirty="0" smtClean="0"/>
              <a:t>chiều </a:t>
            </a:r>
            <a:r>
              <a:rPr lang="vi-VN" altLang="en-US" sz="2800" b="0" dirty="0"/>
              <a:t>cao </a:t>
            </a:r>
            <a:r>
              <a:rPr lang="en-US" altLang="en-US" sz="2800" b="0" dirty="0" err="1" smtClean="0"/>
              <a:t>của</a:t>
            </a:r>
            <a:r>
              <a:rPr lang="en-US" altLang="en-US" sz="2800" b="0" dirty="0" smtClean="0"/>
              <a:t> </a:t>
            </a:r>
            <a:r>
              <a:rPr lang="vi-VN" altLang="en-US" sz="2800" b="0" dirty="0" smtClean="0"/>
              <a:t>trần </a:t>
            </a:r>
            <a:r>
              <a:rPr lang="en-US" altLang="en-US" sz="2800" b="0" dirty="0" err="1" smtClean="0"/>
              <a:t>là</a:t>
            </a:r>
            <a:r>
              <a:rPr lang="en-US" altLang="en-US" sz="2800" b="0" dirty="0" smtClean="0"/>
              <a:t> </a:t>
            </a:r>
            <a:r>
              <a:rPr lang="en-US" altLang="en-US" sz="2800" b="0" dirty="0" err="1" smtClean="0"/>
              <a:t>bao</a:t>
            </a:r>
            <a:r>
              <a:rPr lang="en-US" altLang="en-US" sz="2800" b="0" dirty="0" smtClean="0"/>
              <a:t> </a:t>
            </a:r>
            <a:r>
              <a:rPr lang="en-US" altLang="en-US" sz="2800" b="0" dirty="0" err="1" smtClean="0"/>
              <a:t>nhiêu</a:t>
            </a:r>
            <a:r>
              <a:rPr lang="vi-VN" altLang="en-US" sz="2800" b="0" dirty="0" smtClean="0"/>
              <a:t> </a:t>
            </a:r>
            <a:r>
              <a:rPr lang="en-US" altLang="en-US" sz="2800" b="0" dirty="0" err="1" smtClean="0"/>
              <a:t>thì</a:t>
            </a:r>
            <a:r>
              <a:rPr lang="en-US" altLang="en-US" sz="2800" b="0" dirty="0"/>
              <a:t> </a:t>
            </a:r>
            <a:r>
              <a:rPr lang="vi-VN" altLang="en-US" sz="2800" b="0" dirty="0" smtClean="0"/>
              <a:t>cho </a:t>
            </a:r>
            <a:r>
              <a:rPr lang="vi-VN" altLang="en-US" sz="2800" b="0" dirty="0"/>
              <a:t>phép 95% nam đứng lên mà không đụng đầu họ? Chiều cao của nam giới thường được phân phối </a:t>
            </a:r>
            <a:r>
              <a:rPr lang="en-US" altLang="en-US" sz="2800" b="0" dirty="0" err="1" smtClean="0"/>
              <a:t>chuẩn</a:t>
            </a:r>
            <a:r>
              <a:rPr lang="en-US" altLang="en-US" sz="2800" b="0" dirty="0" smtClean="0"/>
              <a:t> </a:t>
            </a:r>
            <a:r>
              <a:rPr lang="vi-VN" altLang="en-US" sz="2800" b="0" dirty="0" smtClean="0"/>
              <a:t>với </a:t>
            </a:r>
            <a:r>
              <a:rPr lang="vi-VN" altLang="en-US" sz="2800" b="0" dirty="0"/>
              <a:t>giá trung bình 69,5 inch và độ lệch chuẩn là 2,4 inch.</a:t>
            </a:r>
            <a:endParaRPr lang="en-US" altLang="en-US" sz="2800" b="0" dirty="0"/>
          </a:p>
          <a:p>
            <a:pPr>
              <a:lnSpc>
                <a:spcPct val="90000"/>
              </a:lnSpc>
              <a:spcBef>
                <a:spcPct val="50000"/>
              </a:spcBef>
            </a:pPr>
            <a:r>
              <a:rPr lang="en-US" altLang="en-US" sz="2800" b="0" dirty="0" err="1" smtClean="0"/>
              <a:t>Với</a:t>
            </a:r>
            <a:r>
              <a:rPr lang="en-US" altLang="en-US" sz="2800" b="0" dirty="0" smtClean="0"/>
              <a:t> </a:t>
            </a:r>
            <a:r>
              <a:rPr lang="en-US" altLang="en-US" sz="2800" b="0" i="1" dirty="0"/>
              <a:t>z</a:t>
            </a:r>
            <a:r>
              <a:rPr lang="en-US" altLang="en-US" sz="2800" b="0" dirty="0"/>
              <a:t> = 1.645, </a:t>
            </a:r>
            <a:r>
              <a:rPr lang="el-GR" altLang="en-US" sz="2800" b="0" i="1" dirty="0"/>
              <a:t>μ</a:t>
            </a:r>
            <a:r>
              <a:rPr lang="en-US" altLang="en-US" sz="2800" b="0" dirty="0"/>
              <a:t> = 69.5, </a:t>
            </a:r>
            <a:r>
              <a:rPr lang="en-US" altLang="en-US" sz="2800" b="0" dirty="0" err="1" smtClean="0"/>
              <a:t>và</a:t>
            </a:r>
            <a:r>
              <a:rPr lang="en-US" altLang="en-US" sz="2800" b="0" i="1" dirty="0" smtClean="0"/>
              <a:t> </a:t>
            </a:r>
            <a:r>
              <a:rPr lang="el-GR" altLang="en-US" sz="2800" b="0" i="1" dirty="0"/>
              <a:t>σ</a:t>
            </a:r>
            <a:r>
              <a:rPr lang="en-US" altLang="en-US" sz="2800" b="0" i="1" dirty="0"/>
              <a:t> </a:t>
            </a:r>
            <a:r>
              <a:rPr lang="en-US" altLang="en-US" sz="2800" b="0" dirty="0"/>
              <a:t>= 2.4. </a:t>
            </a:r>
            <a:r>
              <a:rPr lang="en-US" altLang="en-US" sz="2800" b="0" dirty="0" err="1" smtClean="0"/>
              <a:t>chúng</a:t>
            </a:r>
            <a:r>
              <a:rPr lang="en-US" altLang="en-US" sz="2800" b="0" dirty="0" smtClean="0"/>
              <a:t> ta </a:t>
            </a:r>
            <a:r>
              <a:rPr lang="en-US" altLang="en-US" sz="2800" b="0" dirty="0" err="1" smtClean="0"/>
              <a:t>có</a:t>
            </a:r>
            <a:r>
              <a:rPr lang="en-US" altLang="en-US" sz="2800" b="0" dirty="0" smtClean="0"/>
              <a:t> </a:t>
            </a:r>
            <a:r>
              <a:rPr lang="en-US" altLang="en-US" sz="2800" b="0" dirty="0" err="1" smtClean="0"/>
              <a:t>thể</a:t>
            </a:r>
            <a:r>
              <a:rPr lang="en-US" altLang="en-US" sz="2800" b="0" dirty="0" smtClean="0"/>
              <a:t> </a:t>
            </a:r>
            <a:r>
              <a:rPr lang="en-US" altLang="en-US" sz="2800" b="0" dirty="0" err="1" smtClean="0"/>
              <a:t>tính</a:t>
            </a:r>
            <a:r>
              <a:rPr lang="en-US" altLang="en-US" sz="2800" b="0" dirty="0"/>
              <a:t> </a:t>
            </a:r>
            <a:r>
              <a:rPr lang="en-US" altLang="en-US" sz="2800" b="0" i="1" dirty="0" smtClean="0"/>
              <a:t>x</a:t>
            </a:r>
            <a:r>
              <a:rPr lang="en-US" altLang="en-US" sz="2800" b="0" dirty="0"/>
              <a:t>.</a:t>
            </a:r>
          </a:p>
        </p:txBody>
      </p:sp>
      <p:sp>
        <p:nvSpPr>
          <p:cNvPr id="7" name="Text Box 6"/>
          <p:cNvSpPr txBox="1">
            <a:spLocks noChangeArrowheads="1"/>
          </p:cNvSpPr>
          <p:nvPr/>
        </p:nvSpPr>
        <p:spPr bwMode="auto">
          <a:xfrm>
            <a:off x="443345" y="3962400"/>
            <a:ext cx="8623300" cy="630942"/>
          </a:xfrm>
          <a:prstGeom prst="rect">
            <a:avLst/>
          </a:prstGeom>
          <a:noFill/>
          <a:ln w="9525">
            <a:noFill/>
            <a:miter lim="800000"/>
            <a:headEnd/>
            <a:tailEnd/>
          </a:ln>
          <a:effectLst/>
        </p:spPr>
        <p:txBody>
          <a:bodyPr wrap="square">
            <a:spAutoFit/>
          </a:bodyPr>
          <a:lstStyle/>
          <a:p>
            <a:pPr>
              <a:spcBef>
                <a:spcPct val="50000"/>
              </a:spcBef>
              <a:defRPr/>
            </a:pPr>
            <a:r>
              <a:rPr lang="en-US" sz="3500" b="0" dirty="0">
                <a:latin typeface="Arial" charset="0"/>
              </a:rPr>
              <a:t>x</a:t>
            </a:r>
            <a:r>
              <a:rPr lang="en-US" sz="3500" b="0" dirty="0" smtClean="0">
                <a:latin typeface="Arial" charset="0"/>
              </a:rPr>
              <a:t>= µ+(z*</a:t>
            </a:r>
            <a:r>
              <a:rPr lang="el-GR" sz="3500" b="0" dirty="0" smtClean="0">
                <a:latin typeface="Arial" charset="0"/>
              </a:rPr>
              <a:t>σ</a:t>
            </a:r>
            <a:r>
              <a:rPr lang="en-US" sz="3500" b="0" dirty="0" smtClean="0">
                <a:latin typeface="Arial" charset="0"/>
              </a:rPr>
              <a:t>)=69.5+1.645*2.4=73.448 (inch)</a:t>
            </a:r>
            <a:endParaRPr lang="en-US" sz="3500" b="0" dirty="0">
              <a:latin typeface="Arial" charset="0"/>
            </a:endParaRPr>
          </a:p>
        </p:txBody>
      </p:sp>
    </p:spTree>
    <p:extLst>
      <p:ext uri="{BB962C8B-B14F-4D97-AF65-F5344CB8AC3E}">
        <p14:creationId xmlns:p14="http://schemas.microsoft.com/office/powerpoint/2010/main" val="13105944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a:xfrm>
            <a:off x="8382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liên</a:t>
            </a:r>
            <a:r>
              <a:rPr lang="en-US" altLang="en-US" dirty="0" smtClean="0"/>
              <a:t> </a:t>
            </a:r>
            <a:r>
              <a:rPr lang="en-US" altLang="en-US" dirty="0" err="1" smtClean="0"/>
              <a:t>tục</a:t>
            </a:r>
            <a:endParaRPr lang="en-GB" altLang="en-US" dirty="0" smtClean="0"/>
          </a:p>
        </p:txBody>
      </p:sp>
      <p:sp>
        <p:nvSpPr>
          <p:cNvPr id="19460" name="Content Placeholder 3"/>
          <p:cNvSpPr>
            <a:spLocks noGrp="1"/>
          </p:cNvSpPr>
          <p:nvPr>
            <p:ph idx="1"/>
          </p:nvPr>
        </p:nvSpPr>
        <p:spPr>
          <a:xfrm>
            <a:off x="0" y="1371600"/>
            <a:ext cx="9144000" cy="5181600"/>
          </a:xfrm>
        </p:spPr>
        <p:txBody>
          <a:bodyPr/>
          <a:lstStyle/>
          <a:p>
            <a:r>
              <a:rPr lang="en-US" altLang="en-US" b="0" dirty="0" err="1" smtClean="0">
                <a:latin typeface="Arial" panose="020B0604020202020204" pitchFamily="34" charset="0"/>
                <a:cs typeface="Arial" panose="020B0604020202020204" pitchFamily="34" charset="0"/>
              </a:rPr>
              <a:t>Phân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phối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được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gọi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tục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nếu</a:t>
            </a:r>
            <a:r>
              <a:rPr lang="en-US" altLang="en-US" b="0" dirty="0" smtClean="0">
                <a:latin typeface="Arial" panose="020B0604020202020204" pitchFamily="34" charset="0"/>
                <a:cs typeface="Arial" panose="020B0604020202020204" pitchFamily="34" charset="0"/>
              </a:rPr>
              <a:t> </a:t>
            </a:r>
          </a:p>
          <a:p>
            <a:pPr lvl="1"/>
            <a:r>
              <a:rPr lang="en-US" altLang="en-US" sz="2400" b="0" dirty="0" err="1" smtClean="0">
                <a:latin typeface="Arial" panose="020B0604020202020204" pitchFamily="34" charset="0"/>
                <a:cs typeface="Arial" panose="020B0604020202020204" pitchFamily="34" charset="0"/>
              </a:rPr>
              <a:t>biến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ngẫu</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nhiên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nhận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giá</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trị</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trong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một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miền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vô</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hạn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không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đếm</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được</a:t>
            </a:r>
            <a:r>
              <a:rPr lang="en-US" altLang="en-US" sz="2400" b="0" dirty="0" smtClean="0">
                <a:latin typeface="Arial" panose="020B0604020202020204" pitchFamily="34" charset="0"/>
                <a:cs typeface="Arial" panose="020B0604020202020204" pitchFamily="34" charset="0"/>
              </a:rPr>
              <a:t> </a:t>
            </a:r>
          </a:p>
          <a:p>
            <a:pPr lvl="1"/>
            <a:r>
              <a:rPr lang="en-US" altLang="en-US" sz="2400" b="0" dirty="0" err="1" smtClean="0">
                <a:latin typeface="Arial" panose="020B0604020202020204" pitchFamily="34" charset="0"/>
                <a:cs typeface="Arial" panose="020B0604020202020204" pitchFamily="34" charset="0"/>
              </a:rPr>
              <a:t>hàm</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phân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phối</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tích</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lũy</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tạo</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thành</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một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đường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cong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liên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tục</a:t>
            </a:r>
            <a:r>
              <a:rPr lang="en-US" altLang="en-US" sz="2400" b="0" dirty="0" smtClean="0">
                <a:latin typeface="Arial" panose="020B0604020202020204" pitchFamily="34" charset="0"/>
                <a:cs typeface="Arial" panose="020B0604020202020204" pitchFamily="34" charset="0"/>
              </a:rPr>
              <a:t> </a:t>
            </a:r>
          </a:p>
          <a:p>
            <a:r>
              <a:rPr lang="en-US" altLang="en-US" b="0" dirty="0" err="1">
                <a:latin typeface="Arial" panose="020B0604020202020204" pitchFamily="34" charset="0"/>
                <a:cs typeface="Arial" panose="020B0604020202020204" pitchFamily="34" charset="0"/>
              </a:rPr>
              <a:t>N</a:t>
            </a:r>
            <a:r>
              <a:rPr lang="en-US" altLang="en-US" b="0" dirty="0" err="1" smtClean="0">
                <a:latin typeface="Arial" panose="020B0604020202020204" pitchFamily="34" charset="0"/>
                <a:cs typeface="Arial" panose="020B0604020202020204" pitchFamily="34" charset="0"/>
              </a:rPr>
              <a:t>ếu</a:t>
            </a:r>
            <a:r>
              <a:rPr lang="en-US" altLang="en-US" b="0" dirty="0" smtClean="0">
                <a:latin typeface="Arial" panose="020B0604020202020204" pitchFamily="34" charset="0"/>
                <a:cs typeface="Arial" panose="020B0604020202020204" pitchFamily="34" charset="0"/>
              </a:rPr>
              <a:t> X </a:t>
            </a:r>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một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biến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ngẫu</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nhiên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tục</a:t>
            </a:r>
            <a:endParaRPr lang="en-US" altLang="en-US" b="0" dirty="0" smtClean="0">
              <a:latin typeface="Arial" panose="020B0604020202020204" pitchFamily="34" charset="0"/>
              <a:cs typeface="Arial" panose="020B0604020202020204" pitchFamily="34" charset="0"/>
            </a:endParaRPr>
          </a:p>
          <a:p>
            <a:pPr lvl="1"/>
            <a:r>
              <a:rPr lang="en-US" altLang="en-US" sz="2400" b="0" dirty="0" err="1" smtClean="0">
                <a:latin typeface="Arial" panose="020B0604020202020204" pitchFamily="34" charset="0"/>
                <a:cs typeface="Arial" panose="020B0604020202020204" pitchFamily="34" charset="0"/>
              </a:rPr>
              <a:t>không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thể</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sử</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dụng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hàm</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độ</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lớn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xác</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suất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pmf</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cho</a:t>
            </a:r>
            <a:r>
              <a:rPr lang="en-US" altLang="en-US" sz="2400" b="0" dirty="0" smtClean="0">
                <a:latin typeface="Arial" panose="020B0604020202020204" pitchFamily="34" charset="0"/>
                <a:cs typeface="Arial" panose="020B0604020202020204" pitchFamily="34" charset="0"/>
              </a:rPr>
              <a:t> X</a:t>
            </a:r>
          </a:p>
          <a:p>
            <a:pPr lvl="1"/>
            <a:r>
              <a:rPr lang="en-US" altLang="en-US" sz="2400" b="0" dirty="0" smtClean="0">
                <a:latin typeface="Arial" panose="020B0604020202020204" pitchFamily="34" charset="0"/>
                <a:cs typeface="Arial" panose="020B0604020202020204" pitchFamily="34" charset="0"/>
              </a:rPr>
              <a:t>ta </a:t>
            </a:r>
            <a:r>
              <a:rPr lang="en-US" altLang="en-US" sz="2400" b="0" dirty="0" err="1" smtClean="0">
                <a:latin typeface="Arial" panose="020B0604020202020204" pitchFamily="34" charset="0"/>
                <a:cs typeface="Arial" panose="020B0604020202020204" pitchFamily="34" charset="0"/>
              </a:rPr>
              <a:t>có</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thể</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tính</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xác</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suất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cho</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một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khoảng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giá</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trị</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của</a:t>
            </a:r>
            <a:r>
              <a:rPr lang="en-US" altLang="en-US" sz="2400" b="0" dirty="0" smtClean="0">
                <a:latin typeface="Arial" panose="020B0604020202020204" pitchFamily="34" charset="0"/>
                <a:cs typeface="Arial" panose="020B0604020202020204" pitchFamily="34" charset="0"/>
              </a:rPr>
              <a:t> X</a:t>
            </a:r>
          </a:p>
          <a:p>
            <a:pPr lvl="1"/>
            <a:r>
              <a:rPr lang="en-US" altLang="en-US" sz="2400" b="0" dirty="0" err="1" smtClean="0">
                <a:latin typeface="Arial" panose="020B0604020202020204" pitchFamily="34" charset="0"/>
                <a:cs typeface="Arial" panose="020B0604020202020204" pitchFamily="34" charset="0"/>
              </a:rPr>
              <a:t>xác</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suất</a:t>
            </a:r>
            <a:r>
              <a:rPr lang="en-US" altLang="en-US" sz="2400" b="0" dirty="0" smtClean="0">
                <a:latin typeface="Arial" panose="020B0604020202020204" pitchFamily="34" charset="0"/>
                <a:cs typeface="Arial" panose="020B0604020202020204" pitchFamily="34" charset="0"/>
              </a:rPr>
              <a:t> X = a </a:t>
            </a:r>
            <a:r>
              <a:rPr lang="en-US" altLang="en-US" sz="2400" b="0" dirty="0" err="1" smtClean="0">
                <a:latin typeface="Arial" panose="020B0604020202020204" pitchFamily="34" charset="0"/>
                <a:cs typeface="Arial" panose="020B0604020202020204" pitchFamily="34" charset="0"/>
              </a:rPr>
              <a:t>với</a:t>
            </a:r>
            <a:r>
              <a:rPr lang="en-US" altLang="en-US" sz="2400" b="0" dirty="0" smtClean="0">
                <a:latin typeface="Arial" panose="020B0604020202020204" pitchFamily="34" charset="0"/>
                <a:cs typeface="Arial" panose="020B0604020202020204" pitchFamily="34" charset="0"/>
              </a:rPr>
              <a:t> a </a:t>
            </a:r>
            <a:r>
              <a:rPr lang="en-US" altLang="en-US" sz="2400" b="0" dirty="0" err="1" smtClean="0">
                <a:latin typeface="Arial" panose="020B0604020202020204" pitchFamily="34" charset="0"/>
                <a:cs typeface="Arial" panose="020B0604020202020204" pitchFamily="34" charset="0"/>
              </a:rPr>
              <a:t>là</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bất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kỳ</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giá</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trị</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cụ</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thể</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nào</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đều</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bằng</a:t>
            </a:r>
            <a:r>
              <a:rPr lang="en-US" altLang="en-US" sz="2400" b="0" dirty="0" smtClean="0">
                <a:latin typeface="Arial" panose="020B0604020202020204" pitchFamily="34" charset="0"/>
                <a:cs typeface="Arial" panose="020B0604020202020204" pitchFamily="34" charset="0"/>
              </a:rPr>
              <a:t> 0</a:t>
            </a:r>
          </a:p>
        </p:txBody>
      </p:sp>
      <p:sp>
        <p:nvSpPr>
          <p:cNvPr id="1946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1946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D454659D-AD0F-414A-994D-0A12B0F19BB2}" type="slidenum">
              <a:rPr lang="en-GB" altLang="en-US">
                <a:solidFill>
                  <a:srgbClr val="FFFFFF"/>
                </a:solidFill>
              </a:rPr>
              <a:pPr/>
              <a:t>3</a:t>
            </a:fld>
            <a:endParaRPr lang="en-GB" altLang="en-US">
              <a:solidFill>
                <a:srgbClr val="FFFFFF"/>
              </a:solidFill>
            </a:endParaRPr>
          </a:p>
        </p:txBody>
      </p:sp>
    </p:spTree>
    <p:extLst>
      <p:ext uri="{BB962C8B-B14F-4D97-AF65-F5344CB8AC3E}">
        <p14:creationId xmlns:p14="http://schemas.microsoft.com/office/powerpoint/2010/main" val="898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a:xfrm>
            <a:off x="838200" y="457200"/>
            <a:ext cx="7315200" cy="1066800"/>
          </a:xfrm>
        </p:spPr>
        <p:txBody>
          <a:bodyPr/>
          <a:lstStyle/>
          <a:p>
            <a:pPr algn="ctr"/>
            <a:r>
              <a:rPr lang="en-US" altLang="en-US" dirty="0" err="1" smtClean="0"/>
              <a:t>Bài</a:t>
            </a:r>
            <a:r>
              <a:rPr lang="en-US" altLang="en-US" dirty="0" smtClean="0"/>
              <a:t> </a:t>
            </a:r>
            <a:r>
              <a:rPr lang="en-US" altLang="en-US" dirty="0" err="1" smtClean="0"/>
              <a:t>tập</a:t>
            </a:r>
            <a:endParaRPr lang="en-US" altLang="en-US" dirty="0" smtClean="0"/>
          </a:p>
        </p:txBody>
      </p:sp>
      <p:sp>
        <p:nvSpPr>
          <p:cNvPr id="22532" name="Content Placeholder 3"/>
          <p:cNvSpPr>
            <a:spLocks noGrp="1"/>
          </p:cNvSpPr>
          <p:nvPr>
            <p:ph idx="1"/>
          </p:nvPr>
        </p:nvSpPr>
        <p:spPr>
          <a:xfrm>
            <a:off x="0" y="1371600"/>
            <a:ext cx="9144000" cy="5181600"/>
          </a:xfrm>
        </p:spPr>
        <p:txBody>
          <a:bodyPr/>
          <a:lstStyle/>
          <a:p>
            <a:r>
              <a:rPr lang="en-US" altLang="en-US" sz="2800" b="0" dirty="0" err="1" smtClean="0">
                <a:latin typeface="Arial" panose="020B0604020202020204" pitchFamily="34" charset="0"/>
                <a:cs typeface="Arial" panose="020B0604020202020204" pitchFamily="34" charset="0"/>
              </a:rPr>
              <a:t>Chiều</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dài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mô</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hình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hóa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bằng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N(</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=16 (cm), </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=4 (cm)). Ta </a:t>
            </a:r>
            <a:r>
              <a:rPr lang="en-US" altLang="en-US" sz="2800" b="0" dirty="0" err="1" smtClean="0">
                <a:latin typeface="Arial" panose="020B0604020202020204" pitchFamily="34" charset="0"/>
                <a:cs typeface="Arial" panose="020B0604020202020204" pitchFamily="34" charset="0"/>
              </a:rPr>
              <a:t>cần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lời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câu</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hỏi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sau</a:t>
            </a:r>
            <a:r>
              <a:rPr lang="en-US" altLang="en-US" sz="2800" b="0" dirty="0" smtClean="0">
                <a:latin typeface="Arial" panose="020B0604020202020204" pitchFamily="34" charset="0"/>
                <a:cs typeface="Arial" panose="020B0604020202020204" pitchFamily="34" charset="0"/>
              </a:rPr>
              <a:t>:</a:t>
            </a:r>
          </a:p>
          <a:p>
            <a:pPr lvl="1"/>
            <a:r>
              <a:rPr lang="en-US" altLang="en-US" sz="2800" b="0" u="sng" dirty="0" err="1" smtClean="0">
                <a:latin typeface="Arial" panose="020B0604020202020204" pitchFamily="34" charset="0"/>
                <a:cs typeface="Arial" panose="020B0604020202020204" pitchFamily="34" charset="0"/>
              </a:rPr>
              <a:t>Câu</a:t>
            </a:r>
            <a:r>
              <a:rPr lang="en-US" altLang="en-US" sz="2800" b="0" u="sng" dirty="0" smtClean="0">
                <a:latin typeface="Arial" panose="020B0604020202020204" pitchFamily="34" charset="0"/>
                <a:cs typeface="Arial" panose="020B0604020202020204" pitchFamily="34" charset="0"/>
              </a:rPr>
              <a:t> </a:t>
            </a:r>
            <a:r>
              <a:rPr lang="en-US" altLang="en-US" sz="2800" b="0" u="sng" dirty="0" err="1" smtClean="0">
                <a:latin typeface="Arial" panose="020B0604020202020204" pitchFamily="34" charset="0"/>
                <a:cs typeface="Arial" panose="020B0604020202020204" pitchFamily="34" charset="0"/>
              </a:rPr>
              <a:t>hỏi</a:t>
            </a:r>
            <a:r>
              <a:rPr lang="en-US" altLang="en-US" sz="2800" b="0" u="sng" dirty="0" smtClean="0">
                <a:latin typeface="Arial" panose="020B0604020202020204" pitchFamily="34" charset="0"/>
                <a:cs typeface="Arial" panose="020B0604020202020204" pitchFamily="34" charset="0"/>
              </a:rPr>
              <a:t> 1:</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bắt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con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nhỏ</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nhỏ</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hơn</a:t>
            </a:r>
            <a:r>
              <a:rPr lang="en-US" altLang="en-US" sz="2800" b="0" dirty="0" smtClean="0">
                <a:latin typeface="Arial" panose="020B0604020202020204" pitchFamily="34" charset="0"/>
                <a:cs typeface="Arial" panose="020B0604020202020204" pitchFamily="34" charset="0"/>
              </a:rPr>
              <a:t> 8 (cm))?</a:t>
            </a:r>
          </a:p>
          <a:p>
            <a:pPr lvl="1"/>
            <a:r>
              <a:rPr lang="en-US" altLang="en-US" sz="2800" b="0" u="sng" dirty="0" err="1" smtClean="0">
                <a:latin typeface="Arial" panose="020B0604020202020204" pitchFamily="34" charset="0"/>
                <a:cs typeface="Arial" panose="020B0604020202020204" pitchFamily="34" charset="0"/>
              </a:rPr>
              <a:t>Câu</a:t>
            </a:r>
            <a:r>
              <a:rPr lang="en-US" altLang="en-US" sz="2800" b="0" u="sng" dirty="0" smtClean="0">
                <a:latin typeface="Arial" panose="020B0604020202020204" pitchFamily="34" charset="0"/>
                <a:cs typeface="Arial" panose="020B0604020202020204" pitchFamily="34" charset="0"/>
              </a:rPr>
              <a:t> </a:t>
            </a:r>
            <a:r>
              <a:rPr lang="en-US" altLang="en-US" sz="2800" b="0" u="sng" dirty="0" err="1" smtClean="0">
                <a:latin typeface="Arial" panose="020B0604020202020204" pitchFamily="34" charset="0"/>
                <a:cs typeface="Arial" panose="020B0604020202020204" pitchFamily="34" charset="0"/>
              </a:rPr>
              <a:t>hỏi</a:t>
            </a:r>
            <a:r>
              <a:rPr lang="en-US" altLang="en-US" sz="2800" b="0" u="sng" dirty="0" smtClean="0">
                <a:latin typeface="Arial" panose="020B0604020202020204" pitchFamily="34" charset="0"/>
                <a:cs typeface="Arial" panose="020B0604020202020204" pitchFamily="34" charset="0"/>
              </a:rPr>
              <a:t> 2:</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Giả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ai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bắt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con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lớn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lớn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hơn</a:t>
            </a:r>
            <a:r>
              <a:rPr lang="en-US" altLang="en-US" sz="2800" b="0" dirty="0" smtClean="0">
                <a:latin typeface="Arial" panose="020B0604020202020204" pitchFamily="34" charset="0"/>
                <a:cs typeface="Arial" panose="020B0604020202020204" pitchFamily="34" charset="0"/>
              </a:rPr>
              <a:t> 24(cm)) </a:t>
            </a:r>
            <a:r>
              <a:rPr lang="en-US" altLang="en-US" sz="2800" b="0" dirty="0" err="1" smtClean="0">
                <a:latin typeface="Arial" panose="020B0604020202020204" pitchFamily="34" charset="0"/>
                <a:cs typeface="Arial" panose="020B0604020202020204" pitchFamily="34" charset="0"/>
              </a:rPr>
              <a:t>sẽ</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Hỏi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là</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bao</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nhiêu</a:t>
            </a:r>
            <a:r>
              <a:rPr lang="en-US" altLang="en-US" sz="2800" b="0" dirty="0" smtClean="0">
                <a:latin typeface="Arial" panose="020B0604020202020204" pitchFamily="34" charset="0"/>
                <a:cs typeface="Arial" panose="020B0604020202020204" pitchFamily="34" charset="0"/>
              </a:rPr>
              <a:t>?</a:t>
            </a:r>
          </a:p>
          <a:p>
            <a:pPr lvl="1"/>
            <a:r>
              <a:rPr lang="en-US" altLang="en-US" sz="2800" b="0" u="sng" dirty="0" err="1" smtClean="0">
                <a:latin typeface="Arial" panose="020B0604020202020204" pitchFamily="34" charset="0"/>
                <a:cs typeface="Arial" panose="020B0604020202020204" pitchFamily="34" charset="0"/>
              </a:rPr>
              <a:t>Câu</a:t>
            </a:r>
            <a:r>
              <a:rPr lang="en-US" altLang="en-US" sz="2800" b="0" u="sng" dirty="0" smtClean="0">
                <a:latin typeface="Arial" panose="020B0604020202020204" pitchFamily="34" charset="0"/>
                <a:cs typeface="Arial" panose="020B0604020202020204" pitchFamily="34" charset="0"/>
              </a:rPr>
              <a:t> </a:t>
            </a:r>
            <a:r>
              <a:rPr lang="en-US" altLang="en-US" sz="2800" b="0" u="sng" dirty="0" err="1" smtClean="0">
                <a:latin typeface="Arial" panose="020B0604020202020204" pitchFamily="34" charset="0"/>
                <a:cs typeface="Arial" panose="020B0604020202020204" pitchFamily="34" charset="0"/>
              </a:rPr>
              <a:t>hỏi</a:t>
            </a:r>
            <a:r>
              <a:rPr lang="en-US" altLang="en-US" sz="2800" b="0" u="sng" dirty="0" smtClean="0">
                <a:latin typeface="Arial" panose="020B0604020202020204" pitchFamily="34" charset="0"/>
                <a:cs typeface="Arial" panose="020B0604020202020204" pitchFamily="34" charset="0"/>
              </a:rPr>
              <a:t> 3:</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bắt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con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vừa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trong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khoảng</a:t>
            </a:r>
            <a:r>
              <a:rPr lang="en-US" altLang="en-US" sz="2800" b="0" dirty="0" smtClean="0">
                <a:latin typeface="Arial" panose="020B0604020202020204" pitchFamily="34" charset="0"/>
                <a:cs typeface="Arial" panose="020B0604020202020204" pitchFamily="34" charset="0"/>
              </a:rPr>
              <a:t> 16-24(cm))?</a:t>
            </a:r>
          </a:p>
        </p:txBody>
      </p:sp>
      <p:sp>
        <p:nvSpPr>
          <p:cNvPr id="22533"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2534"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35AA9A1-AA5D-4092-B600-2191629C3C58}" type="slidenum">
              <a:rPr lang="en-GB" altLang="en-US">
                <a:solidFill>
                  <a:srgbClr val="FFFFFF"/>
                </a:solidFill>
              </a:rPr>
              <a:pPr/>
              <a:t>30</a:t>
            </a:fld>
            <a:endParaRPr lang="en-GB" altLang="en-US">
              <a:solidFill>
                <a:srgbClr val="FFFFFF"/>
              </a:solidFill>
            </a:endParaRPr>
          </a:p>
        </p:txBody>
      </p:sp>
    </p:spTree>
    <p:extLst>
      <p:ext uri="{BB962C8B-B14F-4D97-AF65-F5344CB8AC3E}">
        <p14:creationId xmlns:p14="http://schemas.microsoft.com/office/powerpoint/2010/main" val="19039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title"/>
          </p:nvPr>
        </p:nvSpPr>
        <p:spPr bwMode="auto">
          <a:xfrm>
            <a:off x="228600" y="412750"/>
            <a:ext cx="8623300" cy="95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Bài</a:t>
            </a:r>
            <a:r>
              <a:rPr lang="en-US" altLang="en-US" b="1" dirty="0" smtClean="0"/>
              <a:t> </a:t>
            </a:r>
            <a:r>
              <a:rPr lang="en-US" altLang="en-US" b="1" dirty="0" err="1" smtClean="0"/>
              <a:t>tập</a:t>
            </a:r>
            <a:r>
              <a:rPr lang="en-US" altLang="en-US" b="1" dirty="0" smtClean="0"/>
              <a:t> 1</a:t>
            </a:r>
          </a:p>
        </p:txBody>
      </p:sp>
      <p:sp>
        <p:nvSpPr>
          <p:cNvPr id="84995" name="Text Box 4"/>
          <p:cNvSpPr txBox="1">
            <a:spLocks noChangeArrowheads="1"/>
          </p:cNvSpPr>
          <p:nvPr/>
        </p:nvSpPr>
        <p:spPr bwMode="auto">
          <a:xfrm>
            <a:off x="381000" y="1029831"/>
            <a:ext cx="8382000" cy="483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just">
              <a:lnSpc>
                <a:spcPct val="90000"/>
              </a:lnSpc>
              <a:spcBef>
                <a:spcPct val="50000"/>
              </a:spcBef>
            </a:pPr>
            <a:r>
              <a:rPr lang="vi-VN" altLang="en-US" sz="2800" b="0" dirty="0" smtClean="0"/>
              <a:t>Chiều </a:t>
            </a:r>
            <a:r>
              <a:rPr lang="vi-VN" altLang="en-US" sz="2800" b="0" dirty="0"/>
              <a:t>cao của nam </a:t>
            </a:r>
            <a:r>
              <a:rPr lang="vi-VN" altLang="en-US" sz="2800" b="0" dirty="0" smtClean="0"/>
              <a:t>giới và nữ giới </a:t>
            </a:r>
            <a:r>
              <a:rPr lang="vi-VN" altLang="en-US" sz="2800" b="0" dirty="0"/>
              <a:t>thường </a:t>
            </a:r>
            <a:r>
              <a:rPr lang="vi-VN" altLang="en-US" sz="2800" b="0" dirty="0" smtClean="0"/>
              <a:t>tuân theo </a:t>
            </a:r>
            <a:r>
              <a:rPr lang="vi-VN" altLang="en-US" sz="2800" b="0" dirty="0"/>
              <a:t>phân </a:t>
            </a:r>
            <a:r>
              <a:rPr lang="vi-VN" altLang="en-US" sz="2800" b="0" dirty="0" smtClean="0"/>
              <a:t>phối chuẩn </a:t>
            </a:r>
            <a:r>
              <a:rPr lang="vi-VN" altLang="en-US" sz="2800" b="0" dirty="0"/>
              <a:t>với giá </a:t>
            </a:r>
            <a:r>
              <a:rPr lang="vi-VN" altLang="en-US" sz="2800" b="0" dirty="0" smtClean="0"/>
              <a:t>trị trung </a:t>
            </a:r>
            <a:r>
              <a:rPr lang="vi-VN" altLang="en-US" sz="2800" b="0" dirty="0"/>
              <a:t>bình </a:t>
            </a:r>
            <a:r>
              <a:rPr lang="vi-VN" altLang="en-US" sz="2800" b="0" dirty="0" smtClean="0"/>
              <a:t>của Nam giới là 69.5 </a:t>
            </a:r>
            <a:r>
              <a:rPr lang="vi-VN" altLang="en-US" sz="2800" b="0" dirty="0"/>
              <a:t>inch và độ lệch chuẩn là </a:t>
            </a:r>
            <a:r>
              <a:rPr lang="vi-VN" altLang="en-US" sz="2800" b="0" dirty="0" smtClean="0"/>
              <a:t>2.4 inch, của Nữ giới tương ứng là 63.8 và 2.6 inch.</a:t>
            </a:r>
          </a:p>
          <a:p>
            <a:pPr algn="just">
              <a:lnSpc>
                <a:spcPct val="90000"/>
              </a:lnSpc>
              <a:spcBef>
                <a:spcPct val="50000"/>
              </a:spcBef>
            </a:pPr>
            <a:r>
              <a:rPr lang="vi-VN" altLang="en-US" sz="2800" b="0" u="sng" dirty="0" smtClean="0">
                <a:solidFill>
                  <a:srgbClr val="FF0000"/>
                </a:solidFill>
              </a:rPr>
              <a:t>Câu hỏi:</a:t>
            </a:r>
          </a:p>
          <a:p>
            <a:pPr marL="514350" indent="-514350" algn="just">
              <a:lnSpc>
                <a:spcPct val="90000"/>
              </a:lnSpc>
              <a:spcBef>
                <a:spcPct val="50000"/>
              </a:spcBef>
              <a:buAutoNum type="alphaLcParenR"/>
            </a:pPr>
            <a:r>
              <a:rPr lang="vi-VN" altLang="en-US" sz="2800" b="0" dirty="0" smtClean="0"/>
              <a:t>dành cho bạn Nữ: Có bao nhiêu % nữ giới trên thế giới thấp hơn bạn?</a:t>
            </a:r>
          </a:p>
          <a:p>
            <a:pPr marL="514350" indent="-514350" algn="just">
              <a:lnSpc>
                <a:spcPct val="90000"/>
              </a:lnSpc>
              <a:spcBef>
                <a:spcPct val="50000"/>
              </a:spcBef>
              <a:buAutoNum type="alphaLcParenR"/>
            </a:pPr>
            <a:r>
              <a:rPr lang="vi-VN" altLang="en-US" sz="2800" b="0" dirty="0" smtClean="0"/>
              <a:t>dành </a:t>
            </a:r>
            <a:r>
              <a:rPr lang="vi-VN" altLang="en-US" sz="2800" b="0" dirty="0"/>
              <a:t>cho </a:t>
            </a:r>
            <a:r>
              <a:rPr lang="vi-VN" altLang="en-US" sz="2800" b="0" dirty="0" smtClean="0"/>
              <a:t>bạn Nam: </a:t>
            </a:r>
            <a:r>
              <a:rPr lang="vi-VN" altLang="en-US" sz="2800" b="0" dirty="0"/>
              <a:t>Có bao nhiêu % </a:t>
            </a:r>
            <a:r>
              <a:rPr lang="vi-VN" altLang="en-US" sz="2800" b="0" dirty="0" smtClean="0"/>
              <a:t>nam </a:t>
            </a:r>
            <a:r>
              <a:rPr lang="vi-VN" altLang="en-US" sz="2800" b="0" dirty="0"/>
              <a:t>giới trên thế giới </a:t>
            </a:r>
            <a:r>
              <a:rPr lang="vi-VN" altLang="en-US" sz="2800" b="0" dirty="0" smtClean="0"/>
              <a:t>cao </a:t>
            </a:r>
            <a:r>
              <a:rPr lang="vi-VN" altLang="en-US" sz="2800" b="0" dirty="0"/>
              <a:t>hơn bạn</a:t>
            </a:r>
            <a:r>
              <a:rPr lang="vi-VN" altLang="en-US" sz="2800" b="0" dirty="0" smtClean="0"/>
              <a:t>?</a:t>
            </a:r>
          </a:p>
          <a:p>
            <a:pPr algn="just">
              <a:lnSpc>
                <a:spcPct val="90000"/>
              </a:lnSpc>
              <a:spcBef>
                <a:spcPct val="50000"/>
              </a:spcBef>
            </a:pPr>
            <a:r>
              <a:rPr lang="vi-VN" altLang="en-US" sz="2800" b="0" u="sng" dirty="0" smtClean="0">
                <a:solidFill>
                  <a:srgbClr val="FF0000"/>
                </a:solidFill>
              </a:rPr>
              <a:t>Trả lời </a:t>
            </a:r>
            <a:r>
              <a:rPr lang="vi-VN" altLang="en-US" sz="2800" b="0" dirty="0" smtClean="0"/>
              <a:t>theo format: Cao (m) </a:t>
            </a:r>
            <a:r>
              <a:rPr lang="mr-IN" altLang="en-US" sz="2800" b="0" dirty="0" smtClean="0"/>
              <a:t>–</a:t>
            </a:r>
            <a:r>
              <a:rPr lang="vi-VN" altLang="en-US" sz="2800" b="0" dirty="0" smtClean="0"/>
              <a:t> Tỷ lệ (%)</a:t>
            </a:r>
            <a:endParaRPr lang="vi-VN" altLang="en-US" sz="2800" b="0" dirty="0"/>
          </a:p>
        </p:txBody>
      </p:sp>
    </p:spTree>
    <p:extLst>
      <p:ext uri="{BB962C8B-B14F-4D97-AF65-F5344CB8AC3E}">
        <p14:creationId xmlns:p14="http://schemas.microsoft.com/office/powerpoint/2010/main" val="7859435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74774" cy="533400"/>
          </a:xfrm>
        </p:spPr>
        <p:txBody>
          <a:bodyPr>
            <a:normAutofit/>
          </a:bodyPr>
          <a:lstStyle/>
          <a:p>
            <a:r>
              <a:rPr lang="en-US" dirty="0" err="1" smtClean="0"/>
              <a:t>Bài</a:t>
            </a:r>
            <a:r>
              <a:rPr lang="en-US" dirty="0" smtClean="0"/>
              <a:t> </a:t>
            </a:r>
            <a:r>
              <a:rPr lang="en-US" dirty="0" err="1" smtClean="0"/>
              <a:t>tập</a:t>
            </a:r>
            <a:r>
              <a:rPr lang="en-US" dirty="0" smtClean="0"/>
              <a:t> 2</a:t>
            </a:r>
            <a:endParaRPr lang="en-US" dirty="0"/>
          </a:p>
        </p:txBody>
      </p:sp>
      <p:sp>
        <p:nvSpPr>
          <p:cNvPr id="3" name="Content Placeholder 2"/>
          <p:cNvSpPr>
            <a:spLocks noGrp="1"/>
          </p:cNvSpPr>
          <p:nvPr>
            <p:ph idx="1"/>
          </p:nvPr>
        </p:nvSpPr>
        <p:spPr>
          <a:xfrm>
            <a:off x="304800" y="990600"/>
            <a:ext cx="8686800" cy="5350708"/>
          </a:xfrm>
        </p:spPr>
        <p:txBody>
          <a:bodyPr>
            <a:normAutofit/>
          </a:bodyPr>
          <a:lstStyle/>
          <a:p>
            <a:pPr marL="0" indent="0">
              <a:buNone/>
            </a:pPr>
            <a:r>
              <a:rPr lang="en-US" sz="2400" dirty="0" err="1" smtClean="0"/>
              <a:t>Ngày</a:t>
            </a:r>
            <a:r>
              <a:rPr lang="en-US" sz="2400" dirty="0" smtClean="0"/>
              <a:t> 2/10/2023, </a:t>
            </a:r>
            <a:r>
              <a:rPr lang="en-US" sz="2400" dirty="0" err="1" smtClean="0"/>
              <a:t>phòng</a:t>
            </a:r>
            <a:r>
              <a:rPr lang="en-US" sz="2400" dirty="0" smtClean="0"/>
              <a:t> </a:t>
            </a:r>
            <a:r>
              <a:rPr lang="en-US" sz="2400" dirty="0" err="1" smtClean="0"/>
              <a:t>đào</a:t>
            </a:r>
            <a:r>
              <a:rPr lang="en-US" sz="2400" dirty="0" smtClean="0"/>
              <a:t> </a:t>
            </a:r>
            <a:r>
              <a:rPr lang="en-US" sz="2400" dirty="0" err="1" smtClean="0"/>
              <a:t>tạo</a:t>
            </a:r>
            <a:r>
              <a:rPr lang="en-US" sz="2400" dirty="0" smtClean="0"/>
              <a:t> </a:t>
            </a:r>
            <a:r>
              <a:rPr lang="en-US" sz="2400" dirty="0" err="1" smtClean="0"/>
              <a:t>trường</a:t>
            </a:r>
            <a:r>
              <a:rPr lang="en-US" sz="2400" dirty="0" smtClean="0"/>
              <a:t> ĐHCN </a:t>
            </a:r>
            <a:r>
              <a:rPr lang="en-US" sz="2400" dirty="0" err="1" smtClean="0"/>
              <a:t>thông</a:t>
            </a:r>
            <a:r>
              <a:rPr lang="en-US" sz="2400" dirty="0" smtClean="0"/>
              <a:t> </a:t>
            </a:r>
            <a:r>
              <a:rPr lang="en-US" sz="2400" dirty="0" err="1" smtClean="0"/>
              <a:t>báo</a:t>
            </a:r>
            <a:r>
              <a:rPr lang="en-US" sz="2400" dirty="0" smtClean="0"/>
              <a:t> </a:t>
            </a:r>
            <a:r>
              <a:rPr lang="en-US" sz="2400" dirty="0" err="1" smtClean="0"/>
              <a:t>điểm</a:t>
            </a:r>
            <a:r>
              <a:rPr lang="en-US" sz="2400" dirty="0" smtClean="0"/>
              <a:t> </a:t>
            </a:r>
            <a:r>
              <a:rPr lang="en-US" sz="2400" dirty="0" err="1"/>
              <a:t>T</a:t>
            </a:r>
            <a:r>
              <a:rPr lang="en-US" sz="2400" dirty="0" err="1" smtClean="0"/>
              <a:t>oeic</a:t>
            </a:r>
            <a:r>
              <a:rPr lang="en-US" sz="2400" dirty="0" smtClean="0"/>
              <a:t> </a:t>
            </a:r>
            <a:r>
              <a:rPr lang="en-US" sz="2400" dirty="0" err="1" smtClean="0"/>
              <a:t>của</a:t>
            </a:r>
            <a:r>
              <a:rPr lang="en-US" sz="2400" dirty="0" smtClean="0"/>
              <a:t> K15 </a:t>
            </a:r>
            <a:r>
              <a:rPr lang="en-US" sz="2400" dirty="0" err="1" smtClean="0"/>
              <a:t>có</a:t>
            </a:r>
            <a:r>
              <a:rPr lang="en-US" sz="2400" dirty="0" smtClean="0"/>
              <a:t> </a:t>
            </a:r>
            <a:r>
              <a:rPr lang="en-US" sz="2400" dirty="0" err="1" smtClean="0"/>
              <a:t>phân</a:t>
            </a:r>
            <a:r>
              <a:rPr lang="en-US" sz="2400" dirty="0" smtClean="0"/>
              <a:t> </a:t>
            </a:r>
            <a:r>
              <a:rPr lang="en-US" sz="2400" dirty="0" err="1" smtClean="0"/>
              <a:t>phối</a:t>
            </a:r>
            <a:r>
              <a:rPr lang="en-US" sz="2400" dirty="0" smtClean="0"/>
              <a:t> </a:t>
            </a:r>
            <a:r>
              <a:rPr lang="en-US" sz="2400" dirty="0" err="1" smtClean="0"/>
              <a:t>chuẩn</a:t>
            </a:r>
            <a:r>
              <a:rPr lang="en-US" sz="2400" dirty="0" smtClean="0"/>
              <a:t> </a:t>
            </a:r>
            <a:r>
              <a:rPr lang="en-US" sz="2400" dirty="0" err="1" smtClean="0"/>
              <a:t>với</a:t>
            </a:r>
            <a:r>
              <a:rPr lang="en-US" sz="2400" dirty="0" smtClean="0"/>
              <a:t> </a:t>
            </a:r>
            <a:r>
              <a:rPr lang="en-US" sz="2400" dirty="0" err="1" smtClean="0"/>
              <a:t>giá</a:t>
            </a:r>
            <a:r>
              <a:rPr lang="en-US" sz="2400" dirty="0"/>
              <a:t> </a:t>
            </a:r>
            <a:r>
              <a:rPr lang="en-US" sz="2400" dirty="0" err="1" smtClean="0"/>
              <a:t>trị</a:t>
            </a:r>
            <a:r>
              <a:rPr lang="en-US" sz="2400" dirty="0" smtClean="0"/>
              <a:t> </a:t>
            </a:r>
            <a:r>
              <a:rPr lang="en-US" sz="2400" dirty="0" err="1" smtClean="0"/>
              <a:t>trung</a:t>
            </a:r>
            <a:r>
              <a:rPr lang="en-US" sz="2400" dirty="0" smtClean="0"/>
              <a:t> </a:t>
            </a:r>
            <a:r>
              <a:rPr lang="en-US" sz="2400" dirty="0" err="1" smtClean="0"/>
              <a:t>bình</a:t>
            </a:r>
            <a:r>
              <a:rPr lang="en-US" sz="2400" dirty="0" smtClean="0"/>
              <a:t> </a:t>
            </a:r>
            <a:r>
              <a:rPr lang="en-US" sz="2400" dirty="0" smtClean="0"/>
              <a:t>420 </a:t>
            </a:r>
            <a:r>
              <a:rPr lang="en-US" sz="2400" dirty="0" err="1" smtClean="0"/>
              <a:t>và</a:t>
            </a:r>
            <a:r>
              <a:rPr lang="en-US" sz="2400" dirty="0" smtClean="0"/>
              <a:t> </a:t>
            </a:r>
            <a:r>
              <a:rPr lang="en-US" sz="2400" dirty="0" err="1" smtClean="0"/>
              <a:t>độ</a:t>
            </a:r>
            <a:r>
              <a:rPr lang="en-US" sz="2400" dirty="0" smtClean="0"/>
              <a:t> </a:t>
            </a:r>
            <a:r>
              <a:rPr lang="en-US" sz="2400" dirty="0" err="1" smtClean="0"/>
              <a:t>lệch</a:t>
            </a:r>
            <a:r>
              <a:rPr lang="en-US" sz="2400" dirty="0" smtClean="0"/>
              <a:t> </a:t>
            </a:r>
            <a:r>
              <a:rPr lang="en-US" sz="2400" dirty="0" err="1" smtClean="0"/>
              <a:t>chuẩn</a:t>
            </a:r>
            <a:r>
              <a:rPr lang="en-US" sz="2400" dirty="0" smtClean="0"/>
              <a:t> </a:t>
            </a:r>
            <a:r>
              <a:rPr lang="en-US" sz="2400" dirty="0" smtClean="0"/>
              <a:t>30. </a:t>
            </a:r>
            <a:r>
              <a:rPr lang="en-US" sz="2400" dirty="0" err="1" smtClean="0"/>
              <a:t>Hỏi</a:t>
            </a:r>
            <a:r>
              <a:rPr lang="en-US" sz="2400" dirty="0" smtClean="0"/>
              <a:t>:</a:t>
            </a:r>
          </a:p>
          <a:p>
            <a:pPr marL="0" indent="0">
              <a:buNone/>
            </a:pPr>
            <a:r>
              <a:rPr lang="en-US" sz="2400" dirty="0" smtClean="0"/>
              <a:t>a) </a:t>
            </a:r>
            <a:r>
              <a:rPr lang="en-US" sz="2400" dirty="0" err="1" smtClean="0"/>
              <a:t>Tỷ</a:t>
            </a:r>
            <a:r>
              <a:rPr lang="en-US" sz="2400" dirty="0" smtClean="0"/>
              <a:t> </a:t>
            </a:r>
            <a:r>
              <a:rPr lang="en-US" sz="2400" dirty="0" err="1" smtClean="0"/>
              <a:t>lệ</a:t>
            </a:r>
            <a:r>
              <a:rPr lang="en-US" sz="2400" dirty="0" smtClean="0"/>
              <a:t> </a:t>
            </a:r>
            <a:r>
              <a:rPr lang="en-US" sz="2400" dirty="0" err="1" smtClean="0"/>
              <a:t>sinh</a:t>
            </a:r>
            <a:r>
              <a:rPr lang="en-US" sz="2400" dirty="0" smtClean="0"/>
              <a:t> </a:t>
            </a:r>
            <a:r>
              <a:rPr lang="en-US" sz="2400" dirty="0" err="1" smtClean="0"/>
              <a:t>viên</a:t>
            </a:r>
            <a:r>
              <a:rPr lang="en-US" sz="2400" dirty="0" smtClean="0"/>
              <a:t> </a:t>
            </a:r>
            <a:r>
              <a:rPr lang="en-US" sz="2400" dirty="0" err="1" smtClean="0"/>
              <a:t>không</a:t>
            </a:r>
            <a:r>
              <a:rPr lang="en-US" sz="2400" dirty="0" smtClean="0"/>
              <a:t> </a:t>
            </a:r>
            <a:r>
              <a:rPr lang="en-US" sz="2400" dirty="0" err="1" smtClean="0"/>
              <a:t>đủ</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tốt</a:t>
            </a:r>
            <a:r>
              <a:rPr lang="en-US" sz="2400" dirty="0" smtClean="0"/>
              <a:t> </a:t>
            </a:r>
            <a:r>
              <a:rPr lang="en-US" sz="2400" dirty="0" err="1" smtClean="0"/>
              <a:t>nghiệp</a:t>
            </a:r>
            <a:r>
              <a:rPr lang="en-US" sz="2400" dirty="0" smtClean="0"/>
              <a:t> </a:t>
            </a:r>
            <a:r>
              <a:rPr lang="en-US" sz="2400" dirty="0" err="1" smtClean="0"/>
              <a:t>là</a:t>
            </a:r>
            <a:r>
              <a:rPr lang="en-US" sz="2400" dirty="0" smtClean="0"/>
              <a:t> </a:t>
            </a:r>
            <a:r>
              <a:rPr lang="en-US" sz="2400" dirty="0" err="1" smtClean="0"/>
              <a:t>bao</a:t>
            </a:r>
            <a:r>
              <a:rPr lang="en-US" sz="2400" dirty="0" smtClean="0"/>
              <a:t> </a:t>
            </a:r>
            <a:r>
              <a:rPr lang="en-US" sz="2400" dirty="0" err="1" smtClean="0"/>
              <a:t>nhiêu</a:t>
            </a:r>
            <a:r>
              <a:rPr lang="en-US" sz="2400" dirty="0" smtClean="0"/>
              <a:t>? (</a:t>
            </a:r>
            <a:r>
              <a:rPr lang="en-US" sz="2400" dirty="0" err="1" smtClean="0"/>
              <a:t>sv</a:t>
            </a:r>
            <a:r>
              <a:rPr lang="en-US" sz="2400" dirty="0" smtClean="0"/>
              <a:t> </a:t>
            </a:r>
            <a:r>
              <a:rPr lang="en-US" sz="2400" dirty="0" err="1" smtClean="0"/>
              <a:t>cần</a:t>
            </a:r>
            <a:r>
              <a:rPr lang="en-US" sz="2400" dirty="0" smtClean="0"/>
              <a:t> </a:t>
            </a:r>
            <a:r>
              <a:rPr lang="en-US" sz="2400" dirty="0" err="1" smtClean="0"/>
              <a:t>có</a:t>
            </a:r>
            <a:r>
              <a:rPr lang="en-US" sz="2400" dirty="0" smtClean="0"/>
              <a:t> </a:t>
            </a:r>
            <a:r>
              <a:rPr lang="en-US" sz="2400" dirty="0" err="1" smtClean="0"/>
              <a:t>điểm</a:t>
            </a:r>
            <a:r>
              <a:rPr lang="en-US" sz="2400" dirty="0" smtClean="0"/>
              <a:t> </a:t>
            </a:r>
            <a:r>
              <a:rPr lang="en-US" sz="2400" dirty="0" err="1" smtClean="0"/>
              <a:t>Toeic</a:t>
            </a:r>
            <a:r>
              <a:rPr lang="en-US" sz="2400" dirty="0" smtClean="0"/>
              <a:t> &gt;= 450 </a:t>
            </a:r>
            <a:r>
              <a:rPr lang="en-US" sz="2400" dirty="0" err="1" smtClean="0"/>
              <a:t>mới</a:t>
            </a:r>
            <a:r>
              <a:rPr lang="en-US" sz="2400" dirty="0" smtClean="0"/>
              <a:t> </a:t>
            </a:r>
            <a:r>
              <a:rPr lang="en-US" sz="2400" dirty="0" err="1" smtClean="0"/>
              <a:t>được</a:t>
            </a:r>
            <a:r>
              <a:rPr lang="en-US" sz="2400" dirty="0" smtClean="0"/>
              <a:t> </a:t>
            </a:r>
            <a:r>
              <a:rPr lang="en-US" sz="2400" dirty="0" err="1" smtClean="0"/>
              <a:t>xét</a:t>
            </a:r>
            <a:r>
              <a:rPr lang="en-US" sz="2400" dirty="0" smtClean="0"/>
              <a:t> </a:t>
            </a:r>
            <a:r>
              <a:rPr lang="en-US" sz="2400" dirty="0" err="1" smtClean="0"/>
              <a:t>tốt</a:t>
            </a:r>
            <a:r>
              <a:rPr lang="en-US" sz="2400" dirty="0" smtClean="0"/>
              <a:t> </a:t>
            </a:r>
            <a:r>
              <a:rPr lang="en-US" sz="2400" dirty="0" err="1" smtClean="0"/>
              <a:t>nghiệp</a:t>
            </a:r>
            <a:r>
              <a:rPr lang="en-US" sz="2400" dirty="0" smtClean="0"/>
              <a:t>)</a:t>
            </a:r>
          </a:p>
          <a:p>
            <a:pPr marL="0" indent="0">
              <a:buNone/>
            </a:pPr>
            <a:r>
              <a:rPr lang="en-US" sz="2400" dirty="0" smtClean="0"/>
              <a:t>b) </a:t>
            </a:r>
            <a:r>
              <a:rPr lang="en-US" sz="2400" dirty="0" err="1" smtClean="0"/>
              <a:t>Tỷ</a:t>
            </a:r>
            <a:r>
              <a:rPr lang="en-US" sz="2400" dirty="0" smtClean="0"/>
              <a:t> </a:t>
            </a:r>
            <a:r>
              <a:rPr lang="en-US" sz="2400" dirty="0" err="1" smtClean="0"/>
              <a:t>lệ</a:t>
            </a:r>
            <a:r>
              <a:rPr lang="en-US" sz="2400" dirty="0" smtClean="0"/>
              <a:t> </a:t>
            </a:r>
            <a:r>
              <a:rPr lang="en-US" sz="2400" dirty="0" err="1" smtClean="0"/>
              <a:t>sinh</a:t>
            </a:r>
            <a:r>
              <a:rPr lang="en-US" sz="2400" dirty="0" smtClean="0"/>
              <a:t> </a:t>
            </a:r>
            <a:r>
              <a:rPr lang="en-US" sz="2400" dirty="0" err="1" smtClean="0"/>
              <a:t>viên</a:t>
            </a:r>
            <a:r>
              <a:rPr lang="en-US" sz="2400" dirty="0" smtClean="0"/>
              <a:t> </a:t>
            </a:r>
            <a:r>
              <a:rPr lang="en-US" sz="2400" dirty="0" err="1" smtClean="0"/>
              <a:t>có</a:t>
            </a:r>
            <a:r>
              <a:rPr lang="en-US" sz="2400" dirty="0" smtClean="0"/>
              <a:t> </a:t>
            </a:r>
            <a:r>
              <a:rPr lang="en-US" sz="2400" dirty="0" err="1" smtClean="0"/>
              <a:t>điểm</a:t>
            </a:r>
            <a:r>
              <a:rPr lang="en-US" sz="2400" dirty="0" smtClean="0"/>
              <a:t> </a:t>
            </a:r>
            <a:r>
              <a:rPr lang="en-US" sz="2400" dirty="0" err="1" smtClean="0"/>
              <a:t>Toeic</a:t>
            </a:r>
            <a:r>
              <a:rPr lang="en-US" sz="2400" dirty="0" smtClean="0"/>
              <a:t> </a:t>
            </a:r>
            <a:r>
              <a:rPr lang="en-US" sz="2400" dirty="0" err="1" smtClean="0"/>
              <a:t>giữa</a:t>
            </a:r>
            <a:r>
              <a:rPr lang="en-US" sz="2400" dirty="0" smtClean="0"/>
              <a:t> 400 </a:t>
            </a:r>
            <a:r>
              <a:rPr lang="en-US" sz="2400" dirty="0" err="1" smtClean="0"/>
              <a:t>và</a:t>
            </a:r>
            <a:r>
              <a:rPr lang="en-US" sz="2400" dirty="0" smtClean="0"/>
              <a:t> 450 </a:t>
            </a:r>
            <a:r>
              <a:rPr lang="en-US" sz="2400" dirty="0" err="1" smtClean="0"/>
              <a:t>là</a:t>
            </a:r>
            <a:r>
              <a:rPr lang="en-US" sz="2400" dirty="0" smtClean="0"/>
              <a:t> </a:t>
            </a:r>
            <a:r>
              <a:rPr lang="en-US" sz="2400" dirty="0" err="1" smtClean="0"/>
              <a:t>bao</a:t>
            </a:r>
            <a:r>
              <a:rPr lang="en-US" sz="2400" dirty="0" smtClean="0"/>
              <a:t> </a:t>
            </a:r>
            <a:r>
              <a:rPr lang="en-US" sz="2400" dirty="0" err="1" smtClean="0"/>
              <a:t>nhiêu</a:t>
            </a:r>
            <a:r>
              <a:rPr lang="en-US" sz="2400" dirty="0" smtClean="0"/>
              <a:t>?</a:t>
            </a:r>
          </a:p>
          <a:p>
            <a:pPr marL="0" indent="0">
              <a:buNone/>
            </a:pPr>
            <a:r>
              <a:rPr lang="en-US" sz="2400" dirty="0" smtClean="0"/>
              <a:t>c) </a:t>
            </a:r>
            <a:r>
              <a:rPr lang="en-US" sz="2400" dirty="0" err="1" smtClean="0"/>
              <a:t>Tỷ</a:t>
            </a:r>
            <a:r>
              <a:rPr lang="en-US" sz="2400" dirty="0" smtClean="0"/>
              <a:t> </a:t>
            </a:r>
            <a:r>
              <a:rPr lang="en-US" sz="2400" dirty="0" err="1" smtClean="0"/>
              <a:t>lệ</a:t>
            </a:r>
            <a:r>
              <a:rPr lang="en-US" sz="2400" dirty="0" smtClean="0"/>
              <a:t> </a:t>
            </a:r>
            <a:r>
              <a:rPr lang="en-US" sz="2400" dirty="0" err="1" smtClean="0"/>
              <a:t>sinh</a:t>
            </a:r>
            <a:r>
              <a:rPr lang="en-US" sz="2400" dirty="0" smtClean="0"/>
              <a:t> </a:t>
            </a:r>
            <a:r>
              <a:rPr lang="en-US" sz="2400" dirty="0" err="1" smtClean="0"/>
              <a:t>viên</a:t>
            </a:r>
            <a:r>
              <a:rPr lang="en-US" sz="2400" dirty="0" smtClean="0"/>
              <a:t> </a:t>
            </a:r>
            <a:r>
              <a:rPr lang="en-US" sz="2400" dirty="0" err="1" smtClean="0"/>
              <a:t>có</a:t>
            </a:r>
            <a:r>
              <a:rPr lang="en-US" sz="2400" dirty="0" smtClean="0"/>
              <a:t> </a:t>
            </a:r>
            <a:r>
              <a:rPr lang="en-US" sz="2400" dirty="0" err="1" smtClean="0"/>
              <a:t>điểm</a:t>
            </a:r>
            <a:r>
              <a:rPr lang="en-US" sz="2400" dirty="0" smtClean="0"/>
              <a:t> </a:t>
            </a:r>
            <a:r>
              <a:rPr lang="en-US" sz="2400" dirty="0" err="1" smtClean="0"/>
              <a:t>Toeic</a:t>
            </a:r>
            <a:r>
              <a:rPr lang="en-US" sz="2400" dirty="0" smtClean="0"/>
              <a:t> &gt;=600 </a:t>
            </a:r>
            <a:r>
              <a:rPr lang="en-US" sz="2400" dirty="0" err="1" smtClean="0"/>
              <a:t>là</a:t>
            </a:r>
            <a:r>
              <a:rPr lang="en-US" sz="2400" dirty="0" smtClean="0"/>
              <a:t> </a:t>
            </a:r>
            <a:r>
              <a:rPr lang="en-US" sz="2400" dirty="0" err="1" smtClean="0"/>
              <a:t>bao</a:t>
            </a:r>
            <a:r>
              <a:rPr lang="en-US" sz="2400" dirty="0" smtClean="0"/>
              <a:t> </a:t>
            </a:r>
            <a:r>
              <a:rPr lang="en-US" sz="2400" dirty="0" err="1" smtClean="0"/>
              <a:t>nhiêu</a:t>
            </a:r>
            <a:r>
              <a:rPr lang="en-US" sz="2400" dirty="0" smtClean="0"/>
              <a:t>?</a:t>
            </a:r>
          </a:p>
          <a:p>
            <a:pPr marL="0" indent="0">
              <a:buNone/>
            </a:pPr>
            <a:r>
              <a:rPr lang="en-US" sz="2400" dirty="0" smtClean="0"/>
              <a:t>d) </a:t>
            </a:r>
            <a:r>
              <a:rPr lang="en-US" sz="2400" dirty="0" err="1" smtClean="0"/>
              <a:t>Nhà</a:t>
            </a:r>
            <a:r>
              <a:rPr lang="en-US" sz="2400" dirty="0" smtClean="0"/>
              <a:t> </a:t>
            </a:r>
            <a:r>
              <a:rPr lang="en-US" sz="2400" dirty="0" err="1" smtClean="0"/>
              <a:t>trường</a:t>
            </a:r>
            <a:r>
              <a:rPr lang="en-US" sz="2400" dirty="0" smtClean="0"/>
              <a:t> </a:t>
            </a:r>
            <a:r>
              <a:rPr lang="en-US" sz="2400" dirty="0" err="1" smtClean="0"/>
              <a:t>đang</a:t>
            </a:r>
            <a:r>
              <a:rPr lang="en-US" sz="2400" dirty="0" smtClean="0"/>
              <a:t> </a:t>
            </a:r>
            <a:r>
              <a:rPr lang="en-US" sz="2400" dirty="0" err="1" smtClean="0"/>
              <a:t>xem</a:t>
            </a:r>
            <a:r>
              <a:rPr lang="en-US" sz="2400" dirty="0" smtClean="0"/>
              <a:t> </a:t>
            </a:r>
            <a:r>
              <a:rPr lang="en-US" sz="2400" dirty="0" err="1" smtClean="0"/>
              <a:t>xét</a:t>
            </a:r>
            <a:r>
              <a:rPr lang="en-US" sz="2400" dirty="0" smtClean="0"/>
              <a:t> </a:t>
            </a:r>
            <a:r>
              <a:rPr lang="en-US" sz="2400" dirty="0" err="1" smtClean="0"/>
              <a:t>lại</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điểm</a:t>
            </a:r>
            <a:r>
              <a:rPr lang="en-US" sz="2400" dirty="0" smtClean="0"/>
              <a:t> </a:t>
            </a:r>
            <a:r>
              <a:rPr lang="en-US" sz="2400" dirty="0" err="1" smtClean="0"/>
              <a:t>Toeic</a:t>
            </a:r>
            <a:r>
              <a:rPr lang="en-US" sz="2400" dirty="0" smtClean="0"/>
              <a:t> </a:t>
            </a:r>
            <a:r>
              <a:rPr lang="en-US" sz="2400" dirty="0" err="1" smtClean="0"/>
              <a:t>để</a:t>
            </a:r>
            <a:r>
              <a:rPr lang="en-US" sz="2400" dirty="0" smtClean="0"/>
              <a:t> </a:t>
            </a:r>
            <a:r>
              <a:rPr lang="en-US" sz="2400" dirty="0" err="1" smtClean="0"/>
              <a:t>có</a:t>
            </a:r>
            <a:r>
              <a:rPr lang="en-US" sz="2400" dirty="0" smtClean="0"/>
              <a:t> 75% </a:t>
            </a:r>
            <a:r>
              <a:rPr lang="en-US" sz="2400" dirty="0" err="1" smtClean="0"/>
              <a:t>sinh</a:t>
            </a:r>
            <a:r>
              <a:rPr lang="en-US" sz="2400" dirty="0" smtClean="0"/>
              <a:t> </a:t>
            </a:r>
            <a:r>
              <a:rPr lang="en-US" sz="2400" dirty="0" err="1" smtClean="0"/>
              <a:t>viên</a:t>
            </a:r>
            <a:r>
              <a:rPr lang="en-US" sz="2400" dirty="0" smtClean="0"/>
              <a:t> </a:t>
            </a:r>
            <a:r>
              <a:rPr lang="en-US" sz="2400" dirty="0" err="1" smtClean="0"/>
              <a:t>được</a:t>
            </a:r>
            <a:r>
              <a:rPr lang="en-US" sz="2400" dirty="0" smtClean="0"/>
              <a:t> </a:t>
            </a:r>
            <a:r>
              <a:rPr lang="en-US" sz="2400" dirty="0" err="1" smtClean="0"/>
              <a:t>xét</a:t>
            </a:r>
            <a:r>
              <a:rPr lang="en-US" sz="2400" dirty="0" smtClean="0"/>
              <a:t> </a:t>
            </a:r>
            <a:r>
              <a:rPr lang="en-US" sz="2400" dirty="0" err="1" smtClean="0"/>
              <a:t>tốt</a:t>
            </a:r>
            <a:r>
              <a:rPr lang="en-US" sz="2400" dirty="0" smtClean="0"/>
              <a:t> </a:t>
            </a:r>
            <a:r>
              <a:rPr lang="en-US" sz="2400" dirty="0" err="1" smtClean="0"/>
              <a:t>nghiệp</a:t>
            </a:r>
            <a:r>
              <a:rPr lang="en-US" sz="2400" dirty="0" smtClean="0"/>
              <a:t>. </a:t>
            </a:r>
            <a:r>
              <a:rPr lang="en-US" sz="2400" dirty="0" err="1" smtClean="0"/>
              <a:t>Hỏi</a:t>
            </a:r>
            <a:r>
              <a:rPr lang="en-US" sz="2400" dirty="0" smtClean="0"/>
              <a:t> </a:t>
            </a:r>
            <a:r>
              <a:rPr lang="en-US" sz="2400" dirty="0" err="1" smtClean="0"/>
              <a:t>điểm</a:t>
            </a:r>
            <a:r>
              <a:rPr lang="en-US" sz="2400" dirty="0" smtClean="0"/>
              <a:t> </a:t>
            </a:r>
            <a:r>
              <a:rPr lang="en-US" sz="2400" dirty="0" err="1" smtClean="0"/>
              <a:t>Toeic</a:t>
            </a:r>
            <a:r>
              <a:rPr lang="en-US" sz="2400" dirty="0" smtClean="0"/>
              <a:t> </a:t>
            </a:r>
            <a:r>
              <a:rPr lang="en-US" sz="2400" dirty="0" err="1" smtClean="0"/>
              <a:t>tối</a:t>
            </a:r>
            <a:r>
              <a:rPr lang="en-US" sz="2400" dirty="0" smtClean="0"/>
              <a:t> </a:t>
            </a:r>
            <a:r>
              <a:rPr lang="en-US" sz="2400" dirty="0" err="1" smtClean="0"/>
              <a:t>thiểu</a:t>
            </a:r>
            <a:r>
              <a:rPr lang="en-US" sz="2400" dirty="0" smtClean="0"/>
              <a:t> </a:t>
            </a:r>
            <a:r>
              <a:rPr lang="en-US" sz="2400" dirty="0" err="1" smtClean="0"/>
              <a:t>thỏa</a:t>
            </a:r>
            <a:r>
              <a:rPr lang="en-US" sz="2400" dirty="0" smtClean="0"/>
              <a:t> </a:t>
            </a:r>
            <a:r>
              <a:rPr lang="en-US" sz="2400" dirty="0" err="1" smtClean="0"/>
              <a:t>mãn</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này</a:t>
            </a:r>
            <a:r>
              <a:rPr lang="en-US" sz="2400" dirty="0" smtClean="0"/>
              <a:t> </a:t>
            </a:r>
            <a:r>
              <a:rPr lang="en-US" sz="2400" dirty="0" err="1" smtClean="0"/>
              <a:t>là</a:t>
            </a:r>
            <a:r>
              <a:rPr lang="en-US" sz="2400" dirty="0" smtClean="0"/>
              <a:t> </a:t>
            </a:r>
            <a:r>
              <a:rPr lang="en-US" sz="2400" dirty="0" err="1" smtClean="0"/>
              <a:t>bao</a:t>
            </a:r>
            <a:r>
              <a:rPr lang="en-US" sz="2400" dirty="0" smtClean="0"/>
              <a:t> </a:t>
            </a:r>
            <a:r>
              <a:rPr lang="en-US" sz="2400" dirty="0" err="1" smtClean="0"/>
              <a:t>nhiêu</a:t>
            </a:r>
            <a:r>
              <a:rPr lang="en-US" sz="2400" dirty="0" smtClean="0"/>
              <a:t>? (</a:t>
            </a:r>
            <a:r>
              <a:rPr lang="en-US" sz="2400" dirty="0" err="1" smtClean="0"/>
              <a:t>lấy</a:t>
            </a:r>
            <a:r>
              <a:rPr lang="en-US" sz="2400" dirty="0" smtClean="0"/>
              <a:t> </a:t>
            </a:r>
            <a:r>
              <a:rPr lang="en-US" sz="2400" dirty="0" err="1" smtClean="0"/>
              <a:t>tròn</a:t>
            </a:r>
            <a:r>
              <a:rPr lang="en-US" sz="2400" dirty="0" smtClean="0"/>
              <a:t> </a:t>
            </a:r>
            <a:r>
              <a:rPr lang="en-US" sz="2400" dirty="0" err="1" smtClean="0"/>
              <a:t>số</a:t>
            </a:r>
            <a:r>
              <a:rPr lang="en-US" sz="2400" dirty="0" smtClean="0"/>
              <a:t>)</a:t>
            </a:r>
          </a:p>
          <a:p>
            <a:pPr marL="0" indent="0">
              <a:buNone/>
            </a:pPr>
            <a:r>
              <a:rPr lang="en-US" sz="2400" dirty="0" smtClean="0"/>
              <a:t>e) </a:t>
            </a:r>
            <a:r>
              <a:rPr lang="en-US" sz="2400" dirty="0" err="1" smtClean="0"/>
              <a:t>Với</a:t>
            </a:r>
            <a:r>
              <a:rPr lang="en-US" sz="2400" dirty="0" smtClean="0"/>
              <a:t> </a:t>
            </a:r>
            <a:r>
              <a:rPr lang="en-US" sz="2400" dirty="0" err="1" smtClean="0"/>
              <a:t>điểm</a:t>
            </a:r>
            <a:r>
              <a:rPr lang="en-US" sz="2400" dirty="0" smtClean="0"/>
              <a:t> </a:t>
            </a:r>
            <a:r>
              <a:rPr lang="en-US" sz="2400" dirty="0" err="1" smtClean="0"/>
              <a:t>Toeic</a:t>
            </a:r>
            <a:r>
              <a:rPr lang="en-US" sz="2400" dirty="0" smtClean="0"/>
              <a:t> </a:t>
            </a:r>
            <a:r>
              <a:rPr lang="en-US" sz="2400" dirty="0" err="1" smtClean="0"/>
              <a:t>của</a:t>
            </a:r>
            <a:r>
              <a:rPr lang="en-US" sz="2400" dirty="0" smtClean="0"/>
              <a:t> </a:t>
            </a:r>
            <a:r>
              <a:rPr lang="en-US" sz="2400" dirty="0" err="1" smtClean="0"/>
              <a:t>anh</a:t>
            </a:r>
            <a:r>
              <a:rPr lang="en-US" sz="2400" dirty="0" smtClean="0"/>
              <a:t> </a:t>
            </a:r>
            <a:r>
              <a:rPr lang="en-US" sz="2400" dirty="0" err="1" smtClean="0"/>
              <a:t>chị</a:t>
            </a:r>
            <a:r>
              <a:rPr lang="en-US" sz="2400" dirty="0" smtClean="0"/>
              <a:t> </a:t>
            </a:r>
            <a:r>
              <a:rPr lang="en-US" sz="2400" dirty="0" err="1" smtClean="0"/>
              <a:t>đang</a:t>
            </a:r>
            <a:r>
              <a:rPr lang="en-US" sz="2400" dirty="0" smtClean="0"/>
              <a:t> </a:t>
            </a:r>
            <a:r>
              <a:rPr lang="en-US" sz="2400" dirty="0" err="1" smtClean="0"/>
              <a:t>có</a:t>
            </a:r>
            <a:r>
              <a:rPr lang="en-US" sz="2400" dirty="0" smtClean="0"/>
              <a:t> </a:t>
            </a:r>
            <a:r>
              <a:rPr lang="en-US" sz="2400" dirty="0" err="1" smtClean="0"/>
              <a:t>là</a:t>
            </a:r>
            <a:r>
              <a:rPr lang="en-US" sz="2400" dirty="0" smtClean="0"/>
              <a:t> </a:t>
            </a:r>
            <a:r>
              <a:rPr lang="en-US" sz="2400" dirty="0" err="1" smtClean="0"/>
              <a:t>bao</a:t>
            </a:r>
            <a:r>
              <a:rPr lang="en-US" sz="2400" dirty="0" smtClean="0"/>
              <a:t> </a:t>
            </a:r>
            <a:r>
              <a:rPr lang="en-US" sz="2400" dirty="0" err="1" smtClean="0"/>
              <a:t>nhiêu</a:t>
            </a:r>
            <a:r>
              <a:rPr lang="en-US" sz="2400" dirty="0" smtClean="0"/>
              <a:t>? </a:t>
            </a:r>
            <a:r>
              <a:rPr lang="en-US" sz="2400" dirty="0" err="1" smtClean="0"/>
              <a:t>Nếu</a:t>
            </a:r>
            <a:r>
              <a:rPr lang="en-US" sz="2400" dirty="0" smtClean="0"/>
              <a:t> </a:t>
            </a:r>
            <a:r>
              <a:rPr lang="en-US" sz="2400" dirty="0" err="1" smtClean="0"/>
              <a:t>bấy</a:t>
            </a:r>
            <a:r>
              <a:rPr lang="en-US" sz="2400" dirty="0" smtClean="0"/>
              <a:t> </a:t>
            </a:r>
            <a:r>
              <a:rPr lang="en-US" sz="2400" dirty="0" err="1" smtClean="0"/>
              <a:t>giờ</a:t>
            </a:r>
            <a:r>
              <a:rPr lang="en-US" sz="2400" dirty="0" smtClean="0"/>
              <a:t> </a:t>
            </a:r>
            <a:r>
              <a:rPr lang="en-US" sz="2400" dirty="0" err="1" smtClean="0"/>
              <a:t>xét</a:t>
            </a:r>
            <a:r>
              <a:rPr lang="en-US" sz="2400" dirty="0" smtClean="0"/>
              <a:t> </a:t>
            </a:r>
            <a:r>
              <a:rPr lang="en-US" sz="2400" dirty="0" err="1" smtClean="0"/>
              <a:t>tốt</a:t>
            </a:r>
            <a:r>
              <a:rPr lang="en-US" sz="2400" dirty="0" smtClean="0"/>
              <a:t> </a:t>
            </a:r>
            <a:r>
              <a:rPr lang="en-US" sz="2400" dirty="0" err="1" smtClean="0"/>
              <a:t>nghiệp</a:t>
            </a:r>
            <a:r>
              <a:rPr lang="en-US" sz="2400" dirty="0" smtClean="0"/>
              <a:t> </a:t>
            </a:r>
            <a:r>
              <a:rPr lang="en-US" sz="2400" dirty="0" err="1" smtClean="0"/>
              <a:t>thì</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được</a:t>
            </a:r>
            <a:r>
              <a:rPr lang="en-US" sz="2400" dirty="0" smtClean="0"/>
              <a:t> </a:t>
            </a:r>
            <a:r>
              <a:rPr lang="en-US" sz="2400" dirty="0" err="1" smtClean="0"/>
              <a:t>xét</a:t>
            </a:r>
            <a:r>
              <a:rPr lang="en-US" sz="2400" dirty="0" smtClean="0"/>
              <a:t> </a:t>
            </a:r>
            <a:r>
              <a:rPr lang="en-US" sz="2400" dirty="0" err="1" smtClean="0"/>
              <a:t>là</a:t>
            </a:r>
            <a:r>
              <a:rPr lang="en-US" sz="2400" dirty="0" smtClean="0"/>
              <a:t> </a:t>
            </a:r>
            <a:r>
              <a:rPr lang="en-US" sz="2400" dirty="0" err="1" smtClean="0"/>
              <a:t>bao</a:t>
            </a:r>
            <a:r>
              <a:rPr lang="en-US" sz="2400" dirty="0" smtClean="0"/>
              <a:t> </a:t>
            </a:r>
            <a:r>
              <a:rPr lang="en-US" sz="2400" dirty="0" err="1" smtClean="0"/>
              <a:t>nhiêu</a:t>
            </a:r>
            <a:r>
              <a:rPr lang="en-US" sz="2400" dirty="0" smtClean="0"/>
              <a:t>?</a:t>
            </a:r>
          </a:p>
          <a:p>
            <a:endParaRPr lang="en-US" dirty="0"/>
          </a:p>
        </p:txBody>
      </p:sp>
      <p:sp>
        <p:nvSpPr>
          <p:cNvPr id="4" name="Slide Number Placeholder 3"/>
          <p:cNvSpPr>
            <a:spLocks noGrp="1"/>
          </p:cNvSpPr>
          <p:nvPr>
            <p:ph type="sldNum" sz="quarter" idx="12"/>
          </p:nvPr>
        </p:nvSpPr>
        <p:spPr/>
        <p:txBody>
          <a:bodyPr/>
          <a:lstStyle/>
          <a:p>
            <a:fld id="{5D28FFE6-A2F1-4243-9DB1-DFB06715F2C6}"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Tổng hợp &amp; Trực quan hóa dữ liệu</a:t>
            </a:r>
            <a:endParaRPr lang="en-US"/>
          </a:p>
        </p:txBody>
      </p:sp>
    </p:spTree>
    <p:extLst>
      <p:ext uri="{BB962C8B-B14F-4D97-AF65-F5344CB8AC3E}">
        <p14:creationId xmlns:p14="http://schemas.microsoft.com/office/powerpoint/2010/main" val="32666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a:latin typeface="Arial" charset="0"/>
              </a:rPr>
              <a:t>Ứng</a:t>
            </a:r>
            <a:r>
              <a:rPr lang="en-US" sz="2400" b="0" dirty="0">
                <a:latin typeface="Arial" charset="0"/>
              </a:rPr>
              <a:t> </a:t>
            </a:r>
            <a:r>
              <a:rPr lang="en-US" sz="2400" b="0" dirty="0" err="1">
                <a:latin typeface="Arial" charset="0"/>
              </a:rPr>
              <a:t>dụng</a:t>
            </a:r>
            <a:r>
              <a:rPr lang="en-US" sz="2400" b="0" dirty="0">
                <a:latin typeface="Arial" charset="0"/>
              </a:rPr>
              <a:t> </a:t>
            </a:r>
            <a:r>
              <a:rPr lang="en-US" sz="2400" b="0" dirty="0" err="1">
                <a:latin typeface="Arial" charset="0"/>
              </a:rPr>
              <a:t>của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6-3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mẫu</a:t>
            </a:r>
            <a:r>
              <a:rPr lang="en-US" sz="2400" b="0" dirty="0">
                <a:solidFill>
                  <a:srgbClr val="00B050"/>
                </a:solidFill>
                <a:latin typeface="Arial" charset="0"/>
              </a:rPr>
              <a:t> </a:t>
            </a:r>
            <a:r>
              <a:rPr lang="en-US" sz="2400" b="0" dirty="0" err="1">
                <a:solidFill>
                  <a:srgbClr val="00B050"/>
                </a:solidFill>
                <a:latin typeface="Arial" charset="0"/>
              </a:rPr>
              <a:t>và</a:t>
            </a:r>
            <a:r>
              <a:rPr lang="en-US" sz="2400" b="0" dirty="0">
                <a:solidFill>
                  <a:srgbClr val="00B050"/>
                </a:solidFill>
                <a:latin typeface="Arial" charset="0"/>
              </a:rPr>
              <a:t> </a:t>
            </a:r>
            <a:r>
              <a:rPr lang="en-US" sz="2400" b="0" dirty="0" err="1">
                <a:solidFill>
                  <a:srgbClr val="00B050"/>
                </a:solidFill>
                <a:latin typeface="Arial" charset="0"/>
              </a:rPr>
              <a:t>công</a:t>
            </a:r>
            <a:r>
              <a:rPr lang="en-US" sz="2400" b="0" dirty="0">
                <a:solidFill>
                  <a:srgbClr val="00B050"/>
                </a:solidFill>
                <a:latin typeface="Arial" charset="0"/>
              </a:rPr>
              <a:t> </a:t>
            </a:r>
            <a:r>
              <a:rPr lang="en-US" sz="2400" b="0" dirty="0" err="1">
                <a:solidFill>
                  <a:srgbClr val="00B050"/>
                </a:solidFill>
                <a:latin typeface="Arial" charset="0"/>
              </a:rPr>
              <a:t>cụ</a:t>
            </a:r>
            <a:r>
              <a:rPr lang="en-US" sz="2400" b="0" dirty="0">
                <a:solidFill>
                  <a:srgbClr val="00B050"/>
                </a:solidFill>
                <a:latin typeface="Arial" charset="0"/>
              </a:rPr>
              <a:t> </a:t>
            </a:r>
            <a:r>
              <a:rPr lang="vi-VN" sz="2400" b="0" dirty="0">
                <a:solidFill>
                  <a:srgbClr val="00B050"/>
                </a:solidFill>
                <a:latin typeface="Arial" charset="0"/>
              </a:rPr>
              <a:t>ư</a:t>
            </a:r>
            <a:r>
              <a:rPr lang="en-US" sz="2400" b="0" dirty="0" err="1">
                <a:solidFill>
                  <a:srgbClr val="00B050"/>
                </a:solidFill>
                <a:latin typeface="Arial" charset="0"/>
              </a:rPr>
              <a:t>ớc</a:t>
            </a:r>
            <a:r>
              <a:rPr lang="en-US" sz="2400" b="0" dirty="0">
                <a:solidFill>
                  <a:srgbClr val="00B050"/>
                </a:solidFill>
                <a:latin typeface="Arial" charset="0"/>
              </a:rPr>
              <a:t> l</a:t>
            </a:r>
            <a:r>
              <a:rPr lang="vi-VN" sz="2400" b="0" dirty="0">
                <a:solidFill>
                  <a:srgbClr val="00B050"/>
                </a:solidFill>
                <a:latin typeface="Arial" charset="0"/>
              </a:rPr>
              <a:t>ư</a:t>
            </a:r>
            <a:r>
              <a:rPr lang="en-US" sz="2400" b="0" dirty="0" err="1">
                <a:solidFill>
                  <a:srgbClr val="00B050"/>
                </a:solidFill>
                <a:latin typeface="Arial" charset="0"/>
              </a:rPr>
              <a:t>ợng</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smtClean="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41524300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endParaRPr lang="en-US" altLang="en-US" sz="4000" dirty="0">
              <a:solidFill>
                <a:srgbClr val="008000"/>
              </a:solidFill>
            </a:endParaRPr>
          </a:p>
        </p:txBody>
      </p:sp>
      <p:sp>
        <p:nvSpPr>
          <p:cNvPr id="12291" name="Text Box 4"/>
          <p:cNvSpPr txBox="1">
            <a:spLocks noChangeArrowheads="1"/>
          </p:cNvSpPr>
          <p:nvPr/>
        </p:nvSpPr>
        <p:spPr bwMode="auto">
          <a:xfrm>
            <a:off x="538163" y="1515273"/>
            <a:ext cx="785177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Phân phối </a:t>
            </a:r>
            <a:r>
              <a:rPr lang="vi-VN" altLang="en-US" sz="2600" b="0" dirty="0" smtClean="0"/>
              <a:t>mẫu</a:t>
            </a:r>
            <a:r>
              <a:rPr lang="en-US" altLang="en-US" sz="2600" b="0" dirty="0" smtClean="0"/>
              <a:t> (sampling </a:t>
            </a:r>
            <a:r>
              <a:rPr lang="en-US" altLang="en-US" sz="2600" b="0" dirty="0"/>
              <a:t>d</a:t>
            </a:r>
            <a:r>
              <a:rPr lang="en-US" altLang="en-US" sz="2600" b="0" dirty="0" smtClean="0"/>
              <a:t>istribution)</a:t>
            </a:r>
            <a:r>
              <a:rPr lang="vi-VN" altLang="en-US" sz="2600" b="0" dirty="0" smtClean="0"/>
              <a:t>: </a:t>
            </a:r>
            <a:r>
              <a:rPr lang="en-US" altLang="en-US" sz="2600" b="0" dirty="0" smtClean="0"/>
              <a:t>v</a:t>
            </a:r>
            <a:r>
              <a:rPr lang="vi-VN" altLang="en-US" sz="2600" b="0" dirty="0" smtClean="0"/>
              <a:t>ới </a:t>
            </a:r>
            <a:r>
              <a:rPr lang="en-US" altLang="en-US" sz="2600" b="0" dirty="0" err="1" smtClean="0"/>
              <a:t>quần</a:t>
            </a:r>
            <a:r>
              <a:rPr lang="en-US" altLang="en-US" sz="2600" b="0" dirty="0" smtClean="0"/>
              <a:t> </a:t>
            </a:r>
            <a:r>
              <a:rPr lang="en-US" altLang="en-US" sz="2600" b="0" dirty="0" err="1" smtClean="0"/>
              <a:t>thể</a:t>
            </a:r>
            <a:r>
              <a:rPr lang="vi-VN" altLang="en-US" sz="2600" b="0" dirty="0" smtClean="0"/>
              <a:t> </a:t>
            </a:r>
            <a:r>
              <a:rPr lang="vi-VN" altLang="en-US" sz="2600" b="0" dirty="0"/>
              <a:t>và cỡ mẫu n, phân phối </a:t>
            </a:r>
            <a:r>
              <a:rPr lang="vi-VN" altLang="en-US" sz="2600" b="0" dirty="0" smtClean="0"/>
              <a:t>mẫu </a:t>
            </a:r>
            <a:r>
              <a:rPr lang="vi-VN" altLang="en-US" sz="2600" b="0" dirty="0"/>
              <a:t>của </a:t>
            </a:r>
            <a:r>
              <a:rPr lang="en-US" altLang="en-US" sz="2600" b="0" dirty="0" smtClean="0"/>
              <a:t>1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vi-VN" altLang="en-US" sz="2600" b="0" dirty="0" smtClean="0"/>
              <a:t>thống </a:t>
            </a:r>
            <a:r>
              <a:rPr lang="vi-VN" altLang="en-US" sz="2600" b="0" dirty="0"/>
              <a:t>kê là phân phối tất cả </a:t>
            </a:r>
            <a:r>
              <a:rPr lang="vi-VN" altLang="en-US" sz="2600" b="0" dirty="0" smtClean="0"/>
              <a:t>của </a:t>
            </a:r>
            <a:r>
              <a:rPr lang="en-US" altLang="en-US" sz="2600" b="0" dirty="0" err="1" smtClean="0"/>
              <a:t>các</a:t>
            </a:r>
            <a:r>
              <a:rPr lang="en-US" altLang="en-US" sz="2600" b="0" dirty="0" smtClean="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vi-VN" altLang="en-US" sz="2600" b="0" dirty="0" smtClean="0"/>
              <a:t>thống </a:t>
            </a:r>
            <a:r>
              <a:rPr lang="vi-VN" altLang="en-US" sz="2600" b="0" dirty="0"/>
              <a:t>kê cho tất cả các mẫu có thể </a:t>
            </a:r>
            <a:r>
              <a:rPr lang="vi-VN" altLang="en-US" sz="2600" b="0" dirty="0" smtClean="0"/>
              <a:t>c</a:t>
            </a:r>
            <a:r>
              <a:rPr lang="en-US" altLang="en-US" sz="2600" b="0" dirty="0" smtClean="0"/>
              <a:t>ó </a:t>
            </a:r>
            <a:r>
              <a:rPr lang="en-US" altLang="en-US" sz="2600" b="0" dirty="0" err="1" smtClean="0"/>
              <a:t>với</a:t>
            </a:r>
            <a:r>
              <a:rPr lang="vi-VN" altLang="en-US" sz="2600" b="0" dirty="0" smtClean="0"/>
              <a:t> </a:t>
            </a:r>
            <a:r>
              <a:rPr lang="vi-VN" altLang="en-US" sz="2600" b="0" dirty="0"/>
              <a:t>kích thước n.</a:t>
            </a:r>
            <a:endParaRPr lang="en-US" altLang="en-US" sz="2600" b="0" dirty="0"/>
          </a:p>
        </p:txBody>
      </p:sp>
    </p:spTree>
    <p:extLst>
      <p:ext uri="{BB962C8B-B14F-4D97-AF65-F5344CB8AC3E}">
        <p14:creationId xmlns:p14="http://schemas.microsoft.com/office/powerpoint/2010/main" val="2545220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768754" y="4992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trung</a:t>
            </a:r>
            <a:r>
              <a:rPr lang="en-US" altLang="en-US" sz="4000" dirty="0" smtClean="0">
                <a:solidFill>
                  <a:srgbClr val="008000"/>
                </a:solidFill>
              </a:rPr>
              <a:t> </a:t>
            </a:r>
            <a:r>
              <a:rPr lang="en-US" altLang="en-US" sz="4000" dirty="0" err="1" smtClean="0">
                <a:solidFill>
                  <a:srgbClr val="008000"/>
                </a:solidFill>
              </a:rPr>
              <a:t>bình</a:t>
            </a:r>
            <a:endParaRPr lang="en-US" altLang="en-US" sz="4000" dirty="0">
              <a:solidFill>
                <a:srgbClr val="008000"/>
              </a:solidFill>
            </a:endParaRPr>
          </a:p>
        </p:txBody>
      </p:sp>
      <p:sp>
        <p:nvSpPr>
          <p:cNvPr id="12291" name="Text Box 4"/>
          <p:cNvSpPr txBox="1">
            <a:spLocks noChangeArrowheads="1"/>
          </p:cNvSpPr>
          <p:nvPr/>
        </p:nvSpPr>
        <p:spPr bwMode="auto">
          <a:xfrm>
            <a:off x="538163" y="146738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(sampling distribution) </a:t>
            </a:r>
            <a:r>
              <a:rPr lang="en-US" altLang="en-US" sz="2600" b="0" dirty="0" err="1"/>
              <a:t>của</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là</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của</a:t>
            </a:r>
            <a:r>
              <a:rPr lang="en-US" altLang="en-US" sz="2600" b="0" dirty="0"/>
              <a:t> </a:t>
            </a:r>
            <a:r>
              <a:rPr lang="en-US" altLang="en-US" sz="2600" b="0" dirty="0" err="1"/>
              <a:t>tất</a:t>
            </a:r>
            <a:r>
              <a:rPr lang="en-US" altLang="en-US" sz="2600" b="0" dirty="0"/>
              <a:t> </a:t>
            </a:r>
            <a:r>
              <a:rPr lang="en-US" altLang="en-US" sz="2600" b="0" dirty="0" err="1"/>
              <a:t>cả</a:t>
            </a:r>
            <a:r>
              <a:rPr lang="en-US" altLang="en-US" sz="2600" b="0" dirty="0"/>
              <a:t> </a:t>
            </a:r>
            <a:r>
              <a:rPr lang="en-US" altLang="en-US" sz="2600" b="0" dirty="0" err="1"/>
              <a:t>các</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mẫu</a:t>
            </a:r>
            <a:r>
              <a:rPr lang="en-US" altLang="en-US" sz="2600" b="0" dirty="0"/>
              <a:t> (sample mean) </a:t>
            </a:r>
            <a:r>
              <a:rPr lang="en-US" altLang="en-US" sz="2600" b="0" dirty="0" err="1"/>
              <a:t>nếu</a:t>
            </a:r>
            <a:r>
              <a:rPr lang="en-US" altLang="en-US" sz="2600" b="0" dirty="0"/>
              <a:t> </a:t>
            </a:r>
            <a:r>
              <a:rPr lang="en-US" altLang="en-US" sz="2600" b="0" dirty="0" err="1"/>
              <a:t>như</a:t>
            </a:r>
            <a:r>
              <a:rPr lang="en-US" altLang="en-US" sz="2600" b="0" dirty="0"/>
              <a:t> ta </a:t>
            </a:r>
            <a:r>
              <a:rPr lang="en-US" altLang="en-US" sz="2600" b="0" dirty="0" err="1"/>
              <a:t>liệt</a:t>
            </a:r>
            <a:r>
              <a:rPr lang="en-US" altLang="en-US" sz="2600" b="0" dirty="0"/>
              <a:t> </a:t>
            </a:r>
            <a:r>
              <a:rPr lang="en-US" altLang="en-US" sz="2600" b="0" dirty="0" err="1"/>
              <a:t>kê</a:t>
            </a:r>
            <a:r>
              <a:rPr lang="en-US" altLang="en-US" sz="2600" b="0" dirty="0"/>
              <a:t> </a:t>
            </a:r>
            <a:r>
              <a:rPr lang="en-US" altLang="en-US" sz="2600" b="0" dirty="0" err="1"/>
              <a:t>được</a:t>
            </a:r>
            <a:r>
              <a:rPr lang="en-US" altLang="en-US" sz="2600" b="0" dirty="0"/>
              <a:t> </a:t>
            </a:r>
            <a:r>
              <a:rPr lang="en-US" altLang="en-US" sz="2600" b="0" dirty="0" err="1"/>
              <a:t>mọi</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có</a:t>
            </a:r>
            <a:r>
              <a:rPr lang="en-US" altLang="en-US" sz="2600" b="0" dirty="0"/>
              <a:t> </a:t>
            </a:r>
            <a:r>
              <a:rPr lang="en-US" altLang="en-US" sz="2600" b="0" dirty="0" err="1"/>
              <a:t>thể</a:t>
            </a:r>
            <a:r>
              <a:rPr lang="en-US" altLang="en-US" sz="2600" b="0" dirty="0"/>
              <a:t> </a:t>
            </a:r>
            <a:r>
              <a:rPr lang="en-US" altLang="en-US" sz="2600" b="0" dirty="0" err="1"/>
              <a:t>lấy</a:t>
            </a:r>
            <a:r>
              <a:rPr lang="en-US" altLang="en-US" sz="2600" b="0" dirty="0"/>
              <a:t> </a:t>
            </a:r>
            <a:r>
              <a:rPr lang="en-US" altLang="en-US" sz="2600" b="0" dirty="0" err="1"/>
              <a:t>với</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cố</a:t>
            </a:r>
            <a:r>
              <a:rPr lang="en-US" altLang="en-US" sz="2600" b="0" dirty="0"/>
              <a:t> </a:t>
            </a:r>
            <a:r>
              <a:rPr lang="en-US" altLang="en-US" sz="2600" b="0" dirty="0" err="1" smtClean="0"/>
              <a:t>định</a:t>
            </a:r>
            <a:endParaRPr lang="en-US" altLang="en-US" sz="2600" b="0" dirty="0" smtClean="0"/>
          </a:p>
          <a:p>
            <a:pPr>
              <a:lnSpc>
                <a:spcPct val="90000"/>
              </a:lnSpc>
            </a:pPr>
            <a:endParaRPr lang="en-US" altLang="en-US" sz="2600" b="0" dirty="0"/>
          </a:p>
          <a:p>
            <a:pPr>
              <a:lnSpc>
                <a:spcPct val="90000"/>
              </a:lnSpc>
            </a:pP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của</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mẫu</a:t>
            </a:r>
            <a:r>
              <a:rPr lang="en-US" altLang="en-US" sz="2600" b="0" dirty="0" smtClean="0"/>
              <a:t>:</a:t>
            </a:r>
          </a:p>
          <a:p>
            <a:pPr>
              <a:lnSpc>
                <a:spcPct val="90000"/>
              </a:lnSpc>
            </a:pPr>
            <a:endParaRPr lang="en-US" altLang="en-US" sz="2600" b="0" dirty="0"/>
          </a:p>
          <a:p>
            <a:pPr>
              <a:lnSpc>
                <a:spcPct val="90000"/>
              </a:lnSpc>
            </a:pPr>
            <a:endParaRPr lang="en-US" altLang="en-US" sz="2600" b="0" dirty="0" smtClean="0"/>
          </a:p>
          <a:p>
            <a:pPr>
              <a:lnSpc>
                <a:spcPct val="90000"/>
              </a:lnSpc>
            </a:pPr>
            <a:r>
              <a:rPr lang="en-US" altLang="en-US" sz="2600" b="0" dirty="0" err="1" smtClean="0"/>
              <a:t>Độ</a:t>
            </a:r>
            <a:r>
              <a:rPr lang="en-US" altLang="en-US" sz="2600" b="0" dirty="0" smtClean="0"/>
              <a:t> </a:t>
            </a:r>
            <a:r>
              <a:rPr lang="en-US" altLang="en-US" sz="2600" b="0" dirty="0" err="1" smtClean="0"/>
              <a:t>lệch</a:t>
            </a:r>
            <a:r>
              <a:rPr lang="en-US" altLang="en-US" sz="2600" b="0" dirty="0" smtClean="0"/>
              <a:t> </a:t>
            </a:r>
            <a:r>
              <a:rPr lang="en-US" altLang="en-US" sz="2600" b="0" dirty="0" err="1" smtClean="0"/>
              <a:t>chuẩn</a:t>
            </a:r>
            <a:r>
              <a:rPr lang="en-US" altLang="en-US" sz="2600" b="0" dirty="0" smtClean="0"/>
              <a:t> </a:t>
            </a:r>
            <a:r>
              <a:rPr lang="en-US" altLang="en-US" sz="2600" b="0" dirty="0" err="1" smtClean="0"/>
              <a:t>của</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mẫu</a:t>
            </a:r>
            <a:r>
              <a:rPr lang="en-US" altLang="en-US" sz="2600" b="0" dirty="0" smtClean="0"/>
              <a:t>: </a:t>
            </a:r>
            <a:endParaRPr lang="en-US" altLang="en-US" sz="2600" b="0" dirty="0"/>
          </a:p>
        </p:txBody>
      </p:sp>
      <p:graphicFrame>
        <p:nvGraphicFramePr>
          <p:cNvPr id="4" name="Object 2" descr="mu sub xbar"/>
          <p:cNvGraphicFramePr>
            <a:graphicFrameLocks noChangeAspect="1"/>
          </p:cNvGraphicFramePr>
          <p:nvPr>
            <p:extLst>
              <p:ext uri="{D42A27DB-BD31-4B8C-83A1-F6EECF244321}">
                <p14:modId xmlns:p14="http://schemas.microsoft.com/office/powerpoint/2010/main" val="1704843158"/>
              </p:ext>
            </p:extLst>
          </p:nvPr>
        </p:nvGraphicFramePr>
        <p:xfrm>
          <a:off x="6032863" y="2895600"/>
          <a:ext cx="842963" cy="1066800"/>
        </p:xfrm>
        <a:graphic>
          <a:graphicData uri="http://schemas.openxmlformats.org/presentationml/2006/ole">
            <mc:AlternateContent xmlns:mc="http://schemas.openxmlformats.org/markup-compatibility/2006">
              <mc:Choice xmlns:v="urn:schemas-microsoft-com:vml" Requires="v">
                <p:oleObj spid="_x0000_s89284" name="Equation" r:id="rId4" imgW="190440" imgH="241200" progId="Equation.DSMT4">
                  <p:embed/>
                </p:oleObj>
              </mc:Choice>
              <mc:Fallback>
                <p:oleObj name="Equation" r:id="rId4" imgW="190440" imgH="241200" progId="Equation.DSMT4">
                  <p:embed/>
                  <p:pic>
                    <p:nvPicPr>
                      <p:cNvPr id="1026" name="Object 2" descr="mu sub xb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863" y="2895600"/>
                        <a:ext cx="8429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descr="sigma sub xbar"/>
          <p:cNvGraphicFramePr>
            <a:graphicFrameLocks noChangeAspect="1"/>
          </p:cNvGraphicFramePr>
          <p:nvPr>
            <p:extLst>
              <p:ext uri="{D42A27DB-BD31-4B8C-83A1-F6EECF244321}">
                <p14:modId xmlns:p14="http://schemas.microsoft.com/office/powerpoint/2010/main" val="10315338"/>
              </p:ext>
            </p:extLst>
          </p:nvPr>
        </p:nvGraphicFramePr>
        <p:xfrm>
          <a:off x="5778137" y="3988526"/>
          <a:ext cx="903288" cy="1143000"/>
        </p:xfrm>
        <a:graphic>
          <a:graphicData uri="http://schemas.openxmlformats.org/presentationml/2006/ole">
            <mc:AlternateContent xmlns:mc="http://schemas.openxmlformats.org/markup-compatibility/2006">
              <mc:Choice xmlns:v="urn:schemas-microsoft-com:vml" Requires="v">
                <p:oleObj spid="_x0000_s89285" name="Equation" r:id="rId6" imgW="190440" imgH="241200" progId="Equation.DSMT4">
                  <p:embed/>
                </p:oleObj>
              </mc:Choice>
              <mc:Fallback>
                <p:oleObj name="Equation" r:id="rId6" imgW="190440" imgH="241200" progId="Equation.DSMT4">
                  <p:embed/>
                  <p:pic>
                    <p:nvPicPr>
                      <p:cNvPr id="1027" name="Object 3" descr="sigma sub xba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8137" y="3988526"/>
                        <a:ext cx="90328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880473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Picture of baby with 2' labeled.  Part of a family of children heights 2', 3', 4', an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47800"/>
            <a:ext cx="10890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Picture of toddler with 4' labeled:  Part of a family of children heights 2', 3', 4', and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95400"/>
            <a:ext cx="83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picture of child of height 4':  Part of a family of children heights 2', 3', 4', and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19200"/>
            <a:ext cx="942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Picture of middle school girl with 5' labeled:  Part of a family of children heights 2', 3', 4', and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066800"/>
            <a:ext cx="923925"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9" descr="(2,3), xbar =2.5:  One of the six samples of siz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895600"/>
            <a:ext cx="1143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7" name="Picture 11" descr="2,4 xbar = 3:  One of the six samples of siz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2859088"/>
            <a:ext cx="117157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9" name="Picture 13" descr="2,5 xbar= 3.5:  One of the six samples of siz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8" y="2895600"/>
            <a:ext cx="1128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15" descr="3,4 xbar = 3.5:  One of the six samples of siz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14800"/>
            <a:ext cx="11287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Picture 17" descr="4,5  xbar = 4.5:  One of the six samples of siz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88" y="4114800"/>
            <a:ext cx="1128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5" name="Picture 19" descr="3,5 xbar = 4:  One of the six samples of siz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4114800"/>
            <a:ext cx="1193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a:spLocks noChangeArrowheads="1"/>
          </p:cNvSpPr>
          <p:nvPr/>
        </p:nvSpPr>
        <p:spPr bwMode="auto">
          <a:xfrm>
            <a:off x="4953000" y="3124200"/>
            <a:ext cx="3200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4800">
                <a:solidFill>
                  <a:srgbClr val="FF0000"/>
                </a:solidFill>
                <a:latin typeface="Symbol" panose="05050102010706020507" pitchFamily="18" charset="2"/>
              </a:rPr>
              <a:t>  m</a:t>
            </a:r>
            <a:r>
              <a:rPr lang="en-US" altLang="en-US" sz="4800">
                <a:solidFill>
                  <a:srgbClr val="FF0000"/>
                </a:solidFill>
              </a:rPr>
              <a:t> = 3.5</a:t>
            </a:r>
          </a:p>
          <a:p>
            <a:pPr>
              <a:buFont typeface="Arial" panose="020B0604020202020204" pitchFamily="34" charset="0"/>
              <a:buChar char="•"/>
            </a:pPr>
            <a:r>
              <a:rPr lang="en-US" altLang="en-US" sz="4800">
                <a:solidFill>
                  <a:srgbClr val="FF0000"/>
                </a:solidFill>
              </a:rPr>
              <a:t>  </a:t>
            </a:r>
            <a:r>
              <a:rPr lang="en-US" altLang="en-US" sz="4800">
                <a:solidFill>
                  <a:srgbClr val="FF0000"/>
                </a:solidFill>
                <a:latin typeface="Symbol" panose="05050102010706020507" pitchFamily="18" charset="2"/>
              </a:rPr>
              <a:t>s</a:t>
            </a:r>
            <a:r>
              <a:rPr lang="en-US" altLang="en-US" sz="4800">
                <a:solidFill>
                  <a:srgbClr val="FF0000"/>
                </a:solidFill>
              </a:rPr>
              <a:t> ≈ 1.12</a:t>
            </a:r>
          </a:p>
          <a:p>
            <a:pPr>
              <a:buFont typeface="Arial" panose="020B0604020202020204" pitchFamily="34" charset="0"/>
              <a:buChar char="•"/>
            </a:pPr>
            <a:r>
              <a:rPr lang="en-US" altLang="en-US" sz="4800">
                <a:solidFill>
                  <a:srgbClr val="FF0000"/>
                </a:solidFill>
              </a:rPr>
              <a:t>  </a:t>
            </a:r>
            <a:r>
              <a:rPr lang="en-US" altLang="en-US" sz="4800">
                <a:solidFill>
                  <a:srgbClr val="FF0000"/>
                </a:solidFill>
                <a:latin typeface="Symbol" panose="05050102010706020507" pitchFamily="18" charset="2"/>
              </a:rPr>
              <a:t>m</a:t>
            </a:r>
            <a:r>
              <a:rPr lang="en-US" altLang="en-US" sz="4800" i="1" baseline="-25000">
                <a:solidFill>
                  <a:srgbClr val="FF0000"/>
                </a:solidFill>
                <a:latin typeface="Times New Roman" panose="02020603050405020304" pitchFamily="18" charset="0"/>
                <a:cs typeface="Times New Roman" panose="02020603050405020304" pitchFamily="18" charset="0"/>
              </a:rPr>
              <a:t>x</a:t>
            </a:r>
            <a:r>
              <a:rPr lang="en-US" altLang="en-US" sz="4800" i="1">
                <a:solidFill>
                  <a:srgbClr val="FF0000"/>
                </a:solidFill>
                <a:latin typeface="Times New Roman" panose="02020603050405020304" pitchFamily="18" charset="0"/>
                <a:cs typeface="Times New Roman" panose="02020603050405020304" pitchFamily="18" charset="0"/>
              </a:rPr>
              <a:t> </a:t>
            </a:r>
            <a:r>
              <a:rPr lang="en-US" altLang="en-US" sz="4800">
                <a:solidFill>
                  <a:srgbClr val="FF0000"/>
                </a:solidFill>
              </a:rPr>
              <a:t>= 3.5</a:t>
            </a:r>
            <a:endParaRPr lang="en-US" altLang="en-US" sz="4800" i="1" baseline="-2500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4800">
                <a:solidFill>
                  <a:srgbClr val="FF0000"/>
                </a:solidFill>
                <a:latin typeface="Symbol" panose="05050102010706020507" pitchFamily="18" charset="2"/>
              </a:rPr>
              <a:t>  s</a:t>
            </a:r>
            <a:r>
              <a:rPr lang="en-US" altLang="en-US" sz="4800" i="1" baseline="-25000">
                <a:solidFill>
                  <a:srgbClr val="FF0000"/>
                </a:solidFill>
                <a:latin typeface="Times New Roman" panose="02020603050405020304" pitchFamily="18" charset="0"/>
                <a:cs typeface="Times New Roman" panose="02020603050405020304" pitchFamily="18" charset="0"/>
              </a:rPr>
              <a:t>x</a:t>
            </a:r>
            <a:r>
              <a:rPr lang="en-US" altLang="en-US" sz="4800">
                <a:solidFill>
                  <a:srgbClr val="FF0000"/>
                </a:solidFill>
              </a:rPr>
              <a:t> ≈ 0.79</a:t>
            </a:r>
            <a:endParaRPr lang="en-US" altLang="en-US" sz="4800" i="1" baseline="-25000">
              <a:solidFill>
                <a:srgbClr val="FF0000"/>
              </a:solidFill>
              <a:latin typeface="Times New Roman" panose="02020603050405020304" pitchFamily="18" charset="0"/>
              <a:cs typeface="Times New Roman" panose="02020603050405020304" pitchFamily="18" charset="0"/>
            </a:endParaRPr>
          </a:p>
        </p:txBody>
      </p:sp>
      <p:cxnSp>
        <p:nvCxnSpPr>
          <p:cNvPr id="21" name="Straight Connector 20" descr="bar (over the x to make a sigma sub xBar meaning the standard deviation of all possible sample means of size 2)"/>
          <p:cNvCxnSpPr>
            <a:cxnSpLocks noChangeShapeType="1"/>
          </p:cNvCxnSpPr>
          <p:nvPr/>
        </p:nvCxnSpPr>
        <p:spPr bwMode="auto">
          <a:xfrm>
            <a:off x="5867400" y="58674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23" name="Straight Connector 22" descr="bar (over the x to make a mu sub xBar meaning the mean of all possible sample means of size 2)"/>
          <p:cNvCxnSpPr>
            <a:cxnSpLocks noChangeShapeType="1"/>
          </p:cNvCxnSpPr>
          <p:nvPr/>
        </p:nvCxnSpPr>
        <p:spPr bwMode="auto">
          <a:xfrm>
            <a:off x="5943600" y="51054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16" name="Rectangle 3"/>
          <p:cNvSpPr>
            <a:spLocks noChangeArrowheads="1"/>
          </p:cNvSpPr>
          <p:nvPr/>
        </p:nvSpPr>
        <p:spPr bwMode="auto">
          <a:xfrm>
            <a:off x="762000" y="4637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trung</a:t>
            </a:r>
            <a:r>
              <a:rPr lang="en-US" altLang="en-US" sz="4000" dirty="0" smtClean="0">
                <a:solidFill>
                  <a:srgbClr val="008000"/>
                </a:solidFill>
              </a:rPr>
              <a:t> </a:t>
            </a:r>
            <a:r>
              <a:rPr lang="en-US" altLang="en-US" sz="4000" dirty="0" err="1" smtClean="0">
                <a:solidFill>
                  <a:srgbClr val="008000"/>
                </a:solidFill>
              </a:rPr>
              <a:t>bình</a:t>
            </a:r>
            <a:endParaRPr lang="en-US" altLang="en-US" sz="4000" dirty="0">
              <a:solidFill>
                <a:srgbClr val="008000"/>
              </a:solidFill>
            </a:endParaRPr>
          </a:p>
        </p:txBody>
      </p:sp>
    </p:spTree>
    <p:extLst>
      <p:ext uri="{BB962C8B-B14F-4D97-AF65-F5344CB8AC3E}">
        <p14:creationId xmlns:p14="http://schemas.microsoft.com/office/powerpoint/2010/main" val="188043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0185"/>
                                        </p:tgtEl>
                                        <p:attrNameLst>
                                          <p:attrName>style.visibility</p:attrName>
                                        </p:attrNameLst>
                                      </p:cBhvr>
                                      <p:to>
                                        <p:strVal val="visible"/>
                                      </p:to>
                                    </p:set>
                                    <p:animEffect transition="in" filter="fade">
                                      <p:cBhvr>
                                        <p:cTn id="7" dur="2000"/>
                                        <p:tgtEl>
                                          <p:spTgt spid="50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fade">
                                      <p:cBhvr>
                                        <p:cTn id="12" dur="2000"/>
                                        <p:tgtEl>
                                          <p:spTgt spid="50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0189"/>
                                        </p:tgtEl>
                                        <p:attrNameLst>
                                          <p:attrName>style.visibility</p:attrName>
                                        </p:attrNameLst>
                                      </p:cBhvr>
                                      <p:to>
                                        <p:strVal val="visible"/>
                                      </p:to>
                                    </p:set>
                                    <p:animEffect transition="in" filter="fade">
                                      <p:cBhvr>
                                        <p:cTn id="17" dur="2000"/>
                                        <p:tgtEl>
                                          <p:spTgt spid="50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0191"/>
                                        </p:tgtEl>
                                        <p:attrNameLst>
                                          <p:attrName>style.visibility</p:attrName>
                                        </p:attrNameLst>
                                      </p:cBhvr>
                                      <p:to>
                                        <p:strVal val="visible"/>
                                      </p:to>
                                    </p:set>
                                    <p:animEffect transition="in" filter="wipe(down)">
                                      <p:cBhvr>
                                        <p:cTn id="22" dur="500"/>
                                        <p:tgtEl>
                                          <p:spTgt spid="501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0195"/>
                                        </p:tgtEl>
                                        <p:attrNameLst>
                                          <p:attrName>style.visibility</p:attrName>
                                        </p:attrNameLst>
                                      </p:cBhvr>
                                      <p:to>
                                        <p:strVal val="visible"/>
                                      </p:to>
                                    </p:set>
                                    <p:animEffect transition="in" filter="fade">
                                      <p:cBhvr>
                                        <p:cTn id="27" dur="2000"/>
                                        <p:tgtEl>
                                          <p:spTgt spid="501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0193"/>
                                        </p:tgtEl>
                                        <p:attrNameLst>
                                          <p:attrName>style.visibility</p:attrName>
                                        </p:attrNameLst>
                                      </p:cBhvr>
                                      <p:to>
                                        <p:strVal val="visible"/>
                                      </p:to>
                                    </p:set>
                                    <p:animEffect transition="in" filter="fade">
                                      <p:cBhvr>
                                        <p:cTn id="32" dur="2000"/>
                                        <p:tgtEl>
                                          <p:spTgt spid="501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2000"/>
                                        <p:tgtEl>
                                          <p:spTgt spid="1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xEl>
                                              <p:pRg st="1" end="1"/>
                                            </p:txEl>
                                          </p:spTgt>
                                        </p:tgtEl>
                                        <p:attrNameLst>
                                          <p:attrName>style.visibility</p:attrName>
                                        </p:attrNameLst>
                                      </p:cBhvr>
                                      <p:to>
                                        <p:strVal val="visible"/>
                                      </p:to>
                                    </p:set>
                                    <p:animEffect transition="in" filter="fade">
                                      <p:cBhvr>
                                        <p:cTn id="42" dur="2000"/>
                                        <p:tgtEl>
                                          <p:spTgt spid="19">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animEffect transition="in" filter="fade">
                                      <p:cBhvr>
                                        <p:cTn id="47" dur="2000"/>
                                        <p:tgtEl>
                                          <p:spTgt spid="19">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xEl>
                                              <p:pRg st="3" end="3"/>
                                            </p:txEl>
                                          </p:spTgt>
                                        </p:tgtEl>
                                        <p:attrNameLst>
                                          <p:attrName>style.visibility</p:attrName>
                                        </p:attrNameLst>
                                      </p:cBhvr>
                                      <p:to>
                                        <p:strVal val="visible"/>
                                      </p:to>
                                    </p:set>
                                    <p:animEffect transition="in" filter="fade">
                                      <p:cBhvr>
                                        <p:cTn id="55" dur="2000"/>
                                        <p:tgtEl>
                                          <p:spTgt spid="19">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191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a:latin typeface="Arial" charset="0"/>
              </a:rPr>
              <a:t>Ứng</a:t>
            </a:r>
            <a:r>
              <a:rPr lang="en-US" sz="2400" b="0" dirty="0">
                <a:latin typeface="Arial" charset="0"/>
              </a:rPr>
              <a:t> </a:t>
            </a:r>
            <a:r>
              <a:rPr lang="en-US" sz="2400" b="0" dirty="0" err="1">
                <a:latin typeface="Arial" charset="0"/>
              </a:rPr>
              <a:t>dụng</a:t>
            </a:r>
            <a:r>
              <a:rPr lang="en-US" sz="2400" b="0" dirty="0">
                <a:latin typeface="Arial" charset="0"/>
              </a:rPr>
              <a:t> </a:t>
            </a:r>
            <a:r>
              <a:rPr lang="en-US" sz="2400" b="0" dirty="0" err="1">
                <a:latin typeface="Arial" charset="0"/>
              </a:rPr>
              <a:t>của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6-4  </a:t>
            </a:r>
            <a:r>
              <a:rPr lang="en-US" sz="2400" b="0" dirty="0" err="1">
                <a:solidFill>
                  <a:srgbClr val="00B050"/>
                </a:solidFill>
                <a:latin typeface="Arial" charset="0"/>
              </a:rPr>
              <a:t>Định</a:t>
            </a:r>
            <a:r>
              <a:rPr lang="en-US" sz="2400" b="0" dirty="0">
                <a:solidFill>
                  <a:srgbClr val="00B050"/>
                </a:solidFill>
                <a:latin typeface="Arial" charset="0"/>
              </a:rPr>
              <a:t> </a:t>
            </a:r>
            <a:r>
              <a:rPr lang="en-US" sz="2400" b="0" dirty="0" err="1">
                <a:solidFill>
                  <a:srgbClr val="00B050"/>
                </a:solidFill>
                <a:latin typeface="Arial" charset="0"/>
              </a:rPr>
              <a:t>lý</a:t>
            </a:r>
            <a:r>
              <a:rPr lang="en-US" sz="2400" b="0" dirty="0">
                <a:solidFill>
                  <a:srgbClr val="00B050"/>
                </a:solidFill>
                <a:latin typeface="Arial" charset="0"/>
              </a:rPr>
              <a:t> </a:t>
            </a:r>
            <a:r>
              <a:rPr lang="en-US" sz="2400" b="0" dirty="0" err="1">
                <a:solidFill>
                  <a:srgbClr val="00B050"/>
                </a:solidFill>
                <a:latin typeface="Arial" charset="0"/>
              </a:rPr>
              <a:t>Giới</a:t>
            </a:r>
            <a:r>
              <a:rPr lang="en-US" sz="2400" b="0" dirty="0">
                <a:solidFill>
                  <a:srgbClr val="00B050"/>
                </a:solidFill>
                <a:latin typeface="Arial" charset="0"/>
              </a:rPr>
              <a:t> </a:t>
            </a:r>
            <a:r>
              <a:rPr lang="en-US" sz="2400" b="0" dirty="0" err="1">
                <a:solidFill>
                  <a:srgbClr val="00B050"/>
                </a:solidFill>
                <a:latin typeface="Arial" charset="0"/>
              </a:rPr>
              <a:t>Hạn</a:t>
            </a:r>
            <a:r>
              <a:rPr lang="en-US" sz="2400" b="0" dirty="0">
                <a:solidFill>
                  <a:srgbClr val="00B050"/>
                </a:solidFill>
                <a:latin typeface="Arial" charset="0"/>
              </a:rPr>
              <a:t> </a:t>
            </a:r>
            <a:r>
              <a:rPr lang="en-US" sz="2400" b="0" dirty="0" err="1">
                <a:solidFill>
                  <a:srgbClr val="00B050"/>
                </a:solidFill>
                <a:latin typeface="Arial" charset="0"/>
              </a:rPr>
              <a:t>Trung</a:t>
            </a:r>
            <a:r>
              <a:rPr lang="en-US" sz="2400" b="0" dirty="0">
                <a:solidFill>
                  <a:srgbClr val="00B050"/>
                </a:solidFill>
                <a:latin typeface="Arial" charset="0"/>
              </a:rPr>
              <a:t> </a:t>
            </a:r>
            <a:r>
              <a:rPr lang="en-US" sz="2400" b="0" dirty="0" err="1">
                <a:solidFill>
                  <a:srgbClr val="00B050"/>
                </a:solidFill>
                <a:latin typeface="Arial" charset="0"/>
              </a:rPr>
              <a:t>Tâm</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30403682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endParaRPr lang="en-US" altLang="en-US" sz="4000" dirty="0">
              <a:solidFill>
                <a:srgbClr val="008000"/>
              </a:solidFill>
            </a:endParaRPr>
          </a:p>
        </p:txBody>
      </p:sp>
      <p:sp>
        <p:nvSpPr>
          <p:cNvPr id="14339" name="Text Box 4"/>
          <p:cNvSpPr txBox="1">
            <a:spLocks noChangeArrowheads="1"/>
          </p:cNvSpPr>
          <p:nvPr/>
        </p:nvSpPr>
        <p:spPr bwMode="auto">
          <a:xfrm>
            <a:off x="538163" y="1474786"/>
            <a:ext cx="7851775"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smtClean="0">
                <a:solidFill>
                  <a:srgbClr val="FF0000"/>
                </a:solidFill>
              </a:rPr>
              <a:t>Định</a:t>
            </a:r>
            <a:r>
              <a:rPr lang="en-US" altLang="en-US" sz="2600" b="0" dirty="0" smtClean="0">
                <a:solidFill>
                  <a:srgbClr val="FF0000"/>
                </a:solidFill>
              </a:rPr>
              <a:t> </a:t>
            </a:r>
            <a:r>
              <a:rPr lang="en-US" altLang="en-US" sz="2600" b="0" dirty="0" err="1">
                <a:solidFill>
                  <a:srgbClr val="FF0000"/>
                </a:solidFill>
              </a:rPr>
              <a:t>lý</a:t>
            </a:r>
            <a:r>
              <a:rPr lang="en-US" altLang="en-US" sz="2600" b="0" dirty="0">
                <a:solidFill>
                  <a:srgbClr val="FF0000"/>
                </a:solidFill>
              </a:rPr>
              <a:t> </a:t>
            </a:r>
            <a:r>
              <a:rPr lang="en-US" altLang="en-US" sz="2600" b="0" dirty="0" err="1">
                <a:solidFill>
                  <a:srgbClr val="FF0000"/>
                </a:solidFill>
              </a:rPr>
              <a:t>giới</a:t>
            </a:r>
            <a:r>
              <a:rPr lang="en-US" altLang="en-US" sz="2600" b="0" dirty="0">
                <a:solidFill>
                  <a:srgbClr val="FF0000"/>
                </a:solidFill>
              </a:rPr>
              <a:t> </a:t>
            </a:r>
            <a:r>
              <a:rPr lang="en-US" altLang="en-US" sz="2600" b="0" dirty="0" err="1">
                <a:solidFill>
                  <a:srgbClr val="FF0000"/>
                </a:solidFill>
              </a:rPr>
              <a:t>hạn</a:t>
            </a:r>
            <a:r>
              <a:rPr lang="en-US" altLang="en-US" sz="2600" b="0" dirty="0">
                <a:solidFill>
                  <a:srgbClr val="FF0000"/>
                </a:solidFill>
              </a:rPr>
              <a:t> </a:t>
            </a:r>
            <a:r>
              <a:rPr lang="en-US" altLang="en-US" sz="2600" b="0" dirty="0" err="1">
                <a:solidFill>
                  <a:srgbClr val="FF0000"/>
                </a:solidFill>
              </a:rPr>
              <a:t>trung</a:t>
            </a:r>
            <a:r>
              <a:rPr lang="en-US" altLang="en-US" sz="2600" b="0" dirty="0">
                <a:solidFill>
                  <a:srgbClr val="FF0000"/>
                </a:solidFill>
              </a:rPr>
              <a:t> </a:t>
            </a:r>
            <a:r>
              <a:rPr lang="en-US" altLang="en-US" sz="2600" b="0" dirty="0" err="1">
                <a:solidFill>
                  <a:srgbClr val="FF0000"/>
                </a:solidFill>
              </a:rPr>
              <a:t>tâm</a:t>
            </a:r>
            <a:r>
              <a:rPr lang="en-US" altLang="en-US" sz="2600" b="0" dirty="0">
                <a:solidFill>
                  <a:srgbClr val="FF0000"/>
                </a:solidFill>
              </a:rPr>
              <a:t>: </a:t>
            </a:r>
            <a:r>
              <a:rPr lang="en-US" altLang="en-US" sz="2600" b="0" dirty="0" err="1"/>
              <a:t>Khi</a:t>
            </a:r>
            <a:r>
              <a:rPr lang="en-US" altLang="en-US" sz="2600" b="0" dirty="0"/>
              <a:t> ta </a:t>
            </a:r>
            <a:r>
              <a:rPr lang="en-US" altLang="en-US" sz="2600" b="0" dirty="0" err="1"/>
              <a:t>lấy</a:t>
            </a:r>
            <a:r>
              <a:rPr lang="en-US" altLang="en-US" sz="2600" b="0" dirty="0"/>
              <a:t> </a:t>
            </a:r>
            <a:r>
              <a:rPr lang="en-US" altLang="en-US" sz="2600" b="0" dirty="0" err="1"/>
              <a:t>mẫu</a:t>
            </a:r>
            <a:r>
              <a:rPr lang="en-US" altLang="en-US" sz="2600" b="0" dirty="0"/>
              <a:t> </a:t>
            </a:r>
            <a:r>
              <a:rPr lang="en-US" altLang="en-US" sz="2600" b="0" dirty="0" err="1"/>
              <a:t>ngẫu</a:t>
            </a:r>
            <a:r>
              <a:rPr lang="en-US" altLang="en-US" sz="2600" b="0" dirty="0"/>
              <a:t> </a:t>
            </a:r>
            <a:r>
              <a:rPr lang="en-US" altLang="en-US" sz="2600" b="0" dirty="0" err="1"/>
              <a:t>nhiên</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càng</a:t>
            </a:r>
            <a:r>
              <a:rPr lang="en-US" altLang="en-US" sz="2600" b="0" dirty="0"/>
              <a:t> </a:t>
            </a:r>
            <a:r>
              <a:rPr lang="en-US" altLang="en-US" sz="2600" b="0" dirty="0" err="1"/>
              <a:t>lớn</a:t>
            </a:r>
            <a:r>
              <a:rPr lang="en-US" altLang="en-US" sz="2600" b="0" dirty="0"/>
              <a:t> </a:t>
            </a:r>
            <a:r>
              <a:rPr lang="en-US" altLang="en-US" sz="2600" b="0" dirty="0" err="1"/>
              <a:t>thì</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xác</a:t>
            </a:r>
            <a:r>
              <a:rPr lang="en-US" altLang="en-US" sz="2600" b="0" dirty="0"/>
              <a:t> </a:t>
            </a:r>
            <a:r>
              <a:rPr lang="en-US" altLang="en-US" sz="2600" b="0" dirty="0" err="1"/>
              <a:t>suất</a:t>
            </a:r>
            <a:r>
              <a:rPr lang="en-US" altLang="en-US" sz="2600" b="0" dirty="0"/>
              <a:t> </a:t>
            </a:r>
            <a:r>
              <a:rPr lang="en-US" altLang="en-US" sz="2600" b="0" dirty="0" err="1"/>
              <a:t>của</a:t>
            </a:r>
            <a:r>
              <a:rPr lang="en-US" altLang="en-US" sz="2600" b="0" dirty="0"/>
              <a:t> </a:t>
            </a:r>
            <a:r>
              <a:rPr lang="en-US" altLang="en-US" sz="2600" b="0" dirty="0" err="1"/>
              <a:t>đặc</a:t>
            </a:r>
            <a:r>
              <a:rPr lang="en-US" altLang="en-US" sz="2600" b="0" dirty="0"/>
              <a:t> </a:t>
            </a:r>
            <a:r>
              <a:rPr lang="en-US" altLang="en-US" sz="2600" b="0" dirty="0" err="1"/>
              <a:t>trưng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càng</a:t>
            </a:r>
            <a:r>
              <a:rPr lang="en-US" altLang="en-US" sz="2600" b="0" dirty="0"/>
              <a:t> </a:t>
            </a:r>
            <a:r>
              <a:rPr lang="en-US" altLang="en-US" sz="2600" b="0" dirty="0" err="1"/>
              <a:t>gần</a:t>
            </a:r>
            <a:r>
              <a:rPr lang="en-US" altLang="en-US" sz="2600" b="0" dirty="0"/>
              <a:t> </a:t>
            </a:r>
            <a:r>
              <a:rPr lang="en-US" altLang="en-US" sz="2600" b="0" dirty="0" err="1"/>
              <a:t>với</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smtClean="0"/>
              <a:t>chuẩn</a:t>
            </a:r>
            <a:r>
              <a:rPr lang="en-US" altLang="en-US" sz="2600" b="0" dirty="0"/>
              <a:t> </a:t>
            </a:r>
            <a:r>
              <a:rPr lang="en-US" altLang="en-US" sz="2600" b="0" dirty="0" err="1" smtClean="0"/>
              <a:t>với</a:t>
            </a:r>
            <a:r>
              <a:rPr lang="en-US" altLang="en-US" sz="2600" b="0" dirty="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của</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mẫu</a:t>
            </a:r>
            <a:r>
              <a:rPr lang="en-US" altLang="en-US" sz="2600" b="0" dirty="0" smtClean="0"/>
              <a:t> </a:t>
            </a:r>
            <a:r>
              <a:rPr lang="en-US" altLang="en-US" sz="2600" b="0" dirty="0" err="1" smtClean="0"/>
              <a:t>và</a:t>
            </a:r>
            <a:r>
              <a:rPr lang="en-US" altLang="en-US" sz="2600" b="0" dirty="0" smtClean="0"/>
              <a:t> </a:t>
            </a:r>
            <a:r>
              <a:rPr lang="en-US" altLang="en-US" sz="2600" b="0" dirty="0" err="1" smtClean="0"/>
              <a:t>phương</a:t>
            </a:r>
            <a:r>
              <a:rPr lang="en-US" altLang="en-US" sz="2600" b="0" dirty="0" smtClean="0"/>
              <a:t> </a:t>
            </a:r>
            <a:r>
              <a:rPr lang="en-US" altLang="en-US" sz="2600" b="0" dirty="0" err="1" smtClean="0"/>
              <a:t>sai</a:t>
            </a:r>
            <a:r>
              <a:rPr lang="en-US" altLang="en-US" sz="2600" b="0" dirty="0" smtClean="0"/>
              <a:t> </a:t>
            </a:r>
            <a:r>
              <a:rPr lang="en-US" altLang="en-US" sz="2600" b="0" dirty="0" err="1" smtClean="0"/>
              <a:t>của</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mẫu</a:t>
            </a:r>
            <a:r>
              <a:rPr lang="en-US" altLang="en-US" sz="2600" b="0" dirty="0" smtClean="0"/>
              <a:t> </a:t>
            </a:r>
            <a:r>
              <a:rPr lang="en-US" altLang="en-US" sz="2600" b="0" dirty="0" err="1" smtClean="0"/>
              <a:t>là</a:t>
            </a:r>
            <a:r>
              <a:rPr lang="en-US" altLang="en-US" sz="2600" b="0" dirty="0" smtClean="0"/>
              <a:t>:</a:t>
            </a:r>
            <a:r>
              <a:rPr lang="en-US" altLang="en-US" sz="2600" b="0" dirty="0" smtClean="0">
                <a:solidFill>
                  <a:srgbClr val="FF0000"/>
                </a:solidFill>
              </a:rPr>
              <a:t> </a:t>
            </a:r>
            <a:endParaRPr lang="en-US" altLang="en-US" sz="2600" b="0" dirty="0">
              <a:solidFill>
                <a:srgbClr val="FF0000"/>
              </a:solidFill>
            </a:endParaRPr>
          </a:p>
          <a:p>
            <a:pPr>
              <a:lnSpc>
                <a:spcPct val="90000"/>
              </a:lnSpc>
            </a:pPr>
            <a:endParaRPr lang="en-US" altLang="en-US" sz="2600" b="0" dirty="0"/>
          </a:p>
          <a:p>
            <a:pPr>
              <a:lnSpc>
                <a:spcPct val="90000"/>
              </a:lnSpc>
            </a:pPr>
            <a:r>
              <a:rPr lang="en-US" altLang="en-US" sz="2600" b="0" dirty="0"/>
              <a:t> </a:t>
            </a:r>
          </a:p>
        </p:txBody>
      </p:sp>
      <p:graphicFrame>
        <p:nvGraphicFramePr>
          <p:cNvPr id="4" name="Object 7" descr="mu sub xbar = mu and sigma sub xbar = sigma / root(n)"/>
          <p:cNvGraphicFramePr>
            <a:graphicFrameLocks noChangeAspect="1"/>
          </p:cNvGraphicFramePr>
          <p:nvPr>
            <p:extLst>
              <p:ext uri="{D42A27DB-BD31-4B8C-83A1-F6EECF244321}">
                <p14:modId xmlns:p14="http://schemas.microsoft.com/office/powerpoint/2010/main" val="835631594"/>
              </p:ext>
            </p:extLst>
          </p:nvPr>
        </p:nvGraphicFramePr>
        <p:xfrm>
          <a:off x="2057400" y="3657600"/>
          <a:ext cx="4419600" cy="1260475"/>
        </p:xfrm>
        <a:graphic>
          <a:graphicData uri="http://schemas.openxmlformats.org/presentationml/2006/ole">
            <mc:AlternateContent xmlns:mc="http://schemas.openxmlformats.org/markup-compatibility/2006">
              <mc:Choice xmlns:v="urn:schemas-microsoft-com:vml" Requires="v">
                <p:oleObj spid="_x0000_s90216" name="Equation" r:id="rId4" imgW="1473120" imgH="419040" progId="Equation.DSMT4">
                  <p:embed/>
                </p:oleObj>
              </mc:Choice>
              <mc:Fallback>
                <p:oleObj name="Equation" r:id="rId4" imgW="1473120" imgH="419040" progId="Equation.DSMT4">
                  <p:embed/>
                  <p:pic>
                    <p:nvPicPr>
                      <p:cNvPr id="2053" name="Object 7" descr="mu sub xbar = mu and sigma sub xbar = sigma / root(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657600"/>
                        <a:ext cx="44196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4339" name="Text Box 4"/>
              <p:cNvSpPr txBox="1">
                <a:spLocks noChangeArrowheads="1"/>
              </p:cNvSpPr>
              <p:nvPr/>
            </p:nvSpPr>
            <p:spPr bwMode="auto">
              <a:xfrm>
                <a:off x="538163" y="1474786"/>
                <a:ext cx="7851775" cy="435811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200" b="0" dirty="0"/>
                  <a:t>Khi chọn một mẫu ngẫu nhiên đơn giản gồm </a:t>
                </a:r>
                <a:r>
                  <a:rPr lang="vi-VN" altLang="en-US" sz="2200" b="0" dirty="0">
                    <a:solidFill>
                      <a:srgbClr val="FF0000"/>
                    </a:solidFill>
                  </a:rPr>
                  <a:t>n</a:t>
                </a:r>
                <a:r>
                  <a:rPr lang="vi-VN" altLang="en-US" sz="2200" b="0" dirty="0"/>
                  <a:t> đối tượng trong một quần thể có giá trị trung bình</a:t>
                </a:r>
              </a:p>
              <a:p>
                <a:pPr>
                  <a:lnSpc>
                    <a:spcPct val="90000"/>
                  </a:lnSpc>
                </a:pPr>
                <a:r>
                  <a:rPr lang="en-US" altLang="en-US" sz="2200" b="0" dirty="0">
                    <a:solidFill>
                      <a:srgbClr val="FF0000"/>
                    </a:solidFill>
                  </a:rPr>
                  <a:t> </a:t>
                </a:r>
                <a:r>
                  <a:rPr lang="en-US" altLang="en-US" sz="2200" b="0" dirty="0" smtClean="0">
                    <a:solidFill>
                      <a:srgbClr val="FF0000"/>
                    </a:solidFill>
                  </a:rPr>
                  <a:t>µ </a:t>
                </a:r>
                <a:r>
                  <a:rPr lang="vi-VN" altLang="en-US" sz="2200" b="0" dirty="0" smtClean="0"/>
                  <a:t>và </a:t>
                </a:r>
                <a:r>
                  <a:rPr lang="vi-VN" altLang="en-US" sz="2200" b="0" dirty="0"/>
                  <a:t>độ lệch </a:t>
                </a:r>
                <a:r>
                  <a:rPr lang="vi-VN" altLang="en-US" sz="2200" b="0" dirty="0" smtClean="0"/>
                  <a:t>chuẩn</a:t>
                </a:r>
                <a:r>
                  <a:rPr lang="en-US" altLang="en-US" sz="2200" b="0" dirty="0" smtClean="0"/>
                  <a:t> </a:t>
                </a:r>
                <a:r>
                  <a:rPr lang="en-US" altLang="en-US" sz="2200" b="0" dirty="0" err="1" smtClean="0"/>
                  <a:t>là</a:t>
                </a:r>
                <a:r>
                  <a:rPr lang="en-US" altLang="en-US" sz="2200" b="0" dirty="0" smtClean="0"/>
                  <a:t> </a:t>
                </a:r>
                <a:r>
                  <a:rPr lang="el-GR" altLang="en-US" sz="2200" b="0" dirty="0" smtClean="0">
                    <a:solidFill>
                      <a:srgbClr val="FF0000"/>
                    </a:solidFill>
                  </a:rPr>
                  <a:t>σ</a:t>
                </a:r>
                <a:r>
                  <a:rPr lang="vi-VN" altLang="en-US" sz="2200" b="0" dirty="0" smtClean="0"/>
                  <a:t>, cần </a:t>
                </a:r>
                <a:r>
                  <a:rPr lang="en-US" altLang="en-US" sz="2200" b="0" dirty="0" err="1" smtClean="0"/>
                  <a:t>áp</a:t>
                </a:r>
                <a:r>
                  <a:rPr lang="en-US" altLang="en-US" sz="2200" b="0" dirty="0" smtClean="0"/>
                  <a:t> </a:t>
                </a:r>
                <a:r>
                  <a:rPr lang="en-US" altLang="en-US" sz="2200" b="0" dirty="0" err="1" smtClean="0"/>
                  <a:t>dụng</a:t>
                </a:r>
                <a:r>
                  <a:rPr lang="en-US" altLang="en-US" sz="2200" b="0" dirty="0" smtClean="0"/>
                  <a:t> </a:t>
                </a:r>
                <a:r>
                  <a:rPr lang="en-US" altLang="en-US" sz="2200" b="0" dirty="0" err="1" smtClean="0"/>
                  <a:t>các</a:t>
                </a:r>
                <a:r>
                  <a:rPr lang="vi-VN" altLang="en-US" sz="2200" b="0" dirty="0" smtClean="0"/>
                  <a:t> </a:t>
                </a:r>
                <a:r>
                  <a:rPr lang="vi-VN" altLang="en-US" sz="2200" b="0" dirty="0"/>
                  <a:t>nguyên tắc sau:</a:t>
                </a:r>
                <a:r>
                  <a:rPr lang="en-US" altLang="en-US" sz="2200" b="0" dirty="0" smtClean="0"/>
                  <a:t> </a:t>
                </a:r>
              </a:p>
              <a:p>
                <a:pPr marL="457200" indent="-457200">
                  <a:lnSpc>
                    <a:spcPct val="90000"/>
                  </a:lnSpc>
                  <a:buFont typeface="Arial" panose="020B0604020202020204" pitchFamily="34" charset="0"/>
                  <a:buChar char="•"/>
                </a:pPr>
                <a:r>
                  <a:rPr lang="en-US" altLang="en-US" sz="2200" b="0" dirty="0" err="1" smtClean="0"/>
                  <a:t>Đối</a:t>
                </a:r>
                <a:r>
                  <a:rPr lang="en-US" altLang="en-US" sz="2200" b="0" dirty="0" smtClean="0"/>
                  <a:t> </a:t>
                </a:r>
                <a:r>
                  <a:rPr lang="en-US" altLang="en-US" sz="2200" b="0" dirty="0" err="1" smtClean="0"/>
                  <a:t>với</a:t>
                </a:r>
                <a:r>
                  <a:rPr lang="en-US" altLang="en-US" sz="2200" b="0" dirty="0" smtClean="0"/>
                  <a:t> 1 </a:t>
                </a:r>
                <a:r>
                  <a:rPr lang="en-US" altLang="en-US" sz="2200" b="0" dirty="0" err="1" smtClean="0"/>
                  <a:t>quần</a:t>
                </a:r>
                <a:r>
                  <a:rPr lang="en-US" altLang="en-US" sz="2200" b="0" dirty="0" smtClean="0"/>
                  <a:t> </a:t>
                </a:r>
                <a:r>
                  <a:rPr lang="en-US" altLang="en-US" sz="2200" b="0" dirty="0" err="1" smtClean="0"/>
                  <a:t>thể</a:t>
                </a:r>
                <a:r>
                  <a:rPr lang="en-US" altLang="en-US" sz="2200" b="0" dirty="0" smtClean="0"/>
                  <a:t> </a:t>
                </a:r>
                <a:r>
                  <a:rPr lang="en-US" altLang="en-US" sz="2200" b="0" dirty="0" err="1" smtClean="0"/>
                  <a:t>có</a:t>
                </a:r>
                <a:r>
                  <a:rPr lang="en-US" altLang="en-US" sz="2200" b="0" dirty="0" smtClean="0"/>
                  <a:t> </a:t>
                </a:r>
                <a:r>
                  <a:rPr lang="en-US" altLang="en-US" sz="2200" b="0" dirty="0" err="1" smtClean="0">
                    <a:solidFill>
                      <a:srgbClr val="FF0000"/>
                    </a:solidFill>
                  </a:rPr>
                  <a:t>phân</a:t>
                </a:r>
                <a:r>
                  <a:rPr lang="en-US" altLang="en-US" sz="2200" b="0" dirty="0" smtClean="0">
                    <a:solidFill>
                      <a:srgbClr val="FF0000"/>
                    </a:solidFill>
                  </a:rPr>
                  <a:t> </a:t>
                </a:r>
                <a:r>
                  <a:rPr lang="en-US" altLang="en-US" sz="2200" b="0" dirty="0" err="1" smtClean="0">
                    <a:solidFill>
                      <a:srgbClr val="FF0000"/>
                    </a:solidFill>
                  </a:rPr>
                  <a:t>phối</a:t>
                </a:r>
                <a:r>
                  <a:rPr lang="en-US" altLang="en-US" sz="2200" b="0" dirty="0" smtClean="0">
                    <a:solidFill>
                      <a:srgbClr val="FF0000"/>
                    </a:solidFill>
                  </a:rPr>
                  <a:t> </a:t>
                </a:r>
                <a:r>
                  <a:rPr lang="en-US" altLang="en-US" sz="2200" b="0" dirty="0" err="1" smtClean="0">
                    <a:solidFill>
                      <a:srgbClr val="FF0000"/>
                    </a:solidFill>
                  </a:rPr>
                  <a:t>bất</a:t>
                </a:r>
                <a:r>
                  <a:rPr lang="en-US" altLang="en-US" sz="2200" b="0" dirty="0" smtClean="0">
                    <a:solidFill>
                      <a:srgbClr val="FF0000"/>
                    </a:solidFill>
                  </a:rPr>
                  <a:t> </a:t>
                </a:r>
                <a:r>
                  <a:rPr lang="en-US" altLang="en-US" sz="2200" b="0" dirty="0" err="1" smtClean="0">
                    <a:solidFill>
                      <a:srgbClr val="FF0000"/>
                    </a:solidFill>
                  </a:rPr>
                  <a:t>kỳ</a:t>
                </a:r>
                <a:r>
                  <a:rPr lang="en-US" altLang="en-US" sz="2200" b="0" dirty="0" smtClean="0"/>
                  <a:t>, </a:t>
                </a:r>
                <a:r>
                  <a:rPr lang="en-US" altLang="en-US" sz="2200" dirty="0" err="1" smtClean="0">
                    <a:solidFill>
                      <a:srgbClr val="FF0000"/>
                    </a:solidFill>
                  </a:rPr>
                  <a:t>nếu</a:t>
                </a:r>
                <a:r>
                  <a:rPr lang="en-US" altLang="en-US" sz="2200" dirty="0" smtClean="0">
                    <a:solidFill>
                      <a:srgbClr val="FF0000"/>
                    </a:solidFill>
                  </a:rPr>
                  <a:t> n&gt;30</a:t>
                </a:r>
                <a:r>
                  <a:rPr lang="en-US" altLang="en-US" sz="2200" b="0" dirty="0" smtClean="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mẫu</a:t>
                </a:r>
                <a:r>
                  <a:rPr lang="en-US" altLang="en-US" sz="2200" b="0" dirty="0" smtClean="0"/>
                  <a:t> </a:t>
                </a:r>
                <a:r>
                  <a:rPr lang="en-US" altLang="en-US" sz="2200" b="0" dirty="0" err="1" smtClean="0"/>
                  <a:t>có</a:t>
                </a:r>
                <a:r>
                  <a:rPr lang="en-US" altLang="en-US" sz="2200" b="0" dirty="0" smtClean="0"/>
                  <a:t> </a:t>
                </a:r>
                <a:r>
                  <a:rPr lang="en-US" altLang="en-US" sz="2200" b="0" dirty="0" err="1" smtClean="0"/>
                  <a:t>thể</a:t>
                </a:r>
                <a:r>
                  <a:rPr lang="en-US" altLang="en-US" sz="2200" b="0" dirty="0" smtClean="0"/>
                  <a:t> </a:t>
                </a:r>
                <a:r>
                  <a:rPr lang="en-US" altLang="en-US" sz="2200" b="0" dirty="0" err="1" smtClean="0"/>
                  <a:t>xấp</a:t>
                </a:r>
                <a:r>
                  <a:rPr lang="en-US" altLang="en-US" sz="2200" b="0" dirty="0" smtClean="0"/>
                  <a:t> </a:t>
                </a:r>
                <a:r>
                  <a:rPr lang="en-US" altLang="en-US" sz="2200" b="0" dirty="0" err="1" smtClean="0"/>
                  <a:t>xỉ</a:t>
                </a:r>
                <a:r>
                  <a:rPr lang="en-US" altLang="en-US" sz="2200" b="0" dirty="0" smtClean="0"/>
                  <a:t> </a:t>
                </a:r>
                <a:r>
                  <a:rPr lang="en-US" altLang="en-US" sz="2200" b="0" dirty="0" err="1" smtClean="0"/>
                  <a:t>với</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với</a:t>
                </a:r>
                <a:r>
                  <a:rPr lang="en-US" altLang="en-US" sz="2200" b="0" dirty="0" smtClean="0"/>
                  <a:t> </a:t>
                </a:r>
                <a:r>
                  <a:rPr lang="en-US" altLang="en-US" sz="2200" b="0" dirty="0" err="1" smtClean="0"/>
                  <a:t>giá</a:t>
                </a:r>
                <a:r>
                  <a:rPr lang="en-US" altLang="en-US" sz="2200" b="0" dirty="0" smtClean="0"/>
                  <a:t> </a:t>
                </a:r>
                <a:r>
                  <a:rPr lang="en-US" altLang="en-US" sz="2200" b="0" dirty="0" err="1" smtClean="0"/>
                  <a:t>trị</a:t>
                </a:r>
                <a:r>
                  <a:rPr lang="en-US" altLang="en-US" sz="2200" b="0" dirty="0" smtClean="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là</a:t>
                </a:r>
                <a:endParaRPr lang="en-US" altLang="en-US" sz="2200" b="0" dirty="0" smtClean="0"/>
              </a:p>
              <a:p>
                <a:pPr marL="457200" indent="-457200">
                  <a:lnSpc>
                    <a:spcPct val="90000"/>
                  </a:lnSpc>
                  <a:buFont typeface="Arial" panose="020B0604020202020204" pitchFamily="34" charset="0"/>
                  <a:buChar char="•"/>
                </a:pPr>
                <a:endParaRPr lang="en-US" altLang="en-US" sz="2200" b="0" dirty="0"/>
              </a:p>
              <a:p>
                <a:pPr>
                  <a:lnSpc>
                    <a:spcPct val="90000"/>
                  </a:lnSpc>
                </a:pPr>
                <a:endParaRPr lang="en-US" altLang="en-US" sz="2200" b="0" dirty="0"/>
              </a:p>
              <a:p>
                <a:pPr marL="457200" indent="-457200">
                  <a:lnSpc>
                    <a:spcPct val="90000"/>
                  </a:lnSpc>
                  <a:buFont typeface="Arial" panose="020B0604020202020204" pitchFamily="34" charset="0"/>
                  <a:buChar char="•"/>
                </a:pPr>
                <a:r>
                  <a:rPr lang="en-US" altLang="en-US" sz="2200" b="0" dirty="0" err="1" smtClean="0"/>
                  <a:t>Nếu</a:t>
                </a:r>
                <a:r>
                  <a:rPr lang="en-US" altLang="en-US" sz="2200" b="0" dirty="0" smtClean="0"/>
                  <a:t> </a:t>
                </a:r>
                <a:r>
                  <a:rPr lang="en-US" altLang="en-US" sz="2200" b="0" dirty="0" smtClean="0">
                    <a:solidFill>
                      <a:srgbClr val="FF0000"/>
                    </a:solidFill>
                  </a:rPr>
                  <a:t>n</a:t>
                </a:r>
                <a14:m>
                  <m:oMath xmlns="" xmlns:m="http://schemas.openxmlformats.org/officeDocument/2006/math">
                    <m:r>
                      <a:rPr lang="en-US" altLang="en-US" sz="2200" b="0" i="1" smtClean="0">
                        <a:solidFill>
                          <a:srgbClr val="FF0000"/>
                        </a:solidFill>
                        <a:latin typeface="Cambria Math" panose="02040503050406030204" pitchFamily="18" charset="0"/>
                        <a:ea typeface="Cambria Math" panose="02040503050406030204" pitchFamily="18" charset="0"/>
                      </a:rPr>
                      <m:t>≤</m:t>
                    </m:r>
                  </m:oMath>
                </a14:m>
                <a:r>
                  <a:rPr lang="en-US" altLang="en-US" sz="2200" b="0" dirty="0" smtClean="0">
                    <a:solidFill>
                      <a:srgbClr val="FF0000"/>
                    </a:solidFill>
                  </a:rPr>
                  <a:t>30</a:t>
                </a:r>
                <a:r>
                  <a:rPr lang="en-US" altLang="en-US" sz="2200" b="0" dirty="0" smtClean="0"/>
                  <a:t>, </a:t>
                </a:r>
                <a:r>
                  <a:rPr lang="en-US" altLang="en-US" sz="2200" b="0" dirty="0" err="1" smtClean="0"/>
                  <a:t>quần</a:t>
                </a:r>
                <a:r>
                  <a:rPr lang="en-US" altLang="en-US" sz="2200" b="0" dirty="0" smtClean="0"/>
                  <a:t> </a:t>
                </a:r>
                <a:r>
                  <a:rPr lang="en-US" altLang="en-US" sz="2200" b="0" dirty="0" err="1" smtClean="0"/>
                  <a:t>thể</a:t>
                </a:r>
                <a:r>
                  <a:rPr lang="en-US" altLang="en-US" sz="2200" b="0" dirty="0" smtClean="0"/>
                  <a:t> ban </a:t>
                </a:r>
                <a:r>
                  <a:rPr lang="en-US" altLang="en-US" sz="2200" b="0" dirty="0" err="1" smtClean="0"/>
                  <a:t>đầu</a:t>
                </a:r>
                <a:r>
                  <a:rPr lang="en-US" altLang="en-US" sz="2200" b="0" dirty="0" smtClean="0"/>
                  <a:t> </a:t>
                </a:r>
                <a:r>
                  <a:rPr lang="en-US" altLang="en-US" sz="2200" b="0" dirty="0" err="1" smtClean="0"/>
                  <a:t>có</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thì</a:t>
                </a:r>
                <a:r>
                  <a:rPr lang="en-US" altLang="en-US" sz="2200" b="0" dirty="0" smtClean="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mẫu</a:t>
                </a:r>
                <a:r>
                  <a:rPr lang="en-US" altLang="en-US" sz="2200" b="0" dirty="0" smtClean="0"/>
                  <a:t> </a:t>
                </a:r>
                <a:r>
                  <a:rPr lang="en-US" altLang="en-US" sz="2200" b="0" dirty="0" err="1" smtClean="0"/>
                  <a:t>có</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với</a:t>
                </a:r>
                <a:endParaRPr lang="en-US" altLang="en-US" sz="2200" b="0" dirty="0" smtClean="0"/>
              </a:p>
              <a:p>
                <a:pPr marL="457200" indent="-457200">
                  <a:lnSpc>
                    <a:spcPct val="90000"/>
                  </a:lnSpc>
                  <a:buFont typeface="Arial" panose="020B0604020202020204" pitchFamily="34" charset="0"/>
                  <a:buChar char="•"/>
                </a:pPr>
                <a:endParaRPr lang="en-US" altLang="en-US" sz="2200" b="0" dirty="0"/>
              </a:p>
              <a:p>
                <a:pPr marL="457200" indent="-457200">
                  <a:lnSpc>
                    <a:spcPct val="90000"/>
                  </a:lnSpc>
                  <a:buFont typeface="Arial" panose="020B0604020202020204" pitchFamily="34" charset="0"/>
                  <a:buChar char="•"/>
                </a:pPr>
                <a:endParaRPr lang="en-US" altLang="en-US" sz="2200" b="0" dirty="0" smtClean="0"/>
              </a:p>
              <a:p>
                <a:pPr marL="457200" indent="-457200">
                  <a:lnSpc>
                    <a:spcPct val="90000"/>
                  </a:lnSpc>
                  <a:buFont typeface="Arial" panose="020B0604020202020204" pitchFamily="34" charset="0"/>
                  <a:buChar char="•"/>
                </a:pPr>
                <a:r>
                  <a:rPr lang="en-US" altLang="en-US" sz="2200" b="0" dirty="0" err="1" smtClean="0"/>
                  <a:t>Nếu</a:t>
                </a:r>
                <a:r>
                  <a:rPr lang="en-US" altLang="en-US" sz="2200" b="0" dirty="0" smtClean="0"/>
                  <a:t> n</a:t>
                </a:r>
                <a14:m>
                  <m:oMath xmlns="" xmlns:m="http://schemas.openxmlformats.org/officeDocument/2006/math">
                    <m:r>
                      <a:rPr lang="en-US" altLang="en-US" sz="2200" b="0" i="1">
                        <a:latin typeface="Cambria Math" panose="02040503050406030204" pitchFamily="18" charset="0"/>
                        <a:ea typeface="Cambria Math" panose="02040503050406030204" pitchFamily="18" charset="0"/>
                      </a:rPr>
                      <m:t>≤</m:t>
                    </m:r>
                  </m:oMath>
                </a14:m>
                <a:r>
                  <a:rPr lang="en-US" altLang="en-US" sz="2200" b="0" dirty="0" smtClean="0"/>
                  <a:t>30, </a:t>
                </a:r>
                <a:r>
                  <a:rPr lang="en-US" altLang="en-US" sz="2200" b="0" dirty="0" err="1" smtClean="0"/>
                  <a:t>quần</a:t>
                </a:r>
                <a:r>
                  <a:rPr lang="en-US" altLang="en-US" sz="2200" b="0" dirty="0" smtClean="0"/>
                  <a:t> </a:t>
                </a:r>
                <a:r>
                  <a:rPr lang="en-US" altLang="en-US" sz="2200" b="0" dirty="0" err="1" smtClean="0"/>
                  <a:t>thể</a:t>
                </a:r>
                <a:r>
                  <a:rPr lang="en-US" altLang="en-US" sz="2200" b="0" dirty="0" smtClean="0"/>
                  <a:t> ban </a:t>
                </a:r>
                <a:r>
                  <a:rPr lang="en-US" altLang="en-US" sz="2200" b="0" dirty="0" err="1" smtClean="0"/>
                  <a:t>đầu</a:t>
                </a:r>
                <a:r>
                  <a:rPr lang="en-US" altLang="en-US" sz="2200" b="0" dirty="0" smtClean="0"/>
                  <a:t> </a:t>
                </a:r>
                <a:r>
                  <a:rPr lang="en-US" altLang="en-US" sz="2200" b="0" dirty="0" err="1" smtClean="0"/>
                  <a:t>không</a:t>
                </a:r>
                <a:r>
                  <a:rPr lang="en-US" altLang="en-US" sz="2200" b="0" dirty="0" smtClean="0"/>
                  <a:t> </a:t>
                </a:r>
                <a:r>
                  <a:rPr lang="en-US" altLang="en-US" sz="2200" b="0" dirty="0" err="1" smtClean="0"/>
                  <a:t>theo</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thì</a:t>
                </a:r>
                <a:r>
                  <a:rPr lang="en-US" altLang="en-US" sz="2200" b="0" dirty="0" smtClean="0"/>
                  <a:t> </a:t>
                </a:r>
                <a:r>
                  <a:rPr lang="en-US" altLang="en-US" sz="2200" b="0" dirty="0" err="1" smtClean="0"/>
                  <a:t>không</a:t>
                </a:r>
                <a:r>
                  <a:rPr lang="en-US" altLang="en-US" sz="2200" b="0" dirty="0" smtClean="0"/>
                  <a:t> </a:t>
                </a:r>
                <a:r>
                  <a:rPr lang="en-US" altLang="en-US" sz="2200" b="0" dirty="0" err="1" smtClean="0"/>
                  <a:t>áp</a:t>
                </a:r>
                <a:r>
                  <a:rPr lang="en-US" altLang="en-US" sz="2200" b="0" dirty="0" smtClean="0"/>
                  <a:t> </a:t>
                </a:r>
                <a:r>
                  <a:rPr lang="en-US" altLang="en-US" sz="2200" b="0" dirty="0" err="1" smtClean="0"/>
                  <a:t>dụng</a:t>
                </a:r>
                <a:r>
                  <a:rPr lang="en-US" altLang="en-US" sz="2200" b="0" dirty="0" smtClean="0"/>
                  <a:t> </a:t>
                </a:r>
                <a:r>
                  <a:rPr lang="en-US" altLang="en-US" sz="2200" b="0" dirty="0" err="1" smtClean="0"/>
                  <a:t>nguyên</a:t>
                </a:r>
                <a:r>
                  <a:rPr lang="en-US" altLang="en-US" sz="2200" b="0" dirty="0" smtClean="0"/>
                  <a:t> </a:t>
                </a:r>
                <a:r>
                  <a:rPr lang="en-US" altLang="en-US" sz="2200" b="0" dirty="0" err="1" smtClean="0"/>
                  <a:t>tắc</a:t>
                </a:r>
                <a:r>
                  <a:rPr lang="en-US" altLang="en-US" sz="2200" b="0" dirty="0" smtClean="0"/>
                  <a:t> </a:t>
                </a:r>
                <a:r>
                  <a:rPr lang="en-US" altLang="en-US" sz="2200" b="0" dirty="0" err="1" smtClean="0"/>
                  <a:t>này</a:t>
                </a:r>
                <a:r>
                  <a:rPr lang="en-US" altLang="en-US" sz="2200" b="0" dirty="0" smtClean="0"/>
                  <a:t>.  </a:t>
                </a:r>
                <a:endParaRPr lang="en-US" altLang="en-US" sz="2200" b="0" dirty="0"/>
              </a:p>
            </p:txBody>
          </p:sp>
        </mc:Choice>
        <mc:Fallback xmlns="">
          <p:sp>
            <p:nvSpPr>
              <p:cNvPr id="14339" name="Text Box 4"/>
              <p:cNvSpPr txBox="1">
                <a:spLocks noRot="1" noChangeAspect="1" noMove="1" noResize="1" noEditPoints="1" noAdjustHandles="1" noChangeArrowheads="1" noChangeShapeType="1" noTextEdit="1"/>
              </p:cNvSpPr>
              <p:nvPr/>
            </p:nvSpPr>
            <p:spPr bwMode="auto">
              <a:xfrm>
                <a:off x="538163" y="1474786"/>
                <a:ext cx="7851775" cy="4358116"/>
              </a:xfrm>
              <a:prstGeom prst="rect">
                <a:avLst/>
              </a:prstGeom>
              <a:blipFill>
                <a:blip r:embed="rId4"/>
                <a:stretch>
                  <a:fillRect l="-1009" t="-1678" r="-1009" b="-19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graphicFrame>
        <p:nvGraphicFramePr>
          <p:cNvPr id="4" name="Object 7" descr="mu sub xbar = mu and sigma sub xbar = sigma / root(n)"/>
          <p:cNvGraphicFramePr>
            <a:graphicFrameLocks noChangeAspect="1"/>
          </p:cNvGraphicFramePr>
          <p:nvPr>
            <p:extLst/>
          </p:nvPr>
        </p:nvGraphicFramePr>
        <p:xfrm>
          <a:off x="2209800" y="3113315"/>
          <a:ext cx="4419600" cy="838200"/>
        </p:xfrm>
        <a:graphic>
          <a:graphicData uri="http://schemas.openxmlformats.org/presentationml/2006/ole">
            <mc:AlternateContent xmlns:mc="http://schemas.openxmlformats.org/markup-compatibility/2006">
              <mc:Choice xmlns:v="urn:schemas-microsoft-com:vml" Requires="v">
                <p:oleObj spid="_x0000_s104566" name="Equation" r:id="rId5" imgW="1473120" imgH="419040" progId="Equation.DSMT4">
                  <p:embed/>
                </p:oleObj>
              </mc:Choice>
              <mc:Fallback>
                <p:oleObj name="Equation" r:id="rId5" imgW="1473120" imgH="419040" progId="Equation.DSMT4">
                  <p:embed/>
                  <p:pic>
                    <p:nvPicPr>
                      <p:cNvPr id="4" name="Object 7" descr="mu sub xbar = mu and sigma sub xbar = sigma / roo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113315"/>
                        <a:ext cx="4419600" cy="838200"/>
                      </a:xfrm>
                      <a:prstGeom prst="rect">
                        <a:avLst/>
                      </a:prstGeom>
                      <a:noFill/>
                      <a:ln>
                        <a:noFill/>
                      </a:ln>
                      <a:effectLst/>
                      <a:extLst/>
                    </p:spPr>
                  </p:pic>
                </p:oleObj>
              </mc:Fallback>
            </mc:AlternateContent>
          </a:graphicData>
        </a:graphic>
      </p:graphicFrame>
      <p:graphicFrame>
        <p:nvGraphicFramePr>
          <p:cNvPr id="6" name="Object 7" descr="mu sub xbar = mu and sigma sub xbar = sigma / root(n)"/>
          <p:cNvGraphicFramePr>
            <a:graphicFrameLocks noChangeAspect="1"/>
          </p:cNvGraphicFramePr>
          <p:nvPr>
            <p:extLst/>
          </p:nvPr>
        </p:nvGraphicFramePr>
        <p:xfrm>
          <a:off x="2133600" y="4419600"/>
          <a:ext cx="4419600" cy="838200"/>
        </p:xfrm>
        <a:graphic>
          <a:graphicData uri="http://schemas.openxmlformats.org/presentationml/2006/ole">
            <mc:AlternateContent xmlns:mc="http://schemas.openxmlformats.org/markup-compatibility/2006">
              <mc:Choice xmlns:v="urn:schemas-microsoft-com:vml" Requires="v">
                <p:oleObj spid="_x0000_s104567" name="Equation" r:id="rId7" imgW="1473120" imgH="419040" progId="Equation.DSMT4">
                  <p:embed/>
                </p:oleObj>
              </mc:Choice>
              <mc:Fallback>
                <p:oleObj name="Equation" r:id="rId7" imgW="1473120" imgH="419040" progId="Equation.DSMT4">
                  <p:embed/>
                  <p:pic>
                    <p:nvPicPr>
                      <p:cNvPr id="6" name="Object 7" descr="mu sub xbar = mu and sigma sub xbar = sigma / roo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419600"/>
                        <a:ext cx="4419600" cy="838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999366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2"/>
          <p:cNvSpPr>
            <a:spLocks noGrp="1"/>
          </p:cNvSpPr>
          <p:nvPr>
            <p:ph type="title"/>
          </p:nvPr>
        </p:nvSpPr>
        <p:spPr>
          <a:xfrm>
            <a:off x="8382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liên</a:t>
            </a:r>
            <a:r>
              <a:rPr lang="en-US" altLang="en-US" dirty="0" smtClean="0"/>
              <a:t> </a:t>
            </a:r>
            <a:r>
              <a:rPr lang="en-US" altLang="en-US" dirty="0" err="1" smtClean="0"/>
              <a:t>tục</a:t>
            </a:r>
            <a:endParaRPr lang="en-US" altLang="en-US" dirty="0" smtClean="0"/>
          </a:p>
        </p:txBody>
      </p:sp>
      <p:sp>
        <p:nvSpPr>
          <p:cNvPr id="1029" name="Content Placeholder 3"/>
          <p:cNvSpPr>
            <a:spLocks noGrp="1"/>
          </p:cNvSpPr>
          <p:nvPr>
            <p:ph idx="1"/>
          </p:nvPr>
        </p:nvSpPr>
        <p:spPr>
          <a:xfrm>
            <a:off x="0" y="1371600"/>
            <a:ext cx="9144000" cy="5181600"/>
          </a:xfrm>
        </p:spPr>
        <p:txBody>
          <a:bodyPr/>
          <a:lstStyle/>
          <a:p>
            <a:r>
              <a:rPr lang="en-US" altLang="en-US" b="0" dirty="0" err="1" smtClean="0">
                <a:latin typeface="Arial" panose="020B0604020202020204" pitchFamily="34" charset="0"/>
                <a:cs typeface="Arial" panose="020B0604020202020204" pitchFamily="34" charset="0"/>
              </a:rPr>
              <a:t>Được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đặc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trưng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bởi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hàm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mật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độ</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r>
              <a:rPr lang="en-US" altLang="en-US" b="0" dirty="0" smtClean="0">
                <a:latin typeface="Arial" panose="020B0604020202020204" pitchFamily="34" charset="0"/>
                <a:cs typeface="Arial" panose="020B0604020202020204" pitchFamily="34" charset="0"/>
              </a:rPr>
              <a:t> (pdf) </a:t>
            </a:r>
            <a:r>
              <a:rPr lang="en-US" altLang="en-US" b="0" i="1" dirty="0" smtClean="0">
                <a:latin typeface="Arial" panose="020B0604020202020204" pitchFamily="34" charset="0"/>
                <a:cs typeface="Arial" panose="020B0604020202020204" pitchFamily="34" charset="0"/>
              </a:rPr>
              <a:t>f(x)</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thoả</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với</a:t>
            </a:r>
            <a:r>
              <a:rPr lang="en-US" altLang="en-US" b="0" dirty="0" smtClean="0">
                <a:latin typeface="Arial" panose="020B0604020202020204" pitchFamily="34" charset="0"/>
                <a:cs typeface="Arial" panose="020B0604020202020204" pitchFamily="34" charset="0"/>
              </a:rPr>
              <a:t> a </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 b </a:t>
            </a:r>
            <a:r>
              <a:rPr lang="en-US" altLang="en-US" b="0" dirty="0" err="1" smtClean="0">
                <a:latin typeface="Arial" panose="020B0604020202020204" pitchFamily="34" charset="0"/>
                <a:cs typeface="Arial" panose="020B0604020202020204" pitchFamily="34" charset="0"/>
              </a:rPr>
              <a:t>bất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kỳ</a:t>
            </a:r>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pPr marL="0" indent="0">
              <a:buNone/>
            </a:pPr>
            <a:endParaRPr lang="en-US" altLang="en-US" b="0" dirty="0" smtClean="0">
              <a:latin typeface="Arial" panose="020B0604020202020204" pitchFamily="34" charset="0"/>
              <a:cs typeface="Arial" panose="020B0604020202020204" pitchFamily="34" charset="0"/>
            </a:endParaRPr>
          </a:p>
          <a:p>
            <a:r>
              <a:rPr lang="en-US" altLang="en-US" b="0" dirty="0" err="1" smtClean="0">
                <a:latin typeface="Arial" panose="020B0604020202020204" pitchFamily="34" charset="0"/>
                <a:cs typeface="Arial" panose="020B0604020202020204" pitchFamily="34" charset="0"/>
              </a:rPr>
              <a:t>Để</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tìm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của</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một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biến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ngẫu</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nhiên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tục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thường</a:t>
            </a:r>
            <a:r>
              <a:rPr lang="en-US" altLang="en-US" b="0" dirty="0" smtClean="0">
                <a:latin typeface="Arial" panose="020B0604020202020204" pitchFamily="34" charset="0"/>
                <a:cs typeface="Arial" panose="020B0604020202020204" pitchFamily="34" charset="0"/>
              </a:rPr>
              <a:t> ta </a:t>
            </a:r>
            <a:r>
              <a:rPr lang="en-US" altLang="en-US" b="0" dirty="0" err="1" smtClean="0">
                <a:latin typeface="Arial" panose="020B0604020202020204" pitchFamily="34" charset="0"/>
                <a:cs typeface="Arial" panose="020B0604020202020204" pitchFamily="34" charset="0"/>
              </a:rPr>
              <a:t>tính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diện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tích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phần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dưới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đường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cong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nằm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giữa</a:t>
            </a:r>
            <a:r>
              <a:rPr lang="en-US" altLang="en-US" b="0" dirty="0" smtClean="0">
                <a:latin typeface="Arial" panose="020B0604020202020204" pitchFamily="34" charset="0"/>
                <a:cs typeface="Arial" panose="020B0604020202020204" pitchFamily="34" charset="0"/>
              </a:rPr>
              <a:t> 2 </a:t>
            </a:r>
            <a:r>
              <a:rPr lang="en-US" altLang="en-US" b="0" dirty="0" err="1" smtClean="0">
                <a:latin typeface="Arial" panose="020B0604020202020204" pitchFamily="34" charset="0"/>
                <a:cs typeface="Arial" panose="020B0604020202020204" pitchFamily="34" charset="0"/>
              </a:rPr>
              <a:t>điểm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cần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tính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endParaRPr lang="en-US" altLang="en-US" b="0" dirty="0" smtClean="0">
              <a:latin typeface="Arial" panose="020B0604020202020204" pitchFamily="34" charset="0"/>
              <a:cs typeface="Arial" panose="020B0604020202020204" pitchFamily="34" charset="0"/>
            </a:endParaRPr>
          </a:p>
        </p:txBody>
      </p:sp>
      <p:sp>
        <p:nvSpPr>
          <p:cNvPr id="1030"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1031"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A074A018-1D77-41C7-AA31-9210A58AF2B0}" type="slidenum">
              <a:rPr lang="en-GB" altLang="en-US">
                <a:solidFill>
                  <a:srgbClr val="FFFFFF"/>
                </a:solidFill>
              </a:rPr>
              <a:pPr/>
              <a:t>4</a:t>
            </a:fld>
            <a:endParaRPr lang="en-GB" altLang="en-US">
              <a:solidFill>
                <a:srgbClr val="FFFFFF"/>
              </a:solidFill>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1730081779"/>
              </p:ext>
            </p:extLst>
          </p:nvPr>
        </p:nvGraphicFramePr>
        <p:xfrm>
          <a:off x="2286000" y="2286000"/>
          <a:ext cx="4125913" cy="838200"/>
        </p:xfrm>
        <a:graphic>
          <a:graphicData uri="http://schemas.openxmlformats.org/presentationml/2006/ole">
            <mc:AlternateContent xmlns:mc="http://schemas.openxmlformats.org/markup-compatibility/2006">
              <mc:Choice xmlns:v="urn:schemas-microsoft-com:vml" Requires="v">
                <p:oleObj spid="_x0000_s69853" name="Equation" r:id="rId3" imgW="1625400" imgH="330120" progId="Equation.DSMT4">
                  <p:embed/>
                </p:oleObj>
              </mc:Choice>
              <mc:Fallback>
                <p:oleObj name="Equation" r:id="rId3" imgW="1625400" imgH="330120" progId="Equation.DSMT4">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86000"/>
                        <a:ext cx="41259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7" descr="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724400"/>
            <a:ext cx="26670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3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a:spLocks noChangeArrowheads="1"/>
          </p:cNvSpPr>
          <p:nvPr/>
        </p:nvSpPr>
        <p:spPr bwMode="auto">
          <a:xfrm>
            <a:off x="0" y="3429000"/>
            <a:ext cx="7467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3600" dirty="0">
                <a:solidFill>
                  <a:srgbClr val="002060"/>
                </a:solidFill>
              </a:rPr>
              <a:t>Range:  5 – 2 = 3</a:t>
            </a:r>
          </a:p>
          <a:p>
            <a:pPr>
              <a:buFont typeface="Arial" panose="020B0604020202020204" pitchFamily="34" charset="0"/>
              <a:buChar char="•"/>
            </a:pPr>
            <a:r>
              <a:rPr lang="en-US" altLang="en-US" sz="3600" dirty="0">
                <a:solidFill>
                  <a:srgbClr val="002060"/>
                </a:solidFill>
              </a:rPr>
              <a:t>Sample Ranges:  1,2,3,1,2,1</a:t>
            </a:r>
          </a:p>
          <a:p>
            <a:pPr>
              <a:buFont typeface="Arial" panose="020B0604020202020204" pitchFamily="34" charset="0"/>
              <a:buChar char="•"/>
            </a:pPr>
            <a:r>
              <a:rPr lang="en-US" altLang="en-US" sz="3600" dirty="0" err="1">
                <a:solidFill>
                  <a:srgbClr val="002060"/>
                </a:solidFill>
                <a:latin typeface="Symbol" panose="05050102010706020507" pitchFamily="18" charset="2"/>
              </a:rPr>
              <a:t>m</a:t>
            </a:r>
            <a:r>
              <a:rPr lang="en-US" altLang="en-US" sz="3600" baseline="-25000" dirty="0" err="1">
                <a:solidFill>
                  <a:srgbClr val="002060"/>
                </a:solidFill>
              </a:rPr>
              <a:t>Range</a:t>
            </a:r>
            <a:r>
              <a:rPr lang="en-US" altLang="en-US" sz="3600" dirty="0">
                <a:solidFill>
                  <a:srgbClr val="002060"/>
                </a:solidFill>
              </a:rPr>
              <a:t> ≈ 1.67</a:t>
            </a:r>
          </a:p>
          <a:p>
            <a:pPr>
              <a:buFont typeface="Arial" panose="020B0604020202020204" pitchFamily="34" charset="0"/>
              <a:buChar char="•"/>
            </a:pPr>
            <a:r>
              <a:rPr lang="en-US" altLang="en-US" sz="3600" dirty="0">
                <a:solidFill>
                  <a:srgbClr val="002060"/>
                </a:solidFill>
              </a:rPr>
              <a:t>Sample Range</a:t>
            </a:r>
            <a:r>
              <a:rPr lang="en-US" altLang="en-US" sz="3600" dirty="0" smtClean="0">
                <a:solidFill>
                  <a:srgbClr val="002060"/>
                </a:solidFill>
              </a:rPr>
              <a:t>: </a:t>
            </a:r>
            <a:r>
              <a:rPr lang="en-US" altLang="en-US" sz="3600" dirty="0" err="1" smtClean="0">
                <a:solidFill>
                  <a:srgbClr val="002060"/>
                </a:solidFill>
              </a:rPr>
              <a:t>bộ</a:t>
            </a:r>
            <a:r>
              <a:rPr lang="en-US" altLang="en-US" sz="3600" dirty="0" smtClean="0">
                <a:solidFill>
                  <a:srgbClr val="002060"/>
                </a:solidFill>
              </a:rPr>
              <a:t> </a:t>
            </a:r>
            <a:r>
              <a:rPr lang="en-US" altLang="en-US" sz="3600" dirty="0" err="1" smtClean="0">
                <a:solidFill>
                  <a:srgbClr val="002060"/>
                </a:solidFill>
              </a:rPr>
              <a:t>ước</a:t>
            </a:r>
            <a:r>
              <a:rPr lang="en-US" altLang="en-US" sz="3600" dirty="0" smtClean="0">
                <a:solidFill>
                  <a:srgbClr val="002060"/>
                </a:solidFill>
              </a:rPr>
              <a:t> </a:t>
            </a:r>
            <a:r>
              <a:rPr lang="en-US" altLang="en-US" sz="3600" dirty="0" err="1" smtClean="0">
                <a:solidFill>
                  <a:srgbClr val="002060"/>
                </a:solidFill>
              </a:rPr>
              <a:t>lượng</a:t>
            </a:r>
            <a:r>
              <a:rPr lang="en-US" altLang="en-US" sz="3600" dirty="0" smtClean="0">
                <a:solidFill>
                  <a:srgbClr val="002060"/>
                </a:solidFill>
              </a:rPr>
              <a:t> </a:t>
            </a:r>
            <a:r>
              <a:rPr lang="en-US" altLang="en-US" sz="3600" dirty="0" err="1" smtClean="0">
                <a:solidFill>
                  <a:srgbClr val="002060"/>
                </a:solidFill>
              </a:rPr>
              <a:t>lệch</a:t>
            </a:r>
            <a:endParaRPr lang="en-US" altLang="en-US" sz="3600" dirty="0">
              <a:solidFill>
                <a:srgbClr val="002060"/>
              </a:solidFill>
            </a:endParaRPr>
          </a:p>
        </p:txBody>
      </p:sp>
      <p:pic>
        <p:nvPicPr>
          <p:cNvPr id="3078" name="Picture 3" descr="picture of a 2' ba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475" y="1295400"/>
            <a:ext cx="8477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4" descr="picture of a 3' todd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143000"/>
            <a:ext cx="64135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5" descr="picture of a 4' bo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0" y="762000"/>
            <a:ext cx="71755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6" descr="picture of a 5' middle school gi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8950" y="457200"/>
            <a:ext cx="73025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9" descr="2,3 xbar =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4478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2,4 xbar =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225" y="1447800"/>
            <a:ext cx="94297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3" descr="2,5 xbar =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4688" y="1447800"/>
            <a:ext cx="900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5" descr="3,4 xbar =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3622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7" descr="4,5 xbar =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4688" y="2362200"/>
            <a:ext cx="900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9" descr="3,5 xbar =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23622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8" name="TextBox 18"/>
          <p:cNvSpPr txBox="1">
            <a:spLocks noChangeArrowheads="1"/>
          </p:cNvSpPr>
          <p:nvPr/>
        </p:nvSpPr>
        <p:spPr bwMode="auto">
          <a:xfrm>
            <a:off x="4953000" y="2286000"/>
            <a:ext cx="320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3600">
                <a:solidFill>
                  <a:srgbClr val="FF0000"/>
                </a:solidFill>
                <a:latin typeface="Symbol" panose="05050102010706020507" pitchFamily="18" charset="2"/>
              </a:rPr>
              <a:t> </a:t>
            </a:r>
            <a:endParaRPr lang="en-US" altLang="en-US" sz="3600">
              <a:solidFill>
                <a:srgbClr val="FF0000"/>
              </a:solidFill>
            </a:endParaRPr>
          </a:p>
          <a:p>
            <a:pPr>
              <a:buFont typeface="Arial" panose="020B0604020202020204" pitchFamily="34" charset="0"/>
              <a:buChar char="•"/>
            </a:pPr>
            <a:r>
              <a:rPr lang="en-US" altLang="en-US" sz="3600">
                <a:solidFill>
                  <a:srgbClr val="FF0000"/>
                </a:solidFill>
                <a:latin typeface="Symbol" panose="05050102010706020507" pitchFamily="18" charset="2"/>
              </a:rPr>
              <a:t>  </a:t>
            </a:r>
            <a:endParaRPr lang="en-US" altLang="en-US" sz="3600" i="1" baseline="-25000">
              <a:solidFill>
                <a:srgbClr val="FF0000"/>
              </a:solidFill>
              <a:latin typeface="Times New Roman" panose="02020603050405020304" pitchFamily="18" charset="0"/>
              <a:cs typeface="Times New Roman" panose="02020603050405020304" pitchFamily="18" charset="0"/>
            </a:endParaRPr>
          </a:p>
        </p:txBody>
      </p:sp>
      <p:sp>
        <p:nvSpPr>
          <p:cNvPr id="30" name="TextBox 29"/>
          <p:cNvSpPr txBox="1">
            <a:spLocks noChangeArrowheads="1"/>
          </p:cNvSpPr>
          <p:nvPr/>
        </p:nvSpPr>
        <p:spPr bwMode="auto">
          <a:xfrm>
            <a:off x="6477000" y="3276600"/>
            <a:ext cx="2895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i="1" dirty="0">
                <a:solidFill>
                  <a:srgbClr val="FF0000"/>
                </a:solidFill>
                <a:latin typeface="Times New Roman" panose="02020603050405020304" pitchFamily="18" charset="0"/>
                <a:cs typeface="Times New Roman" panose="02020603050405020304" pitchFamily="18" charset="0"/>
              </a:rPr>
              <a:t>x</a:t>
            </a:r>
            <a:r>
              <a:rPr lang="en-US" altLang="en-US" sz="3600" dirty="0" smtClean="0">
                <a:solidFill>
                  <a:srgbClr val="FF0000"/>
                </a:solidFill>
              </a:rPr>
              <a:t>: </a:t>
            </a:r>
            <a:r>
              <a:rPr lang="en-US" altLang="en-US" sz="3600" dirty="0" err="1" smtClean="0">
                <a:solidFill>
                  <a:srgbClr val="FF0000"/>
                </a:solidFill>
              </a:rPr>
              <a:t>bộ</a:t>
            </a:r>
            <a:r>
              <a:rPr lang="en-US" altLang="en-US" sz="3600" dirty="0" smtClean="0">
                <a:solidFill>
                  <a:srgbClr val="FF0000"/>
                </a:solidFill>
              </a:rPr>
              <a:t> </a:t>
            </a:r>
            <a:r>
              <a:rPr lang="en-US" altLang="en-US" sz="3600" dirty="0" err="1" smtClean="0">
                <a:solidFill>
                  <a:srgbClr val="FF0000"/>
                </a:solidFill>
              </a:rPr>
              <a:t>ước</a:t>
            </a:r>
            <a:r>
              <a:rPr lang="en-US" altLang="en-US" sz="3600" dirty="0" smtClean="0">
                <a:solidFill>
                  <a:srgbClr val="FF0000"/>
                </a:solidFill>
              </a:rPr>
              <a:t> </a:t>
            </a:r>
            <a:r>
              <a:rPr lang="en-US" altLang="en-US" sz="3600" dirty="0" err="1" smtClean="0">
                <a:solidFill>
                  <a:srgbClr val="FF0000"/>
                </a:solidFill>
              </a:rPr>
              <a:t>lượng</a:t>
            </a:r>
            <a:r>
              <a:rPr lang="en-US" altLang="en-US" sz="3600" dirty="0" smtClean="0">
                <a:solidFill>
                  <a:srgbClr val="FF0000"/>
                </a:solidFill>
              </a:rPr>
              <a:t> </a:t>
            </a:r>
            <a:r>
              <a:rPr lang="en-US" altLang="en-US" sz="3600" dirty="0" err="1" smtClean="0">
                <a:solidFill>
                  <a:srgbClr val="FF0000"/>
                </a:solidFill>
              </a:rPr>
              <a:t>không</a:t>
            </a:r>
            <a:r>
              <a:rPr lang="en-US" altLang="en-US" sz="3600" dirty="0" smtClean="0">
                <a:solidFill>
                  <a:srgbClr val="FF0000"/>
                </a:solidFill>
              </a:rPr>
              <a:t> </a:t>
            </a:r>
            <a:r>
              <a:rPr lang="en-US" altLang="en-US" sz="3600" dirty="0" err="1" smtClean="0">
                <a:solidFill>
                  <a:srgbClr val="FF0000"/>
                </a:solidFill>
              </a:rPr>
              <a:t>lệch</a:t>
            </a:r>
            <a:endParaRPr lang="en-US" altLang="en-US" sz="3600" dirty="0">
              <a:solidFill>
                <a:srgbClr val="FF0000"/>
              </a:solidFill>
            </a:endParaRPr>
          </a:p>
        </p:txBody>
      </p:sp>
      <p:cxnSp>
        <p:nvCxnSpPr>
          <p:cNvPr id="21" name="Straight Connector 20"/>
          <p:cNvCxnSpPr>
            <a:cxnSpLocks noChangeShapeType="1"/>
          </p:cNvCxnSpPr>
          <p:nvPr/>
        </p:nvCxnSpPr>
        <p:spPr bwMode="auto">
          <a:xfrm>
            <a:off x="6592389" y="34290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3074" name="Object 18" descr="mu sub xbar = 3.5"/>
          <p:cNvGraphicFramePr>
            <a:graphicFrameLocks noChangeAspect="1"/>
          </p:cNvGraphicFramePr>
          <p:nvPr>
            <p:extLst>
              <p:ext uri="{D42A27DB-BD31-4B8C-83A1-F6EECF244321}">
                <p14:modId xmlns:p14="http://schemas.microsoft.com/office/powerpoint/2010/main" val="1618433081"/>
              </p:ext>
            </p:extLst>
          </p:nvPr>
        </p:nvGraphicFramePr>
        <p:xfrm>
          <a:off x="5192485" y="2780211"/>
          <a:ext cx="1684338" cy="685800"/>
        </p:xfrm>
        <a:graphic>
          <a:graphicData uri="http://schemas.openxmlformats.org/presentationml/2006/ole">
            <mc:AlternateContent xmlns:mc="http://schemas.openxmlformats.org/markup-compatibility/2006">
              <mc:Choice xmlns:v="urn:schemas-microsoft-com:vml" Requires="v">
                <p:oleObj spid="_x0000_s91330" name="Equation" r:id="rId13" imgW="533160" imgH="241200" progId="Equation.DSMT4">
                  <p:embed/>
                </p:oleObj>
              </mc:Choice>
              <mc:Fallback>
                <p:oleObj name="Equation" r:id="rId13" imgW="533160" imgH="241200" progId="Equation.DSMT4">
                  <p:embed/>
                  <p:pic>
                    <p:nvPicPr>
                      <p:cNvPr id="3074" name="Object 18" descr="mu sub xbar =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2485" y="2780211"/>
                        <a:ext cx="1684338" cy="685800"/>
                      </a:xfrm>
                      <a:prstGeom prst="rect">
                        <a:avLst/>
                      </a:prstGeom>
                      <a:noFill/>
                      <a:ln>
                        <a:noFill/>
                      </a:ln>
                      <a:effectLst/>
                    </p:spPr>
                  </p:pic>
                </p:oleObj>
              </mc:Fallback>
            </mc:AlternateContent>
          </a:graphicData>
        </a:graphic>
      </p:graphicFrame>
      <p:graphicFrame>
        <p:nvGraphicFramePr>
          <p:cNvPr id="3075" name="Object 19" descr="mu = 3.5"/>
          <p:cNvGraphicFramePr>
            <a:graphicFrameLocks noChangeAspect="1"/>
          </p:cNvGraphicFramePr>
          <p:nvPr>
            <p:extLst>
              <p:ext uri="{D42A27DB-BD31-4B8C-83A1-F6EECF244321}">
                <p14:modId xmlns:p14="http://schemas.microsoft.com/office/powerpoint/2010/main" val="1789406133"/>
              </p:ext>
            </p:extLst>
          </p:nvPr>
        </p:nvGraphicFramePr>
        <p:xfrm>
          <a:off x="5205548" y="2233748"/>
          <a:ext cx="1600200" cy="673100"/>
        </p:xfrm>
        <a:graphic>
          <a:graphicData uri="http://schemas.openxmlformats.org/presentationml/2006/ole">
            <mc:AlternateContent xmlns:mc="http://schemas.openxmlformats.org/markup-compatibility/2006">
              <mc:Choice xmlns:v="urn:schemas-microsoft-com:vml" Requires="v">
                <p:oleObj spid="_x0000_s91331" name="Equation" r:id="rId15" imgW="482400" imgH="203040" progId="Equation.DSMT4">
                  <p:embed/>
                </p:oleObj>
              </mc:Choice>
              <mc:Fallback>
                <p:oleObj name="Equation" r:id="rId15" imgW="482400" imgH="203040" progId="Equation.DSMT4">
                  <p:embed/>
                  <p:pic>
                    <p:nvPicPr>
                      <p:cNvPr id="3075" name="Object 19" descr="mu =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05548" y="2233748"/>
                        <a:ext cx="1600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3"/>
          <p:cNvSpPr>
            <a:spLocks noChangeArrowheads="1"/>
          </p:cNvSpPr>
          <p:nvPr/>
        </p:nvSpPr>
        <p:spPr bwMode="auto">
          <a:xfrm>
            <a:off x="-152400" y="4992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trung</a:t>
            </a:r>
            <a:r>
              <a:rPr lang="en-US" altLang="en-US" sz="4000" dirty="0" smtClean="0">
                <a:solidFill>
                  <a:srgbClr val="008000"/>
                </a:solidFill>
              </a:rPr>
              <a:t> </a:t>
            </a:r>
            <a:r>
              <a:rPr lang="en-US" altLang="en-US" sz="4000" dirty="0" err="1" smtClean="0">
                <a:solidFill>
                  <a:srgbClr val="008000"/>
                </a:solidFill>
              </a:rPr>
              <a:t>bình</a:t>
            </a:r>
            <a:endParaRPr lang="en-US" altLang="en-US" sz="4000" dirty="0">
              <a:solidFill>
                <a:srgbClr val="008000"/>
              </a:solidFill>
            </a:endParaRPr>
          </a:p>
        </p:txBody>
      </p:sp>
    </p:spTree>
    <p:extLst>
      <p:ext uri="{BB962C8B-B14F-4D97-AF65-F5344CB8AC3E}">
        <p14:creationId xmlns:p14="http://schemas.microsoft.com/office/powerpoint/2010/main" val="22887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2000"/>
                                        <p:tgtEl>
                                          <p:spTgt spid="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0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xEl>
                                              <p:pRg st="0" end="0"/>
                                            </p:txEl>
                                          </p:spTgt>
                                        </p:tgtEl>
                                        <p:attrNameLst>
                                          <p:attrName>style.visibility</p:attrName>
                                        </p:attrNameLst>
                                      </p:cBhvr>
                                      <p:to>
                                        <p:strVal val="visible"/>
                                      </p:to>
                                    </p:set>
                                    <p:animEffect transition="in" filter="fade">
                                      <p:cBhvr>
                                        <p:cTn id="15" dur="2000"/>
                                        <p:tgtEl>
                                          <p:spTgt spid="3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
                                            <p:txEl>
                                              <p:pRg st="1" end="1"/>
                                            </p:txEl>
                                          </p:spTgt>
                                        </p:tgtEl>
                                        <p:attrNameLst>
                                          <p:attrName>style.visibility</p:attrName>
                                        </p:attrNameLst>
                                      </p:cBhvr>
                                      <p:to>
                                        <p:strVal val="visible"/>
                                      </p:to>
                                    </p:set>
                                    <p:animEffect transition="in" filter="fade">
                                      <p:cBhvr>
                                        <p:cTn id="20" dur="2000"/>
                                        <p:tgtEl>
                                          <p:spTgt spid="3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
                                            <p:txEl>
                                              <p:pRg st="2" end="2"/>
                                            </p:txEl>
                                          </p:spTgt>
                                        </p:tgtEl>
                                        <p:attrNameLst>
                                          <p:attrName>style.visibility</p:attrName>
                                        </p:attrNameLst>
                                      </p:cBhvr>
                                      <p:to>
                                        <p:strVal val="visible"/>
                                      </p:to>
                                    </p:set>
                                    <p:animEffect transition="in" filter="fade">
                                      <p:cBhvr>
                                        <p:cTn id="25" dur="2000"/>
                                        <p:tgtEl>
                                          <p:spTgt spid="34">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4">
                                            <p:txEl>
                                              <p:pRg st="3" end="3"/>
                                            </p:txEl>
                                          </p:spTgt>
                                        </p:tgtEl>
                                        <p:attrNameLst>
                                          <p:attrName>style.visibility</p:attrName>
                                        </p:attrNameLst>
                                      </p:cBhvr>
                                      <p:to>
                                        <p:strVal val="visible"/>
                                      </p:to>
                                    </p:set>
                                    <p:animEffect transition="in" filter="fade">
                                      <p:cBhvr>
                                        <p:cTn id="30" dur="20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0"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err="1" smtClean="0"/>
              <a:t>Bộ</a:t>
            </a:r>
            <a:r>
              <a:rPr lang="en-US" altLang="en-US" dirty="0" smtClean="0"/>
              <a:t> </a:t>
            </a:r>
            <a:r>
              <a:rPr lang="en-US" altLang="en-US" dirty="0" err="1" smtClean="0"/>
              <a:t>ước</a:t>
            </a:r>
            <a:r>
              <a:rPr lang="en-US" altLang="en-US" dirty="0" smtClean="0"/>
              <a:t> </a:t>
            </a:r>
            <a:r>
              <a:rPr lang="en-US" altLang="en-US" dirty="0" err="1" smtClean="0"/>
              <a:t>lượng</a:t>
            </a:r>
            <a:r>
              <a:rPr lang="en-US" altLang="en-US" dirty="0" smtClean="0"/>
              <a:t> </a:t>
            </a:r>
            <a:r>
              <a:rPr lang="en-US" altLang="en-US" dirty="0" err="1" smtClean="0"/>
              <a:t>không</a:t>
            </a:r>
            <a:r>
              <a:rPr lang="en-US" altLang="en-US" dirty="0" smtClean="0"/>
              <a:t> </a:t>
            </a:r>
            <a:r>
              <a:rPr lang="en-US" altLang="en-US" dirty="0" err="1" smtClean="0"/>
              <a:t>lệch</a:t>
            </a:r>
            <a:r>
              <a:rPr lang="en-US" altLang="en-US" dirty="0" smtClean="0"/>
              <a:t> </a:t>
            </a:r>
            <a:r>
              <a:rPr lang="en-US" altLang="en-US" dirty="0" err="1" smtClean="0"/>
              <a:t>và</a:t>
            </a:r>
            <a:r>
              <a:rPr lang="en-US" altLang="en-US" dirty="0" smtClean="0"/>
              <a:t> </a:t>
            </a:r>
            <a:r>
              <a:rPr lang="en-US" altLang="en-US" dirty="0" err="1" smtClean="0"/>
              <a:t>lệch</a:t>
            </a:r>
            <a:endParaRPr lang="en-US" altLang="en-US" dirty="0" smtClean="0"/>
          </a:p>
        </p:txBody>
      </p:sp>
      <p:sp>
        <p:nvSpPr>
          <p:cNvPr id="26627" name="Rectangle 3"/>
          <p:cNvSpPr>
            <a:spLocks noGrp="1" noChangeArrowheads="1"/>
          </p:cNvSpPr>
          <p:nvPr>
            <p:ph idx="1"/>
          </p:nvPr>
        </p:nvSpPr>
        <p:spPr>
          <a:xfrm>
            <a:off x="0" y="1143000"/>
            <a:ext cx="9144000" cy="5257800"/>
          </a:xfrm>
        </p:spPr>
        <p:txBody>
          <a:bodyPr/>
          <a:lstStyle/>
          <a:p>
            <a:pPr indent="-63500" eaLnBrk="1" hangingPunct="1">
              <a:lnSpc>
                <a:spcPct val="80000"/>
              </a:lnSpc>
              <a:buFont typeface="Wingdings" panose="05000000000000000000" pitchFamily="2" charset="2"/>
              <a:buNone/>
            </a:pPr>
            <a:r>
              <a:rPr lang="en-US" altLang="en-US" sz="2800" dirty="0" err="1" smtClean="0">
                <a:solidFill>
                  <a:srgbClr val="FF0000"/>
                </a:solidFill>
                <a:latin typeface="Arial" panose="020B0604020202020204" pitchFamily="34" charset="0"/>
                <a:cs typeface="Arial" panose="020B0604020202020204" pitchFamily="34" charset="0"/>
              </a:rPr>
              <a:t>Bộ</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ước</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lượng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không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lệch</a:t>
            </a:r>
            <a:r>
              <a:rPr lang="en-US" altLang="en-US" sz="2800" dirty="0" smtClean="0">
                <a:solidFill>
                  <a:srgbClr val="FF0000"/>
                </a:solidFill>
                <a:latin typeface="Arial" panose="020B0604020202020204" pitchFamily="34" charset="0"/>
                <a:cs typeface="Arial" panose="020B0604020202020204" pitchFamily="34" charset="0"/>
              </a:rPr>
              <a:t>:</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một</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giá</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trị</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thống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kê</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mà</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có</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phân</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phối</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có</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giá</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trị</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trung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bình</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bằng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với</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tham</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số</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của</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quần</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err="1">
                <a:solidFill>
                  <a:srgbClr val="FF0000"/>
                </a:solidFill>
                <a:latin typeface="Arial" panose="020B0604020202020204" pitchFamily="34" charset="0"/>
                <a:cs typeface="Arial" panose="020B0604020202020204" pitchFamily="34" charset="0"/>
              </a:rPr>
              <a:t>T</a:t>
            </a:r>
            <a:r>
              <a:rPr lang="en-US" altLang="en-US" sz="2800" dirty="0" err="1" smtClean="0">
                <a:solidFill>
                  <a:srgbClr val="FF0000"/>
                </a:solidFill>
                <a:latin typeface="Arial" panose="020B0604020202020204" pitchFamily="34" charset="0"/>
                <a:cs typeface="Arial" panose="020B0604020202020204" pitchFamily="34" charset="0"/>
              </a:rPr>
              <a:t>rung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bình</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là</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bộ</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ước</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lượng</a:t>
            </a:r>
            <a:r>
              <a:rPr lang="en-US" altLang="en-US" sz="2800" dirty="0" smtClean="0">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không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lệch</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với</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trung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bình</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của</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quần</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err="1" smtClean="0">
                <a:solidFill>
                  <a:srgbClr val="FF0000"/>
                </a:solidFill>
                <a:latin typeface="Arial" panose="020B0604020202020204" pitchFamily="34" charset="0"/>
                <a:cs typeface="Arial" panose="020B0604020202020204" pitchFamily="34" charset="0"/>
              </a:rPr>
              <a:t>Tỉ</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tỉ</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lệ</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err="1">
                <a:solidFill>
                  <a:srgbClr val="FF0000"/>
                </a:solidFill>
                <a:latin typeface="Arial" panose="020B0604020202020204" pitchFamily="34" charset="0"/>
                <a:cs typeface="Arial" panose="020B0604020202020204" pitchFamily="34" charset="0"/>
              </a:rPr>
              <a:t>P</a:t>
            </a:r>
            <a:r>
              <a:rPr lang="en-US" altLang="en-US" sz="2800" dirty="0" err="1" smtClean="0">
                <a:solidFill>
                  <a:srgbClr val="FF0000"/>
                </a:solidFill>
                <a:latin typeface="Arial" panose="020B0604020202020204" pitchFamily="34" charset="0"/>
                <a:cs typeface="Arial" panose="020B0604020202020204" pitchFamily="34" charset="0"/>
              </a:rPr>
              <a:t>hương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sai</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phương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sai</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a:solidFill>
                  <a:srgbClr val="FF0000"/>
                </a:solidFill>
                <a:latin typeface="Arial" panose="020B0604020202020204" pitchFamily="34" charset="0"/>
                <a:cs typeface="Arial" panose="020B0604020202020204" pitchFamily="34" charset="0"/>
              </a:rPr>
              <a:t>S</a:t>
            </a:r>
            <a:r>
              <a:rPr lang="en-US" altLang="en-US" sz="2800" dirty="0" smtClean="0">
                <a:solidFill>
                  <a:srgbClr val="FF0000"/>
                </a:solidFill>
                <a:latin typeface="Arial" panose="020B0604020202020204" pitchFamily="34" charset="0"/>
                <a:cs typeface="Arial" panose="020B0604020202020204" pitchFamily="34" charset="0"/>
              </a:rPr>
              <a:t>ample range</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lượng</a:t>
            </a:r>
            <a:r>
              <a:rPr lang="en-US" altLang="en-US" sz="2800" dirty="0" smtClean="0">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lệch</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với</a:t>
            </a:r>
            <a:r>
              <a:rPr lang="en-US" altLang="en-US" sz="2800" dirty="0" smtClean="0">
                <a:latin typeface="Arial" panose="020B0604020202020204" pitchFamily="34" charset="0"/>
                <a:cs typeface="Arial" panose="020B0604020202020204" pitchFamily="34" charset="0"/>
              </a:rPr>
              <a:t> range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endParaRPr lang="en-US" altLang="en-U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12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26627" name="Rectangle 3"/>
          <p:cNvSpPr>
            <a:spLocks noGrp="1" noChangeArrowheads="1"/>
          </p:cNvSpPr>
          <p:nvPr>
            <p:ph idx="1"/>
          </p:nvPr>
        </p:nvSpPr>
        <p:spPr>
          <a:xfrm>
            <a:off x="304800" y="1752600"/>
            <a:ext cx="8001000" cy="3810000"/>
          </a:xfrm>
        </p:spPr>
        <p:txBody>
          <a:bodyPr/>
          <a:lstStyle/>
          <a:p>
            <a:pPr indent="-4763" algn="just" eaLnBrk="1" hangingPunct="1">
              <a:lnSpc>
                <a:spcPct val="80000"/>
              </a:lnSpc>
              <a:buFont typeface="Wingdings" panose="05000000000000000000" pitchFamily="2" charset="2"/>
              <a:buNone/>
            </a:pPr>
            <a:r>
              <a:rPr lang="vi-VN" altLang="en-US" sz="2800" dirty="0">
                <a:latin typeface="Arial" panose="020B0604020202020204" pitchFamily="34" charset="0"/>
                <a:cs typeface="Arial" panose="020B0604020202020204" pitchFamily="34" charset="0"/>
              </a:rPr>
              <a:t>Giả sử thời gian trung bình mà sinh viên đại học cần để hoàn thành bằng cấp là 4,7 năm. Độ lệch chuẩn là 0,3. Xác suất mà 40 sinh viên đại học được chọn ngẫu nhiên sẽ có thời gian hoàn thành trung bình dưới 4,4 năm là </a:t>
            </a:r>
            <a:r>
              <a:rPr lang="en-US" altLang="en-US" sz="2800" dirty="0" err="1" smtClean="0">
                <a:latin typeface="Arial" panose="020B0604020202020204" pitchFamily="34" charset="0"/>
                <a:cs typeface="Arial" panose="020B0604020202020204" pitchFamily="34" charset="0"/>
              </a:rPr>
              <a:t>bao</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nhiêu</a:t>
            </a:r>
            <a:r>
              <a:rPr lang="vi-VN" altLang="en-US" sz="2800" dirty="0" smtClean="0">
                <a:latin typeface="Arial" panose="020B0604020202020204" pitchFamily="34" charset="0"/>
                <a:cs typeface="Arial" panose="020B0604020202020204" pitchFamily="34" charset="0"/>
              </a:rPr>
              <a:t>?</a:t>
            </a:r>
            <a:endParaRPr lang="en-US" altLang="en-U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Normal curve center at 4.7, 4.4 labeled and the right side of 4.4 shaded with a question mark in that 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0" y="2286000"/>
            <a:ext cx="41719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p:nvPr>
        </p:nvSpPr>
        <p:spPr>
          <a:xfrm>
            <a:off x="23949" y="489857"/>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4101"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i="1" dirty="0" smtClean="0">
                <a:solidFill>
                  <a:srgbClr val="000099"/>
                </a:solidFill>
                <a:latin typeface="Symbol" panose="05050102010706020507" pitchFamily="18" charset="2"/>
                <a:cs typeface="Times New Roman" panose="02020603050405020304" pitchFamily="18" charset="0"/>
              </a:rPr>
              <a:t>m</a:t>
            </a:r>
            <a:r>
              <a:rPr lang="en-US" altLang="en-US" dirty="0" smtClean="0">
                <a:solidFill>
                  <a:srgbClr val="000099"/>
                </a:solidFill>
              </a:rPr>
              <a:t> = 4.7, </a:t>
            </a:r>
            <a:r>
              <a:rPr lang="en-US" altLang="en-US" dirty="0" smtClean="0">
                <a:solidFill>
                  <a:srgbClr val="000099"/>
                </a:solidFill>
                <a:latin typeface="Symbol" panose="05050102010706020507" pitchFamily="18" charset="2"/>
              </a:rPr>
              <a:t>s</a:t>
            </a:r>
            <a:r>
              <a:rPr lang="en-US" altLang="en-US" dirty="0" smtClean="0">
                <a:solidFill>
                  <a:srgbClr val="000099"/>
                </a:solidFill>
              </a:rPr>
              <a:t> = 0.3, n = 40, P(</a:t>
            </a:r>
            <a:r>
              <a:rPr lang="en-US" altLang="en-US" sz="1600" dirty="0" smtClean="0">
                <a:solidFill>
                  <a:srgbClr val="000099"/>
                </a:solidFill>
              </a:rPr>
              <a:t> </a:t>
            </a:r>
            <a:r>
              <a:rPr lang="en-US" altLang="en-US" i="1" dirty="0" smtClean="0">
                <a:solidFill>
                  <a:srgbClr val="000099"/>
                </a:solidFill>
                <a:latin typeface="Times New Roman" panose="02020603050405020304" pitchFamily="18" charset="0"/>
                <a:cs typeface="Times New Roman" panose="02020603050405020304" pitchFamily="18" charset="0"/>
              </a:rPr>
              <a:t>x</a:t>
            </a:r>
            <a:r>
              <a:rPr lang="en-US" altLang="en-US" dirty="0" smtClean="0">
                <a:solidFill>
                  <a:srgbClr val="000099"/>
                </a:solidFill>
              </a:rPr>
              <a:t> &lt; 4.4) = ?</a:t>
            </a:r>
          </a:p>
        </p:txBody>
      </p:sp>
      <p:graphicFrame>
        <p:nvGraphicFramePr>
          <p:cNvPr id="6" name="Object 2" descr="xbar ~ N(4.7,0.3/root(40))"/>
          <p:cNvGraphicFramePr>
            <a:graphicFrameLocks noChangeAspect="1"/>
          </p:cNvGraphicFramePr>
          <p:nvPr/>
        </p:nvGraphicFramePr>
        <p:xfrm>
          <a:off x="762000" y="2362200"/>
          <a:ext cx="3067050" cy="1219200"/>
        </p:xfrm>
        <a:graphic>
          <a:graphicData uri="http://schemas.openxmlformats.org/presentationml/2006/ole">
            <mc:AlternateContent xmlns:mc="http://schemas.openxmlformats.org/markup-compatibility/2006">
              <mc:Choice xmlns:v="urn:schemas-microsoft-com:vml" Requires="v">
                <p:oleObj spid="_x0000_s97381" name="Equation" r:id="rId5" imgW="1054080" imgH="419040" progId="Equation.DSMT4">
                  <p:embed/>
                </p:oleObj>
              </mc:Choice>
              <mc:Fallback>
                <p:oleObj name="Equation" r:id="rId5" imgW="1054080" imgH="419040" progId="Equation.DSMT4">
                  <p:embed/>
                  <p:pic>
                    <p:nvPicPr>
                      <p:cNvPr id="6" name="Object 2" descr="xbar ~ N(4.7,0.3/root(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362200"/>
                        <a:ext cx="30670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102" name="Straight Connector 8" descr="bar"/>
          <p:cNvCxnSpPr>
            <a:cxnSpLocks noChangeShapeType="1"/>
          </p:cNvCxnSpPr>
          <p:nvPr/>
        </p:nvCxnSpPr>
        <p:spPr bwMode="auto">
          <a:xfrm flipH="1">
            <a:off x="4876800" y="1752600"/>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4489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fade">
                                      <p:cBhvr>
                                        <p:cTn id="12" dur="2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Normal curve center at 4.7, 4.4 labeled and the right side of 4.4 shaded with a question mark in that 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725" y="3352800"/>
            <a:ext cx="31654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2"/>
          <p:cNvSpPr>
            <a:spLocks noGrp="1" noChangeArrowheads="1"/>
          </p:cNvSpPr>
          <p:nvPr>
            <p:ph type="title"/>
          </p:nvPr>
        </p:nvSpPr>
        <p:spPr>
          <a:xfrm>
            <a:off x="0" y="4572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5125"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smtClean="0">
                <a:solidFill>
                  <a:srgbClr val="000099"/>
                </a:solidFill>
              </a:rPr>
              <a:t>           P(</a:t>
            </a:r>
            <a:r>
              <a:rPr lang="en-US" altLang="en-US" sz="16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4.4) = ?</a:t>
            </a:r>
          </a:p>
        </p:txBody>
      </p:sp>
      <p:graphicFrame>
        <p:nvGraphicFramePr>
          <p:cNvPr id="6" name="Object 2" descr="xbar ~ N(4.7,0.3/root(40))"/>
          <p:cNvGraphicFramePr>
            <a:graphicFrameLocks noChangeAspect="1"/>
          </p:cNvGraphicFramePr>
          <p:nvPr/>
        </p:nvGraphicFramePr>
        <p:xfrm>
          <a:off x="1809750" y="2209800"/>
          <a:ext cx="3067050" cy="1219200"/>
        </p:xfrm>
        <a:graphic>
          <a:graphicData uri="http://schemas.openxmlformats.org/presentationml/2006/ole">
            <mc:AlternateContent xmlns:mc="http://schemas.openxmlformats.org/markup-compatibility/2006">
              <mc:Choice xmlns:v="urn:schemas-microsoft-com:vml" Requires="v">
                <p:oleObj spid="_x0000_s98405" name="Equation" r:id="rId5" imgW="1054080" imgH="419040" progId="Equation.DSMT4">
                  <p:embed/>
                </p:oleObj>
              </mc:Choice>
              <mc:Fallback>
                <p:oleObj name="Equation" r:id="rId5" imgW="1054080" imgH="419040" progId="Equation.DSMT4">
                  <p:embed/>
                  <p:pic>
                    <p:nvPicPr>
                      <p:cNvPr id="6" name="Object 2" descr="xbar ~ N(4.7,0.3/root(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9750" y="2209800"/>
                        <a:ext cx="30670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126" name="Straight Connector 8" descr="xbar ~ N(4.7,0.3/root(40))"/>
          <p:cNvCxnSpPr>
            <a:cxnSpLocks noChangeShapeType="1"/>
          </p:cNvCxnSpPr>
          <p:nvPr/>
        </p:nvCxnSpPr>
        <p:spPr bwMode="auto">
          <a:xfrm flipH="1">
            <a:off x="2148841" y="1728652"/>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543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fade">
                                      <p:cBhvr>
                                        <p:cTn id="12" dur="2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54" y="4572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28675" name="Rectangle 3"/>
          <p:cNvSpPr>
            <a:spLocks noGrp="1" noChangeArrowheads="1"/>
          </p:cNvSpPr>
          <p:nvPr>
            <p:ph idx="1"/>
          </p:nvPr>
        </p:nvSpPr>
        <p:spPr>
          <a:xfrm>
            <a:off x="457200" y="1905000"/>
            <a:ext cx="8305800" cy="3581400"/>
          </a:xfrm>
        </p:spPr>
        <p:txBody>
          <a:bodyPr/>
          <a:lstStyle/>
          <a:p>
            <a:pPr indent="-4763" algn="just" eaLnBrk="1" hangingPunct="1">
              <a:buFont typeface="Wingdings" panose="05000000000000000000" pitchFamily="2" charset="2"/>
              <a:buNone/>
            </a:pPr>
            <a:r>
              <a:rPr lang="vi-VN" altLang="en-US" dirty="0">
                <a:latin typeface="Arial" panose="020B0604020202020204" pitchFamily="34" charset="0"/>
                <a:cs typeface="Arial" panose="020B0604020202020204" pitchFamily="34" charset="0"/>
              </a:rPr>
              <a:t>Giả sử </a:t>
            </a:r>
            <a:r>
              <a:rPr lang="en-US" altLang="en-US" dirty="0" err="1" smtClean="0">
                <a:latin typeface="Arial" panose="020B0604020202020204" pitchFamily="34" charset="0"/>
                <a:cs typeface="Arial" panose="020B0604020202020204" pitchFamily="34" charset="0"/>
              </a:rPr>
              <a:t>việc</a:t>
            </a:r>
            <a:r>
              <a:rPr lang="en-US" altLang="en-US" dirty="0" smtClean="0">
                <a:latin typeface="Arial" panose="020B0604020202020204" pitchFamily="34" charset="0"/>
                <a:cs typeface="Arial" panose="020B0604020202020204" pitchFamily="34" charset="0"/>
              </a:rPr>
              <a:t> </a:t>
            </a:r>
            <a:r>
              <a:rPr lang="vi-VN" altLang="en-US" dirty="0" smtClean="0">
                <a:latin typeface="Arial" panose="020B0604020202020204" pitchFamily="34" charset="0"/>
                <a:cs typeface="Arial" panose="020B0604020202020204" pitchFamily="34" charset="0"/>
              </a:rPr>
              <a:t>tăng </a:t>
            </a:r>
            <a:r>
              <a:rPr lang="vi-VN" altLang="en-US" dirty="0">
                <a:latin typeface="Arial" panose="020B0604020202020204" pitchFamily="34" charset="0"/>
                <a:cs typeface="Arial" panose="020B0604020202020204" pitchFamily="34" charset="0"/>
              </a:rPr>
              <a:t>cổ phiếu </a:t>
            </a:r>
            <a:r>
              <a:rPr lang="en-US" altLang="en-US" dirty="0" err="1" smtClean="0">
                <a:latin typeface="Arial" panose="020B0604020202020204" pitchFamily="34" charset="0"/>
                <a:cs typeface="Arial" panose="020B0604020202020204" pitchFamily="34" charset="0"/>
              </a:rPr>
              <a:t>tuân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theo</a:t>
            </a:r>
            <a:r>
              <a:rPr lang="en-US" altLang="en-US" dirty="0" smtClean="0">
                <a:latin typeface="Arial" panose="020B0604020202020204" pitchFamily="34" charset="0"/>
                <a:cs typeface="Arial" panose="020B0604020202020204" pitchFamily="34" charset="0"/>
              </a:rPr>
              <a:t> </a:t>
            </a:r>
            <a:r>
              <a:rPr lang="vi-VN" altLang="en-US" dirty="0" smtClean="0">
                <a:latin typeface="Arial" panose="020B0604020202020204" pitchFamily="34" charset="0"/>
                <a:cs typeface="Arial" panose="020B0604020202020204" pitchFamily="34" charset="0"/>
              </a:rPr>
              <a:t>phân </a:t>
            </a:r>
            <a:r>
              <a:rPr lang="vi-VN" altLang="en-US" dirty="0">
                <a:latin typeface="Arial" panose="020B0604020202020204" pitchFamily="34" charset="0"/>
                <a:cs typeface="Arial" panose="020B0604020202020204" pitchFamily="34" charset="0"/>
              </a:rPr>
              <a:t>phối </a:t>
            </a:r>
            <a:r>
              <a:rPr lang="en-US" altLang="en-US" dirty="0" err="1" smtClean="0">
                <a:latin typeface="Arial" panose="020B0604020202020204" pitchFamily="34" charset="0"/>
                <a:cs typeface="Arial" panose="020B0604020202020204" pitchFamily="34" charset="0"/>
              </a:rPr>
              <a:t>chuẩn</a:t>
            </a:r>
            <a:r>
              <a:rPr lang="en-US" altLang="en-US" dirty="0" smtClean="0">
                <a:latin typeface="Arial" panose="020B0604020202020204" pitchFamily="34" charset="0"/>
                <a:cs typeface="Arial" panose="020B0604020202020204" pitchFamily="34" charset="0"/>
              </a:rPr>
              <a:t> </a:t>
            </a:r>
            <a:r>
              <a:rPr lang="vi-VN" altLang="en-US" dirty="0" smtClean="0">
                <a:latin typeface="Arial" panose="020B0604020202020204" pitchFamily="34" charset="0"/>
                <a:cs typeface="Arial" panose="020B0604020202020204" pitchFamily="34" charset="0"/>
              </a:rPr>
              <a:t>với </a:t>
            </a:r>
            <a:r>
              <a:rPr lang="vi-VN" altLang="en-US" dirty="0">
                <a:latin typeface="Arial" panose="020B0604020202020204" pitchFamily="34" charset="0"/>
                <a:cs typeface="Arial" panose="020B0604020202020204" pitchFamily="34" charset="0"/>
              </a:rPr>
              <a:t>giá trị trung bình là </a:t>
            </a:r>
            <a:r>
              <a:rPr lang="vi-VN" altLang="en-US" dirty="0">
                <a:solidFill>
                  <a:srgbClr val="FF0000"/>
                </a:solidFill>
                <a:latin typeface="Arial" panose="020B0604020202020204" pitchFamily="34" charset="0"/>
                <a:cs typeface="Arial" panose="020B0604020202020204" pitchFamily="34" charset="0"/>
              </a:rPr>
              <a:t>3</a:t>
            </a:r>
            <a:r>
              <a:rPr lang="vi-VN" altLang="en-US" dirty="0">
                <a:latin typeface="Arial" panose="020B0604020202020204" pitchFamily="34" charset="0"/>
                <a:cs typeface="Arial" panose="020B0604020202020204" pitchFamily="34" charset="0"/>
              </a:rPr>
              <a:t> phần trăm và độ lệch chuẩn là </a:t>
            </a:r>
            <a:r>
              <a:rPr lang="vi-VN" altLang="en-US" dirty="0">
                <a:solidFill>
                  <a:srgbClr val="FF0000"/>
                </a:solidFill>
                <a:latin typeface="Arial" panose="020B0604020202020204" pitchFamily="34" charset="0"/>
                <a:cs typeface="Arial" panose="020B0604020202020204" pitchFamily="34" charset="0"/>
              </a:rPr>
              <a:t>5 </a:t>
            </a:r>
            <a:r>
              <a:rPr lang="vi-VN" altLang="en-US" dirty="0">
                <a:latin typeface="Arial" panose="020B0604020202020204" pitchFamily="34" charset="0"/>
                <a:cs typeface="Arial" panose="020B0604020202020204" pitchFamily="34" charset="0"/>
              </a:rPr>
              <a:t>phần trăm. Nếu </a:t>
            </a:r>
            <a:r>
              <a:rPr lang="vi-VN" altLang="en-US" dirty="0" smtClean="0">
                <a:latin typeface="Arial" panose="020B0604020202020204" pitchFamily="34" charset="0"/>
                <a:cs typeface="Arial" panose="020B0604020202020204" pitchFamily="34" charset="0"/>
              </a:rPr>
              <a:t>danh </a:t>
            </a:r>
            <a:r>
              <a:rPr lang="vi-VN" altLang="en-US" dirty="0">
                <a:latin typeface="Arial" panose="020B0604020202020204" pitchFamily="34" charset="0"/>
                <a:cs typeface="Arial" panose="020B0604020202020204" pitchFamily="34" charset="0"/>
              </a:rPr>
              <a:t>mục đầu tư </a:t>
            </a:r>
            <a:r>
              <a:rPr lang="en-US" altLang="en-US" dirty="0" smtClean="0">
                <a:latin typeface="Arial" panose="020B0604020202020204" pitchFamily="34" charset="0"/>
                <a:cs typeface="Arial" panose="020B0604020202020204" pitchFamily="34" charset="0"/>
              </a:rPr>
              <a:t>(</a:t>
            </a:r>
            <a:r>
              <a:rPr lang="vi-VN" altLang="en-US" dirty="0" smtClean="0">
                <a:latin typeface="Arial" panose="020B0604020202020204" pitchFamily="34" charset="0"/>
                <a:cs typeface="Arial" panose="020B0604020202020204" pitchFamily="34" charset="0"/>
              </a:rPr>
              <a:t>được </a:t>
            </a:r>
            <a:r>
              <a:rPr lang="vi-VN" altLang="en-US" dirty="0">
                <a:latin typeface="Arial" panose="020B0604020202020204" pitchFamily="34" charset="0"/>
                <a:cs typeface="Arial" panose="020B0604020202020204" pitchFamily="34" charset="0"/>
              </a:rPr>
              <a:t>chọn ngẫu nhiên) của bạn bao gồm </a:t>
            </a:r>
            <a:r>
              <a:rPr lang="vi-VN" altLang="en-US" dirty="0">
                <a:solidFill>
                  <a:srgbClr val="FF0000"/>
                </a:solidFill>
                <a:latin typeface="Arial" panose="020B0604020202020204" pitchFamily="34" charset="0"/>
                <a:cs typeface="Arial" panose="020B0604020202020204" pitchFamily="34" charset="0"/>
              </a:rPr>
              <a:t>20</a:t>
            </a:r>
            <a:r>
              <a:rPr lang="vi-VN" altLang="en-US" dirty="0">
                <a:latin typeface="Arial" panose="020B0604020202020204" pitchFamily="34" charset="0"/>
                <a:cs typeface="Arial" panose="020B0604020202020204" pitchFamily="34" charset="0"/>
              </a:rPr>
              <a:t> cổ phiếu, xác suất danh mục đầu tư của bạn sẽ mất tiền là bao nhiêu?</a:t>
            </a:r>
            <a:endParaRPr lang="en-US" altLang="en-US" dirty="0" smtClean="0">
              <a:latin typeface="Arial" panose="020B0604020202020204" pitchFamily="34" charset="0"/>
              <a:cs typeface="Arial" panose="020B0604020202020204" pitchFamily="34" charset="0"/>
            </a:endParaRPr>
          </a:p>
          <a:p>
            <a:pPr algn="just"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64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4572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6148" name="Rectangle 3"/>
          <p:cNvSpPr>
            <a:spLocks noGrp="1" noChangeArrowheads="1"/>
          </p:cNvSpPr>
          <p:nvPr>
            <p:ph idx="1"/>
          </p:nvPr>
        </p:nvSpPr>
        <p:spPr>
          <a:xfrm>
            <a:off x="609600" y="1600200"/>
            <a:ext cx="7924800" cy="762000"/>
          </a:xfrm>
        </p:spPr>
        <p:txBody>
          <a:bodyPr/>
          <a:lstStyle/>
          <a:p>
            <a:pPr eaLnBrk="1" hangingPunct="1">
              <a:buFont typeface="Wingdings" panose="05000000000000000000" pitchFamily="2" charset="2"/>
              <a:buNone/>
            </a:pPr>
            <a:r>
              <a:rPr lang="en-US" altLang="en-US" i="1" smtClean="0">
                <a:solidFill>
                  <a:srgbClr val="000099"/>
                </a:solidFill>
                <a:latin typeface="Symbol" panose="05050102010706020507" pitchFamily="18" charset="2"/>
                <a:cs typeface="Times New Roman" panose="02020603050405020304" pitchFamily="18" charset="0"/>
              </a:rPr>
              <a:t>m</a:t>
            </a:r>
            <a:r>
              <a:rPr lang="en-US" altLang="en-US" smtClean="0">
                <a:solidFill>
                  <a:srgbClr val="000099"/>
                </a:solidFill>
              </a:rPr>
              <a:t> = 3, </a:t>
            </a:r>
            <a:r>
              <a:rPr lang="en-US" altLang="en-US" smtClean="0">
                <a:solidFill>
                  <a:srgbClr val="000099"/>
                </a:solidFill>
                <a:latin typeface="Symbol" panose="05050102010706020507" pitchFamily="18" charset="2"/>
              </a:rPr>
              <a:t>s</a:t>
            </a:r>
            <a:r>
              <a:rPr lang="en-US" altLang="en-US" smtClean="0">
                <a:solidFill>
                  <a:srgbClr val="000099"/>
                </a:solidFill>
              </a:rPr>
              <a:t> = 5, n = 20, P(</a:t>
            </a:r>
            <a:r>
              <a:rPr lang="en-US" altLang="en-US" sz="8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0) = ?</a:t>
            </a:r>
          </a:p>
          <a:p>
            <a:pPr eaLnBrk="1" hangingPunct="1">
              <a:buFont typeface="Wingdings" panose="05000000000000000000" pitchFamily="2" charset="2"/>
              <a:buNone/>
            </a:pPr>
            <a:endParaRPr lang="en-US" altLang="en-US" smtClean="0"/>
          </a:p>
        </p:txBody>
      </p:sp>
      <p:cxnSp>
        <p:nvCxnSpPr>
          <p:cNvPr id="6149" name="Straight Connector 3" descr="bar"/>
          <p:cNvCxnSpPr>
            <a:cxnSpLocks noChangeShapeType="1"/>
          </p:cNvCxnSpPr>
          <p:nvPr/>
        </p:nvCxnSpPr>
        <p:spPr bwMode="auto">
          <a:xfrm flipH="1">
            <a:off x="4280263" y="1702526"/>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graphicFrame>
        <p:nvGraphicFramePr>
          <p:cNvPr id="53250" name="Object 2" descr="xbar ~ N(3,5/root(20))"/>
          <p:cNvGraphicFramePr>
            <a:graphicFrameLocks noChangeAspect="1"/>
          </p:cNvGraphicFramePr>
          <p:nvPr>
            <p:extLst>
              <p:ext uri="{D42A27DB-BD31-4B8C-83A1-F6EECF244321}">
                <p14:modId xmlns:p14="http://schemas.microsoft.com/office/powerpoint/2010/main" val="2969659224"/>
              </p:ext>
            </p:extLst>
          </p:nvPr>
        </p:nvGraphicFramePr>
        <p:xfrm>
          <a:off x="990600" y="2286000"/>
          <a:ext cx="2697163" cy="1219200"/>
        </p:xfrm>
        <a:graphic>
          <a:graphicData uri="http://schemas.openxmlformats.org/presentationml/2006/ole">
            <mc:AlternateContent xmlns:mc="http://schemas.openxmlformats.org/markup-compatibility/2006">
              <mc:Choice xmlns:v="urn:schemas-microsoft-com:vml" Requires="v">
                <p:oleObj spid="_x0000_s99430" name="Equation" r:id="rId4" imgW="927000" imgH="419040" progId="Equation.DSMT4">
                  <p:embed/>
                </p:oleObj>
              </mc:Choice>
              <mc:Fallback>
                <p:oleObj name="Equation" r:id="rId4" imgW="927000" imgH="419040" progId="Equation.DSMT4">
                  <p:embed/>
                  <p:pic>
                    <p:nvPicPr>
                      <p:cNvPr id="53250" name="Object 2" descr="xbar ~ N(3,5/root(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6000"/>
                        <a:ext cx="2697163"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2" name="Picture 4" descr="Normal curve centered at 3 with 0 lableled on the horizonatal axis and shaded to the left of 0.  A question mark is in the shaded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308225"/>
            <a:ext cx="427672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49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fade">
                                      <p:cBhvr>
                                        <p:cTn id="12"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7172" name="Rectangle 3"/>
          <p:cNvSpPr>
            <a:spLocks noGrp="1" noChangeArrowheads="1"/>
          </p:cNvSpPr>
          <p:nvPr>
            <p:ph idx="1"/>
          </p:nvPr>
        </p:nvSpPr>
        <p:spPr>
          <a:xfrm>
            <a:off x="1295400" y="1600200"/>
            <a:ext cx="7924800" cy="762000"/>
          </a:xfrm>
        </p:spPr>
        <p:txBody>
          <a:bodyPr/>
          <a:lstStyle/>
          <a:p>
            <a:pPr eaLnBrk="1" hangingPunct="1">
              <a:buFont typeface="Wingdings" panose="05000000000000000000" pitchFamily="2" charset="2"/>
              <a:buNone/>
            </a:pPr>
            <a:r>
              <a:rPr lang="en-US" altLang="en-US" dirty="0" smtClean="0">
                <a:solidFill>
                  <a:srgbClr val="000099"/>
                </a:solidFill>
              </a:rPr>
              <a:t>                                P(</a:t>
            </a:r>
            <a:r>
              <a:rPr lang="en-US" altLang="en-US" sz="800" dirty="0" smtClean="0">
                <a:solidFill>
                  <a:srgbClr val="000099"/>
                </a:solidFill>
              </a:rPr>
              <a:t>  </a:t>
            </a:r>
            <a:r>
              <a:rPr lang="en-US" altLang="en-US" i="1" dirty="0" smtClean="0">
                <a:solidFill>
                  <a:srgbClr val="000099"/>
                </a:solidFill>
                <a:latin typeface="Times New Roman" panose="02020603050405020304" pitchFamily="18" charset="0"/>
                <a:cs typeface="Times New Roman" panose="02020603050405020304" pitchFamily="18" charset="0"/>
              </a:rPr>
              <a:t>x</a:t>
            </a:r>
            <a:r>
              <a:rPr lang="en-US" altLang="en-US" dirty="0" smtClean="0">
                <a:solidFill>
                  <a:srgbClr val="000099"/>
                </a:solidFill>
              </a:rPr>
              <a:t> &lt; 0) = ?</a:t>
            </a:r>
          </a:p>
          <a:p>
            <a:pPr eaLnBrk="1" hangingPunct="1">
              <a:buFont typeface="Wingdings" panose="05000000000000000000" pitchFamily="2" charset="2"/>
              <a:buNone/>
            </a:pPr>
            <a:endParaRPr lang="en-US" altLang="en-US" dirty="0" smtClean="0"/>
          </a:p>
        </p:txBody>
      </p:sp>
      <p:cxnSp>
        <p:nvCxnSpPr>
          <p:cNvPr id="7173" name="Straight Connector 3" descr="bar"/>
          <p:cNvCxnSpPr>
            <a:cxnSpLocks noChangeShapeType="1"/>
          </p:cNvCxnSpPr>
          <p:nvPr/>
        </p:nvCxnSpPr>
        <p:spPr bwMode="auto">
          <a:xfrm flipH="1">
            <a:off x="4929052" y="1728652"/>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graphicFrame>
        <p:nvGraphicFramePr>
          <p:cNvPr id="53250" name="Object 2" descr="xbar ~ N(3,5/root(20))"/>
          <p:cNvGraphicFramePr>
            <a:graphicFrameLocks noChangeAspect="1"/>
          </p:cNvGraphicFramePr>
          <p:nvPr/>
        </p:nvGraphicFramePr>
        <p:xfrm>
          <a:off x="4114800" y="2133600"/>
          <a:ext cx="2697163" cy="1219200"/>
        </p:xfrm>
        <a:graphic>
          <a:graphicData uri="http://schemas.openxmlformats.org/presentationml/2006/ole">
            <mc:AlternateContent xmlns:mc="http://schemas.openxmlformats.org/markup-compatibility/2006">
              <mc:Choice xmlns:v="urn:schemas-microsoft-com:vml" Requires="v">
                <p:oleObj spid="_x0000_s100453" name="Equation" r:id="rId4" imgW="927000" imgH="419040" progId="Equation.DSMT4">
                  <p:embed/>
                </p:oleObj>
              </mc:Choice>
              <mc:Fallback>
                <p:oleObj name="Equation" r:id="rId4" imgW="927000" imgH="419040" progId="Equation.DSMT4">
                  <p:embed/>
                  <p:pic>
                    <p:nvPicPr>
                      <p:cNvPr id="53250" name="Object 2" descr="xbar ~ N(3,5/root(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133600"/>
                        <a:ext cx="2697163"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2" name="Picture 4" descr="Normal curve centered at 3 with 0 lableled on the horizonatal axis and shaded to the left of 0.  A question mark is in the shaded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352800"/>
            <a:ext cx="33528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0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fade">
                                      <p:cBhvr>
                                        <p:cTn id="12"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29699" name="Rectangle 3"/>
          <p:cNvSpPr>
            <a:spLocks noGrp="1" noChangeArrowheads="1"/>
          </p:cNvSpPr>
          <p:nvPr>
            <p:ph idx="1"/>
          </p:nvPr>
        </p:nvSpPr>
        <p:spPr>
          <a:xfrm>
            <a:off x="0" y="1905000"/>
            <a:ext cx="8915400" cy="4114800"/>
          </a:xfrm>
        </p:spPr>
        <p:txBody>
          <a:bodyPr/>
          <a:lstStyle/>
          <a:p>
            <a:pPr indent="-63500" algn="just" eaLnBrk="1" hangingPunct="1">
              <a:buFont typeface="Wingdings" panose="05000000000000000000" pitchFamily="2" charset="2"/>
              <a:buNone/>
            </a:pPr>
            <a:r>
              <a:rPr lang="vi-VN" altLang="en-US" dirty="0">
                <a:latin typeface="Arial" panose="020B0604020202020204" pitchFamily="34" charset="0"/>
                <a:cs typeface="Arial" panose="020B0604020202020204" pitchFamily="34" charset="0"/>
              </a:rPr>
              <a:t>Giả sử điểm trung bình chung của sinh viên đại học là 3,1 và độ lệch chuẩn là 0,7. Một lớp gồm 35 sinh viên được chọn ngẫu nhiên sẽ được coi là có rủi ro cao nếu điểm trung </a:t>
            </a:r>
            <a:r>
              <a:rPr lang="vi-VN" altLang="en-US" dirty="0" smtClean="0">
                <a:latin typeface="Arial" panose="020B0604020202020204" pitchFamily="34" charset="0"/>
                <a:cs typeface="Arial" panose="020B0604020202020204" pitchFamily="34" charset="0"/>
              </a:rPr>
              <a:t>bình trung bình của </a:t>
            </a:r>
            <a:r>
              <a:rPr lang="vi-VN" altLang="en-US" dirty="0">
                <a:latin typeface="Arial" panose="020B0604020202020204" pitchFamily="34" charset="0"/>
                <a:cs typeface="Arial" panose="020B0604020202020204" pitchFamily="34" charset="0"/>
              </a:rPr>
              <a:t>họ </a:t>
            </a:r>
            <a:r>
              <a:rPr lang="en-US" altLang="en-US" dirty="0" err="1" smtClean="0">
                <a:latin typeface="Arial" panose="020B0604020202020204" pitchFamily="34" charset="0"/>
                <a:cs typeface="Arial" panose="020B0604020202020204" pitchFamily="34" charset="0"/>
              </a:rPr>
              <a:t>nhỏ</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hơn</a:t>
            </a:r>
            <a:r>
              <a:rPr lang="en-US" altLang="en-US" dirty="0" smtClean="0">
                <a:latin typeface="Arial" panose="020B0604020202020204" pitchFamily="34" charset="0"/>
                <a:cs typeface="Arial" panose="020B0604020202020204" pitchFamily="34" charset="0"/>
              </a:rPr>
              <a:t> 2%</a:t>
            </a:r>
            <a:r>
              <a:rPr lang="vi-VN" altLang="en-US" dirty="0" smtClean="0">
                <a:latin typeface="Arial" panose="020B0604020202020204" pitchFamily="34" charset="0"/>
                <a:cs typeface="Arial" panose="020B0604020202020204" pitchFamily="34" charset="0"/>
              </a:rPr>
              <a:t>. </a:t>
            </a:r>
            <a:r>
              <a:rPr lang="vi-VN" altLang="en-US" dirty="0">
                <a:latin typeface="Arial" panose="020B0604020202020204" pitchFamily="34" charset="0"/>
                <a:cs typeface="Arial" panose="020B0604020202020204" pitchFamily="34" charset="0"/>
              </a:rPr>
              <a:t>Điểm trung bình lớn nhất sẽ được coi là rủi ro cao là </a:t>
            </a:r>
            <a:r>
              <a:rPr lang="en-US" altLang="en-US" dirty="0" err="1" smtClean="0">
                <a:latin typeface="Arial" panose="020B0604020202020204" pitchFamily="34" charset="0"/>
                <a:cs typeface="Arial" panose="020B0604020202020204" pitchFamily="34" charset="0"/>
              </a:rPr>
              <a:t>bao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nhiêu</a:t>
            </a:r>
            <a:r>
              <a:rPr lang="vi-VN" altLang="en-US" dirty="0" smtClean="0">
                <a:latin typeface="Arial" panose="020B0604020202020204" pitchFamily="34" charset="0"/>
                <a:cs typeface="Arial" panose="020B0604020202020204" pitchFamily="34" charset="0"/>
              </a:rPr>
              <a:t>?</a:t>
            </a:r>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276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8196"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i="1" smtClean="0">
                <a:solidFill>
                  <a:srgbClr val="000099"/>
                </a:solidFill>
                <a:latin typeface="Symbol" panose="05050102010706020507" pitchFamily="18" charset="2"/>
                <a:cs typeface="Times New Roman" panose="02020603050405020304" pitchFamily="18" charset="0"/>
              </a:rPr>
              <a:t>m</a:t>
            </a:r>
            <a:r>
              <a:rPr lang="en-US" altLang="en-US" smtClean="0">
                <a:solidFill>
                  <a:srgbClr val="000099"/>
                </a:solidFill>
              </a:rPr>
              <a:t> = 3.1, </a:t>
            </a:r>
            <a:r>
              <a:rPr lang="en-US" altLang="en-US" smtClean="0">
                <a:solidFill>
                  <a:srgbClr val="000099"/>
                </a:solidFill>
                <a:latin typeface="Symbol" panose="05050102010706020507" pitchFamily="18" charset="2"/>
              </a:rPr>
              <a:t>s</a:t>
            </a:r>
            <a:r>
              <a:rPr lang="en-US" altLang="en-US" smtClean="0">
                <a:solidFill>
                  <a:srgbClr val="000099"/>
                </a:solidFill>
              </a:rPr>
              <a:t> = 0.7, n = 35, P(</a:t>
            </a:r>
            <a:r>
              <a:rPr lang="en-US" altLang="en-US" sz="8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 = 0.02</a:t>
            </a:r>
          </a:p>
          <a:p>
            <a:pPr eaLnBrk="1" hangingPunct="1">
              <a:buFont typeface="Wingdings" panose="05000000000000000000" pitchFamily="2" charset="2"/>
              <a:buNone/>
            </a:pPr>
            <a:endParaRPr lang="en-US" altLang="en-US" smtClean="0"/>
          </a:p>
        </p:txBody>
      </p:sp>
      <p:graphicFrame>
        <p:nvGraphicFramePr>
          <p:cNvPr id="54274" name="Object 2" descr="xbar ~ N(3.1,0.7/root(35))"/>
          <p:cNvGraphicFramePr>
            <a:graphicFrameLocks noChangeAspect="1"/>
          </p:cNvGraphicFramePr>
          <p:nvPr/>
        </p:nvGraphicFramePr>
        <p:xfrm>
          <a:off x="798513" y="2362200"/>
          <a:ext cx="2994025" cy="1219200"/>
        </p:xfrm>
        <a:graphic>
          <a:graphicData uri="http://schemas.openxmlformats.org/presentationml/2006/ole">
            <mc:AlternateContent xmlns:mc="http://schemas.openxmlformats.org/markup-compatibility/2006">
              <mc:Choice xmlns:v="urn:schemas-microsoft-com:vml" Requires="v">
                <p:oleObj spid="_x0000_s101478" name="Equation" r:id="rId4" imgW="1028520" imgH="419040" progId="Equation.DSMT4">
                  <p:embed/>
                </p:oleObj>
              </mc:Choice>
              <mc:Fallback>
                <p:oleObj name="Equation" r:id="rId4" imgW="1028520" imgH="419040" progId="Equation.DSMT4">
                  <p:embed/>
                  <p:pic>
                    <p:nvPicPr>
                      <p:cNvPr id="54274" name="Object 2" descr="xbar ~ N(3.1,0.7/root(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3" y="2362200"/>
                        <a:ext cx="29940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197" name="Straight Connector 4" descr="bar"/>
          <p:cNvCxnSpPr>
            <a:cxnSpLocks noChangeShapeType="1"/>
          </p:cNvCxnSpPr>
          <p:nvPr/>
        </p:nvCxnSpPr>
        <p:spPr bwMode="auto">
          <a:xfrm flipH="1">
            <a:off x="4876800" y="1752600"/>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54275" name="Picture 3" descr="Normal curve centered at 3.1 with a ? labeled to the right of 3.1.  It is shaded to the left of the ? with 0.02 labled as the area of the shaded reg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2514600"/>
            <a:ext cx="4105275"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12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20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2"/>
          <p:cNvSpPr>
            <a:spLocks noGrp="1"/>
          </p:cNvSpPr>
          <p:nvPr>
            <p:ph type="title"/>
          </p:nvPr>
        </p:nvSpPr>
        <p:spPr>
          <a:xfrm>
            <a:off x="8382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chuẩn</a:t>
            </a:r>
            <a:endParaRPr lang="en-GB" altLang="en-US" dirty="0" smtClean="0"/>
          </a:p>
        </p:txBody>
      </p:sp>
      <p:sp>
        <p:nvSpPr>
          <p:cNvPr id="2053" name="Content Placeholder 3"/>
          <p:cNvSpPr>
            <a:spLocks noGrp="1"/>
          </p:cNvSpPr>
          <p:nvPr>
            <p:ph idx="1"/>
          </p:nvPr>
        </p:nvSpPr>
        <p:spPr>
          <a:xfrm>
            <a:off x="0" y="1371600"/>
            <a:ext cx="9144000" cy="5181600"/>
          </a:xfrm>
        </p:spPr>
        <p:txBody>
          <a:bodyPr>
            <a:normAutofit lnSpcReduction="10000"/>
          </a:bodyPr>
          <a:lstStyle/>
          <a:p>
            <a:r>
              <a:rPr lang="en-US" altLang="en-US" b="0" dirty="0" err="1" smtClean="0">
                <a:latin typeface="Arial" panose="020B0604020202020204" pitchFamily="34" charset="0"/>
                <a:cs typeface="Arial" panose="020B0604020202020204" pitchFamily="34" charset="0"/>
              </a:rPr>
              <a:t>Phân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phối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chuẩn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mô</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hình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được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đặc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trưng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bởi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hai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đại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lượng</a:t>
            </a:r>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trung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bình</a:t>
            </a:r>
            <a:r>
              <a:rPr lang="en-US" altLang="en-US" b="0" dirty="0" smtClean="0">
                <a:latin typeface="Arial" panose="020B0604020202020204" pitchFamily="34" charset="0"/>
                <a:cs typeface="Arial" panose="020B0604020202020204" pitchFamily="34" charset="0"/>
              </a:rPr>
              <a:t> </a:t>
            </a:r>
            <a:r>
              <a:rPr lang="en-US" altLang="en-US" b="0" dirty="0" smtClean="0">
                <a:latin typeface="Arial" panose="020B0604020202020204" pitchFamily="34" charset="0"/>
                <a:cs typeface="Arial" panose="020B0604020202020204" pitchFamily="34" charset="0"/>
                <a:sym typeface="Symbol" panose="05050102010706020507" pitchFamily="18" charset="2"/>
              </a:rPr>
              <a:t></a:t>
            </a:r>
          </a:p>
          <a:p>
            <a:pPr lvl="1"/>
            <a:r>
              <a:rPr lang="en-US" altLang="en-US" b="0" dirty="0" err="1" smtClean="0">
                <a:latin typeface="Arial" panose="020B0604020202020204" pitchFamily="34" charset="0"/>
                <a:cs typeface="Arial" panose="020B0604020202020204" pitchFamily="34" charset="0"/>
              </a:rPr>
              <a:t>phương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sai</a:t>
            </a:r>
            <a:r>
              <a:rPr lang="en-US" altLang="en-US" b="0" dirty="0" smtClean="0">
                <a:latin typeface="Arial" panose="020B0604020202020204" pitchFamily="34" charset="0"/>
                <a:cs typeface="Arial" panose="020B0604020202020204" pitchFamily="34" charset="0"/>
              </a:rPr>
              <a:t> </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baseline="30000" dirty="0" smtClean="0">
                <a:latin typeface="Arial" panose="020B0604020202020204" pitchFamily="34" charset="0"/>
                <a:cs typeface="Arial" panose="020B0604020202020204" pitchFamily="34" charset="0"/>
              </a:rPr>
              <a:t>2</a:t>
            </a:r>
          </a:p>
          <a:p>
            <a:r>
              <a:rPr lang="en-US" altLang="en-US" b="0" dirty="0" err="1" smtClean="0">
                <a:latin typeface="Arial" panose="020B0604020202020204" pitchFamily="34" charset="0"/>
                <a:cs typeface="Arial" panose="020B0604020202020204" pitchFamily="34" charset="0"/>
              </a:rPr>
              <a:t>Ký</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hiệu</a:t>
            </a:r>
            <a:r>
              <a:rPr lang="en-US" altLang="en-US" b="0" dirty="0" smtClean="0">
                <a:latin typeface="Arial" panose="020B0604020202020204" pitchFamily="34" charset="0"/>
                <a:cs typeface="Arial" panose="020B0604020202020204" pitchFamily="34" charset="0"/>
              </a:rPr>
              <a:t> N(</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baseline="30000" dirty="0" smtClean="0">
                <a:latin typeface="Arial" panose="020B0604020202020204" pitchFamily="34" charset="0"/>
                <a:cs typeface="Arial" panose="020B0604020202020204" pitchFamily="34" charset="0"/>
              </a:rPr>
              <a:t>2</a:t>
            </a:r>
            <a:r>
              <a:rPr lang="en-US" altLang="en-US" b="0" dirty="0" smtClean="0">
                <a:latin typeface="Arial" panose="020B0604020202020204" pitchFamily="34" charset="0"/>
                <a:cs typeface="Arial" panose="020B0604020202020204" pitchFamily="34" charset="0"/>
              </a:rPr>
              <a:t>) hay N(</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a:t>
            </a:r>
          </a:p>
          <a:p>
            <a:r>
              <a:rPr lang="en-US" altLang="en-US" b="0" dirty="0" err="1" smtClean="0">
                <a:latin typeface="Arial" panose="020B0604020202020204" pitchFamily="34" charset="0"/>
                <a:cs typeface="Arial" panose="020B0604020202020204" pitchFamily="34" charset="0"/>
              </a:rPr>
              <a:t>Hàm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mật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độ</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Hình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chuông</a:t>
            </a:r>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Khác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nhau</a:t>
            </a:r>
            <a:r>
              <a:rPr lang="en-US" altLang="en-US" b="0" dirty="0" smtClean="0">
                <a:latin typeface="Arial" panose="020B0604020202020204" pitchFamily="34" charset="0"/>
                <a:cs typeface="Arial" panose="020B0604020202020204" pitchFamily="34" charset="0"/>
              </a:rPr>
              <a:t> ở </a:t>
            </a:r>
            <a:r>
              <a:rPr lang="en-US" altLang="en-US" b="0" dirty="0" err="1" smtClean="0">
                <a:latin typeface="Arial" panose="020B0604020202020204" pitchFamily="34" charset="0"/>
                <a:cs typeface="Arial" panose="020B0604020202020204" pitchFamily="34" charset="0"/>
              </a:rPr>
              <a:t>tâm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và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độ</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rộng</a:t>
            </a:r>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p:txBody>
      </p:sp>
      <p:sp>
        <p:nvSpPr>
          <p:cNvPr id="2054"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055"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9C3CA1D4-5B80-4960-B785-9A27BD866C9E}" type="slidenum">
              <a:rPr lang="en-GB" altLang="en-US">
                <a:solidFill>
                  <a:srgbClr val="FFFFFF"/>
                </a:solidFill>
              </a:rPr>
              <a:pPr/>
              <a:t>5</a:t>
            </a:fld>
            <a:endParaRPr lang="en-GB" altLang="en-US">
              <a:solidFill>
                <a:srgbClr val="FFFFFF"/>
              </a:solidFill>
            </a:endParaRPr>
          </a:p>
        </p:txBody>
      </p:sp>
      <p:sp>
        <p:nvSpPr>
          <p:cNvPr id="205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2050" name="Object 1"/>
          <p:cNvGraphicFramePr>
            <a:graphicFrameLocks noChangeAspect="1"/>
          </p:cNvGraphicFramePr>
          <p:nvPr>
            <p:extLst>
              <p:ext uri="{D42A27DB-BD31-4B8C-83A1-F6EECF244321}">
                <p14:modId xmlns:p14="http://schemas.microsoft.com/office/powerpoint/2010/main" val="4246714193"/>
              </p:ext>
            </p:extLst>
          </p:nvPr>
        </p:nvGraphicFramePr>
        <p:xfrm>
          <a:off x="2209800" y="3733800"/>
          <a:ext cx="4330700" cy="990600"/>
        </p:xfrm>
        <a:graphic>
          <a:graphicData uri="http://schemas.openxmlformats.org/presentationml/2006/ole">
            <mc:AlternateContent xmlns:mc="http://schemas.openxmlformats.org/markup-compatibility/2006">
              <mc:Choice xmlns:v="urn:schemas-microsoft-com:vml" Requires="v">
                <p:oleObj spid="_x0000_s70877" name="Equation" r:id="rId4" imgW="2120900" imgH="482600" progId="Equation.DSMT4">
                  <p:embed/>
                </p:oleObj>
              </mc:Choice>
              <mc:Fallback>
                <p:oleObj name="Equation" r:id="rId4" imgW="2120900" imgH="482600" progId="Equation.DSMT4">
                  <p:embed/>
                  <p:pic>
                    <p:nvPicPr>
                      <p:cNvPr id="205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733800"/>
                        <a:ext cx="4330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76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descr="Normal curve centered at 3.1 with a ? labeled to the right of 3.1.  It is shaded to the left of the ? with 0.02 labled as the area of the shaded reg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429000"/>
            <a:ext cx="3181350"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9221"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smtClean="0">
                <a:solidFill>
                  <a:srgbClr val="000099"/>
                </a:solidFill>
              </a:rPr>
              <a:t>              P(</a:t>
            </a:r>
            <a:r>
              <a:rPr lang="en-US" altLang="en-US" sz="8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 = 0.02</a:t>
            </a:r>
          </a:p>
          <a:p>
            <a:pPr eaLnBrk="1" hangingPunct="1">
              <a:buFont typeface="Wingdings" panose="05000000000000000000" pitchFamily="2" charset="2"/>
              <a:buNone/>
            </a:pPr>
            <a:endParaRPr lang="en-US" altLang="en-US" smtClean="0"/>
          </a:p>
        </p:txBody>
      </p:sp>
      <p:graphicFrame>
        <p:nvGraphicFramePr>
          <p:cNvPr id="54274" name="Object 2" descr="xbar ~ N(3.1,0.7/root(35))"/>
          <p:cNvGraphicFramePr>
            <a:graphicFrameLocks noChangeAspect="1"/>
          </p:cNvGraphicFramePr>
          <p:nvPr/>
        </p:nvGraphicFramePr>
        <p:xfrm>
          <a:off x="2286000" y="2362200"/>
          <a:ext cx="2994025" cy="1219200"/>
        </p:xfrm>
        <a:graphic>
          <a:graphicData uri="http://schemas.openxmlformats.org/presentationml/2006/ole">
            <mc:AlternateContent xmlns:mc="http://schemas.openxmlformats.org/markup-compatibility/2006">
              <mc:Choice xmlns:v="urn:schemas-microsoft-com:vml" Requires="v">
                <p:oleObj spid="_x0000_s102502" name="Equation" r:id="rId5" imgW="1028520" imgH="419040" progId="Equation.DSMT4">
                  <p:embed/>
                </p:oleObj>
              </mc:Choice>
              <mc:Fallback>
                <p:oleObj name="Equation" r:id="rId5" imgW="1028520" imgH="419040" progId="Equation.DSMT4">
                  <p:embed/>
                  <p:pic>
                    <p:nvPicPr>
                      <p:cNvPr id="54274" name="Object 2" descr="xbar ~ N(3.1,0.7/root(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362200"/>
                        <a:ext cx="29940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222" name="Straight Connector 4" descr="bar"/>
          <p:cNvCxnSpPr>
            <a:cxnSpLocks noChangeShapeType="1"/>
          </p:cNvCxnSpPr>
          <p:nvPr/>
        </p:nvCxnSpPr>
        <p:spPr bwMode="auto">
          <a:xfrm flipH="1">
            <a:off x="2431871" y="1715589"/>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4302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20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8435" name="Text Box 4"/>
          <p:cNvSpPr txBox="1">
            <a:spLocks noChangeArrowheads="1"/>
          </p:cNvSpPr>
          <p:nvPr/>
        </p:nvSpPr>
        <p:spPr bwMode="auto">
          <a:xfrm>
            <a:off x="538163" y="1066800"/>
            <a:ext cx="7851775" cy="662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600" b="0" dirty="0" err="1" smtClean="0"/>
              <a:t>Giả</a:t>
            </a:r>
            <a:r>
              <a:rPr lang="en-US" altLang="en-US" sz="2600" b="0" dirty="0" smtClean="0"/>
              <a:t> </a:t>
            </a:r>
            <a:r>
              <a:rPr lang="en-US" altLang="en-US" sz="2600" b="0" dirty="0" err="1" smtClean="0"/>
              <a:t>sử</a:t>
            </a:r>
            <a:r>
              <a:rPr lang="en-US" altLang="en-US" sz="2600" b="0" dirty="0" smtClean="0"/>
              <a:t> </a:t>
            </a:r>
            <a:r>
              <a:rPr lang="en-US" altLang="en-US" sz="2600" b="0" dirty="0" err="1" smtClean="0"/>
              <a:t>rằng</a:t>
            </a:r>
            <a:r>
              <a:rPr lang="en-US" altLang="en-US" sz="2600" b="0" dirty="0" smtClean="0"/>
              <a:t> </a:t>
            </a:r>
            <a:r>
              <a:rPr lang="en-US" altLang="en-US" sz="2600" b="0" dirty="0" err="1" smtClean="0"/>
              <a:t>chúng</a:t>
            </a:r>
            <a:r>
              <a:rPr lang="en-US" altLang="en-US" sz="2600" b="0" dirty="0" smtClean="0"/>
              <a:t> ta </a:t>
            </a:r>
            <a:r>
              <a:rPr lang="en-US" altLang="en-US" sz="2600" b="0" dirty="0" err="1" smtClean="0"/>
              <a:t>có</a:t>
            </a:r>
            <a:r>
              <a:rPr lang="en-US" altLang="en-US" sz="2600" b="0" dirty="0" smtClean="0"/>
              <a:t> </a:t>
            </a:r>
            <a:r>
              <a:rPr lang="en-US" altLang="en-US" sz="2600" b="0" dirty="0" err="1" smtClean="0"/>
              <a:t>quần</a:t>
            </a:r>
            <a:r>
              <a:rPr lang="en-US" altLang="en-US" sz="2600" b="0" dirty="0" smtClean="0"/>
              <a:t> </a:t>
            </a:r>
            <a:r>
              <a:rPr lang="en-US" altLang="en-US" sz="2600" b="0" dirty="0" err="1" smtClean="0"/>
              <a:t>thể</a:t>
            </a:r>
            <a:r>
              <a:rPr lang="en-US" altLang="en-US" sz="2600" b="0" dirty="0" smtClean="0"/>
              <a:t> </a:t>
            </a:r>
            <a:r>
              <a:rPr lang="en-US" altLang="en-US" sz="2600" b="0" dirty="0" err="1" smtClean="0"/>
              <a:t>gồm</a:t>
            </a:r>
            <a:r>
              <a:rPr lang="en-US" altLang="en-US" sz="2600" b="0" dirty="0" smtClean="0"/>
              <a:t> 6 </a:t>
            </a:r>
            <a:r>
              <a:rPr lang="en-US" altLang="en-US" sz="2600" b="0" dirty="0" err="1" smtClean="0"/>
              <a:t>người</a:t>
            </a:r>
            <a:r>
              <a:rPr lang="en-US" altLang="en-US" sz="2600" b="0" dirty="0" smtClean="0"/>
              <a:t>:</a:t>
            </a:r>
            <a:endParaRPr lang="fi-FI" altLang="en-US" sz="2600" b="0" dirty="0" smtClean="0"/>
          </a:p>
          <a:p>
            <a:pPr>
              <a:lnSpc>
                <a:spcPct val="90000"/>
              </a:lnSpc>
              <a:defRPr/>
            </a:pPr>
            <a:r>
              <a:rPr lang="fi-FI" altLang="en-US" sz="2600" b="0" dirty="0" smtClean="0">
                <a:solidFill>
                  <a:srgbClr val="FF0000"/>
                </a:solidFill>
              </a:rPr>
              <a:t>   Alice        Ben    </a:t>
            </a:r>
            <a:r>
              <a:rPr lang="en-US" altLang="en-US" sz="2800" b="0" kern="0" dirty="0" smtClean="0">
                <a:solidFill>
                  <a:srgbClr val="FF0000"/>
                </a:solidFill>
              </a:rPr>
              <a:t>Charles</a:t>
            </a:r>
            <a:r>
              <a:rPr lang="fi-FI" altLang="en-US" sz="2600" b="0" dirty="0" smtClean="0">
                <a:solidFill>
                  <a:srgbClr val="FF0000"/>
                </a:solidFill>
              </a:rPr>
              <a:t> Denise </a:t>
            </a:r>
            <a:r>
              <a:rPr lang="en-US" altLang="en-US" sz="2800" b="0" kern="0" dirty="0" smtClean="0">
                <a:solidFill>
                  <a:srgbClr val="FF0000"/>
                </a:solidFill>
              </a:rPr>
              <a:t>Edward  Frank</a:t>
            </a:r>
            <a:r>
              <a:rPr lang="en-US" altLang="en-US" sz="2800" kern="0" dirty="0" smtClean="0">
                <a:solidFill>
                  <a:schemeClr val="accent1"/>
                </a:solidFill>
              </a:rPr>
              <a:t>	</a:t>
            </a:r>
            <a:endParaRPr lang="fi-FI" altLang="en-US" sz="2600" b="0" dirty="0" smtClean="0"/>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r>
              <a:rPr lang="fi-FI" altLang="en-US" sz="2600" b="0" dirty="0" smtClean="0"/>
              <a:t>Tỉ lệ nữ trong quần thể là bao nhiêu? </a:t>
            </a:r>
          </a:p>
          <a:p>
            <a:pPr>
              <a:lnSpc>
                <a:spcPct val="90000"/>
              </a:lnSpc>
              <a:defRPr/>
            </a:pPr>
            <a:r>
              <a:rPr lang="fi-FI" altLang="en-US" sz="2600" b="0" dirty="0"/>
              <a:t>p</a:t>
            </a:r>
            <a:r>
              <a:rPr lang="fi-FI" altLang="en-US" sz="2600" b="0" dirty="0" smtClean="0"/>
              <a:t>=1/3</a:t>
            </a:r>
          </a:p>
          <a:p>
            <a:pPr>
              <a:lnSpc>
                <a:spcPct val="90000"/>
              </a:lnSpc>
              <a:defRPr/>
            </a:pPr>
            <a:r>
              <a:rPr lang="fi-FI" altLang="en-US" sz="2600" b="0" dirty="0" smtClean="0"/>
              <a:t>Tham số nào cần quan tâm trong quần thể này? </a:t>
            </a:r>
          </a:p>
          <a:p>
            <a:pPr>
              <a:lnSpc>
                <a:spcPct val="90000"/>
              </a:lnSpc>
              <a:defRPr/>
            </a:pPr>
            <a:r>
              <a:rPr lang="fi-FI" altLang="en-US" sz="2600" b="0" dirty="0" smtClean="0"/>
              <a:t>Tỉ lệ nữ</a:t>
            </a:r>
          </a:p>
          <a:p>
            <a:pPr>
              <a:lnSpc>
                <a:spcPct val="90000"/>
              </a:lnSpc>
              <a:defRPr/>
            </a:pPr>
            <a:r>
              <a:rPr lang="fi-FI" altLang="en-US" sz="2600" b="0" dirty="0" smtClean="0"/>
              <a:t>Liệt kê các mẫu gồm 2 người trong quần thể này</a:t>
            </a:r>
          </a:p>
          <a:p>
            <a:pPr>
              <a:lnSpc>
                <a:spcPct val="90000"/>
              </a:lnSpc>
              <a:defRPr/>
            </a:pPr>
            <a:r>
              <a:rPr lang="fi-FI" altLang="en-US" sz="2600" b="0" dirty="0" smtClean="0"/>
              <a:t>Có bao nhiêu mẫu khác nhau có thể có?</a:t>
            </a:r>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endParaRPr lang="en-US" altLang="en-US" sz="2600" b="0" dirty="0" smtClean="0"/>
          </a:p>
          <a:p>
            <a:pPr>
              <a:lnSpc>
                <a:spcPct val="90000"/>
              </a:lnSpc>
              <a:defRPr/>
            </a:pPr>
            <a:endParaRPr lang="en-US" altLang="en-US" sz="2600" b="0" dirty="0" smtClean="0"/>
          </a:p>
          <a:p>
            <a:pPr>
              <a:lnSpc>
                <a:spcPct val="90000"/>
              </a:lnSpc>
              <a:defRPr/>
            </a:pPr>
            <a:r>
              <a:rPr lang="en-US" altLang="en-US" sz="2600" b="0" dirty="0" smtClean="0"/>
              <a:t> </a:t>
            </a:r>
          </a:p>
        </p:txBody>
      </p:sp>
      <p:grpSp>
        <p:nvGrpSpPr>
          <p:cNvPr id="4" name="Group 21"/>
          <p:cNvGrpSpPr>
            <a:grpSpLocks/>
          </p:cNvGrpSpPr>
          <p:nvPr/>
        </p:nvGrpSpPr>
        <p:grpSpPr bwMode="auto">
          <a:xfrm>
            <a:off x="685800" y="2095500"/>
            <a:ext cx="1066800" cy="762000"/>
            <a:chOff x="528" y="1344"/>
            <a:chExt cx="576" cy="432"/>
          </a:xfrm>
        </p:grpSpPr>
        <p:sp>
          <p:nvSpPr>
            <p:cNvPr id="18447" name="Oval 15"/>
            <p:cNvSpPr>
              <a:spLocks noChangeArrowheads="1"/>
            </p:cNvSpPr>
            <p:nvPr/>
          </p:nvSpPr>
          <p:spPr bwMode="auto">
            <a:xfrm>
              <a:off x="528" y="1344"/>
              <a:ext cx="576" cy="432"/>
            </a:xfrm>
            <a:prstGeom prst="ellipse">
              <a:avLst/>
            </a:prstGeom>
            <a:solidFill>
              <a:srgbClr val="FFFF00"/>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8" name="Picture 12" descr="MCj04241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 y="1352"/>
              <a:ext cx="37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4" descr="MCj03975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7250" y="2057400"/>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MCj0397474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057400"/>
            <a:ext cx="106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MCj0397462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7888" y="2020888"/>
            <a:ext cx="9112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23"/>
          <p:cNvGrpSpPr>
            <a:grpSpLocks/>
          </p:cNvGrpSpPr>
          <p:nvPr/>
        </p:nvGrpSpPr>
        <p:grpSpPr bwMode="auto">
          <a:xfrm>
            <a:off x="2089150" y="2005013"/>
            <a:ext cx="990600" cy="942975"/>
            <a:chOff x="1152" y="1296"/>
            <a:chExt cx="624" cy="594"/>
          </a:xfrm>
        </p:grpSpPr>
        <p:sp>
          <p:nvSpPr>
            <p:cNvPr id="18445" name="Oval 22"/>
            <p:cNvSpPr>
              <a:spLocks noChangeArrowheads="1"/>
            </p:cNvSpPr>
            <p:nvPr/>
          </p:nvSpPr>
          <p:spPr bwMode="auto">
            <a:xfrm>
              <a:off x="1152" y="1344"/>
              <a:ext cx="624" cy="528"/>
            </a:xfrm>
            <a:prstGeom prst="ellipse">
              <a:avLst/>
            </a:prstGeom>
            <a:solidFill>
              <a:srgbClr val="00C9C4"/>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6" name="Picture 16" descr="MCj0424172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6" y="1296"/>
              <a:ext cx="37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5"/>
          <p:cNvGrpSpPr>
            <a:grpSpLocks/>
          </p:cNvGrpSpPr>
          <p:nvPr/>
        </p:nvGrpSpPr>
        <p:grpSpPr bwMode="auto">
          <a:xfrm>
            <a:off x="5834063" y="2019300"/>
            <a:ext cx="838200" cy="914400"/>
            <a:chOff x="3303" y="1392"/>
            <a:chExt cx="528" cy="576"/>
          </a:xfrm>
        </p:grpSpPr>
        <p:sp>
          <p:nvSpPr>
            <p:cNvPr id="18443" name="Oval 24"/>
            <p:cNvSpPr>
              <a:spLocks noChangeArrowheads="1"/>
            </p:cNvSpPr>
            <p:nvPr/>
          </p:nvSpPr>
          <p:spPr bwMode="auto">
            <a:xfrm>
              <a:off x="3303" y="1392"/>
              <a:ext cx="528" cy="576"/>
            </a:xfrm>
            <a:prstGeom prst="ellipse">
              <a:avLst/>
            </a:prstGeom>
            <a:solidFill>
              <a:srgbClr val="CCCC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4" name="Picture 17" descr="MCj0434599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60" y="1420"/>
              <a:ext cx="390"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Text Box 9"/>
          <p:cNvSpPr txBox="1">
            <a:spLocks noChangeArrowheads="1"/>
          </p:cNvSpPr>
          <p:nvPr/>
        </p:nvSpPr>
        <p:spPr bwMode="auto">
          <a:xfrm>
            <a:off x="6743700" y="5638800"/>
            <a:ext cx="2019300" cy="473075"/>
          </a:xfrm>
          <a:prstGeom prst="rect">
            <a:avLst/>
          </a:prstGeom>
          <a:noFill/>
          <a:ln w="9525">
            <a:noFill/>
            <a:miter lim="800000"/>
            <a:headEnd/>
            <a:tailEnd/>
          </a:ln>
          <a:effectLst/>
        </p:spPr>
        <p:txBody>
          <a:bodyPr wrap="square">
            <a:spAutoFit/>
          </a:bodyPr>
          <a:lstStyle/>
          <a:p>
            <a:pPr>
              <a:defRPr/>
            </a:pPr>
            <a:r>
              <a:rPr lang="en-US" sz="2500" baseline="-25000" dirty="0" err="1">
                <a:effectLst>
                  <a:outerShdw blurRad="38100" dist="38100" dir="2700000" algn="tl">
                    <a:srgbClr val="000000"/>
                  </a:outerShdw>
                </a:effectLst>
                <a:latin typeface="Arial" charset="0"/>
              </a:rPr>
              <a:t>6</a:t>
            </a:r>
            <a:r>
              <a:rPr lang="en-US" sz="2500" dirty="0" err="1">
                <a:effectLst>
                  <a:outerShdw blurRad="38100" dist="38100" dir="2700000" algn="tl">
                    <a:srgbClr val="000000"/>
                  </a:outerShdw>
                </a:effectLst>
                <a:latin typeface="Arial" charset="0"/>
              </a:rPr>
              <a:t>C</a:t>
            </a:r>
            <a:r>
              <a:rPr lang="en-US" sz="2500" baseline="-25000" dirty="0" err="1">
                <a:effectLst>
                  <a:outerShdw blurRad="38100" dist="38100" dir="2700000" algn="tl">
                    <a:srgbClr val="000000"/>
                  </a:outerShdw>
                </a:effectLst>
                <a:latin typeface="Arial" charset="0"/>
              </a:rPr>
              <a:t>2</a:t>
            </a:r>
            <a:r>
              <a:rPr lang="en-US" sz="2500" dirty="0">
                <a:effectLst>
                  <a:outerShdw blurRad="38100" dist="38100" dir="2700000" algn="tl">
                    <a:srgbClr val="000000"/>
                  </a:outerShdw>
                </a:effectLst>
                <a:latin typeface="Arial" charset="0"/>
              </a:rPr>
              <a:t> =15</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5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8435">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checkerboard(across)">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20484" name="Text Box 4"/>
          <p:cNvSpPr txBox="1">
            <a:spLocks noChangeArrowheads="1"/>
          </p:cNvSpPr>
          <p:nvPr/>
        </p:nvSpPr>
        <p:spPr bwMode="auto">
          <a:xfrm>
            <a:off x="538163" y="1066800"/>
            <a:ext cx="7851775"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Tìm 15 mẫu khác nhau có thể và tìm tỷ lệ mẫu của số lượng </a:t>
            </a:r>
            <a:r>
              <a:rPr lang="vi-VN" altLang="en-US" sz="2600" b="0" dirty="0" smtClean="0"/>
              <a:t>nữ </a:t>
            </a:r>
            <a:r>
              <a:rPr lang="vi-VN" altLang="en-US" sz="2600" b="0" dirty="0"/>
              <a:t>trong mỗi mẫu.</a:t>
            </a: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so </a:t>
            </a:r>
            <a:r>
              <a:rPr lang="en-US" altLang="en-US" sz="2600" b="0" dirty="0" err="1"/>
              <a:t>với</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trên</a:t>
            </a:r>
            <a:r>
              <a:rPr lang="en-US" altLang="en-US" sz="2600" b="0" dirty="0"/>
              <a:t> </a:t>
            </a:r>
            <a:r>
              <a:rPr lang="en-US" altLang="en-US" sz="2600" b="0" dirty="0" err="1"/>
              <a:t>quần</a:t>
            </a:r>
            <a:r>
              <a:rPr lang="en-US" altLang="en-US" sz="2600" b="0" dirty="0"/>
              <a:t> </a:t>
            </a:r>
            <a:r>
              <a:rPr lang="en-US" altLang="en-US" sz="2600" b="0" dirty="0" err="1"/>
              <a:t>thể</a:t>
            </a:r>
            <a:r>
              <a:rPr lang="en-US" altLang="en-US" sz="2600" b="0" dirty="0"/>
              <a:t> </a:t>
            </a:r>
            <a:r>
              <a:rPr lang="en-US" altLang="en-US" sz="2600" b="0" dirty="0" err="1"/>
              <a:t>như</a:t>
            </a:r>
            <a:r>
              <a:rPr lang="en-US" altLang="en-US" sz="2600" b="0" dirty="0"/>
              <a:t> </a:t>
            </a:r>
            <a:r>
              <a:rPr lang="en-US" altLang="en-US" sz="2600" b="0" dirty="0" err="1"/>
              <a:t>thế</a:t>
            </a:r>
            <a:r>
              <a:rPr lang="en-US" altLang="en-US" sz="2600" b="0" dirty="0"/>
              <a:t> </a:t>
            </a:r>
            <a:r>
              <a:rPr lang="en-US" altLang="en-US" sz="2600" b="0" dirty="0" err="1"/>
              <a:t>nào</a:t>
            </a:r>
            <a:r>
              <a:rPr lang="en-US" altLang="en-US" sz="2600" b="0" dirty="0"/>
              <a:t>?</a:t>
            </a:r>
          </a:p>
          <a:p>
            <a:pPr>
              <a:lnSpc>
                <a:spcPct val="90000"/>
              </a:lnSpc>
            </a:pPr>
            <a:r>
              <a:rPr lang="en-US" altLang="en-US" sz="2600" b="0" dirty="0"/>
              <a:t> </a:t>
            </a: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
        <p:nvSpPr>
          <p:cNvPr id="18" name="Rectangle 7"/>
          <p:cNvSpPr txBox="1">
            <a:spLocks noChangeArrowheads="1"/>
          </p:cNvSpPr>
          <p:nvPr/>
        </p:nvSpPr>
        <p:spPr>
          <a:xfrm>
            <a:off x="622300" y="2057400"/>
            <a:ext cx="4046538" cy="32004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Alice &amp; Ben		0.5	</a:t>
            </a:r>
          </a:p>
          <a:p>
            <a:pPr eaLnBrk="1" hangingPunct="1">
              <a:buFontTx/>
              <a:buNone/>
              <a:defRPr/>
            </a:pPr>
            <a:r>
              <a:rPr lang="en-US" altLang="en-US" sz="2200" kern="0" dirty="0" smtClean="0">
                <a:solidFill>
                  <a:schemeClr val="accent1"/>
                </a:solidFill>
              </a:rPr>
              <a:t>Alice &amp; Charles	0.5	</a:t>
            </a:r>
          </a:p>
          <a:p>
            <a:pPr eaLnBrk="1" hangingPunct="1">
              <a:buFontTx/>
              <a:buNone/>
              <a:defRPr/>
            </a:pPr>
            <a:r>
              <a:rPr lang="en-US" altLang="en-US" sz="2200" kern="0" dirty="0" smtClean="0">
                <a:solidFill>
                  <a:schemeClr val="accent1"/>
                </a:solidFill>
              </a:rPr>
              <a:t>Alice &amp; Denise</a:t>
            </a:r>
            <a:r>
              <a:rPr lang="en-US" altLang="en-US" sz="2200" kern="0" dirty="0">
                <a:solidFill>
                  <a:schemeClr val="accent1"/>
                </a:solidFill>
              </a:rPr>
              <a:t> </a:t>
            </a:r>
            <a:r>
              <a:rPr lang="en-US" altLang="en-US" sz="2200" kern="0" dirty="0" smtClean="0">
                <a:solidFill>
                  <a:schemeClr val="accent1"/>
                </a:solidFill>
              </a:rPr>
              <a:t>             1.0	</a:t>
            </a:r>
          </a:p>
          <a:p>
            <a:pPr eaLnBrk="1" hangingPunct="1">
              <a:buFontTx/>
              <a:buNone/>
              <a:defRPr/>
            </a:pPr>
            <a:r>
              <a:rPr lang="en-US" altLang="en-US" sz="2200" kern="0" dirty="0" smtClean="0">
                <a:solidFill>
                  <a:schemeClr val="accent1"/>
                </a:solidFill>
              </a:rPr>
              <a:t>Alice &amp; Edward	0.5	</a:t>
            </a:r>
          </a:p>
          <a:p>
            <a:pPr eaLnBrk="1" hangingPunct="1">
              <a:buFontTx/>
              <a:buNone/>
              <a:defRPr/>
            </a:pPr>
            <a:r>
              <a:rPr lang="en-US" altLang="en-US" sz="2200" kern="0" dirty="0" smtClean="0">
                <a:solidFill>
                  <a:schemeClr val="accent1"/>
                </a:solidFill>
              </a:rPr>
              <a:t>Alice &amp; Frank		0.5	</a:t>
            </a:r>
          </a:p>
          <a:p>
            <a:pPr eaLnBrk="1" hangingPunct="1">
              <a:buFontTx/>
              <a:buNone/>
              <a:defRPr/>
            </a:pPr>
            <a:r>
              <a:rPr lang="en-US" altLang="en-US" sz="2200" kern="0" dirty="0" smtClean="0">
                <a:solidFill>
                  <a:schemeClr val="accent1"/>
                </a:solidFill>
              </a:rPr>
              <a:t>Ben &amp; Charles 	0.0	</a:t>
            </a:r>
          </a:p>
          <a:p>
            <a:pPr eaLnBrk="1" hangingPunct="1">
              <a:buFontTx/>
              <a:buNone/>
              <a:defRPr/>
            </a:pPr>
            <a:r>
              <a:rPr lang="en-US" altLang="en-US" sz="2200" kern="0" dirty="0" smtClean="0">
                <a:solidFill>
                  <a:schemeClr val="accent1"/>
                </a:solidFill>
              </a:rPr>
              <a:t>Ben &amp; Denise		0.5</a:t>
            </a:r>
          </a:p>
          <a:p>
            <a:pPr eaLnBrk="1" hangingPunct="1">
              <a:buFontTx/>
              <a:buNone/>
              <a:defRPr/>
            </a:pPr>
            <a:r>
              <a:rPr lang="en-US" altLang="en-US" sz="2200" kern="0" dirty="0" smtClean="0">
                <a:solidFill>
                  <a:schemeClr val="accent1"/>
                </a:solidFill>
              </a:rPr>
              <a:t>Ben &amp; Edward</a:t>
            </a:r>
            <a:r>
              <a:rPr lang="en-US" altLang="en-US" sz="2200" kern="0" dirty="0">
                <a:solidFill>
                  <a:schemeClr val="accent1"/>
                </a:solidFill>
              </a:rPr>
              <a:t>	</a:t>
            </a:r>
            <a:r>
              <a:rPr lang="en-US" altLang="en-US" sz="2200" kern="0" dirty="0" smtClean="0">
                <a:solidFill>
                  <a:schemeClr val="accent1"/>
                </a:solidFill>
              </a:rPr>
              <a:t>             0.0</a:t>
            </a:r>
          </a:p>
          <a:p>
            <a:pPr eaLnBrk="1" hangingPunct="1">
              <a:defRPr/>
            </a:pPr>
            <a:endParaRPr lang="en-US" altLang="en-US" sz="2200" kern="0" dirty="0" smtClean="0">
              <a:solidFill>
                <a:schemeClr val="accent1"/>
              </a:solidFill>
            </a:endParaRPr>
          </a:p>
        </p:txBody>
      </p:sp>
      <p:sp>
        <p:nvSpPr>
          <p:cNvPr id="19" name="Rectangle 8"/>
          <p:cNvSpPr txBox="1">
            <a:spLocks noChangeArrowheads="1"/>
          </p:cNvSpPr>
          <p:nvPr/>
        </p:nvSpPr>
        <p:spPr>
          <a:xfrm>
            <a:off x="4895850" y="2051050"/>
            <a:ext cx="3714750" cy="28956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Ben &amp; Frank		 0.0</a:t>
            </a:r>
          </a:p>
          <a:p>
            <a:pPr eaLnBrk="1" hangingPunct="1">
              <a:buFontTx/>
              <a:buNone/>
              <a:defRPr/>
            </a:pPr>
            <a:r>
              <a:rPr lang="en-US" altLang="en-US" sz="2200" kern="0" dirty="0" smtClean="0">
                <a:solidFill>
                  <a:schemeClr val="accent1"/>
                </a:solidFill>
              </a:rPr>
              <a:t>Charles &amp; Denise	 0.5</a:t>
            </a:r>
          </a:p>
          <a:p>
            <a:pPr eaLnBrk="1" hangingPunct="1">
              <a:buFontTx/>
              <a:buNone/>
              <a:defRPr/>
            </a:pPr>
            <a:r>
              <a:rPr lang="en-US" altLang="en-US" sz="2200" kern="0" dirty="0" smtClean="0">
                <a:solidFill>
                  <a:schemeClr val="accent1"/>
                </a:solidFill>
              </a:rPr>
              <a:t>Charles &amp; Edward	 0.0</a:t>
            </a:r>
          </a:p>
          <a:p>
            <a:pPr eaLnBrk="1" hangingPunct="1">
              <a:buFontTx/>
              <a:buNone/>
              <a:defRPr/>
            </a:pPr>
            <a:r>
              <a:rPr lang="en-US" altLang="en-US" sz="2200" kern="0" dirty="0" smtClean="0">
                <a:solidFill>
                  <a:schemeClr val="accent1"/>
                </a:solidFill>
              </a:rPr>
              <a:t>Charles &amp; Frank	 0.0</a:t>
            </a:r>
          </a:p>
          <a:p>
            <a:pPr eaLnBrk="1" hangingPunct="1">
              <a:buFontTx/>
              <a:buNone/>
              <a:defRPr/>
            </a:pPr>
            <a:r>
              <a:rPr lang="en-US" altLang="en-US" sz="2200" kern="0" dirty="0" smtClean="0">
                <a:solidFill>
                  <a:schemeClr val="accent1"/>
                </a:solidFill>
              </a:rPr>
              <a:t>Denise &amp; Edward	 0.5</a:t>
            </a:r>
          </a:p>
          <a:p>
            <a:pPr eaLnBrk="1" hangingPunct="1">
              <a:buFontTx/>
              <a:buNone/>
              <a:defRPr/>
            </a:pPr>
            <a:r>
              <a:rPr lang="en-US" altLang="en-US" sz="2200" kern="0" dirty="0" smtClean="0">
                <a:solidFill>
                  <a:schemeClr val="accent1"/>
                </a:solidFill>
              </a:rPr>
              <a:t>Denise &amp; Frank	 0.5</a:t>
            </a:r>
          </a:p>
          <a:p>
            <a:pPr eaLnBrk="1" hangingPunct="1">
              <a:buFontTx/>
              <a:buNone/>
              <a:defRPr/>
            </a:pPr>
            <a:r>
              <a:rPr lang="en-US" altLang="en-US" sz="2200" kern="0" dirty="0" smtClean="0">
                <a:solidFill>
                  <a:schemeClr val="accent1"/>
                </a:solidFill>
              </a:rPr>
              <a:t>Edward &amp; Frank	 0.0</a:t>
            </a:r>
          </a:p>
        </p:txBody>
      </p:sp>
      <p:sp>
        <p:nvSpPr>
          <p:cNvPr id="7"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4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18" name="Rectangle 7"/>
          <p:cNvSpPr txBox="1">
            <a:spLocks noChangeArrowheads="1"/>
          </p:cNvSpPr>
          <p:nvPr/>
        </p:nvSpPr>
        <p:spPr>
          <a:xfrm>
            <a:off x="622300" y="1219200"/>
            <a:ext cx="4046538" cy="32004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Alice &amp; Ben		0.5	</a:t>
            </a:r>
          </a:p>
          <a:p>
            <a:pPr eaLnBrk="1" hangingPunct="1">
              <a:buFontTx/>
              <a:buNone/>
              <a:defRPr/>
            </a:pPr>
            <a:r>
              <a:rPr lang="en-US" altLang="en-US" sz="2200" kern="0" dirty="0" smtClean="0">
                <a:solidFill>
                  <a:schemeClr val="accent1"/>
                </a:solidFill>
              </a:rPr>
              <a:t>Alice &amp; Charles	0.5	</a:t>
            </a:r>
          </a:p>
          <a:p>
            <a:pPr eaLnBrk="1" hangingPunct="1">
              <a:buFontTx/>
              <a:buNone/>
              <a:defRPr/>
            </a:pPr>
            <a:r>
              <a:rPr lang="en-US" altLang="en-US" sz="2200" kern="0" dirty="0" smtClean="0">
                <a:solidFill>
                  <a:schemeClr val="accent1"/>
                </a:solidFill>
              </a:rPr>
              <a:t>Alice &amp; Denise</a:t>
            </a:r>
            <a:r>
              <a:rPr lang="en-US" altLang="en-US" sz="2200" kern="0" dirty="0">
                <a:solidFill>
                  <a:schemeClr val="accent1"/>
                </a:solidFill>
              </a:rPr>
              <a:t> </a:t>
            </a:r>
            <a:r>
              <a:rPr lang="en-US" altLang="en-US" sz="2200" kern="0" dirty="0" smtClean="0">
                <a:solidFill>
                  <a:schemeClr val="accent1"/>
                </a:solidFill>
              </a:rPr>
              <a:t>             1.0	</a:t>
            </a:r>
          </a:p>
          <a:p>
            <a:pPr eaLnBrk="1" hangingPunct="1">
              <a:buFontTx/>
              <a:buNone/>
              <a:defRPr/>
            </a:pPr>
            <a:r>
              <a:rPr lang="en-US" altLang="en-US" sz="2200" kern="0" dirty="0" smtClean="0">
                <a:solidFill>
                  <a:schemeClr val="accent1"/>
                </a:solidFill>
              </a:rPr>
              <a:t>Alice &amp; Edward	0.5	</a:t>
            </a:r>
          </a:p>
          <a:p>
            <a:pPr eaLnBrk="1" hangingPunct="1">
              <a:buFontTx/>
              <a:buNone/>
              <a:defRPr/>
            </a:pPr>
            <a:r>
              <a:rPr lang="en-US" altLang="en-US" sz="2200" kern="0" dirty="0" smtClean="0">
                <a:solidFill>
                  <a:schemeClr val="accent1"/>
                </a:solidFill>
              </a:rPr>
              <a:t>Alice &amp; Frank		0.5	</a:t>
            </a:r>
          </a:p>
          <a:p>
            <a:pPr eaLnBrk="1" hangingPunct="1">
              <a:buFontTx/>
              <a:buNone/>
              <a:defRPr/>
            </a:pPr>
            <a:r>
              <a:rPr lang="en-US" altLang="en-US" sz="2200" kern="0" dirty="0" smtClean="0">
                <a:solidFill>
                  <a:schemeClr val="accent1"/>
                </a:solidFill>
              </a:rPr>
              <a:t>Ben &amp; Charles 	0.0	</a:t>
            </a:r>
          </a:p>
          <a:p>
            <a:pPr eaLnBrk="1" hangingPunct="1">
              <a:buFontTx/>
              <a:buNone/>
              <a:defRPr/>
            </a:pPr>
            <a:r>
              <a:rPr lang="en-US" altLang="en-US" sz="2200" kern="0" dirty="0" smtClean="0">
                <a:solidFill>
                  <a:schemeClr val="accent1"/>
                </a:solidFill>
              </a:rPr>
              <a:t>Ben &amp; Denise		0.5</a:t>
            </a:r>
          </a:p>
          <a:p>
            <a:pPr eaLnBrk="1" hangingPunct="1">
              <a:buFontTx/>
              <a:buNone/>
              <a:defRPr/>
            </a:pPr>
            <a:r>
              <a:rPr lang="en-US" altLang="en-US" sz="2200" kern="0" dirty="0" smtClean="0">
                <a:solidFill>
                  <a:schemeClr val="accent1"/>
                </a:solidFill>
              </a:rPr>
              <a:t>Ben &amp; Edward</a:t>
            </a:r>
            <a:r>
              <a:rPr lang="en-US" altLang="en-US" sz="2200" kern="0" dirty="0">
                <a:solidFill>
                  <a:schemeClr val="accent1"/>
                </a:solidFill>
              </a:rPr>
              <a:t>	</a:t>
            </a:r>
            <a:r>
              <a:rPr lang="en-US" altLang="en-US" sz="2200" kern="0" dirty="0" smtClean="0">
                <a:solidFill>
                  <a:schemeClr val="accent1"/>
                </a:solidFill>
              </a:rPr>
              <a:t>             0.0</a:t>
            </a:r>
          </a:p>
          <a:p>
            <a:pPr eaLnBrk="1" hangingPunct="1">
              <a:defRPr/>
            </a:pPr>
            <a:endParaRPr lang="en-US" altLang="en-US" sz="2200" kern="0" dirty="0" smtClean="0">
              <a:solidFill>
                <a:schemeClr val="accent1"/>
              </a:solidFill>
            </a:endParaRPr>
          </a:p>
        </p:txBody>
      </p:sp>
      <p:sp>
        <p:nvSpPr>
          <p:cNvPr id="19" name="Rectangle 8"/>
          <p:cNvSpPr txBox="1">
            <a:spLocks noChangeArrowheads="1"/>
          </p:cNvSpPr>
          <p:nvPr/>
        </p:nvSpPr>
        <p:spPr>
          <a:xfrm>
            <a:off x="4895850" y="1371600"/>
            <a:ext cx="3714750" cy="28956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Ben &amp; Frank		 0.0</a:t>
            </a:r>
          </a:p>
          <a:p>
            <a:pPr eaLnBrk="1" hangingPunct="1">
              <a:buFontTx/>
              <a:buNone/>
              <a:defRPr/>
            </a:pPr>
            <a:r>
              <a:rPr lang="en-US" altLang="en-US" sz="2200" kern="0" dirty="0" smtClean="0">
                <a:solidFill>
                  <a:schemeClr val="accent1"/>
                </a:solidFill>
              </a:rPr>
              <a:t>Charles &amp; Denise	 0.5</a:t>
            </a:r>
          </a:p>
          <a:p>
            <a:pPr eaLnBrk="1" hangingPunct="1">
              <a:buFontTx/>
              <a:buNone/>
              <a:defRPr/>
            </a:pPr>
            <a:r>
              <a:rPr lang="en-US" altLang="en-US" sz="2200" kern="0" dirty="0" smtClean="0">
                <a:solidFill>
                  <a:schemeClr val="accent1"/>
                </a:solidFill>
              </a:rPr>
              <a:t>Charles &amp; Edward	 0.0</a:t>
            </a:r>
          </a:p>
          <a:p>
            <a:pPr eaLnBrk="1" hangingPunct="1">
              <a:buFontTx/>
              <a:buNone/>
              <a:defRPr/>
            </a:pPr>
            <a:r>
              <a:rPr lang="en-US" altLang="en-US" sz="2200" kern="0" dirty="0" smtClean="0">
                <a:solidFill>
                  <a:schemeClr val="accent1"/>
                </a:solidFill>
              </a:rPr>
              <a:t>Charles &amp; Frank	 0.0</a:t>
            </a:r>
          </a:p>
          <a:p>
            <a:pPr eaLnBrk="1" hangingPunct="1">
              <a:buFontTx/>
              <a:buNone/>
              <a:defRPr/>
            </a:pPr>
            <a:r>
              <a:rPr lang="en-US" altLang="en-US" sz="2200" kern="0" dirty="0" smtClean="0">
                <a:solidFill>
                  <a:schemeClr val="accent1"/>
                </a:solidFill>
              </a:rPr>
              <a:t>Denise &amp; Edward	 0.5</a:t>
            </a:r>
          </a:p>
          <a:p>
            <a:pPr eaLnBrk="1" hangingPunct="1">
              <a:buFontTx/>
              <a:buNone/>
              <a:defRPr/>
            </a:pPr>
            <a:r>
              <a:rPr lang="en-US" altLang="en-US" sz="2200" kern="0" dirty="0" smtClean="0">
                <a:solidFill>
                  <a:schemeClr val="accent1"/>
                </a:solidFill>
              </a:rPr>
              <a:t>Denise &amp; Frank	 0.5</a:t>
            </a:r>
          </a:p>
          <a:p>
            <a:pPr eaLnBrk="1" hangingPunct="1">
              <a:buFontTx/>
              <a:buNone/>
              <a:defRPr/>
            </a:pPr>
            <a:r>
              <a:rPr lang="en-US" altLang="en-US" sz="2200" kern="0" dirty="0" smtClean="0">
                <a:solidFill>
                  <a:schemeClr val="accent1"/>
                </a:solidFill>
              </a:rPr>
              <a:t>Edward &amp; Frank	 0.0</a:t>
            </a:r>
          </a:p>
        </p:txBody>
      </p:sp>
      <p:sp>
        <p:nvSpPr>
          <p:cNvPr id="8"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2" name="Rectangle 11"/>
              <p:cNvSpPr/>
              <p:nvPr/>
            </p:nvSpPr>
            <p:spPr>
              <a:xfrm>
                <a:off x="3429000" y="5029200"/>
                <a:ext cx="2819400" cy="1208279"/>
              </a:xfrm>
              <a:prstGeom prst="rect">
                <a:avLst/>
              </a:prstGeom>
            </p:spPr>
            <p:txBody>
              <a:bodyPr wrap="square">
                <a:spAutoFit/>
              </a:bodyPr>
              <a:lstStyle/>
              <a:p>
                <a14:m>
                  <m:oMath xmlns=""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µ</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oMath>
                </a14:m>
                <a:r>
                  <a:rPr lang="en-US" altLang="en-US" sz="3000" b="0" dirty="0" smtClean="0"/>
                  <a:t>= </a:t>
                </a:r>
                <a14:m>
                  <m:oMath xmlns="" xmlns:m="http://schemas.openxmlformats.org/officeDocument/2006/math">
                    <m:f>
                      <m:fPr>
                        <m:ctrlPr>
                          <a:rPr lang="en-US" altLang="en-US" sz="3000" b="0" i="1" smtClean="0">
                            <a:latin typeface="Cambria Math" panose="02040503050406030204" pitchFamily="18" charset="0"/>
                          </a:rPr>
                        </m:ctrlPr>
                      </m:fPr>
                      <m:num>
                        <m:r>
                          <a:rPr lang="en-US" altLang="en-US" sz="3000" b="0" i="1" smtClean="0">
                            <a:latin typeface="Cambria Math" panose="02040503050406030204" pitchFamily="18" charset="0"/>
                          </a:rPr>
                          <m:t>1  </m:t>
                        </m:r>
                      </m:num>
                      <m:den>
                        <m:r>
                          <a:rPr lang="en-US" altLang="en-US" sz="3000" b="0" i="1" smtClean="0">
                            <a:latin typeface="Cambria Math" panose="02040503050406030204" pitchFamily="18" charset="0"/>
                          </a:rPr>
                          <m:t>3</m:t>
                        </m:r>
                      </m:den>
                    </m:f>
                    <m:r>
                      <a:rPr lang="en-US" altLang="en-US" sz="3000" b="0" i="1" smtClean="0">
                        <a:latin typeface="Cambria Math" panose="02040503050406030204" pitchFamily="18" charset="0"/>
                      </a:rPr>
                      <m:t>= </m:t>
                    </m:r>
                  </m:oMath>
                </a14:m>
                <a:r>
                  <a:rPr lang="en-US" altLang="en-US" sz="3000" b="0" dirty="0" smtClean="0"/>
                  <a:t>p</a:t>
                </a:r>
                <a:endParaRPr lang="en-US" altLang="en-US" sz="3000" b="0" dirty="0"/>
              </a:p>
              <a:p>
                <a:endParaRPr lang="en-US" sz="3000" dirty="0"/>
              </a:p>
            </p:txBody>
          </p:sp>
        </mc:Choice>
        <mc:Fallback xmlns="">
          <p:sp>
            <p:nvSpPr>
              <p:cNvPr id="12" name="Rectangle 11"/>
              <p:cNvSpPr>
                <a:spLocks noRot="1" noChangeAspect="1" noMove="1" noResize="1" noEditPoints="1" noAdjustHandles="1" noChangeArrowheads="1" noChangeShapeType="1" noTextEdit="1"/>
              </p:cNvSpPr>
              <p:nvPr/>
            </p:nvSpPr>
            <p:spPr>
              <a:xfrm>
                <a:off x="3429000" y="5029200"/>
                <a:ext cx="2819400" cy="1208279"/>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1" name="Text Box 4"/>
          <p:cNvSpPr txBox="1">
            <a:spLocks noChangeArrowheads="1"/>
          </p:cNvSpPr>
          <p:nvPr/>
        </p:nvSpPr>
        <p:spPr bwMode="auto">
          <a:xfrm>
            <a:off x="538163" y="1066800"/>
            <a:ext cx="7851775" cy="981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mẫu</a:t>
            </a:r>
            <a:r>
              <a:rPr lang="en-US" altLang="en-US" sz="2600" b="0" dirty="0" smtClean="0"/>
              <a:t> </a:t>
            </a:r>
            <a:r>
              <a:rPr lang="en-US" altLang="en-US" sz="2600" b="0" dirty="0" err="1" smtClean="0"/>
              <a:t>của</a:t>
            </a:r>
            <a:r>
              <a:rPr lang="en-US" altLang="en-US" sz="2600" b="0" dirty="0" smtClean="0"/>
              <a:t> </a:t>
            </a:r>
            <a:r>
              <a:rPr lang="en-US" altLang="en-US" sz="2600" b="0" dirty="0" err="1" smtClean="0"/>
              <a:t>tỉ</a:t>
            </a:r>
            <a:r>
              <a:rPr lang="en-US" altLang="en-US" sz="2600" b="0" dirty="0" smtClean="0"/>
              <a:t> </a:t>
            </a:r>
            <a:r>
              <a:rPr lang="en-US" altLang="en-US" sz="2600" b="0" dirty="0" err="1" smtClean="0"/>
              <a:t>lệ</a:t>
            </a:r>
            <a:r>
              <a:rPr lang="en-US" altLang="en-US" sz="2600" b="0" dirty="0" smtClean="0"/>
              <a:t> </a:t>
            </a:r>
            <a:r>
              <a:rPr lang="en-US" altLang="en-US" sz="2600" b="0" dirty="0" err="1" smtClean="0"/>
              <a:t>trên</a:t>
            </a:r>
            <a:r>
              <a:rPr lang="en-US" altLang="en-US" sz="2600" b="0" dirty="0" smtClean="0"/>
              <a:t> </a:t>
            </a:r>
            <a:r>
              <a:rPr lang="en-US" altLang="en-US" sz="2600" b="0" dirty="0" err="1" smtClean="0"/>
              <a:t>tuân</a:t>
            </a:r>
            <a:r>
              <a:rPr lang="en-US" altLang="en-US" sz="2600" b="0" dirty="0" smtClean="0"/>
              <a:t> </a:t>
            </a:r>
            <a:r>
              <a:rPr lang="en-US" altLang="en-US" sz="2600" b="0" dirty="0" err="1" smtClean="0"/>
              <a:t>theo</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nhị</a:t>
            </a:r>
            <a:r>
              <a:rPr lang="en-US" altLang="en-US" sz="2600" b="0" dirty="0" smtClean="0"/>
              <a:t> </a:t>
            </a:r>
            <a:r>
              <a:rPr lang="en-US" altLang="en-US" sz="2600" b="0" dirty="0" err="1" smtClean="0"/>
              <a:t>thức</a:t>
            </a:r>
            <a:r>
              <a:rPr lang="en-US" altLang="en-US" sz="2600" b="0" dirty="0" smtClean="0"/>
              <a:t> </a:t>
            </a:r>
            <a:r>
              <a:rPr lang="en-US" altLang="en-US" sz="2600" b="0" dirty="0" err="1" smtClean="0"/>
              <a:t>vì</a:t>
            </a:r>
            <a:r>
              <a:rPr lang="en-US" altLang="en-US" sz="2600" b="0" dirty="0" smtClean="0"/>
              <a:t> </a:t>
            </a:r>
            <a:r>
              <a:rPr lang="en-US" altLang="en-US" sz="2600" b="0" dirty="0" err="1" smtClean="0"/>
              <a:t>thỏa</a:t>
            </a:r>
            <a:r>
              <a:rPr lang="en-US" altLang="en-US" sz="2600" b="0" dirty="0" smtClean="0"/>
              <a:t> </a:t>
            </a:r>
            <a:r>
              <a:rPr lang="en-US" altLang="en-US" sz="2600" b="0" dirty="0" err="1" smtClean="0"/>
              <a:t>các</a:t>
            </a:r>
            <a:r>
              <a:rPr lang="en-US" altLang="en-US" sz="2600" b="0" dirty="0" smtClean="0"/>
              <a:t> </a:t>
            </a:r>
            <a:r>
              <a:rPr lang="en-US" altLang="en-US" sz="2600" b="0" dirty="0" err="1" smtClean="0"/>
              <a:t>điều</a:t>
            </a:r>
            <a:r>
              <a:rPr lang="en-US" altLang="en-US" sz="2600" b="0" dirty="0" smtClean="0"/>
              <a:t> </a:t>
            </a:r>
            <a:r>
              <a:rPr lang="en-US" altLang="en-US" sz="2600" b="0" dirty="0" err="1" smtClean="0"/>
              <a:t>kiện</a:t>
            </a:r>
            <a:r>
              <a:rPr lang="en-US" altLang="en-US" sz="2600" b="0" dirty="0" smtClean="0"/>
              <a:t> </a:t>
            </a:r>
            <a:r>
              <a:rPr lang="en-US" altLang="en-US" sz="2600" b="0" dirty="0" err="1" smtClean="0"/>
              <a:t>sau</a:t>
            </a:r>
            <a:r>
              <a:rPr lang="en-US" altLang="en-US" sz="2600" b="0" dirty="0" smtClean="0"/>
              <a:t>:</a:t>
            </a:r>
          </a:p>
          <a:p>
            <a:pPr marL="457200" indent="-457200">
              <a:lnSpc>
                <a:spcPct val="90000"/>
              </a:lnSpc>
              <a:buFont typeface="Arial" panose="020B0604020202020204" pitchFamily="34" charset="0"/>
              <a:buChar char="•"/>
            </a:pPr>
            <a:r>
              <a:rPr lang="vi-VN" altLang="en-US" sz="2600" b="0" dirty="0"/>
              <a:t>Số lần thực hiện thử nghiệm ngẫu nhiên là hữu hạn</a:t>
            </a:r>
          </a:p>
          <a:p>
            <a:pPr marL="457200" indent="-457200">
              <a:lnSpc>
                <a:spcPct val="90000"/>
              </a:lnSpc>
              <a:buFont typeface="Arial" panose="020B0604020202020204" pitchFamily="34" charset="0"/>
              <a:buChar char="•"/>
            </a:pPr>
            <a:r>
              <a:rPr lang="vi-VN" altLang="en-US" sz="2600" b="0" dirty="0"/>
              <a:t>Kết quả của thử nghiệm được phân thành hai lớp </a:t>
            </a:r>
            <a:r>
              <a:rPr lang="vi-VN" altLang="en-US" sz="2600" b="0" dirty="0" smtClean="0"/>
              <a:t>(</a:t>
            </a:r>
            <a:r>
              <a:rPr lang="en-US" altLang="en-US" sz="2600" b="0" dirty="0" err="1" smtClean="0"/>
              <a:t>nam</a:t>
            </a:r>
            <a:r>
              <a:rPr lang="en-US" altLang="en-US" sz="2600" b="0" dirty="0" smtClean="0"/>
              <a:t>, </a:t>
            </a:r>
            <a:r>
              <a:rPr lang="en-US" altLang="en-US" sz="2600" b="0" dirty="0" err="1" smtClean="0"/>
              <a:t>nữ</a:t>
            </a:r>
            <a:r>
              <a:rPr lang="vi-VN" altLang="en-US" sz="2600" b="0" dirty="0" smtClean="0"/>
              <a:t>)</a:t>
            </a:r>
            <a:endParaRPr lang="vi-VN" altLang="en-US" sz="2600" b="0" dirty="0"/>
          </a:p>
          <a:p>
            <a:pPr marL="457200" indent="-457200">
              <a:lnSpc>
                <a:spcPct val="90000"/>
              </a:lnSpc>
              <a:buFont typeface="Arial" panose="020B0604020202020204" pitchFamily="34" charset="0"/>
              <a:buChar char="•"/>
            </a:pPr>
            <a:r>
              <a:rPr lang="vi-VN" altLang="en-US" sz="2600" b="0" dirty="0"/>
              <a:t>Xác suất thành công trong mọi lần thử nghiệm là như nhau</a:t>
            </a:r>
          </a:p>
          <a:p>
            <a:pPr marL="457200" indent="-457200">
              <a:lnSpc>
                <a:spcPct val="90000"/>
              </a:lnSpc>
              <a:buFont typeface="Arial" panose="020B0604020202020204" pitchFamily="34" charset="0"/>
              <a:buChar char="•"/>
            </a:pPr>
            <a:r>
              <a:rPr lang="vi-VN" altLang="en-US" sz="2600" b="0" dirty="0"/>
              <a:t>Các thử nghiệm đều độc lập nhau</a:t>
            </a: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so </a:t>
            </a:r>
            <a:r>
              <a:rPr lang="en-US" altLang="en-US" sz="2600" b="0" dirty="0" err="1"/>
              <a:t>với</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trên</a:t>
            </a:r>
            <a:r>
              <a:rPr lang="en-US" altLang="en-US" sz="2600" b="0" dirty="0"/>
              <a:t> </a:t>
            </a:r>
            <a:r>
              <a:rPr lang="en-US" altLang="en-US" sz="2600" b="0" dirty="0" err="1"/>
              <a:t>quần</a:t>
            </a:r>
            <a:r>
              <a:rPr lang="en-US" altLang="en-US" sz="2600" b="0" dirty="0"/>
              <a:t> </a:t>
            </a:r>
            <a:r>
              <a:rPr lang="en-US" altLang="en-US" sz="2600" b="0" dirty="0" err="1"/>
              <a:t>thể</a:t>
            </a:r>
            <a:r>
              <a:rPr lang="en-US" altLang="en-US" sz="2600" b="0" dirty="0"/>
              <a:t> </a:t>
            </a:r>
            <a:r>
              <a:rPr lang="en-US" altLang="en-US" sz="2600" b="0" dirty="0" err="1"/>
              <a:t>như</a:t>
            </a:r>
            <a:r>
              <a:rPr lang="en-US" altLang="en-US" sz="2600" b="0" dirty="0"/>
              <a:t> </a:t>
            </a:r>
            <a:r>
              <a:rPr lang="en-US" altLang="en-US" sz="2600" b="0" dirty="0" err="1"/>
              <a:t>thế</a:t>
            </a:r>
            <a:r>
              <a:rPr lang="en-US" altLang="en-US" sz="2600" b="0" dirty="0"/>
              <a:t> </a:t>
            </a:r>
            <a:r>
              <a:rPr lang="en-US" altLang="en-US" sz="2600" b="0" dirty="0" err="1"/>
              <a:t>nào</a:t>
            </a:r>
            <a:r>
              <a:rPr lang="en-US" altLang="en-US" sz="2600" b="0" dirty="0"/>
              <a:t>?</a:t>
            </a:r>
          </a:p>
          <a:p>
            <a:pPr>
              <a:lnSpc>
                <a:spcPct val="90000"/>
              </a:lnSpc>
            </a:pPr>
            <a:r>
              <a:rPr lang="en-US" altLang="en-US" sz="2600" b="0" dirty="0"/>
              <a:t> </a:t>
            </a: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1" name="Text Box 4"/>
          <p:cNvSpPr txBox="1">
            <a:spLocks noChangeArrowheads="1"/>
          </p:cNvSpPr>
          <p:nvPr/>
        </p:nvSpPr>
        <p:spPr bwMode="auto">
          <a:xfrm>
            <a:off x="538163" y="1066800"/>
            <a:ext cx="7851775" cy="84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smtClean="0"/>
              <a:t>Trong</a:t>
            </a:r>
            <a:r>
              <a:rPr lang="en-US" altLang="en-US" sz="2600" b="0" dirty="0" smtClean="0"/>
              <a:t> </a:t>
            </a:r>
            <a:r>
              <a:rPr lang="en-US" altLang="en-US" sz="2600" b="0" dirty="0" err="1" smtClean="0"/>
              <a:t>chương</a:t>
            </a:r>
            <a:r>
              <a:rPr lang="en-US" altLang="en-US" sz="2600" b="0" dirty="0" smtClean="0"/>
              <a:t> 5,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và</a:t>
            </a:r>
            <a:r>
              <a:rPr lang="en-US" altLang="en-US" sz="2600" b="0" dirty="0" smtClean="0"/>
              <a:t> </a:t>
            </a:r>
            <a:r>
              <a:rPr lang="en-US" altLang="en-US" sz="2600" b="0" dirty="0" err="1" smtClean="0"/>
              <a:t>độ</a:t>
            </a:r>
            <a:r>
              <a:rPr lang="en-US" altLang="en-US" sz="2600" b="0" dirty="0" smtClean="0"/>
              <a:t> </a:t>
            </a:r>
            <a:r>
              <a:rPr lang="en-US" altLang="en-US" sz="2600" b="0" dirty="0" err="1" smtClean="0"/>
              <a:t>lệch</a:t>
            </a:r>
            <a:r>
              <a:rPr lang="en-US" altLang="en-US" sz="2600" b="0" dirty="0" smtClean="0"/>
              <a:t> </a:t>
            </a:r>
            <a:r>
              <a:rPr lang="en-US" altLang="en-US" sz="2600" b="0" dirty="0" err="1" smtClean="0"/>
              <a:t>chuẩn</a:t>
            </a:r>
            <a:r>
              <a:rPr lang="en-US" altLang="en-US" sz="2600" b="0" dirty="0" smtClean="0"/>
              <a:t> </a:t>
            </a:r>
            <a:r>
              <a:rPr lang="en-US" altLang="en-US" sz="2600" b="0" dirty="0" err="1" smtClean="0"/>
              <a:t>của</a:t>
            </a:r>
            <a:r>
              <a:rPr lang="en-US" altLang="en-US" sz="2600" b="0" dirty="0" smtClean="0"/>
              <a:t> </a:t>
            </a:r>
            <a:r>
              <a:rPr lang="en-US" altLang="en-US" sz="2600" b="0" dirty="0" err="1" smtClean="0"/>
              <a:t>một</a:t>
            </a:r>
            <a:r>
              <a:rPr lang="en-US" altLang="en-US" sz="2600" b="0" dirty="0" smtClean="0"/>
              <a:t> </a:t>
            </a:r>
            <a:r>
              <a:rPr lang="en-US" altLang="en-US" sz="2600" b="0" dirty="0" err="1" smtClean="0"/>
              <a:t>biến</a:t>
            </a:r>
            <a:r>
              <a:rPr lang="en-US" altLang="en-US" sz="2600" b="0" dirty="0" smtClean="0"/>
              <a:t> </a:t>
            </a:r>
            <a:r>
              <a:rPr lang="en-US" altLang="en-US" sz="2600" b="0" dirty="0" err="1" smtClean="0"/>
              <a:t>ngẫu</a:t>
            </a:r>
            <a:r>
              <a:rPr lang="en-US" altLang="en-US" sz="2600" b="0" dirty="0" smtClean="0"/>
              <a:t> </a:t>
            </a:r>
            <a:r>
              <a:rPr lang="en-US" altLang="en-US" sz="2600" b="0" dirty="0" err="1" smtClean="0"/>
              <a:t>nhiên</a:t>
            </a:r>
            <a:r>
              <a:rPr lang="en-US" altLang="en-US" sz="2600" b="0" dirty="0" smtClean="0"/>
              <a:t> X </a:t>
            </a:r>
            <a:r>
              <a:rPr lang="en-US" altLang="en-US" sz="2600" b="0" dirty="0" err="1" smtClean="0"/>
              <a:t>có</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nhị</a:t>
            </a:r>
            <a:r>
              <a:rPr lang="en-US" altLang="en-US" sz="2600" b="0" dirty="0" smtClean="0"/>
              <a:t> </a:t>
            </a:r>
            <a:r>
              <a:rPr lang="en-US" altLang="en-US" sz="2600" b="0" dirty="0" err="1" smtClean="0"/>
              <a:t>thức</a:t>
            </a:r>
            <a:r>
              <a:rPr lang="en-US" altLang="en-US" sz="2600" b="0" dirty="0" smtClean="0"/>
              <a:t> </a:t>
            </a:r>
            <a:r>
              <a:rPr lang="en-US" altLang="en-US" sz="2600" b="0" dirty="0" err="1" smtClean="0"/>
              <a:t>là</a:t>
            </a:r>
            <a:r>
              <a:rPr lang="en-US" altLang="en-US" sz="2600" b="0" dirty="0" smtClean="0"/>
              <a:t>:</a:t>
            </a:r>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r>
              <a:rPr lang="en-US" altLang="en-US" sz="2600" b="0" dirty="0" err="1"/>
              <a:t>Khi</a:t>
            </a:r>
            <a:r>
              <a:rPr lang="en-US" altLang="en-US" sz="2600" b="0" dirty="0"/>
              <a:t> n </a:t>
            </a:r>
            <a:r>
              <a:rPr lang="en-US" altLang="en-US" sz="2600" b="0" dirty="0" err="1"/>
              <a:t>tăng</a:t>
            </a:r>
            <a:r>
              <a:rPr lang="en-US" altLang="en-US" sz="2600" b="0" dirty="0"/>
              <a:t>: </a:t>
            </a:r>
            <a:r>
              <a:rPr lang="en-US" sz="2800" i="1" dirty="0">
                <a:solidFill>
                  <a:srgbClr val="000000"/>
                </a:solidFill>
                <a:latin typeface="Helvetica Neue" charset="0"/>
              </a:rPr>
              <a:t>np ≥</a:t>
            </a:r>
            <a:r>
              <a:rPr lang="en-US" sz="2800" dirty="0">
                <a:solidFill>
                  <a:srgbClr val="000000"/>
                </a:solidFill>
                <a:latin typeface="Helvetica Neue" charset="0"/>
              </a:rPr>
              <a:t> 5 </a:t>
            </a:r>
            <a:r>
              <a:rPr lang="en-US" sz="2800" dirty="0" err="1">
                <a:solidFill>
                  <a:srgbClr val="000000"/>
                </a:solidFill>
                <a:latin typeface="Helvetica Neue" charset="0"/>
              </a:rPr>
              <a:t>và</a:t>
            </a:r>
            <a:r>
              <a:rPr lang="en-US" sz="2800" dirty="0">
                <a:solidFill>
                  <a:srgbClr val="000000"/>
                </a:solidFill>
                <a:latin typeface="Helvetica Neue" charset="0"/>
              </a:rPr>
              <a:t> </a:t>
            </a:r>
            <a:r>
              <a:rPr lang="en-US" sz="2800" i="1" dirty="0">
                <a:solidFill>
                  <a:srgbClr val="000000"/>
                </a:solidFill>
                <a:latin typeface="Helvetica Neue" charset="0"/>
              </a:rPr>
              <a:t>n</a:t>
            </a:r>
            <a:r>
              <a:rPr lang="en-US" sz="2800" dirty="0">
                <a:solidFill>
                  <a:srgbClr val="000000"/>
                </a:solidFill>
                <a:latin typeface="Helvetica Neue" charset="0"/>
              </a:rPr>
              <a:t>(1 – </a:t>
            </a:r>
            <a:r>
              <a:rPr lang="en-US" sz="2800" i="1" dirty="0">
                <a:solidFill>
                  <a:srgbClr val="000000"/>
                </a:solidFill>
                <a:latin typeface="Helvetica Neue" charset="0"/>
              </a:rPr>
              <a:t>p</a:t>
            </a:r>
            <a:r>
              <a:rPr lang="en-US" sz="2800" dirty="0">
                <a:solidFill>
                  <a:srgbClr val="000000"/>
                </a:solidFill>
                <a:latin typeface="Helvetica Neue" charset="0"/>
              </a:rPr>
              <a:t>) ≥ </a:t>
            </a:r>
            <a:r>
              <a:rPr lang="en-US" sz="2800" dirty="0" smtClean="0">
                <a:solidFill>
                  <a:srgbClr val="000000"/>
                </a:solidFill>
                <a:latin typeface="Helvetica Neue" charset="0"/>
              </a:rPr>
              <a:t>5</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a:t> </a:t>
            </a:r>
            <a:r>
              <a:rPr lang="en-US" altLang="en-US" sz="2600" b="0" dirty="0" err="1" smtClean="0"/>
              <a:t>mẫu</a:t>
            </a:r>
            <a:r>
              <a:rPr lang="en-US" altLang="en-US" sz="2600" b="0" dirty="0" smtClean="0"/>
              <a:t> </a:t>
            </a:r>
            <a:r>
              <a:rPr lang="en-US" altLang="en-US" sz="2600" b="0" dirty="0" err="1" smtClean="0"/>
              <a:t>của</a:t>
            </a:r>
            <a:r>
              <a:rPr lang="en-US" altLang="en-US" sz="2600" b="0" dirty="0" smtClean="0"/>
              <a:t> </a:t>
            </a:r>
            <a:r>
              <a:rPr lang="en-US" altLang="en-US" sz="2600" b="0" dirty="0" err="1" smtClean="0"/>
              <a:t>tỉ</a:t>
            </a:r>
            <a:r>
              <a:rPr lang="en-US" altLang="en-US" sz="2600" b="0" dirty="0" smtClean="0"/>
              <a:t> </a:t>
            </a:r>
            <a:r>
              <a:rPr lang="en-US" altLang="en-US" sz="2600" b="0" dirty="0" err="1" smtClean="0"/>
              <a:t>lệ</a:t>
            </a:r>
            <a:r>
              <a:rPr lang="en-US" altLang="en-US" sz="2600" b="0" dirty="0"/>
              <a:t> </a:t>
            </a:r>
            <a:r>
              <a:rPr lang="en-US" altLang="en-US" sz="2600" b="0" dirty="0" err="1" smtClean="0"/>
              <a:t>xấp</a:t>
            </a:r>
            <a:r>
              <a:rPr lang="en-US" altLang="en-US" sz="2600" b="0" dirty="0" smtClean="0"/>
              <a:t> </a:t>
            </a:r>
            <a:r>
              <a:rPr lang="en-US" altLang="en-US" sz="2600" b="0" dirty="0" err="1"/>
              <a:t>xỉ</a:t>
            </a:r>
            <a:r>
              <a:rPr lang="en-US" altLang="en-US" sz="2600" b="0" dirty="0"/>
              <a:t> </a:t>
            </a:r>
            <a:r>
              <a:rPr lang="en-US" altLang="en-US" sz="2600" b="0" dirty="0" err="1"/>
              <a:t>với</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chuẩn</a:t>
            </a:r>
            <a:r>
              <a:rPr lang="en-US" altLang="en-US" sz="2600" b="0" dirty="0"/>
              <a:t>.  </a:t>
            </a:r>
          </a:p>
          <a:p>
            <a:pPr>
              <a:lnSpc>
                <a:spcPct val="90000"/>
              </a:lnSpc>
            </a:pPr>
            <a:endParaRPr lang="en-US" altLang="en-US" sz="2600" b="0" dirty="0"/>
          </a:p>
          <a:p>
            <a:pPr>
              <a:lnSpc>
                <a:spcPct val="90000"/>
              </a:lnSpc>
            </a:pP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và</a:t>
            </a:r>
            <a:r>
              <a:rPr lang="en-US" altLang="en-US" sz="2600" b="0" dirty="0"/>
              <a:t> </a:t>
            </a:r>
            <a:r>
              <a:rPr lang="en-US" altLang="en-US" sz="2600" b="0" dirty="0" err="1"/>
              <a:t>phương</a:t>
            </a:r>
            <a:r>
              <a:rPr lang="en-US" altLang="en-US" sz="2600" b="0" dirty="0"/>
              <a:t> </a:t>
            </a:r>
            <a:r>
              <a:rPr lang="en-US" altLang="en-US" sz="2600" b="0" dirty="0" err="1"/>
              <a:t>sai</a:t>
            </a:r>
            <a:r>
              <a:rPr lang="en-US" altLang="en-US" sz="2600" b="0" dirty="0"/>
              <a:t> </a:t>
            </a:r>
            <a:r>
              <a:rPr lang="en-US" altLang="en-US" sz="2600" b="0" dirty="0" err="1"/>
              <a:t>của</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 </a:t>
            </a:r>
            <a:r>
              <a:rPr lang="en-US" altLang="en-US" sz="2600" b="0" dirty="0" err="1"/>
              <a:t>như</a:t>
            </a:r>
            <a:r>
              <a:rPr lang="en-US" altLang="en-US" sz="2600" b="0" dirty="0"/>
              <a:t> </a:t>
            </a:r>
            <a:r>
              <a:rPr lang="en-US" altLang="en-US" sz="2600" b="0" dirty="0" err="1"/>
              <a:t>sau</a:t>
            </a:r>
            <a:r>
              <a:rPr lang="en-US" altLang="en-US" sz="2600" b="0" dirty="0"/>
              <a:t>:</a:t>
            </a:r>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graphicFrame>
        <p:nvGraphicFramePr>
          <p:cNvPr id="4" name="Object 2"/>
          <p:cNvGraphicFramePr>
            <a:graphicFrameLocks noChangeAspect="1"/>
          </p:cNvGraphicFramePr>
          <p:nvPr>
            <p:extLst>
              <p:ext uri="{D42A27DB-BD31-4B8C-83A1-F6EECF244321}">
                <p14:modId xmlns:p14="http://schemas.microsoft.com/office/powerpoint/2010/main" val="50710538"/>
              </p:ext>
            </p:extLst>
          </p:nvPr>
        </p:nvGraphicFramePr>
        <p:xfrm>
          <a:off x="1219200" y="2209800"/>
          <a:ext cx="1054100" cy="369887"/>
        </p:xfrm>
        <a:graphic>
          <a:graphicData uri="http://schemas.openxmlformats.org/presentationml/2006/ole">
            <mc:AlternateContent xmlns:mc="http://schemas.openxmlformats.org/markup-compatibility/2006">
              <mc:Choice xmlns:v="urn:schemas-microsoft-com:vml" Requires="v">
                <p:oleObj spid="_x0000_s103599" name="Equation" r:id="rId4" imgW="508000" imgH="177800" progId="Equation.3">
                  <p:embed/>
                </p:oleObj>
              </mc:Choice>
              <mc:Fallback>
                <p:oleObj name="Equation" r:id="rId4" imgW="508000" imgH="177800" progId="Equation.3">
                  <p:embed/>
                  <p:pic>
                    <p:nvPicPr>
                      <p:cNvPr id="2150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209800"/>
                        <a:ext cx="10541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404424502"/>
              </p:ext>
            </p:extLst>
          </p:nvPr>
        </p:nvGraphicFramePr>
        <p:xfrm>
          <a:off x="4038600" y="2157412"/>
          <a:ext cx="2109787" cy="474663"/>
        </p:xfrm>
        <a:graphic>
          <a:graphicData uri="http://schemas.openxmlformats.org/presentationml/2006/ole">
            <mc:AlternateContent xmlns:mc="http://schemas.openxmlformats.org/markup-compatibility/2006">
              <mc:Choice xmlns:v="urn:schemas-microsoft-com:vml" Requires="v">
                <p:oleObj spid="_x0000_s103600" name="Equation" r:id="rId6" imgW="1016000" imgH="228600" progId="Equation.3">
                  <p:embed/>
                </p:oleObj>
              </mc:Choice>
              <mc:Fallback>
                <p:oleObj name="Equation" r:id="rId6" imgW="1016000" imgH="228600" progId="Equation.3">
                  <p:embed/>
                  <p:pic>
                    <p:nvPicPr>
                      <p:cNvPr id="2151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2157412"/>
                        <a:ext cx="210978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 name="Rectangle 8"/>
              <p:cNvSpPr/>
              <p:nvPr/>
            </p:nvSpPr>
            <p:spPr>
              <a:xfrm>
                <a:off x="838200" y="4267200"/>
                <a:ext cx="2819400" cy="1051250"/>
              </a:xfrm>
              <a:prstGeom prst="rect">
                <a:avLst/>
              </a:prstGeom>
            </p:spPr>
            <p:txBody>
              <a:bodyPr wrap="square">
                <a:spAutoFit/>
              </a:bodyPr>
              <a:lstStyle/>
              <a:p>
                <a14:m>
                  <m:oMath xmlns=""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µ</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r>
                      <a:rPr lang="en-US" altLang="en-US" sz="3000" b="0" i="1" smtClean="0">
                        <a:latin typeface="Cambria Math" panose="02040503050406030204" pitchFamily="18" charset="0"/>
                      </a:rPr>
                      <m:t>= </m:t>
                    </m:r>
                  </m:oMath>
                </a14:m>
                <a:r>
                  <a:rPr lang="en-US" altLang="en-US" sz="3000" b="0" dirty="0" smtClean="0"/>
                  <a:t>p</a:t>
                </a:r>
                <a:endParaRPr lang="en-US" altLang="en-US" sz="3000" b="0" dirty="0"/>
              </a:p>
              <a:p>
                <a:endParaRPr lang="en-US" sz="3000" dirty="0"/>
              </a:p>
            </p:txBody>
          </p:sp>
        </mc:Choice>
        <mc:Fallback xmlns="">
          <p:sp>
            <p:nvSpPr>
              <p:cNvPr id="9" name="Rectangle 8"/>
              <p:cNvSpPr>
                <a:spLocks noRot="1" noChangeAspect="1" noMove="1" noResize="1" noEditPoints="1" noAdjustHandles="1" noChangeArrowheads="1" noChangeShapeType="1" noTextEdit="1"/>
              </p:cNvSpPr>
              <p:nvPr/>
            </p:nvSpPr>
            <p:spPr>
              <a:xfrm>
                <a:off x="838200" y="4267200"/>
                <a:ext cx="2819400" cy="1051250"/>
              </a:xfrm>
              <a:prstGeom prst="rect">
                <a:avLst/>
              </a:prstGeom>
              <a:blipFill>
                <a:blip r:embed="rId8"/>
                <a:stretch>
                  <a:fillRect t="-8140"/>
                </a:stretch>
              </a:blipFill>
            </p:spPr>
            <p:txBody>
              <a:bodyPr/>
              <a:lstStyle/>
              <a:p>
                <a:r>
                  <a:rPr lang="en-US">
                    <a:noFill/>
                  </a:rPr>
                  <a:t> </a:t>
                </a:r>
              </a:p>
            </p:txBody>
          </p:sp>
        </mc:Fallback>
      </mc:AlternateContent>
      <p:graphicFrame>
        <p:nvGraphicFramePr>
          <p:cNvPr id="12" name="Object 4"/>
          <p:cNvGraphicFramePr>
            <a:graphicFrameLocks noChangeAspect="1"/>
          </p:cNvGraphicFramePr>
          <p:nvPr>
            <p:extLst>
              <p:ext uri="{D42A27DB-BD31-4B8C-83A1-F6EECF244321}">
                <p14:modId xmlns:p14="http://schemas.microsoft.com/office/powerpoint/2010/main" val="3311454757"/>
              </p:ext>
            </p:extLst>
          </p:nvPr>
        </p:nvGraphicFramePr>
        <p:xfrm>
          <a:off x="838200" y="5181600"/>
          <a:ext cx="5697537" cy="844550"/>
        </p:xfrm>
        <a:graphic>
          <a:graphicData uri="http://schemas.openxmlformats.org/presentationml/2006/ole">
            <mc:AlternateContent xmlns:mc="http://schemas.openxmlformats.org/markup-compatibility/2006">
              <mc:Choice xmlns:v="urn:schemas-microsoft-com:vml" Requires="v">
                <p:oleObj spid="_x0000_s103601" name="Equation" r:id="rId9" imgW="2743200" imgH="406400" progId="Equation.3">
                  <p:embed/>
                </p:oleObj>
              </mc:Choice>
              <mc:Fallback>
                <p:oleObj name="Equation" r:id="rId9" imgW="2743200" imgH="406400" progId="Equation.3">
                  <p:embed/>
                  <p:pic>
                    <p:nvPicPr>
                      <p:cNvPr id="12"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181600"/>
                        <a:ext cx="5697537"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0632045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a:latin typeface="Arial" charset="0"/>
              </a:rPr>
              <a:t>Ứng</a:t>
            </a:r>
            <a:r>
              <a:rPr lang="en-US" sz="2400" b="0" dirty="0">
                <a:latin typeface="Arial" charset="0"/>
              </a:rPr>
              <a:t> </a:t>
            </a:r>
            <a:r>
              <a:rPr lang="en-US" sz="2400" b="0" dirty="0" err="1">
                <a:latin typeface="Arial" charset="0"/>
              </a:rPr>
              <a:t>dụng</a:t>
            </a:r>
            <a:r>
              <a:rPr lang="en-US" sz="2400" b="0" dirty="0">
                <a:latin typeface="Arial" charset="0"/>
              </a:rPr>
              <a:t> </a:t>
            </a:r>
            <a:r>
              <a:rPr lang="en-US" sz="2400" b="0" dirty="0" err="1">
                <a:latin typeface="Arial" charset="0"/>
              </a:rPr>
              <a:t>của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6-5  </a:t>
            </a:r>
            <a:r>
              <a:rPr lang="en-US" sz="2400" b="0" dirty="0" err="1">
                <a:solidFill>
                  <a:srgbClr val="00B050"/>
                </a:solidFill>
                <a:latin typeface="Arial" charset="0"/>
              </a:rPr>
              <a:t>Xấp</a:t>
            </a:r>
            <a:r>
              <a:rPr lang="en-US" sz="2400" b="0" dirty="0">
                <a:solidFill>
                  <a:srgbClr val="00B050"/>
                </a:solidFill>
                <a:latin typeface="Arial" charset="0"/>
              </a:rPr>
              <a:t> </a:t>
            </a:r>
            <a:r>
              <a:rPr lang="en-US" sz="2400" b="0" dirty="0" err="1">
                <a:solidFill>
                  <a:srgbClr val="00B050"/>
                </a:solidFill>
                <a:latin typeface="Arial" charset="0"/>
              </a:rPr>
              <a:t>xỉ</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nhị</a:t>
            </a:r>
            <a:r>
              <a:rPr lang="en-US" sz="2400" b="0" dirty="0">
                <a:solidFill>
                  <a:srgbClr val="00B050"/>
                </a:solidFill>
                <a:latin typeface="Arial" charset="0"/>
              </a:rPr>
              <a:t> </a:t>
            </a:r>
            <a:r>
              <a:rPr lang="en-US" sz="2400" b="0" dirty="0" err="1">
                <a:solidFill>
                  <a:srgbClr val="00B050"/>
                </a:solidFill>
                <a:latin typeface="Arial" charset="0"/>
              </a:rPr>
              <a:t>thức</a:t>
            </a:r>
            <a:r>
              <a:rPr lang="en-US" sz="2400" b="0" dirty="0">
                <a:solidFill>
                  <a:srgbClr val="00B050"/>
                </a:solidFill>
                <a:latin typeface="Arial" charset="0"/>
              </a:rPr>
              <a:t> </a:t>
            </a:r>
            <a:r>
              <a:rPr lang="en-US" sz="2400" b="0" dirty="0" err="1">
                <a:solidFill>
                  <a:srgbClr val="00B050"/>
                </a:solidFill>
                <a:latin typeface="Arial" charset="0"/>
              </a:rPr>
              <a:t>bằng</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endParaRPr lang="en-US" dirty="0">
              <a:solidFill>
                <a:srgbClr val="00B050"/>
              </a:solidFill>
              <a:latin typeface="Arial" charset="0"/>
            </a:endParaRPr>
          </a:p>
        </p:txBody>
      </p:sp>
    </p:spTree>
    <p:extLst>
      <p:ext uri="{BB962C8B-B14F-4D97-AF65-F5344CB8AC3E}">
        <p14:creationId xmlns:p14="http://schemas.microsoft.com/office/powerpoint/2010/main" val="11873948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thành</a:t>
            </a:r>
            <a:r>
              <a:rPr lang="en-US" dirty="0" smtClean="0"/>
              <a:t> </a:t>
            </a:r>
            <a:r>
              <a:rPr lang="en-US" dirty="0" err="1" smtClean="0"/>
              <a:t>phố</a:t>
            </a:r>
            <a:r>
              <a:rPr lang="en-US" dirty="0" smtClean="0"/>
              <a:t> </a:t>
            </a:r>
            <a:r>
              <a:rPr lang="en-US" dirty="0" err="1" smtClean="0"/>
              <a:t>có</a:t>
            </a:r>
            <a:r>
              <a:rPr lang="en-US" dirty="0" smtClean="0"/>
              <a:t> </a:t>
            </a:r>
            <a:r>
              <a:rPr lang="en-US" dirty="0" err="1" smtClean="0"/>
              <a:t>tỷ</a:t>
            </a:r>
            <a:r>
              <a:rPr lang="en-US" dirty="0" smtClean="0"/>
              <a:t> </a:t>
            </a:r>
            <a:r>
              <a:rPr lang="en-US" dirty="0" err="1" smtClean="0"/>
              <a:t>lệ</a:t>
            </a:r>
            <a:r>
              <a:rPr lang="en-US" dirty="0" smtClean="0"/>
              <a:t> </a:t>
            </a:r>
            <a:r>
              <a:rPr lang="en-US" dirty="0" err="1" smtClean="0"/>
              <a:t>người</a:t>
            </a:r>
            <a:r>
              <a:rPr lang="en-US" dirty="0" smtClean="0"/>
              <a:t> </a:t>
            </a:r>
            <a:r>
              <a:rPr lang="en-US" dirty="0" err="1" smtClean="0"/>
              <a:t>giàu</a:t>
            </a:r>
            <a:r>
              <a:rPr lang="en-US" dirty="0" smtClean="0"/>
              <a:t> </a:t>
            </a:r>
            <a:r>
              <a:rPr lang="en-US" dirty="0" err="1" smtClean="0"/>
              <a:t>là</a:t>
            </a:r>
            <a:r>
              <a:rPr lang="en-US" dirty="0" smtClean="0"/>
              <a:t> 40%, </a:t>
            </a:r>
            <a:r>
              <a:rPr lang="en-US" dirty="0" err="1" smtClean="0"/>
              <a:t>chọn</a:t>
            </a:r>
            <a:r>
              <a:rPr lang="en-US" dirty="0" smtClean="0"/>
              <a:t> </a:t>
            </a:r>
            <a:r>
              <a:rPr lang="en-US" dirty="0" err="1" smtClean="0"/>
              <a:t>ngẫy</a:t>
            </a:r>
            <a:r>
              <a:rPr lang="en-US" dirty="0" smtClean="0"/>
              <a:t> </a:t>
            </a:r>
            <a:r>
              <a:rPr lang="en-US" dirty="0" err="1" smtClean="0"/>
              <a:t>nhiên</a:t>
            </a:r>
            <a:r>
              <a:rPr lang="en-US" dirty="0" smtClean="0"/>
              <a:t> 300 </a:t>
            </a:r>
            <a:r>
              <a:rPr lang="en-US" dirty="0" err="1" smtClean="0"/>
              <a:t>người</a:t>
            </a:r>
            <a:r>
              <a:rPr lang="en-US" dirty="0" smtClean="0"/>
              <a:t> </a:t>
            </a:r>
            <a:r>
              <a:rPr lang="en-US" dirty="0" err="1" smtClean="0"/>
              <a:t>trong</a:t>
            </a:r>
            <a:r>
              <a:rPr lang="en-US" dirty="0" smtClean="0"/>
              <a:t> </a:t>
            </a:r>
            <a:r>
              <a:rPr lang="en-US" dirty="0" err="1" smtClean="0"/>
              <a:t>thành</a:t>
            </a:r>
            <a:r>
              <a:rPr lang="en-US" dirty="0" smtClean="0"/>
              <a:t> </a:t>
            </a:r>
            <a:r>
              <a:rPr lang="en-US" dirty="0" err="1" smtClean="0"/>
              <a:t>phố</a:t>
            </a:r>
            <a:r>
              <a:rPr lang="en-US" dirty="0" smtClean="0"/>
              <a:t>. </a:t>
            </a:r>
            <a:r>
              <a:rPr lang="en-US" dirty="0" err="1" smtClean="0"/>
              <a:t>Tìm</a:t>
            </a:r>
            <a:r>
              <a:rPr lang="en-US" dirty="0" smtClean="0"/>
              <a:t> </a:t>
            </a:r>
            <a:r>
              <a:rPr lang="en-US" dirty="0" err="1" smtClean="0"/>
              <a:t>xác</a:t>
            </a:r>
            <a:r>
              <a:rPr lang="en-US" dirty="0" smtClean="0"/>
              <a:t> </a:t>
            </a:r>
            <a:r>
              <a:rPr lang="en-US" dirty="0" err="1" smtClean="0"/>
              <a:t>xuất</a:t>
            </a:r>
            <a:r>
              <a:rPr lang="en-US" dirty="0" smtClean="0"/>
              <a:t> </a:t>
            </a:r>
            <a:r>
              <a:rPr lang="en-US" dirty="0" err="1" smtClean="0"/>
              <a:t>để</a:t>
            </a:r>
            <a:r>
              <a:rPr lang="en-US" dirty="0" smtClean="0"/>
              <a:t> </a:t>
            </a:r>
            <a:r>
              <a:rPr lang="en-US" dirty="0" err="1" smtClean="0"/>
              <a:t>có</a:t>
            </a:r>
            <a:r>
              <a:rPr lang="en-US" dirty="0" smtClean="0"/>
              <a:t> 140 </a:t>
            </a:r>
            <a:r>
              <a:rPr lang="en-US" dirty="0" err="1" smtClean="0"/>
              <a:t>người</a:t>
            </a:r>
            <a:r>
              <a:rPr lang="en-US" dirty="0" smtClean="0"/>
              <a:t> </a:t>
            </a:r>
            <a:r>
              <a:rPr lang="en-US" dirty="0" err="1" smtClean="0"/>
              <a:t>trong</a:t>
            </a:r>
            <a:r>
              <a:rPr lang="en-US" dirty="0" smtClean="0"/>
              <a:t> </a:t>
            </a:r>
            <a:r>
              <a:rPr lang="en-US" dirty="0" err="1" smtClean="0"/>
              <a:t>số</a:t>
            </a:r>
            <a:r>
              <a:rPr lang="en-US" dirty="0" smtClean="0"/>
              <a:t> </a:t>
            </a:r>
            <a:r>
              <a:rPr lang="en-US" dirty="0" err="1" smtClean="0"/>
              <a:t>đó</a:t>
            </a:r>
            <a:r>
              <a:rPr lang="en-US" dirty="0" smtClean="0"/>
              <a:t> </a:t>
            </a:r>
            <a:r>
              <a:rPr lang="en-US" dirty="0" err="1" smtClean="0"/>
              <a:t>là</a:t>
            </a:r>
            <a:r>
              <a:rPr lang="en-US" dirty="0" smtClean="0"/>
              <a:t> </a:t>
            </a:r>
            <a:r>
              <a:rPr lang="en-US" dirty="0" err="1" smtClean="0"/>
              <a:t>người</a:t>
            </a:r>
            <a:r>
              <a:rPr lang="en-US" dirty="0" smtClean="0"/>
              <a:t> </a:t>
            </a:r>
            <a:r>
              <a:rPr lang="en-US" dirty="0" err="1" smtClean="0"/>
              <a:t>giàu</a:t>
            </a:r>
            <a:r>
              <a:rPr lang="en-US" dirty="0" smtClean="0"/>
              <a:t>?</a:t>
            </a:r>
            <a:endParaRPr lang="en-US" dirty="0"/>
          </a:p>
        </p:txBody>
      </p:sp>
      <p:sp>
        <p:nvSpPr>
          <p:cNvPr id="4" name="Slide Number Placeholder 3"/>
          <p:cNvSpPr>
            <a:spLocks noGrp="1"/>
          </p:cNvSpPr>
          <p:nvPr>
            <p:ph type="sldNum" sz="quarter" idx="12"/>
          </p:nvPr>
        </p:nvSpPr>
        <p:spPr/>
        <p:txBody>
          <a:bodyPr/>
          <a:lstStyle/>
          <a:p>
            <a:fld id="{5D28FFE6-A2F1-4243-9DB1-DFB06715F2C6}"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Tổng hợp &amp; Trực quan hóa dữ liệu</a:t>
            </a:r>
            <a:endParaRPr lang="en-US"/>
          </a:p>
        </p:txBody>
      </p:sp>
    </p:spTree>
    <p:extLst>
      <p:ext uri="{BB962C8B-B14F-4D97-AF65-F5344CB8AC3E}">
        <p14:creationId xmlns:p14="http://schemas.microsoft.com/office/powerpoint/2010/main" val="22855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29700" name="Content Placeholder 3"/>
          <p:cNvSpPr>
            <a:spLocks noGrp="1"/>
          </p:cNvSpPr>
          <p:nvPr>
            <p:ph idx="1"/>
          </p:nvPr>
        </p:nvSpPr>
        <p:spPr>
          <a:xfrm>
            <a:off x="0" y="1371600"/>
            <a:ext cx="9144000" cy="5181600"/>
          </a:xfrm>
        </p:spPr>
        <p:txBody>
          <a:bodyPr>
            <a:normAutofit/>
          </a:bodyPr>
          <a:lstStyle/>
          <a:p>
            <a:r>
              <a:rPr lang="en-US" altLang="en-US" sz="2600" dirty="0" err="1">
                <a:latin typeface="Arial" panose="020B0604020202020204" pitchFamily="34" charset="0"/>
                <a:cs typeface="Arial" panose="020B0604020202020204" pitchFamily="34" charset="0"/>
              </a:rPr>
              <a:t>Trong</a:t>
            </a:r>
            <a:r>
              <a:rPr lang="en-US" altLang="en-US" sz="2600" dirty="0">
                <a:latin typeface="Arial" panose="020B0604020202020204" pitchFamily="34" charset="0"/>
                <a:cs typeface="Arial" panose="020B0604020202020204" pitchFamily="34" charset="0"/>
              </a:rPr>
              <a:t> pp </a:t>
            </a:r>
            <a:r>
              <a:rPr lang="en-US" altLang="en-US" sz="2600" dirty="0" err="1">
                <a:latin typeface="Arial" panose="020B0604020202020204" pitchFamily="34" charset="0"/>
                <a:cs typeface="Arial" panose="020B0604020202020204" pitchFamily="34" charset="0"/>
              </a:rPr>
              <a:t>nhị</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thức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tính</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xác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suất</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khi</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số</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phép</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thử</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lớn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ví</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dụ</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như</a:t>
            </a:r>
            <a:r>
              <a:rPr lang="en-US" altLang="en-US" sz="2600" dirty="0">
                <a:latin typeface="Arial" panose="020B0604020202020204" pitchFamily="34" charset="0"/>
                <a:cs typeface="Arial" panose="020B0604020202020204" pitchFamily="34" charset="0"/>
              </a:rPr>
              <a:t> 100) </a:t>
            </a:r>
            <a:r>
              <a:rPr lang="en-US" altLang="en-US" sz="2600" dirty="0" err="1">
                <a:latin typeface="Arial" panose="020B0604020202020204" pitchFamily="34" charset="0"/>
                <a:cs typeface="Arial" panose="020B0604020202020204" pitchFamily="34" charset="0"/>
              </a:rPr>
              <a:t>là</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gần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như</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không</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thể</a:t>
            </a:r>
            <a:endParaRPr lang="en-US" altLang="en-US" sz="2600" dirty="0">
              <a:latin typeface="Arial" panose="020B0604020202020204" pitchFamily="34" charset="0"/>
              <a:cs typeface="Arial" panose="020B0604020202020204" pitchFamily="34" charset="0"/>
            </a:endParaRPr>
          </a:p>
          <a:p>
            <a:r>
              <a:rPr lang="en-US" altLang="en-US" sz="2600" dirty="0" err="1">
                <a:latin typeface="Arial" panose="020B0604020202020204" pitchFamily="34" charset="0"/>
                <a:cs typeface="Arial" panose="020B0604020202020204" pitchFamily="34" charset="0"/>
              </a:rPr>
              <a:t>Phân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phối</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chuẩn</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có</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thể</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được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dùng</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để</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xấp</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xỉ</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xác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suất</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nhị</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thức</a:t>
            </a:r>
            <a:r>
              <a:rPr lang="en-US" altLang="en-US" sz="2600" dirty="0">
                <a:latin typeface="Arial" panose="020B0604020202020204" pitchFamily="34" charset="0"/>
                <a:cs typeface="Arial" panose="020B0604020202020204" pitchFamily="34" charset="0"/>
              </a:rPr>
              <a:t> </a:t>
            </a:r>
            <a:r>
              <a:rPr lang="en-US" altLang="en-US" sz="2600" dirty="0" err="1">
                <a:latin typeface="Arial" panose="020B0604020202020204" pitchFamily="34" charset="0"/>
                <a:cs typeface="Arial" panose="020B0604020202020204" pitchFamily="34" charset="0"/>
              </a:rPr>
              <a:t>khi</a:t>
            </a:r>
            <a:r>
              <a:rPr lang="en-US" altLang="en-US" sz="2600" dirty="0">
                <a:latin typeface="Arial" panose="020B0604020202020204" pitchFamily="34" charset="0"/>
                <a:cs typeface="Arial" panose="020B0604020202020204" pitchFamily="34" charset="0"/>
              </a:rPr>
              <a:t> n </a:t>
            </a:r>
            <a:r>
              <a:rPr lang="en-US" altLang="en-US" sz="2600" dirty="0" err="1">
                <a:latin typeface="Arial" panose="020B0604020202020204" pitchFamily="34" charset="0"/>
                <a:cs typeface="Arial" panose="020B0604020202020204" pitchFamily="34" charset="0"/>
              </a:rPr>
              <a:t>lớn</a:t>
            </a:r>
            <a:r>
              <a:rPr lang="en-US" altLang="en-US" sz="2600" dirty="0">
                <a:latin typeface="Arial" panose="020B0604020202020204" pitchFamily="34" charset="0"/>
                <a:cs typeface="Arial" panose="020B0604020202020204" pitchFamily="34" charset="0"/>
              </a:rPr>
              <a:t>.</a:t>
            </a:r>
          </a:p>
        </p:txBody>
      </p:sp>
      <p:sp>
        <p:nvSpPr>
          <p:cNvPr id="2970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970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GB" altLang="en-US" dirty="0">
              <a:solidFill>
                <a:srgbClr val="FFFFFF"/>
              </a:solidFill>
            </a:endParaRPr>
          </a:p>
        </p:txBody>
      </p:sp>
    </p:spTree>
    <p:extLst>
      <p:ext uri="{BB962C8B-B14F-4D97-AF65-F5344CB8AC3E}">
        <p14:creationId xmlns:p14="http://schemas.microsoft.com/office/powerpoint/2010/main" val="182925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29700" name="Content Placeholder 3"/>
          <p:cNvSpPr>
            <a:spLocks noGrp="1"/>
          </p:cNvSpPr>
          <p:nvPr>
            <p:ph idx="1"/>
          </p:nvPr>
        </p:nvSpPr>
        <p:spPr>
          <a:xfrm>
            <a:off x="0" y="1371600"/>
            <a:ext cx="9144000" cy="5181600"/>
          </a:xfrm>
        </p:spPr>
        <p:txBody>
          <a:bodyPr/>
          <a:lstStyle/>
          <a:p>
            <a:r>
              <a:rPr lang="en-US" altLang="en-US" sz="2600" b="0" dirty="0" err="1" smtClean="0">
                <a:latin typeface="Arial" panose="020B0604020202020204" pitchFamily="34" charset="0"/>
                <a:cs typeface="Arial" panose="020B0604020202020204" pitchFamily="34" charset="0"/>
              </a:rPr>
              <a:t>Khi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số</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lần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thí</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nghiệm</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xs</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công</a:t>
            </a:r>
            <a:endParaRPr lang="en-US" altLang="en-US" sz="2600" b="0" dirty="0" smtClean="0">
              <a:latin typeface="Arial" panose="020B0604020202020204" pitchFamily="34" charset="0"/>
              <a:cs typeface="Arial" panose="020B0604020202020204" pitchFamily="34" charset="0"/>
            </a:endParaRPr>
          </a:p>
          <a:p>
            <a:pPr lvl="1"/>
            <a:r>
              <a:rPr lang="en-US" altLang="en-US" sz="2600" b="0" dirty="0" smtClean="0">
                <a:latin typeface="Arial" panose="020B0604020202020204" pitchFamily="34" charset="0"/>
                <a:cs typeface="Arial" panose="020B0604020202020204" pitchFamily="34" charset="0"/>
              </a:rPr>
              <a:t>p </a:t>
            </a:r>
            <a:r>
              <a:rPr lang="en-US" altLang="en-US" sz="2600" b="0" dirty="0" err="1" smtClean="0">
                <a:latin typeface="Arial" panose="020B0604020202020204" pitchFamily="34" charset="0"/>
                <a:cs typeface="Arial" panose="020B0604020202020204" pitchFamily="34" charset="0"/>
              </a:rPr>
              <a:t>gần</a:t>
            </a:r>
            <a:r>
              <a:rPr lang="en-US" altLang="en-US" sz="2600" b="0" dirty="0" smtClean="0">
                <a:latin typeface="Arial" panose="020B0604020202020204" pitchFamily="34" charset="0"/>
                <a:cs typeface="Arial" panose="020B0604020202020204" pitchFamily="34" charset="0"/>
              </a:rPr>
              <a:t> 0.5 </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dạng</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chuông</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đối</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xứng</a:t>
            </a:r>
            <a:endParaRPr lang="en-US" altLang="en-US" sz="2600" b="0" dirty="0" smtClean="0">
              <a:latin typeface="Arial" panose="020B0604020202020204" pitchFamily="34" charset="0"/>
              <a:cs typeface="Arial" panose="020B0604020202020204" pitchFamily="34" charset="0"/>
              <a:sym typeface="Wingdings" panose="05000000000000000000" pitchFamily="2" charset="2"/>
            </a:endParaRPr>
          </a:p>
          <a:p>
            <a:pPr lvl="1"/>
            <a:r>
              <a:rPr lang="en-US" altLang="en-US" sz="2600" b="0" dirty="0" smtClean="0">
                <a:latin typeface="Arial" panose="020B0604020202020204" pitchFamily="34" charset="0"/>
                <a:cs typeface="Arial" panose="020B0604020202020204" pitchFamily="34" charset="0"/>
                <a:sym typeface="Wingdings" panose="05000000000000000000" pitchFamily="2" charset="2"/>
              </a:rPr>
              <a:t>p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gần</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0 (1) 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lệch</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trái</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 (</a:t>
            </a:r>
            <a:r>
              <a:rPr lang="en-US" altLang="en-US" sz="2600" b="0" dirty="0" err="1" smtClean="0">
                <a:latin typeface="Arial" panose="020B0604020202020204" pitchFamily="34" charset="0"/>
                <a:cs typeface="Arial" panose="020B0604020202020204" pitchFamily="34" charset="0"/>
                <a:sym typeface="Wingdings" panose="05000000000000000000" pitchFamily="2" charset="2"/>
              </a:rPr>
              <a:t>phải</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a:t>
            </a:r>
          </a:p>
        </p:txBody>
      </p:sp>
      <p:sp>
        <p:nvSpPr>
          <p:cNvPr id="2970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970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GB" altLang="en-US" dirty="0">
              <a:solidFill>
                <a:srgbClr val="FFFFFF"/>
              </a:solidFill>
            </a:endParaRPr>
          </a:p>
        </p:txBody>
      </p:sp>
      <p:pic>
        <p:nvPicPr>
          <p:cNvPr id="297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180" y="2819400"/>
            <a:ext cx="57213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26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2"/>
          <p:cNvSpPr>
            <a:spLocks noGrp="1"/>
          </p:cNvSpPr>
          <p:nvPr>
            <p:ph type="title"/>
          </p:nvPr>
        </p:nvSpPr>
        <p:spPr>
          <a:xfrm>
            <a:off x="7620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chuẩn</a:t>
            </a:r>
            <a:endParaRPr lang="en-GB" altLang="en-US" dirty="0" smtClean="0"/>
          </a:p>
        </p:txBody>
      </p:sp>
      <p:sp>
        <p:nvSpPr>
          <p:cNvPr id="20484"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0485"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C284B3C-AF65-4D49-9433-CD3056CFB95F}" type="slidenum">
              <a:rPr lang="en-GB" altLang="en-US">
                <a:solidFill>
                  <a:srgbClr val="FFFFFF"/>
                </a:solidFill>
              </a:rPr>
              <a:pPr/>
              <a:t>6</a:t>
            </a:fld>
            <a:endParaRPr lang="en-GB" altLang="en-US">
              <a:solidFill>
                <a:srgbClr val="FFFFFF"/>
              </a:solidFill>
            </a:endParaRPr>
          </a:p>
        </p:txBody>
      </p:sp>
      <p:sp>
        <p:nvSpPr>
          <p:cNvPr id="204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pSp>
        <p:nvGrpSpPr>
          <p:cNvPr id="20487" name="Group 12"/>
          <p:cNvGrpSpPr>
            <a:grpSpLocks/>
          </p:cNvGrpSpPr>
          <p:nvPr/>
        </p:nvGrpSpPr>
        <p:grpSpPr bwMode="auto">
          <a:xfrm>
            <a:off x="1447800" y="914400"/>
            <a:ext cx="6043612" cy="4343400"/>
            <a:chOff x="2667000" y="1676400"/>
            <a:chExt cx="6043161" cy="4343400"/>
          </a:xfrm>
        </p:grpSpPr>
        <p:pic>
          <p:nvPicPr>
            <p:cNvPr id="204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28800"/>
              <a:ext cx="604316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11"/>
            <p:cNvSpPr txBox="1">
              <a:spLocks noChangeArrowheads="1"/>
            </p:cNvSpPr>
            <p:nvPr/>
          </p:nvSpPr>
          <p:spPr bwMode="auto">
            <a:xfrm>
              <a:off x="5257800" y="1676400"/>
              <a:ext cx="91440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r>
                <a:rPr lang="en-US" altLang="en-US" sz="2400" i="1"/>
                <a:t>f(x)</a:t>
              </a:r>
            </a:p>
          </p:txBody>
        </p:sp>
      </p:grpSp>
      <p:sp>
        <p:nvSpPr>
          <p:cNvPr id="2" name="Rectangle 1"/>
          <p:cNvSpPr/>
          <p:nvPr/>
        </p:nvSpPr>
        <p:spPr>
          <a:xfrm>
            <a:off x="1600200" y="5410200"/>
            <a:ext cx="5943600" cy="400110"/>
          </a:xfrm>
          <a:prstGeom prst="rect">
            <a:avLst/>
          </a:prstGeom>
        </p:spPr>
        <p:txBody>
          <a:bodyPr wrap="square">
            <a:spAutoFit/>
          </a:bodyPr>
          <a:lstStyle/>
          <a:p>
            <a:r>
              <a:rPr lang="en-US" altLang="en-US" b="0" dirty="0" err="1"/>
              <a:t>Tổng</a:t>
            </a:r>
            <a:r>
              <a:rPr lang="en-US" altLang="en-US" b="0" dirty="0"/>
              <a:t> </a:t>
            </a:r>
            <a:r>
              <a:rPr lang="en-US" altLang="en-US" b="0" dirty="0" err="1"/>
              <a:t>phần</a:t>
            </a:r>
            <a:r>
              <a:rPr lang="en-US" altLang="en-US" b="0" dirty="0"/>
              <a:t> </a:t>
            </a:r>
            <a:r>
              <a:rPr lang="en-US" altLang="en-US" b="0" dirty="0" err="1"/>
              <a:t>diện</a:t>
            </a:r>
            <a:r>
              <a:rPr lang="en-US" altLang="en-US" b="0" dirty="0"/>
              <a:t> </a:t>
            </a:r>
            <a:r>
              <a:rPr lang="en-US" altLang="en-US" b="0" dirty="0" err="1"/>
              <a:t>tích</a:t>
            </a:r>
            <a:r>
              <a:rPr lang="en-US" altLang="en-US" b="0" dirty="0"/>
              <a:t> d</a:t>
            </a:r>
            <a:r>
              <a:rPr lang="vi-VN" altLang="en-US" b="0" dirty="0"/>
              <a:t>ư</a:t>
            </a:r>
            <a:r>
              <a:rPr lang="en-US" altLang="en-US" b="0" dirty="0" err="1"/>
              <a:t>ới</a:t>
            </a:r>
            <a:r>
              <a:rPr lang="en-US" altLang="en-US" b="0" dirty="0"/>
              <a:t> đ</a:t>
            </a:r>
            <a:r>
              <a:rPr lang="vi-VN" altLang="en-US" b="0" dirty="0"/>
              <a:t>ư</a:t>
            </a:r>
            <a:r>
              <a:rPr lang="en-US" altLang="en-US" b="0" dirty="0" err="1"/>
              <a:t>ờng</a:t>
            </a:r>
            <a:r>
              <a:rPr lang="en-US" altLang="en-US" b="0" dirty="0"/>
              <a:t> </a:t>
            </a:r>
            <a:r>
              <a:rPr lang="en-US" altLang="en-US" b="0" dirty="0" err="1"/>
              <a:t>mật</a:t>
            </a:r>
            <a:r>
              <a:rPr lang="en-US" altLang="en-US" b="0" dirty="0"/>
              <a:t> </a:t>
            </a:r>
            <a:r>
              <a:rPr lang="en-US" altLang="en-US" b="0" dirty="0" err="1"/>
              <a:t>độ</a:t>
            </a:r>
            <a:r>
              <a:rPr lang="en-US" altLang="en-US" b="0" dirty="0"/>
              <a:t> </a:t>
            </a:r>
            <a:r>
              <a:rPr lang="en-US" altLang="en-US" b="0" dirty="0" err="1"/>
              <a:t>bằng</a:t>
            </a:r>
            <a:r>
              <a:rPr lang="en-US" altLang="en-US" b="0" dirty="0"/>
              <a:t> 1.</a:t>
            </a:r>
            <a:endParaRPr lang="en-US" altLang="en-US" b="0" dirty="0">
              <a:sym typeface="Symbol" panose="05050102010706020507" pitchFamily="18" charset="2"/>
            </a:endParaRPr>
          </a:p>
        </p:txBody>
      </p:sp>
    </p:spTree>
    <p:extLst>
      <p:ext uri="{BB962C8B-B14F-4D97-AF65-F5344CB8AC3E}">
        <p14:creationId xmlns:p14="http://schemas.microsoft.com/office/powerpoint/2010/main" val="49100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0724" name="Content Placeholder 3"/>
          <p:cNvSpPr>
            <a:spLocks noGrp="1"/>
          </p:cNvSpPr>
          <p:nvPr>
            <p:ph idx="1"/>
          </p:nvPr>
        </p:nvSpPr>
        <p:spPr>
          <a:xfrm>
            <a:off x="0" y="1371600"/>
            <a:ext cx="9144000" cy="5181600"/>
          </a:xfrm>
        </p:spPr>
        <p:txBody>
          <a:bodyPr/>
          <a:lstStyle/>
          <a:p>
            <a:r>
              <a:rPr lang="en-US" altLang="en-US" sz="2600" b="0" dirty="0" smtClean="0">
                <a:latin typeface="Arial" panose="020B0604020202020204" pitchFamily="34" charset="0"/>
                <a:cs typeface="Arial" panose="020B0604020202020204" pitchFamily="34" charset="0"/>
              </a:rPr>
              <a:t>Do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nhị</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thức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có</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dạng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gần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giống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khi</a:t>
            </a:r>
            <a:r>
              <a:rPr lang="en-US" altLang="en-US" sz="2600" b="0" dirty="0" smtClean="0">
                <a:latin typeface="Arial" panose="020B0604020202020204" pitchFamily="34" charset="0"/>
                <a:cs typeface="Arial" panose="020B0604020202020204" pitchFamily="34" charset="0"/>
              </a:rPr>
              <a:t> n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smtClean="0">
                <a:latin typeface="Arial" panose="020B0604020202020204" pitchFamily="34" charset="0"/>
                <a:cs typeface="Arial" panose="020B0604020202020204" pitchFamily="34" charset="0"/>
                <a:sym typeface="Wingdings" panose="05000000000000000000" pitchFamily="2" charset="2"/>
              </a:rPr>
              <a: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có</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thể</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sử</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dụng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để</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xấp</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xỉ</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nhị</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thức</a:t>
            </a:r>
            <a:endParaRPr lang="en-US" altLang="en-US" sz="2600" b="0" dirty="0" smtClean="0">
              <a:latin typeface="Arial" panose="020B0604020202020204" pitchFamily="34" charset="0"/>
              <a:cs typeface="Arial" panose="020B0604020202020204" pitchFamily="34" charset="0"/>
            </a:endParaRPr>
          </a:p>
          <a:p>
            <a:r>
              <a:rPr lang="en-US" altLang="en-US" sz="2600" b="0" dirty="0" smtClean="0">
                <a:latin typeface="Arial" panose="020B0604020202020204" pitchFamily="34" charset="0"/>
                <a:cs typeface="Arial" panose="020B0604020202020204" pitchFamily="34" charset="0"/>
              </a:rPr>
              <a:t>3 </a:t>
            </a:r>
            <a:r>
              <a:rPr lang="en-US" altLang="en-US" sz="2600" b="0" dirty="0" err="1" smtClean="0">
                <a:latin typeface="Arial" panose="020B0604020202020204" pitchFamily="34" charset="0"/>
                <a:cs typeface="Arial" panose="020B0604020202020204" pitchFamily="34" charset="0"/>
              </a:rPr>
              <a:t>câu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hỏi</a:t>
            </a:r>
            <a:endParaRPr lang="en-US" altLang="en-US" sz="2600" b="0" dirty="0" smtClean="0">
              <a:latin typeface="Arial" panose="020B0604020202020204" pitchFamily="34" charset="0"/>
              <a:cs typeface="Arial" panose="020B0604020202020204" pitchFamily="34" charset="0"/>
            </a:endParaRPr>
          </a:p>
          <a:p>
            <a:pPr lvl="1"/>
            <a:r>
              <a:rPr lang="en-US" altLang="en-US" sz="2600" b="0" dirty="0" smtClean="0">
                <a:latin typeface="Arial" panose="020B0604020202020204" pitchFamily="34" charset="0"/>
                <a:cs typeface="Arial" panose="020B0604020202020204" pitchFamily="34" charset="0"/>
              </a:rPr>
              <a:t>n </a:t>
            </a:r>
            <a:r>
              <a:rPr lang="en-US" altLang="en-US" sz="2600" b="0" dirty="0" err="1" smtClean="0">
                <a:latin typeface="Arial" panose="020B0604020202020204" pitchFamily="34" charset="0"/>
                <a:cs typeface="Arial" panose="020B0604020202020204" pitchFamily="34" charset="0"/>
              </a:rPr>
              <a:t>thế</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nào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a:t>
            </a:r>
          </a:p>
          <a:p>
            <a:pPr lvl="1"/>
            <a:r>
              <a:rPr lang="en-US" altLang="en-US" sz="2600" b="0" dirty="0" err="1" smtClean="0">
                <a:latin typeface="Arial" panose="020B0604020202020204" pitchFamily="34" charset="0"/>
                <a:cs typeface="Arial" panose="020B0604020202020204" pitchFamily="34" charset="0"/>
              </a:rPr>
              <a:t>dùng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trung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bình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độ</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lệch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nào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để</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hóa</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về</a:t>
            </a:r>
            <a:r>
              <a:rPr lang="en-US" altLang="en-US" sz="2600" b="0" dirty="0" smtClean="0">
                <a:latin typeface="Arial" panose="020B0604020202020204" pitchFamily="34" charset="0"/>
                <a:cs typeface="Arial" panose="020B0604020202020204" pitchFamily="34" charset="0"/>
              </a:rPr>
              <a:t> Z?</a:t>
            </a:r>
          </a:p>
          <a:p>
            <a:pPr lvl="1"/>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nhị</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thức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rời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rạc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còn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liên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tục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Vậy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làm</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thế</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nào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để</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chỉnh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liên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tục</a:t>
            </a:r>
            <a:r>
              <a:rPr lang="en-US" altLang="en-US" sz="2600" b="0" dirty="0" smtClean="0">
                <a:latin typeface="Arial" panose="020B0604020202020204" pitchFamily="34" charset="0"/>
                <a:cs typeface="Arial" panose="020B0604020202020204" pitchFamily="34" charset="0"/>
              </a:rPr>
              <a:t>?</a:t>
            </a:r>
          </a:p>
        </p:txBody>
      </p:sp>
      <p:sp>
        <p:nvSpPr>
          <p:cNvPr id="3072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072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8F75B31C-AB92-4B1C-B79F-4ECDAC0B6A6C}" type="slidenum">
              <a:rPr lang="en-GB" altLang="en-US">
                <a:solidFill>
                  <a:srgbClr val="FFFFFF"/>
                </a:solidFill>
              </a:rPr>
              <a:pPr/>
              <a:t>60</a:t>
            </a:fld>
            <a:endParaRPr lang="en-GB" altLang="en-US">
              <a:solidFill>
                <a:srgbClr val="FFFFFF"/>
              </a:solidFill>
            </a:endParaRPr>
          </a:p>
        </p:txBody>
      </p:sp>
    </p:spTree>
    <p:extLst>
      <p:ext uri="{BB962C8B-B14F-4D97-AF65-F5344CB8AC3E}">
        <p14:creationId xmlns:p14="http://schemas.microsoft.com/office/powerpoint/2010/main" val="45861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1748" name="Content Placeholder 3"/>
          <p:cNvSpPr>
            <a:spLocks noGrp="1"/>
          </p:cNvSpPr>
          <p:nvPr>
            <p:ph idx="1"/>
          </p:nvPr>
        </p:nvSpPr>
        <p:spPr>
          <a:xfrm>
            <a:off x="0" y="1371600"/>
            <a:ext cx="9144000" cy="5181600"/>
          </a:xfrm>
        </p:spPr>
        <p:txBody>
          <a:bodyPr/>
          <a:lstStyle/>
          <a:p>
            <a:r>
              <a:rPr lang="en-US" altLang="en-US" sz="2600" b="0" i="1" u="sng" dirty="0" err="1" smtClean="0">
                <a:latin typeface="Arial" panose="020B0604020202020204" pitchFamily="34" charset="0"/>
                <a:cs typeface="Arial" panose="020B0604020202020204" pitchFamily="34" charset="0"/>
              </a:rPr>
              <a:t>Câu</a:t>
            </a:r>
            <a:r>
              <a:rPr lang="en-US" altLang="en-US" sz="2600" b="0" i="1" u="sng" dirty="0" smtClean="0">
                <a:latin typeface="Arial" panose="020B0604020202020204" pitchFamily="34" charset="0"/>
                <a:cs typeface="Arial" panose="020B0604020202020204" pitchFamily="34" charset="0"/>
              </a:rPr>
              <a:t> </a:t>
            </a:r>
            <a:r>
              <a:rPr lang="en-US" altLang="en-US" sz="2600" b="0" i="1" u="sng" dirty="0" err="1" smtClean="0">
                <a:latin typeface="Arial" panose="020B0604020202020204" pitchFamily="34" charset="0"/>
                <a:cs typeface="Arial" panose="020B0604020202020204" pitchFamily="34" charset="0"/>
              </a:rPr>
              <a:t>hỏi</a:t>
            </a:r>
            <a:r>
              <a:rPr lang="en-US" altLang="en-US" sz="2600" b="0" i="1" u="sng" dirty="0" smtClean="0">
                <a:latin typeface="Arial" panose="020B0604020202020204" pitchFamily="34" charset="0"/>
                <a:cs typeface="Arial" panose="020B0604020202020204" pitchFamily="34" charset="0"/>
              </a:rPr>
              <a:t> 1</a:t>
            </a:r>
            <a:r>
              <a:rPr lang="en-US" altLang="en-US" sz="2600" b="0" dirty="0" smtClean="0">
                <a:latin typeface="Arial" panose="020B0604020202020204" pitchFamily="34" charset="0"/>
                <a:cs typeface="Arial" panose="020B0604020202020204" pitchFamily="34" charset="0"/>
              </a:rPr>
              <a:t>: n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bao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nhiêu</a:t>
            </a:r>
            <a:r>
              <a:rPr lang="en-US" altLang="en-US" sz="2600" b="0" dirty="0" smtClean="0">
                <a:latin typeface="Arial" panose="020B0604020202020204" pitchFamily="34" charset="0"/>
                <a:cs typeface="Arial" panose="020B0604020202020204" pitchFamily="34" charset="0"/>
              </a:rPr>
              <a:t>?</a:t>
            </a:r>
          </a:p>
          <a:p>
            <a:r>
              <a:rPr lang="en-US" altLang="en-US" sz="2600" b="0" dirty="0" err="1" smtClean="0">
                <a:latin typeface="Arial" panose="020B0604020202020204" pitchFamily="34" charset="0"/>
                <a:cs typeface="Arial" panose="020B0604020202020204" pitchFamily="34" charset="0"/>
              </a:rPr>
              <a:t>Quy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tắc</a:t>
            </a:r>
            <a:r>
              <a:rPr lang="en-US" altLang="en-US" sz="2600" b="0"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có</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thể</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sử</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dụng</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phối</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chuẩn</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để</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xấp</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xỉ</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nhị</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thức</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khi</a:t>
            </a:r>
            <a:r>
              <a:rPr lang="en-US" altLang="en-US" sz="2600" b="0" i="1" dirty="0" smtClean="0">
                <a:latin typeface="Arial" panose="020B0604020202020204" pitchFamily="34" charset="0"/>
                <a:cs typeface="Arial" panose="020B0604020202020204" pitchFamily="34" charset="0"/>
              </a:rPr>
              <a:t> n </a:t>
            </a:r>
            <a:r>
              <a:rPr lang="en-US" altLang="en-US" sz="2600" b="0" i="1" dirty="0" err="1" smtClean="0">
                <a:latin typeface="Arial" panose="020B0604020202020204" pitchFamily="34" charset="0"/>
                <a:cs typeface="Arial" panose="020B0604020202020204" pitchFamily="34" charset="0"/>
              </a:rPr>
              <a:t>thỏa</a:t>
            </a:r>
            <a:r>
              <a:rPr lang="en-US" altLang="en-US" sz="2600" b="0" i="1" dirty="0" smtClean="0">
                <a:latin typeface="Arial" panose="020B0604020202020204" pitchFamily="34" charset="0"/>
                <a:cs typeface="Arial" panose="020B0604020202020204" pitchFamily="34" charset="0"/>
              </a:rPr>
              <a:t> </a:t>
            </a:r>
            <a:r>
              <a:rPr lang="en-US" sz="2800" b="0" dirty="0">
                <a:latin typeface="Arial" panose="020B0604020202020204" pitchFamily="34" charset="0"/>
                <a:cs typeface="Arial" panose="020B0604020202020204" pitchFamily="34" charset="0"/>
              </a:rPr>
              <a:t>np </a:t>
            </a:r>
            <a:r>
              <a:rPr lang="en-US" sz="2800" b="0" u="sng" dirty="0">
                <a:latin typeface="Arial" panose="020B0604020202020204" pitchFamily="34" charset="0"/>
                <a:cs typeface="Arial" panose="020B0604020202020204" pitchFamily="34" charset="0"/>
              </a:rPr>
              <a:t>&gt;</a:t>
            </a:r>
            <a:r>
              <a:rPr lang="en-US" sz="2800" b="0" dirty="0">
                <a:latin typeface="Arial" panose="020B0604020202020204" pitchFamily="34" charset="0"/>
                <a:cs typeface="Arial" panose="020B0604020202020204" pitchFamily="34" charset="0"/>
              </a:rPr>
              <a:t> 5 &amp; n (1 – p) </a:t>
            </a:r>
            <a:r>
              <a:rPr lang="en-US" sz="2800" b="0" u="sng" dirty="0">
                <a:latin typeface="Arial" panose="020B0604020202020204" pitchFamily="34" charset="0"/>
                <a:cs typeface="Arial" panose="020B0604020202020204" pitchFamily="34" charset="0"/>
              </a:rPr>
              <a:t>&gt;</a:t>
            </a:r>
            <a:r>
              <a:rPr lang="en-US" sz="2800" b="0" dirty="0">
                <a:latin typeface="Arial" panose="020B0604020202020204" pitchFamily="34" charset="0"/>
                <a:cs typeface="Arial" panose="020B0604020202020204" pitchFamily="34" charset="0"/>
              </a:rPr>
              <a:t> </a:t>
            </a:r>
            <a:r>
              <a:rPr lang="en-US" sz="2800" b="0" dirty="0" smtClean="0">
                <a:latin typeface="Arial" panose="020B0604020202020204" pitchFamily="34" charset="0"/>
                <a:cs typeface="Arial" panose="020B0604020202020204" pitchFamily="34" charset="0"/>
              </a:rPr>
              <a:t>5</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i="1" dirty="0" smtClean="0">
                <a:latin typeface="Arial" panose="020B0604020202020204" pitchFamily="34" charset="0"/>
                <a:cs typeface="Arial" panose="020B0604020202020204" pitchFamily="34" charset="0"/>
              </a:rPr>
              <a:t>n </a:t>
            </a:r>
            <a:r>
              <a:rPr lang="en-US" altLang="en-US" sz="2600" b="0" i="1" dirty="0" err="1" smtClean="0">
                <a:latin typeface="Arial" panose="020B0604020202020204" pitchFamily="34" charset="0"/>
                <a:cs typeface="Arial" panose="020B0604020202020204" pitchFamily="34" charset="0"/>
              </a:rPr>
              <a:t>càng</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lớn</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thì</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xấp</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xỉ</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càng</a:t>
            </a:r>
            <a:r>
              <a:rPr lang="en-US" altLang="en-US" sz="2600" b="0" i="1" dirty="0" smtClean="0">
                <a:latin typeface="Arial" panose="020B0604020202020204" pitchFamily="34" charset="0"/>
                <a:cs typeface="Arial" panose="020B0604020202020204" pitchFamily="34" charset="0"/>
              </a:rPr>
              <a:t> </a:t>
            </a:r>
            <a:r>
              <a:rPr lang="en-US" altLang="en-US" sz="2600" b="0" i="1" dirty="0" err="1" smtClean="0">
                <a:latin typeface="Arial" panose="020B0604020202020204" pitchFamily="34" charset="0"/>
                <a:cs typeface="Arial" panose="020B0604020202020204" pitchFamily="34" charset="0"/>
              </a:rPr>
              <a:t>tốt</a:t>
            </a:r>
            <a:r>
              <a:rPr lang="en-US" altLang="en-US" sz="2600" b="0" dirty="0" smtClean="0">
                <a:latin typeface="Arial" panose="020B0604020202020204" pitchFamily="34" charset="0"/>
                <a:cs typeface="Arial" panose="020B0604020202020204" pitchFamily="34" charset="0"/>
              </a:rPr>
              <a:t>. </a:t>
            </a:r>
          </a:p>
          <a:p>
            <a:endParaRPr lang="en-US" altLang="en-US" sz="2600" b="0" dirty="0" smtClean="0">
              <a:latin typeface="Arial" panose="020B0604020202020204" pitchFamily="34" charset="0"/>
              <a:cs typeface="Arial" panose="020B0604020202020204" pitchFamily="34" charset="0"/>
            </a:endParaRPr>
          </a:p>
        </p:txBody>
      </p:sp>
      <p:sp>
        <p:nvSpPr>
          <p:cNvPr id="3174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1750"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8FAF4755-2F83-4CEE-BFF1-3B0585D2C302}" type="slidenum">
              <a:rPr lang="en-GB" altLang="en-US">
                <a:solidFill>
                  <a:srgbClr val="FFFFFF"/>
                </a:solidFill>
              </a:rPr>
              <a:pPr/>
              <a:t>61</a:t>
            </a:fld>
            <a:endParaRPr lang="en-GB" altLang="en-US">
              <a:solidFill>
                <a:srgbClr val="FFFFFF"/>
              </a:solidFill>
            </a:endParaRPr>
          </a:p>
        </p:txBody>
      </p:sp>
      <p:sp>
        <p:nvSpPr>
          <p:cNvPr id="6" name="Content Placeholder 3"/>
          <p:cNvSpPr txBox="1">
            <a:spLocks/>
          </p:cNvSpPr>
          <p:nvPr/>
        </p:nvSpPr>
        <p:spPr>
          <a:xfrm>
            <a:off x="228600" y="3352800"/>
            <a:ext cx="8763000" cy="1600200"/>
          </a:xfrm>
          <a:prstGeom prst="rect">
            <a:avLst/>
          </a:prstGeom>
        </p:spPr>
        <p:txBody>
          <a:bodyPr vert="horz" lIns="91440" tIns="45720" rIns="91440" bIns="45720" rtlCol="0">
            <a:normAutofit/>
          </a:bodyPr>
          <a:lst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a:lstStyle>
          <a:p>
            <a:r>
              <a:rPr lang="en-US" altLang="en-US" sz="2600" i="1" u="sng" smtClean="0"/>
              <a:t>Câu hỏi 2</a:t>
            </a:r>
            <a:r>
              <a:rPr lang="en-US" altLang="en-US" sz="2600" smtClean="0"/>
              <a:t>: trung bình và phương sai cho pp chuẩn</a:t>
            </a:r>
          </a:p>
          <a:p>
            <a:pPr lvl="1"/>
            <a:r>
              <a:rPr lang="en-US" altLang="en-US" sz="2600" smtClean="0">
                <a:sym typeface="Symbol" panose="05050102010706020507" pitchFamily="18" charset="2"/>
              </a:rPr>
              <a:t> = </a:t>
            </a:r>
            <a:r>
              <a:rPr lang="pt-BR" altLang="en-US" sz="2600" smtClean="0"/>
              <a:t>E(X) = n</a:t>
            </a:r>
            <a:r>
              <a:rPr lang="pt-BR" altLang="en-US" sz="2600" i="1" smtClean="0"/>
              <a:t>×</a:t>
            </a:r>
            <a:r>
              <a:rPr lang="pt-BR" altLang="en-US" sz="2600" smtClean="0"/>
              <a:t>p </a:t>
            </a:r>
          </a:p>
          <a:p>
            <a:pPr lvl="1"/>
            <a:r>
              <a:rPr lang="pt-BR" altLang="en-US" sz="2600" smtClean="0">
                <a:sym typeface="Symbol" panose="05050102010706020507" pitchFamily="18" charset="2"/>
              </a:rPr>
              <a:t></a:t>
            </a:r>
            <a:r>
              <a:rPr lang="pt-BR" altLang="en-US" sz="2600" baseline="30000" smtClean="0">
                <a:sym typeface="Symbol" panose="05050102010706020507" pitchFamily="18" charset="2"/>
              </a:rPr>
              <a:t>2</a:t>
            </a:r>
            <a:r>
              <a:rPr lang="pt-BR" altLang="en-US" sz="2600" smtClean="0">
                <a:sym typeface="Symbol" panose="05050102010706020507" pitchFamily="18" charset="2"/>
              </a:rPr>
              <a:t> = Var(X) = </a:t>
            </a:r>
            <a:r>
              <a:rPr lang="pt-BR" altLang="en-US" sz="2600" smtClean="0"/>
              <a:t>n</a:t>
            </a:r>
            <a:r>
              <a:rPr lang="pt-BR" altLang="en-US" sz="2600" i="1" smtClean="0"/>
              <a:t>×</a:t>
            </a:r>
            <a:r>
              <a:rPr lang="pt-BR" altLang="en-US" sz="2600" smtClean="0"/>
              <a:t>p</a:t>
            </a:r>
            <a:r>
              <a:rPr lang="pt-BR" altLang="en-US" sz="2600" i="1" smtClean="0"/>
              <a:t>×(</a:t>
            </a:r>
            <a:r>
              <a:rPr lang="pt-BR" altLang="en-US" sz="2600" smtClean="0"/>
              <a:t>1</a:t>
            </a:r>
            <a:r>
              <a:rPr lang="pt-BR" altLang="en-US" sz="2600" i="1" smtClean="0"/>
              <a:t>-</a:t>
            </a:r>
            <a:r>
              <a:rPr lang="pt-BR" altLang="en-US" sz="2600" smtClean="0"/>
              <a:t>p)</a:t>
            </a:r>
            <a:endParaRPr lang="en-US" altLang="en-US" sz="2600" dirty="0" smtClean="0"/>
          </a:p>
        </p:txBody>
      </p:sp>
    </p:spTree>
    <p:extLst>
      <p:ext uri="{BB962C8B-B14F-4D97-AF65-F5344CB8AC3E}">
        <p14:creationId xmlns:p14="http://schemas.microsoft.com/office/powerpoint/2010/main" val="99486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3796" name="Content Placeholder 3"/>
          <p:cNvSpPr>
            <a:spLocks noGrp="1"/>
          </p:cNvSpPr>
          <p:nvPr>
            <p:ph idx="1"/>
          </p:nvPr>
        </p:nvSpPr>
        <p:spPr>
          <a:xfrm>
            <a:off x="0" y="1371600"/>
            <a:ext cx="9144000" cy="5181600"/>
          </a:xfrm>
        </p:spPr>
        <p:txBody>
          <a:bodyPr/>
          <a:lstStyle/>
          <a:p>
            <a:r>
              <a:rPr lang="en-US" altLang="en-US" sz="2600" b="0" i="1" u="sng" dirty="0" err="1" smtClean="0">
                <a:latin typeface="Arial "/>
              </a:rPr>
              <a:t>Câu</a:t>
            </a:r>
            <a:r>
              <a:rPr lang="en-US" altLang="en-US" sz="2600" b="0" i="1" u="sng" dirty="0" smtClean="0">
                <a:latin typeface="Arial "/>
              </a:rPr>
              <a:t> </a:t>
            </a:r>
            <a:r>
              <a:rPr lang="en-US" altLang="en-US" sz="2600" b="0" i="1" u="sng" dirty="0" err="1" smtClean="0">
                <a:latin typeface="Arial "/>
              </a:rPr>
              <a:t>hỏi</a:t>
            </a:r>
            <a:r>
              <a:rPr lang="en-US" altLang="en-US" sz="2600" b="0" i="1" u="sng" dirty="0" smtClean="0">
                <a:latin typeface="Arial "/>
              </a:rPr>
              <a:t> 3</a:t>
            </a:r>
            <a:r>
              <a:rPr lang="en-US" altLang="en-US" sz="2600" b="0" dirty="0" smtClean="0">
                <a:latin typeface="Arial "/>
              </a:rPr>
              <a:t>:</a:t>
            </a:r>
            <a:r>
              <a:rPr lang="pt-BR" altLang="en-US" sz="2600" b="0" dirty="0" smtClean="0">
                <a:latin typeface="Arial "/>
              </a:rPr>
              <a:t> hiệu chỉnh liên tục</a:t>
            </a:r>
            <a:r>
              <a:rPr lang="en-US" altLang="en-US" sz="2600" b="0" dirty="0" smtClean="0">
                <a:latin typeface="Arial "/>
              </a:rPr>
              <a:t>?</a:t>
            </a:r>
          </a:p>
          <a:p>
            <a:r>
              <a:rPr lang="en-US" altLang="en-US" sz="2600" b="0" dirty="0" err="1" smtClean="0">
                <a:latin typeface="Arial "/>
              </a:rPr>
              <a:t>Tại</a:t>
            </a:r>
            <a:r>
              <a:rPr lang="en-US" altLang="en-US" sz="2600" b="0" dirty="0" smtClean="0">
                <a:latin typeface="Arial "/>
              </a:rPr>
              <a:t> </a:t>
            </a:r>
            <a:r>
              <a:rPr lang="en-US" altLang="en-US" sz="2600" b="0" dirty="0" err="1" smtClean="0">
                <a:latin typeface="Arial "/>
              </a:rPr>
              <a:t>sao</a:t>
            </a:r>
            <a:r>
              <a:rPr lang="en-US" altLang="en-US" sz="2600" b="0" dirty="0" smtClean="0">
                <a:latin typeface="Arial "/>
              </a:rPr>
              <a:t> </a:t>
            </a:r>
            <a:r>
              <a:rPr lang="en-US" altLang="en-US" sz="2600" b="0" dirty="0" err="1" smtClean="0">
                <a:latin typeface="Arial "/>
              </a:rPr>
              <a:t>cần</a:t>
            </a:r>
            <a:r>
              <a:rPr lang="en-US" altLang="en-US" sz="2600" b="0" dirty="0" smtClean="0">
                <a:latin typeface="Arial "/>
              </a:rPr>
              <a:t>? </a:t>
            </a:r>
          </a:p>
          <a:p>
            <a:pPr lvl="1"/>
            <a:r>
              <a:rPr lang="en-US" altLang="en-US" sz="2600" b="0" dirty="0" err="1" smtClean="0">
                <a:latin typeface="Arial "/>
              </a:rPr>
              <a:t>Khi</a:t>
            </a:r>
            <a:r>
              <a:rPr lang="en-US" altLang="en-US" sz="2600" b="0" dirty="0" smtClean="0">
                <a:latin typeface="Arial "/>
              </a:rPr>
              <a:t> </a:t>
            </a:r>
            <a:r>
              <a:rPr lang="en-US" altLang="en-US" sz="2600" b="0" dirty="0" err="1" smtClean="0">
                <a:latin typeface="Arial "/>
              </a:rPr>
              <a:t>dùng</a:t>
            </a:r>
            <a:r>
              <a:rPr lang="en-US" altLang="en-US" sz="2600" b="0" dirty="0" smtClean="0">
                <a:latin typeface="Arial "/>
              </a:rPr>
              <a:t> </a:t>
            </a:r>
            <a:r>
              <a:rPr lang="en-US" altLang="en-US" sz="2600" b="0" dirty="0" err="1" smtClean="0">
                <a:latin typeface="Arial "/>
              </a:rPr>
              <a:t>phân</a:t>
            </a:r>
            <a:r>
              <a:rPr lang="en-US" altLang="en-US" sz="2600" b="0" dirty="0" smtClean="0">
                <a:latin typeface="Arial "/>
              </a:rPr>
              <a:t> </a:t>
            </a:r>
            <a:r>
              <a:rPr lang="en-US" altLang="en-US" sz="2600" b="0" dirty="0" err="1" smtClean="0">
                <a:latin typeface="Arial "/>
              </a:rPr>
              <a:t>phối</a:t>
            </a:r>
            <a:r>
              <a:rPr lang="en-US" altLang="en-US" sz="2600" b="0" dirty="0" smtClean="0">
                <a:latin typeface="Arial "/>
              </a:rPr>
              <a:t> </a:t>
            </a:r>
            <a:r>
              <a:rPr lang="en-US" altLang="en-US" sz="2600" b="0" dirty="0" err="1" smtClean="0">
                <a:latin typeface="Arial "/>
              </a:rPr>
              <a:t>chuẩn</a:t>
            </a:r>
            <a:r>
              <a:rPr lang="en-US" altLang="en-US" sz="2600" b="0" dirty="0" smtClean="0">
                <a:latin typeface="Arial "/>
              </a:rPr>
              <a:t> </a:t>
            </a:r>
            <a:r>
              <a:rPr lang="en-US" altLang="en-US" sz="2600" b="0" dirty="0" err="1" smtClean="0">
                <a:latin typeface="Arial "/>
              </a:rPr>
              <a:t>để</a:t>
            </a:r>
            <a:r>
              <a:rPr lang="en-US" altLang="en-US" sz="2600" b="0" dirty="0" smtClean="0">
                <a:latin typeface="Arial "/>
              </a:rPr>
              <a:t> </a:t>
            </a:r>
            <a:r>
              <a:rPr lang="en-US" altLang="en-US" sz="2600" b="0" dirty="0" err="1" smtClean="0">
                <a:latin typeface="Arial "/>
              </a:rPr>
              <a:t>xấp</a:t>
            </a:r>
            <a:r>
              <a:rPr lang="en-US" altLang="en-US" sz="2600" b="0" dirty="0" smtClean="0">
                <a:latin typeface="Arial "/>
              </a:rPr>
              <a:t> </a:t>
            </a:r>
            <a:r>
              <a:rPr lang="en-US" altLang="en-US" sz="2600" b="0" dirty="0" err="1" smtClean="0">
                <a:latin typeface="Arial "/>
              </a:rPr>
              <a:t>xỉ</a:t>
            </a:r>
            <a:r>
              <a:rPr lang="en-US" altLang="en-US" sz="2600" b="0" dirty="0" smtClean="0">
                <a:latin typeface="Arial "/>
              </a:rPr>
              <a:t> </a:t>
            </a:r>
            <a:r>
              <a:rPr lang="en-US" altLang="en-US" sz="2600" b="0" dirty="0" err="1" smtClean="0">
                <a:latin typeface="Arial "/>
              </a:rPr>
              <a:t>phân</a:t>
            </a:r>
            <a:r>
              <a:rPr lang="en-US" altLang="en-US" sz="2600" b="0" dirty="0" smtClean="0">
                <a:latin typeface="Arial "/>
              </a:rPr>
              <a:t> </a:t>
            </a:r>
            <a:r>
              <a:rPr lang="en-US" altLang="en-US" sz="2600" b="0" dirty="0" err="1" smtClean="0">
                <a:latin typeface="Arial "/>
              </a:rPr>
              <a:t>phối</a:t>
            </a:r>
            <a:r>
              <a:rPr lang="en-US" altLang="en-US" sz="2600" b="0" dirty="0" smtClean="0">
                <a:latin typeface="Arial "/>
              </a:rPr>
              <a:t> </a:t>
            </a:r>
            <a:r>
              <a:rPr lang="en-US" altLang="en-US" sz="2600" b="0" dirty="0" err="1" smtClean="0">
                <a:latin typeface="Arial "/>
              </a:rPr>
              <a:t>nhị</a:t>
            </a:r>
            <a:r>
              <a:rPr lang="en-US" altLang="en-US" sz="2600" b="0" dirty="0" smtClean="0">
                <a:latin typeface="Arial "/>
              </a:rPr>
              <a:t> </a:t>
            </a:r>
            <a:r>
              <a:rPr lang="en-US" altLang="en-US" sz="2600" b="0" dirty="0" err="1" smtClean="0">
                <a:latin typeface="Arial "/>
              </a:rPr>
              <a:t>thức</a:t>
            </a:r>
            <a:r>
              <a:rPr lang="en-US" altLang="en-US" sz="2600" b="0" dirty="0" smtClean="0">
                <a:latin typeface="Arial "/>
              </a:rPr>
              <a:t>, </a:t>
            </a:r>
            <a:r>
              <a:rPr lang="en-US" altLang="en-US" sz="2600" b="0" dirty="0" err="1" smtClean="0">
                <a:latin typeface="Arial "/>
              </a:rPr>
              <a:t>thực</a:t>
            </a:r>
            <a:r>
              <a:rPr lang="en-US" altLang="en-US" sz="2600" b="0" dirty="0" smtClean="0">
                <a:latin typeface="Arial "/>
              </a:rPr>
              <a:t> </a:t>
            </a:r>
            <a:r>
              <a:rPr lang="en-US" altLang="en-US" sz="2600" b="0" dirty="0" err="1" smtClean="0">
                <a:latin typeface="Arial "/>
              </a:rPr>
              <a:t>chất</a:t>
            </a:r>
            <a:r>
              <a:rPr lang="en-US" altLang="en-US" sz="2600" b="0" dirty="0" smtClean="0">
                <a:latin typeface="Arial "/>
              </a:rPr>
              <a:t> ta </a:t>
            </a:r>
            <a:r>
              <a:rPr lang="en-US" altLang="en-US" sz="2600" b="0" dirty="0" err="1" smtClean="0">
                <a:latin typeface="Arial "/>
              </a:rPr>
              <a:t>đang</a:t>
            </a:r>
            <a:r>
              <a:rPr lang="en-US" altLang="en-US" sz="2600" b="0" dirty="0" smtClean="0">
                <a:latin typeface="Arial "/>
              </a:rPr>
              <a:t> </a:t>
            </a:r>
            <a:r>
              <a:rPr lang="en-US" altLang="en-US" sz="2600" b="0" dirty="0" err="1" smtClean="0">
                <a:latin typeface="Arial "/>
              </a:rPr>
              <a:t>thực</a:t>
            </a:r>
            <a:r>
              <a:rPr lang="en-US" altLang="en-US" sz="2600" b="0" dirty="0" smtClean="0">
                <a:latin typeface="Arial "/>
              </a:rPr>
              <a:t> </a:t>
            </a:r>
            <a:r>
              <a:rPr lang="en-US" altLang="en-US" sz="2600" b="0" dirty="0" err="1" smtClean="0">
                <a:latin typeface="Arial "/>
              </a:rPr>
              <a:t>hiện</a:t>
            </a:r>
            <a:r>
              <a:rPr lang="en-US" altLang="en-US" sz="2600" b="0" dirty="0" smtClean="0">
                <a:latin typeface="Arial "/>
              </a:rPr>
              <a:t> </a:t>
            </a:r>
            <a:r>
              <a:rPr lang="en-US" altLang="en-US" sz="2600" b="0" dirty="0" err="1" smtClean="0">
                <a:latin typeface="Arial "/>
              </a:rPr>
              <a:t>quá</a:t>
            </a:r>
            <a:r>
              <a:rPr lang="en-US" altLang="en-US" sz="2600" b="0" dirty="0" smtClean="0">
                <a:latin typeface="Arial "/>
              </a:rPr>
              <a:t> </a:t>
            </a:r>
            <a:r>
              <a:rPr lang="en-US" altLang="en-US" sz="2600" b="0" dirty="0" err="1" smtClean="0">
                <a:latin typeface="Arial "/>
              </a:rPr>
              <a:t>trình</a:t>
            </a:r>
            <a:r>
              <a:rPr lang="en-US" altLang="en-US" sz="2600" b="0" dirty="0" smtClean="0">
                <a:latin typeface="Arial "/>
              </a:rPr>
              <a:t> </a:t>
            </a:r>
            <a:r>
              <a:rPr lang="en-US" altLang="en-US" sz="2600" b="0" i="1" dirty="0" err="1" smtClean="0">
                <a:latin typeface="Arial "/>
              </a:rPr>
              <a:t>làm</a:t>
            </a:r>
            <a:r>
              <a:rPr lang="en-US" altLang="en-US" sz="2600" b="0" i="1" dirty="0" smtClean="0">
                <a:latin typeface="Arial "/>
              </a:rPr>
              <a:t> </a:t>
            </a:r>
            <a:r>
              <a:rPr lang="en-US" altLang="en-US" sz="2600" b="0" i="1" dirty="0" err="1" smtClean="0">
                <a:latin typeface="Arial "/>
              </a:rPr>
              <a:t>trơn</a:t>
            </a:r>
            <a:r>
              <a:rPr lang="en-US" altLang="en-US" sz="2600" b="0" dirty="0" smtClean="0">
                <a:latin typeface="Arial "/>
              </a:rPr>
              <a:t> </a:t>
            </a:r>
            <a:r>
              <a:rPr lang="en-US" altLang="en-US" sz="2600" b="0" dirty="0" err="1" smtClean="0">
                <a:latin typeface="Arial "/>
              </a:rPr>
              <a:t>cạnh</a:t>
            </a:r>
            <a:r>
              <a:rPr lang="en-US" altLang="en-US" sz="2600" b="0" dirty="0" smtClean="0">
                <a:latin typeface="Arial "/>
              </a:rPr>
              <a:t> </a:t>
            </a:r>
            <a:r>
              <a:rPr lang="en-US" altLang="en-US" sz="2600" b="0" dirty="0" err="1" smtClean="0">
                <a:latin typeface="Arial "/>
              </a:rPr>
              <a:t>của</a:t>
            </a:r>
            <a:r>
              <a:rPr lang="en-US" altLang="en-US" sz="2600" b="0" dirty="0" smtClean="0">
                <a:latin typeface="Arial "/>
              </a:rPr>
              <a:t> </a:t>
            </a:r>
            <a:r>
              <a:rPr lang="en-US" altLang="en-US" sz="2600" b="0" dirty="0" err="1" smtClean="0">
                <a:latin typeface="Arial "/>
              </a:rPr>
              <a:t>các</a:t>
            </a:r>
            <a:r>
              <a:rPr lang="en-US" altLang="en-US" sz="2600" b="0" dirty="0" smtClean="0">
                <a:latin typeface="Arial "/>
              </a:rPr>
              <a:t> </a:t>
            </a:r>
            <a:r>
              <a:rPr lang="en-US" altLang="en-US" sz="2600" b="0" dirty="0" err="1" smtClean="0">
                <a:latin typeface="Arial "/>
              </a:rPr>
              <a:t>thanh</a:t>
            </a:r>
            <a:r>
              <a:rPr lang="en-US" altLang="en-US" sz="2600" b="0" dirty="0" smtClean="0">
                <a:latin typeface="Arial "/>
              </a:rPr>
              <a:t> </a:t>
            </a:r>
            <a:r>
              <a:rPr lang="en-US" altLang="en-US" sz="2600" b="0" dirty="0" err="1" smtClean="0">
                <a:latin typeface="Arial "/>
              </a:rPr>
              <a:t>của</a:t>
            </a:r>
            <a:r>
              <a:rPr lang="en-US" altLang="en-US" sz="2600" b="0" dirty="0" smtClean="0">
                <a:latin typeface="Arial "/>
              </a:rPr>
              <a:t> </a:t>
            </a:r>
            <a:r>
              <a:rPr lang="en-US" altLang="en-US" sz="2600" b="0" dirty="0" err="1" smtClean="0">
                <a:latin typeface="Arial "/>
              </a:rPr>
              <a:t>phân</a:t>
            </a:r>
            <a:r>
              <a:rPr lang="en-US" altLang="en-US" sz="2600" b="0" dirty="0" smtClean="0">
                <a:latin typeface="Arial "/>
              </a:rPr>
              <a:t> </a:t>
            </a:r>
            <a:r>
              <a:rPr lang="en-US" altLang="en-US" sz="2600" b="0" dirty="0" err="1" smtClean="0">
                <a:latin typeface="Arial "/>
              </a:rPr>
              <a:t>phối</a:t>
            </a:r>
            <a:r>
              <a:rPr lang="en-US" altLang="en-US" sz="2600" b="0" dirty="0" smtClean="0">
                <a:latin typeface="Arial "/>
              </a:rPr>
              <a:t> </a:t>
            </a:r>
            <a:r>
              <a:rPr lang="en-US" altLang="en-US" sz="2600" b="0" dirty="0" err="1" smtClean="0">
                <a:latin typeface="Arial "/>
              </a:rPr>
              <a:t>nhị</a:t>
            </a:r>
            <a:r>
              <a:rPr lang="en-US" altLang="en-US" sz="2600" b="0" dirty="0" smtClean="0">
                <a:latin typeface="Arial "/>
              </a:rPr>
              <a:t> </a:t>
            </a:r>
            <a:r>
              <a:rPr lang="en-US" altLang="en-US" sz="2600" b="0" dirty="0" err="1" smtClean="0">
                <a:latin typeface="Arial "/>
              </a:rPr>
              <a:t>thức</a:t>
            </a:r>
            <a:r>
              <a:rPr lang="en-US" altLang="en-US" sz="2600" b="0" dirty="0" smtClean="0">
                <a:latin typeface="Arial "/>
              </a:rPr>
              <a:t> </a:t>
            </a:r>
            <a:r>
              <a:rPr lang="en-US" altLang="en-US" sz="2600" b="0" dirty="0" err="1" smtClean="0">
                <a:latin typeface="Arial "/>
              </a:rPr>
              <a:t>bằng</a:t>
            </a:r>
            <a:r>
              <a:rPr lang="en-US" altLang="en-US" sz="2600" b="0" dirty="0" smtClean="0">
                <a:latin typeface="Arial "/>
              </a:rPr>
              <a:t> </a:t>
            </a:r>
            <a:r>
              <a:rPr lang="en-US" altLang="en-US" sz="2600" b="0" dirty="0" err="1" smtClean="0">
                <a:latin typeface="Arial "/>
              </a:rPr>
              <a:t>một</a:t>
            </a:r>
            <a:r>
              <a:rPr lang="en-US" altLang="en-US" sz="2600" b="0" dirty="0" smtClean="0">
                <a:latin typeface="Arial "/>
              </a:rPr>
              <a:t> </a:t>
            </a:r>
            <a:r>
              <a:rPr lang="en-US" altLang="en-US" sz="2600" b="0" dirty="0" err="1" smtClean="0">
                <a:latin typeface="Arial "/>
              </a:rPr>
              <a:t>đường</a:t>
            </a:r>
            <a:r>
              <a:rPr lang="en-US" altLang="en-US" sz="2600" b="0" dirty="0" smtClean="0">
                <a:latin typeface="Arial "/>
              </a:rPr>
              <a:t> </a:t>
            </a:r>
            <a:r>
              <a:rPr lang="en-US" altLang="en-US" sz="2600" b="0" dirty="0" err="1" smtClean="0">
                <a:latin typeface="Arial "/>
              </a:rPr>
              <a:t>cong</a:t>
            </a:r>
            <a:r>
              <a:rPr lang="en-US" altLang="en-US" sz="2600" b="0" dirty="0" smtClean="0">
                <a:latin typeface="Arial "/>
              </a:rPr>
              <a:t> </a:t>
            </a:r>
            <a:r>
              <a:rPr lang="en-US" altLang="en-US" sz="2600" b="0" dirty="0" err="1" smtClean="0">
                <a:latin typeface="Arial "/>
              </a:rPr>
              <a:t>liên</a:t>
            </a:r>
            <a:r>
              <a:rPr lang="en-US" altLang="en-US" sz="2600" b="0" dirty="0" smtClean="0">
                <a:latin typeface="Arial "/>
              </a:rPr>
              <a:t> </a:t>
            </a:r>
            <a:r>
              <a:rPr lang="en-US" altLang="en-US" sz="2600" b="0" dirty="0" err="1" smtClean="0">
                <a:latin typeface="Arial "/>
              </a:rPr>
              <a:t>tục</a:t>
            </a:r>
            <a:endParaRPr lang="pt-BR" altLang="en-US" sz="2600" b="0" dirty="0" smtClean="0">
              <a:latin typeface="Arial "/>
            </a:endParaRPr>
          </a:p>
        </p:txBody>
      </p:sp>
      <p:sp>
        <p:nvSpPr>
          <p:cNvPr id="33797"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3798"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87416C9F-6596-4097-AFCE-0CEB197ABDF8}" type="slidenum">
              <a:rPr lang="en-GB" altLang="en-US">
                <a:solidFill>
                  <a:srgbClr val="FFFFFF"/>
                </a:solidFill>
              </a:rPr>
              <a:pPr/>
              <a:t>62</a:t>
            </a:fld>
            <a:endParaRPr lang="en-GB" altLang="en-US">
              <a:solidFill>
                <a:srgbClr val="FFFFFF"/>
              </a:solidFill>
            </a:endParaRPr>
          </a:p>
        </p:txBody>
      </p:sp>
      <p:sp>
        <p:nvSpPr>
          <p:cNvPr id="3379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Tree>
    <p:extLst>
      <p:ext uri="{BB962C8B-B14F-4D97-AF65-F5344CB8AC3E}">
        <p14:creationId xmlns:p14="http://schemas.microsoft.com/office/powerpoint/2010/main" val="390678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4820"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a:t>
            </a:r>
          </a:p>
          <a:p>
            <a:pPr lvl="1"/>
            <a:r>
              <a:rPr lang="en-US" altLang="en-US" sz="2600" b="0" dirty="0" err="1" smtClean="0">
                <a:latin typeface="Arial" panose="020B0604020202020204" pitchFamily="34" charset="0"/>
                <a:cs typeface="Arial" panose="020B0604020202020204" pitchFamily="34" charset="0"/>
              </a:rPr>
              <a:t>Biểu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diễn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bài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toán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dưới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dạng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P(X &lt; </a:t>
            </a:r>
            <a:r>
              <a:rPr lang="en-US" altLang="en-US" sz="2600" b="0" dirty="0">
                <a:latin typeface="Arial" panose="020B0604020202020204" pitchFamily="34" charset="0"/>
                <a:cs typeface="Arial" panose="020B0604020202020204" pitchFamily="34" charset="0"/>
              </a:rPr>
              <a:t>235), P(X</a:t>
            </a:r>
            <a:r>
              <a:rPr lang="en-US" altLang="en-US" sz="2600" b="0" dirty="0">
                <a:solidFill>
                  <a:srgbClr val="000000"/>
                </a:solidFill>
                <a:latin typeface="Arial" panose="020B0604020202020204" pitchFamily="34" charset="0"/>
                <a:cs typeface="Arial" panose="020B0604020202020204" pitchFamily="34" charset="0"/>
              </a:rPr>
              <a:t> ≤</a:t>
            </a:r>
            <a:r>
              <a:rPr lang="en-US" altLang="en-US" sz="2600" b="0" dirty="0" smtClean="0">
                <a:solidFill>
                  <a:srgbClr val="000000"/>
                </a:solidFill>
                <a:latin typeface="Arial" panose="020B0604020202020204" pitchFamily="34" charset="0"/>
                <a:cs typeface="Arial" panose="020B0604020202020204" pitchFamily="34" charset="0"/>
              </a:rPr>
              <a:t>235</a:t>
            </a:r>
            <a:r>
              <a:rPr lang="en-US" altLang="en-US" sz="2600" b="0" dirty="0" smtClean="0">
                <a:latin typeface="Arial" panose="020B0604020202020204" pitchFamily="34" charset="0"/>
                <a:cs typeface="Arial" panose="020B0604020202020204" pitchFamily="34" charset="0"/>
              </a:rPr>
              <a:t>) , </a:t>
            </a:r>
            <a:r>
              <a:rPr lang="en-US" altLang="en-US" sz="2600" b="0" dirty="0">
                <a:latin typeface="Arial" panose="020B0604020202020204" pitchFamily="34" charset="0"/>
                <a:cs typeface="Arial" panose="020B0604020202020204" pitchFamily="34" charset="0"/>
              </a:rPr>
              <a:t>P(X</a:t>
            </a:r>
            <a:r>
              <a:rPr lang="en-US" altLang="en-US" sz="2600" b="0" dirty="0">
                <a:latin typeface="Arial" panose="020B0604020202020204" pitchFamily="34" charset="0"/>
                <a:cs typeface="Arial" panose="020B0604020202020204" pitchFamily="34" charset="0"/>
                <a:sym typeface="Symbol" panose="05050102010706020507" pitchFamily="18" charset="2"/>
              </a:rPr>
              <a:t> </a:t>
            </a:r>
            <a:r>
              <a:rPr lang="en-US" altLang="en-US" sz="2600" b="0" dirty="0" smtClean="0">
                <a:latin typeface="Arial" panose="020B0604020202020204" pitchFamily="34" charset="0"/>
                <a:cs typeface="Arial" panose="020B0604020202020204" pitchFamily="34" charset="0"/>
                <a:sym typeface="Symbol" panose="05050102010706020507" pitchFamily="18" charset="2"/>
              </a:rPr>
              <a:t>235</a:t>
            </a:r>
            <a:r>
              <a:rPr lang="en-US" altLang="en-US" sz="2600" b="0" dirty="0" smtClean="0">
                <a:latin typeface="Arial" panose="020B0604020202020204" pitchFamily="34" charset="0"/>
                <a:cs typeface="Arial" panose="020B0604020202020204" pitchFamily="34" charset="0"/>
              </a:rPr>
              <a:t>), P(X&gt;235), P(X=235) .</a:t>
            </a:r>
          </a:p>
          <a:p>
            <a:pPr lvl="1"/>
            <a:r>
              <a:rPr lang="en-US" altLang="en-US" sz="2600" b="0" dirty="0" err="1" smtClean="0">
                <a:latin typeface="Arial" panose="020B0604020202020204" pitchFamily="34" charset="0"/>
                <a:cs typeface="Arial" panose="020B0604020202020204" pitchFamily="34" charset="0"/>
              </a:rPr>
              <a:t>Cộng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thêm</a:t>
            </a:r>
            <a:r>
              <a:rPr lang="en-US" altLang="en-US" sz="2600" b="0" dirty="0" smtClean="0">
                <a:latin typeface="Arial" panose="020B0604020202020204" pitchFamily="34" charset="0"/>
                <a:cs typeface="Arial" panose="020B0604020202020204" pitchFamily="34" charset="0"/>
              </a:rPr>
              <a:t> hay </a:t>
            </a:r>
            <a:r>
              <a:rPr lang="en-US" altLang="en-US" sz="2600" b="0" dirty="0" err="1" smtClean="0">
                <a:latin typeface="Arial" panose="020B0604020202020204" pitchFamily="34" charset="0"/>
                <a:cs typeface="Arial" panose="020B0604020202020204" pitchFamily="34" charset="0"/>
              </a:rPr>
              <a:t>trừ</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một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lượng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bằng</a:t>
            </a:r>
            <a:r>
              <a:rPr lang="en-US" altLang="en-US" sz="2600" b="0" dirty="0" smtClean="0">
                <a:latin typeface="Arial" panose="020B0604020202020204" pitchFamily="34" charset="0"/>
                <a:cs typeface="Arial" panose="020B0604020202020204" pitchFamily="34" charset="0"/>
              </a:rPr>
              <a:t> ½ </a:t>
            </a:r>
            <a:r>
              <a:rPr lang="en-US" altLang="en-US" sz="2600" b="0" dirty="0" err="1" smtClean="0">
                <a:latin typeface="Arial" panose="020B0604020202020204" pitchFamily="34" charset="0"/>
                <a:cs typeface="Arial" panose="020B0604020202020204" pitchFamily="34" charset="0"/>
              </a:rPr>
              <a:t>tùy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thuộc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ta </a:t>
            </a:r>
            <a:r>
              <a:rPr lang="en-US" altLang="en-US" sz="2600" b="0" dirty="0" err="1" smtClean="0">
                <a:latin typeface="Arial" panose="020B0604020202020204" pitchFamily="34" charset="0"/>
                <a:cs typeface="Arial" panose="020B0604020202020204" pitchFamily="34" charset="0"/>
              </a:rPr>
              <a:t>cần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tìm</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hay </a:t>
            </a:r>
            <a:r>
              <a:rPr lang="en-US" altLang="en-US" sz="2600" b="0" dirty="0" err="1" smtClean="0">
                <a:latin typeface="Arial" panose="020B0604020202020204" pitchFamily="34" charset="0"/>
                <a:cs typeface="Arial" panose="020B0604020202020204" pitchFamily="34" charset="0"/>
              </a:rPr>
              <a:t>nhỏ</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a:t>
            </a:r>
          </a:p>
        </p:txBody>
      </p:sp>
      <p:sp>
        <p:nvSpPr>
          <p:cNvPr id="3482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000" b="1" i="0" u="none" strike="noStrike" kern="1200" cap="none" spc="0" normalizeH="0" baseline="0" noProof="0" dirty="0">
              <a:ln>
                <a:noFill/>
              </a:ln>
              <a:solidFill>
                <a:srgbClr val="919191"/>
              </a:solidFill>
              <a:effectLst/>
              <a:uLnTx/>
              <a:uFillTx/>
              <a:latin typeface="Palatino Linotype" panose="02040502050505030304" pitchFamily="18" charset="0"/>
              <a:ea typeface="+mn-ea"/>
              <a:cs typeface="+mn-cs"/>
            </a:endParaRPr>
          </a:p>
        </p:txBody>
      </p:sp>
      <p:sp>
        <p:nvSpPr>
          <p:cNvPr id="3482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F3ED1DB-5FF2-4C2E-9A2E-AD405F52E33F}" type="slidenum">
              <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63</a:t>
            </a:fld>
            <a:endPar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endParaRPr>
          </a:p>
        </p:txBody>
      </p:sp>
      <p:sp>
        <p:nvSpPr>
          <p:cNvPr id="348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Tree>
    <p:extLst>
      <p:ext uri="{BB962C8B-B14F-4D97-AF65-F5344CB8AC3E}">
        <p14:creationId xmlns:p14="http://schemas.microsoft.com/office/powerpoint/2010/main" val="241481503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4820"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a:t>
            </a:r>
          </a:p>
          <a:p>
            <a:pPr lvl="1"/>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nhỏ</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hoặc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bằng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cộng</a:t>
            </a:r>
            <a:r>
              <a:rPr lang="en-US" altLang="en-US" sz="2600" b="0" dirty="0" smtClean="0">
                <a:latin typeface="Arial" panose="020B0604020202020204" pitchFamily="34" charset="0"/>
                <a:cs typeface="Arial" panose="020B0604020202020204" pitchFamily="34" charset="0"/>
              </a:rPr>
              <a:t> ½ </a:t>
            </a:r>
            <a:r>
              <a:rPr lang="en-US" altLang="en-US" sz="2600" b="0" dirty="0" err="1" smtClean="0">
                <a:latin typeface="Arial" panose="020B0604020202020204" pitchFamily="34" charset="0"/>
                <a:cs typeface="Arial" panose="020B0604020202020204" pitchFamily="34" charset="0"/>
              </a:rPr>
              <a:t>vào</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trước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khi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lấy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X ≤ 235 </a:t>
            </a:r>
            <a:r>
              <a:rPr lang="en-US" altLang="en-US" sz="2600" b="0" dirty="0" err="1" smtClean="0">
                <a:latin typeface="Arial" panose="020B0604020202020204" pitchFamily="34" charset="0"/>
                <a:cs typeface="Arial" panose="020B0604020202020204" pitchFamily="34" charset="0"/>
              </a:rPr>
              <a:t>sẽ</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được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nắn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235.5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tính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tiếp</a:t>
            </a:r>
            <a:r>
              <a:rPr lang="en-US" altLang="en-US" sz="2600" b="0" dirty="0" smtClean="0">
                <a:latin typeface="Arial" panose="020B0604020202020204" pitchFamily="34" charset="0"/>
                <a:cs typeface="Arial" panose="020B0604020202020204" pitchFamily="34" charset="0"/>
              </a:rPr>
              <a:t> P(X</a:t>
            </a:r>
            <a:r>
              <a:rPr lang="en-US" altLang="en-US" sz="2600" b="0" dirty="0">
                <a:solidFill>
                  <a:srgbClr val="000000"/>
                </a:solidFill>
                <a:latin typeface="Arial" panose="020B0604020202020204" pitchFamily="34" charset="0"/>
                <a:cs typeface="Arial" panose="020B0604020202020204" pitchFamily="34" charset="0"/>
              </a:rPr>
              <a:t> </a:t>
            </a:r>
            <a:r>
              <a:rPr lang="en-US" altLang="en-US" sz="2600" b="0" dirty="0" smtClean="0">
                <a:solidFill>
                  <a:srgbClr val="000000"/>
                </a:solidFill>
                <a:latin typeface="Arial" panose="020B0604020202020204" pitchFamily="34" charset="0"/>
                <a:cs typeface="Arial" panose="020B0604020202020204" pitchFamily="34" charset="0"/>
              </a:rPr>
              <a:t>≤235.5</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theo</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công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thức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phân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phối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a:t>
            </a:r>
          </a:p>
        </p:txBody>
      </p:sp>
      <p:sp>
        <p:nvSpPr>
          <p:cNvPr id="3482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en-US" sz="2000" b="1" i="0" u="none" strike="noStrike" kern="1200" cap="none" spc="0" normalizeH="0" baseline="0" noProof="0" dirty="0">
              <a:ln>
                <a:noFill/>
              </a:ln>
              <a:solidFill>
                <a:srgbClr val="919191"/>
              </a:solidFill>
              <a:effectLst/>
              <a:uLnTx/>
              <a:uFillTx/>
              <a:latin typeface="Palatino Linotype" panose="02040502050505030304" pitchFamily="18" charset="0"/>
              <a:ea typeface="+mn-ea"/>
              <a:cs typeface="+mn-cs"/>
            </a:endParaRPr>
          </a:p>
        </p:txBody>
      </p:sp>
      <p:sp>
        <p:nvSpPr>
          <p:cNvPr id="3482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4F3ED1DB-5FF2-4C2E-9A2E-AD405F52E33F}" type="slidenum">
              <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64</a:t>
            </a:fld>
            <a:endParaRPr kumimoji="0" lang="en-GB" altLang="en-US" sz="2000" b="1" i="0" u="none" strike="noStrike" kern="1200" cap="none" spc="0" normalizeH="0" baseline="0" noProof="0">
              <a:ln>
                <a:noFill/>
              </a:ln>
              <a:solidFill>
                <a:srgbClr val="FFFFFF"/>
              </a:solidFill>
              <a:effectLst/>
              <a:uLnTx/>
              <a:uFillTx/>
              <a:latin typeface="Palatino Linotype" panose="02040502050505030304" pitchFamily="18" charset="0"/>
              <a:ea typeface="+mn-ea"/>
              <a:cs typeface="+mn-cs"/>
            </a:endParaRPr>
          </a:p>
        </p:txBody>
      </p:sp>
      <p:sp>
        <p:nvSpPr>
          <p:cNvPr id="348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pic>
        <p:nvPicPr>
          <p:cNvPr id="2" name="Picture 1"/>
          <p:cNvPicPr>
            <a:picLocks noChangeAspect="1"/>
          </p:cNvPicPr>
          <p:nvPr/>
        </p:nvPicPr>
        <p:blipFill>
          <a:blip r:embed="rId2"/>
          <a:stretch>
            <a:fillRect/>
          </a:stretch>
        </p:blipFill>
        <p:spPr>
          <a:xfrm>
            <a:off x="2362200" y="3581400"/>
            <a:ext cx="4572000" cy="2438400"/>
          </a:xfrm>
          <a:prstGeom prst="rect">
            <a:avLst/>
          </a:prstGeom>
        </p:spPr>
      </p:pic>
    </p:spTree>
    <p:extLst>
      <p:ext uri="{BB962C8B-B14F-4D97-AF65-F5344CB8AC3E}">
        <p14:creationId xmlns:p14="http://schemas.microsoft.com/office/powerpoint/2010/main" val="87060829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5844"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 (tt)</a:t>
            </a:r>
          </a:p>
          <a:p>
            <a:pPr lvl="1"/>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hoặc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bằng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trừ</a:t>
            </a:r>
            <a:r>
              <a:rPr lang="en-US" altLang="en-US" sz="2600" b="0" dirty="0" smtClean="0">
                <a:latin typeface="Arial" panose="020B0604020202020204" pitchFamily="34" charset="0"/>
                <a:cs typeface="Arial" panose="020B0604020202020204" pitchFamily="34" charset="0"/>
              </a:rPr>
              <a:t> ½ </a:t>
            </a:r>
            <a:r>
              <a:rPr lang="en-US" altLang="en-US" sz="2600" b="0" dirty="0" err="1" smtClean="0">
                <a:latin typeface="Arial" panose="020B0604020202020204" pitchFamily="34" charset="0"/>
                <a:cs typeface="Arial" panose="020B0604020202020204" pitchFamily="34" charset="0"/>
              </a:rPr>
              <a:t>khỏi</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trước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khi</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lấy</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X </a:t>
            </a:r>
            <a:r>
              <a:rPr lang="en-US" altLang="en-US" sz="2600" b="0" dirty="0" smtClean="0">
                <a:latin typeface="Arial" panose="020B0604020202020204" pitchFamily="34" charset="0"/>
                <a:cs typeface="Arial" panose="020B0604020202020204" pitchFamily="34" charset="0"/>
                <a:sym typeface="Symbol" panose="05050102010706020507" pitchFamily="18" charset="2"/>
              </a:rPr>
              <a:t></a:t>
            </a:r>
            <a:r>
              <a:rPr lang="en-US" altLang="en-US" sz="2600" b="0" dirty="0" smtClean="0">
                <a:latin typeface="Arial" panose="020B0604020202020204" pitchFamily="34" charset="0"/>
                <a:cs typeface="Arial" panose="020B0604020202020204" pitchFamily="34" charset="0"/>
              </a:rPr>
              <a:t> 235 </a:t>
            </a:r>
            <a:r>
              <a:rPr lang="en-US" altLang="en-US" sz="2600" b="0" dirty="0" err="1" smtClean="0">
                <a:latin typeface="Arial" panose="020B0604020202020204" pitchFamily="34" charset="0"/>
                <a:cs typeface="Arial" panose="020B0604020202020204" pitchFamily="34" charset="0"/>
              </a:rPr>
              <a:t>sẽ</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được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nắn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a:latin typeface="Arial" panose="020B0604020202020204" pitchFamily="34" charset="0"/>
                <a:cs typeface="Arial" panose="020B0604020202020204" pitchFamily="34" charset="0"/>
              </a:rPr>
              <a:t> </a:t>
            </a:r>
            <a:r>
              <a:rPr lang="en-US" altLang="en-US" sz="2600" b="0" dirty="0" smtClean="0">
                <a:latin typeface="Arial" panose="020B0604020202020204" pitchFamily="34" charset="0"/>
                <a:cs typeface="Arial" panose="020B0604020202020204" pitchFamily="34" charset="0"/>
              </a:rPr>
              <a:t>234.5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tính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tiếp</a:t>
            </a:r>
            <a:r>
              <a:rPr lang="en-US" altLang="en-US" sz="2600" b="0" dirty="0" smtClean="0">
                <a:latin typeface="Arial" panose="020B0604020202020204" pitchFamily="34" charset="0"/>
                <a:cs typeface="Arial" panose="020B0604020202020204" pitchFamily="34" charset="0"/>
              </a:rPr>
              <a:t> P(X</a:t>
            </a:r>
            <a:r>
              <a:rPr lang="en-US" altLang="en-US" sz="2600" b="0" dirty="0" smtClean="0">
                <a:latin typeface="Arial" panose="020B0604020202020204" pitchFamily="34" charset="0"/>
                <a:cs typeface="Arial" panose="020B0604020202020204" pitchFamily="34" charset="0"/>
                <a:sym typeface="Symbol" panose="05050102010706020507" pitchFamily="18" charset="2"/>
              </a:rPr>
              <a:t> 234.5</a:t>
            </a:r>
            <a:r>
              <a:rPr lang="en-US" altLang="en-US" sz="2600" b="0" dirty="0" smtClean="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a:t>
            </a:r>
          </a:p>
        </p:txBody>
      </p:sp>
      <p:sp>
        <p:nvSpPr>
          <p:cNvPr id="3584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584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8D5D3F3-E115-4D81-9C46-8EDA5C941FB1}" type="slidenum">
              <a:rPr lang="en-GB" altLang="en-US">
                <a:solidFill>
                  <a:srgbClr val="FFFFFF"/>
                </a:solidFill>
              </a:rPr>
              <a:pPr/>
              <a:t>65</a:t>
            </a:fld>
            <a:endParaRPr lang="en-GB" altLang="en-US">
              <a:solidFill>
                <a:srgbClr val="FFFFFF"/>
              </a:solidFill>
            </a:endParaRPr>
          </a:p>
        </p:txBody>
      </p:sp>
      <p:sp>
        <p:nvSpPr>
          <p:cNvPr id="358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1981200" y="3124200"/>
            <a:ext cx="4350331" cy="2819400"/>
          </a:xfrm>
          <a:prstGeom prst="rect">
            <a:avLst/>
          </a:prstGeom>
        </p:spPr>
      </p:pic>
    </p:spTree>
    <p:extLst>
      <p:ext uri="{BB962C8B-B14F-4D97-AF65-F5344CB8AC3E}">
        <p14:creationId xmlns:p14="http://schemas.microsoft.com/office/powerpoint/2010/main" val="315249649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6868"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 (tt)</a:t>
            </a:r>
          </a:p>
          <a:p>
            <a:pPr lvl="1"/>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bé</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hẳn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thì</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chuyển</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X – 0.5.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P(X &lt; 235) </a:t>
            </a:r>
            <a:r>
              <a:rPr lang="en-US" altLang="en-US" sz="2600" b="0" dirty="0" err="1" smtClean="0">
                <a:latin typeface="Arial" panose="020B0604020202020204" pitchFamily="34" charset="0"/>
                <a:cs typeface="Arial" panose="020B0604020202020204" pitchFamily="34" charset="0"/>
              </a:rPr>
              <a:t>thì</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chuyển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P(X ≤ 234.5)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tính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tiếp</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smtClean="0">
                <a:latin typeface="Arial" panose="020B0604020202020204" pitchFamily="34" charset="0"/>
                <a:cs typeface="Arial" panose="020B0604020202020204" pitchFamily="34" charset="0"/>
              </a:rPr>
              <a:t>.</a:t>
            </a:r>
          </a:p>
        </p:txBody>
      </p:sp>
      <p:sp>
        <p:nvSpPr>
          <p:cNvPr id="3686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6870"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900C97A-8739-4138-9277-571B3C5711D8}" type="slidenum">
              <a:rPr lang="en-GB" altLang="en-US">
                <a:solidFill>
                  <a:srgbClr val="FFFFFF"/>
                </a:solidFill>
              </a:rPr>
              <a:pPr/>
              <a:t>66</a:t>
            </a:fld>
            <a:endParaRPr lang="en-GB" altLang="en-US">
              <a:solidFill>
                <a:srgbClr val="FFFFFF"/>
              </a:solidFill>
            </a:endParaRPr>
          </a:p>
        </p:txBody>
      </p:sp>
      <p:sp>
        <p:nvSpPr>
          <p:cNvPr id="368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2133600" y="3124200"/>
            <a:ext cx="4495800" cy="3048000"/>
          </a:xfrm>
          <a:prstGeom prst="rect">
            <a:avLst/>
          </a:prstGeom>
        </p:spPr>
      </p:pic>
    </p:spTree>
    <p:extLst>
      <p:ext uri="{BB962C8B-B14F-4D97-AF65-F5344CB8AC3E}">
        <p14:creationId xmlns:p14="http://schemas.microsoft.com/office/powerpoint/2010/main" val="113387063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6868" name="Content Placeholder 3"/>
          <p:cNvSpPr>
            <a:spLocks noGrp="1"/>
          </p:cNvSpPr>
          <p:nvPr>
            <p:ph idx="1"/>
          </p:nvPr>
        </p:nvSpPr>
        <p:spPr>
          <a:xfrm>
            <a:off x="0" y="1371600"/>
            <a:ext cx="9144000" cy="5181600"/>
          </a:xfrm>
        </p:spPr>
        <p:txBody>
          <a:bodyPr/>
          <a:lstStyle/>
          <a:p>
            <a:r>
              <a:rPr lang="pt-BR" altLang="en-US" sz="2600" b="0" dirty="0" smtClean="0">
                <a:latin typeface="Arial" panose="020B0604020202020204" pitchFamily="34" charset="0"/>
                <a:cs typeface="Arial" panose="020B0604020202020204" pitchFamily="34" charset="0"/>
              </a:rPr>
              <a:t>Quy tắc hiệu chỉnh (tt)</a:t>
            </a:r>
          </a:p>
          <a:p>
            <a:pPr lvl="1"/>
            <a:r>
              <a:rPr lang="en-US" altLang="en-US" sz="2600" b="0" dirty="0" err="1" smtClean="0">
                <a:latin typeface="Arial" panose="020B0604020202020204" pitchFamily="34" charset="0"/>
                <a:cs typeface="Arial" panose="020B0604020202020204" pitchFamily="34" charset="0"/>
              </a:rPr>
              <a:t>Nếu</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xác</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suất</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lớn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hơn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hẳn</a:t>
            </a:r>
            <a:r>
              <a:rPr lang="en-US" altLang="en-US" sz="2600" b="0" dirty="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thì</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chuyển</a:t>
            </a:r>
            <a:r>
              <a:rPr lang="en-US" altLang="en-US" sz="2600" b="0" dirty="0" smtClean="0">
                <a:latin typeface="Arial" panose="020B0604020202020204" pitchFamily="34" charset="0"/>
                <a:cs typeface="Arial" panose="020B0604020202020204" pitchFamily="34" charset="0"/>
              </a:rPr>
              <a:t> X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X + 0.5. </a:t>
            </a:r>
            <a:r>
              <a:rPr lang="en-US" altLang="en-US" sz="2600" b="0" dirty="0" err="1" smtClean="0">
                <a:latin typeface="Arial" panose="020B0604020202020204" pitchFamily="34" charset="0"/>
                <a:cs typeface="Arial" panose="020B0604020202020204" pitchFamily="34" charset="0"/>
              </a:rPr>
              <a:t>Chẳng</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hạn</a:t>
            </a:r>
            <a:r>
              <a:rPr lang="en-US" altLang="en-US" sz="2600" b="0" dirty="0" smtClean="0">
                <a:latin typeface="Arial" panose="020B0604020202020204" pitchFamily="34" charset="0"/>
                <a:cs typeface="Arial" panose="020B0604020202020204" pitchFamily="34" charset="0"/>
              </a:rPr>
              <a:t>, P(X &gt; 235) </a:t>
            </a:r>
            <a:r>
              <a:rPr lang="en-US" altLang="en-US" sz="2600" b="0" dirty="0" err="1" smtClean="0">
                <a:latin typeface="Arial" panose="020B0604020202020204" pitchFamily="34" charset="0"/>
                <a:cs typeface="Arial" panose="020B0604020202020204" pitchFamily="34" charset="0"/>
              </a:rPr>
              <a:t>thì</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chuyển</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thành</a:t>
            </a:r>
            <a:r>
              <a:rPr lang="en-US" altLang="en-US" sz="2600" b="0" dirty="0" smtClean="0">
                <a:latin typeface="Arial" panose="020B0604020202020204" pitchFamily="34" charset="0"/>
                <a:cs typeface="Arial" panose="020B0604020202020204" pitchFamily="34" charset="0"/>
              </a:rPr>
              <a:t> P(X ≥ 235.5) </a:t>
            </a:r>
            <a:r>
              <a:rPr lang="en-US" altLang="en-US" sz="2600" b="0" dirty="0" err="1" smtClean="0">
                <a:latin typeface="Arial" panose="020B0604020202020204" pitchFamily="34" charset="0"/>
                <a:cs typeface="Arial" panose="020B0604020202020204" pitchFamily="34" charset="0"/>
              </a:rPr>
              <a:t>và</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tính</a:t>
            </a:r>
            <a:r>
              <a:rPr lang="en-US" altLang="en-US" sz="2600" b="0" dirty="0" smtClean="0">
                <a:latin typeface="Arial" panose="020B0604020202020204" pitchFamily="34" charset="0"/>
                <a:cs typeface="Arial" panose="020B0604020202020204" pitchFamily="34" charset="0"/>
              </a:rPr>
              <a:t> </a:t>
            </a:r>
            <a:r>
              <a:rPr lang="en-US" altLang="en-US" sz="2600" b="0" dirty="0" err="1" smtClean="0">
                <a:latin typeface="Arial" panose="020B0604020202020204" pitchFamily="34" charset="0"/>
                <a:cs typeface="Arial" panose="020B0604020202020204" pitchFamily="34" charset="0"/>
              </a:rPr>
              <a:t>tiếp</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theo</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công</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thức</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phân</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phối</a:t>
            </a:r>
            <a:r>
              <a:rPr lang="en-US" altLang="en-US" sz="2600" b="0" dirty="0">
                <a:latin typeface="Arial" panose="020B0604020202020204" pitchFamily="34" charset="0"/>
                <a:cs typeface="Arial" panose="020B0604020202020204" pitchFamily="34" charset="0"/>
              </a:rPr>
              <a:t> </a:t>
            </a:r>
            <a:r>
              <a:rPr lang="en-US" altLang="en-US" sz="2600" b="0" dirty="0" err="1">
                <a:latin typeface="Arial" panose="020B0604020202020204" pitchFamily="34" charset="0"/>
                <a:cs typeface="Arial" panose="020B0604020202020204" pitchFamily="34" charset="0"/>
              </a:rPr>
              <a:t>chuẩn</a:t>
            </a:r>
            <a:r>
              <a:rPr lang="en-US" altLang="en-US" sz="2600" b="0" dirty="0">
                <a:latin typeface="Arial" panose="020B0604020202020204" pitchFamily="34" charset="0"/>
                <a:cs typeface="Arial" panose="020B0604020202020204" pitchFamily="34" charset="0"/>
              </a:rPr>
              <a:t>.</a:t>
            </a:r>
            <a:endParaRPr lang="en-US" altLang="en-US" sz="2600" b="0" dirty="0" smtClean="0">
              <a:latin typeface="Arial" panose="020B0604020202020204" pitchFamily="34" charset="0"/>
              <a:cs typeface="Arial" panose="020B0604020202020204" pitchFamily="34" charset="0"/>
            </a:endParaRPr>
          </a:p>
          <a:p>
            <a:endParaRPr lang="pt-BR" altLang="en-US" sz="2600" b="0" dirty="0" smtClean="0">
              <a:latin typeface="Arial" panose="020B0604020202020204" pitchFamily="34" charset="0"/>
              <a:cs typeface="Arial" panose="020B0604020202020204" pitchFamily="34" charset="0"/>
            </a:endParaRPr>
          </a:p>
        </p:txBody>
      </p:sp>
      <p:sp>
        <p:nvSpPr>
          <p:cNvPr id="3686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6870"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900C97A-8739-4138-9277-571B3C5711D8}" type="slidenum">
              <a:rPr lang="en-GB" altLang="en-US">
                <a:solidFill>
                  <a:srgbClr val="FFFFFF"/>
                </a:solidFill>
              </a:rPr>
              <a:pPr/>
              <a:t>67</a:t>
            </a:fld>
            <a:endParaRPr lang="en-GB" altLang="en-US">
              <a:solidFill>
                <a:srgbClr val="FFFFFF"/>
              </a:solidFill>
            </a:endParaRPr>
          </a:p>
        </p:txBody>
      </p:sp>
      <p:sp>
        <p:nvSpPr>
          <p:cNvPr id="368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2514600" y="3124200"/>
            <a:ext cx="3352800" cy="2971800"/>
          </a:xfrm>
          <a:prstGeom prst="rect">
            <a:avLst/>
          </a:prstGeom>
        </p:spPr>
      </p:pic>
    </p:spTree>
    <p:extLst>
      <p:ext uri="{BB962C8B-B14F-4D97-AF65-F5344CB8AC3E}">
        <p14:creationId xmlns:p14="http://schemas.microsoft.com/office/powerpoint/2010/main" val="1954965553"/>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5334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5844" name="Content Placeholder 3"/>
          <p:cNvSpPr>
            <a:spLocks noGrp="1"/>
          </p:cNvSpPr>
          <p:nvPr>
            <p:ph idx="1"/>
          </p:nvPr>
        </p:nvSpPr>
        <p:spPr>
          <a:xfrm>
            <a:off x="0" y="1371600"/>
            <a:ext cx="9144000" cy="5181600"/>
          </a:xfrm>
        </p:spPr>
        <p:txBody>
          <a:bodyPr/>
          <a:lstStyle/>
          <a:p>
            <a:r>
              <a:rPr lang="pt-BR" altLang="en-US" sz="2600" b="0" dirty="0" smtClean="0"/>
              <a:t>Quy tắc hiệu chỉnh (tt)</a:t>
            </a:r>
          </a:p>
          <a:p>
            <a:pPr lvl="1"/>
            <a:r>
              <a:rPr lang="en-US" altLang="en-US" sz="2600" b="0" dirty="0" err="1" smtClean="0"/>
              <a:t>Nếu</a:t>
            </a:r>
            <a:r>
              <a:rPr lang="en-US" altLang="en-US" sz="2600" b="0" dirty="0" smtClean="0"/>
              <a:t> </a:t>
            </a:r>
            <a:r>
              <a:rPr lang="en-US" altLang="en-US" sz="2600" b="0" dirty="0" err="1" smtClean="0"/>
              <a:t>xác</a:t>
            </a:r>
            <a:r>
              <a:rPr lang="en-US" altLang="en-US" sz="2600" b="0" dirty="0" smtClean="0"/>
              <a:t> </a:t>
            </a:r>
            <a:r>
              <a:rPr lang="en-US" altLang="en-US" sz="2600" b="0" dirty="0" err="1" smtClean="0"/>
              <a:t>suất</a:t>
            </a:r>
            <a:r>
              <a:rPr lang="en-US" altLang="en-US" sz="2600" b="0" dirty="0" smtClean="0"/>
              <a:t> </a:t>
            </a:r>
            <a:r>
              <a:rPr lang="en-US" altLang="en-US" sz="2600" b="0" dirty="0" err="1" smtClean="0"/>
              <a:t>bằng</a:t>
            </a:r>
            <a:r>
              <a:rPr lang="en-US" altLang="en-US" sz="2600" b="0" dirty="0" smtClean="0"/>
              <a:t> </a:t>
            </a:r>
            <a:r>
              <a:rPr lang="en-US" altLang="en-US" sz="2600" b="0" dirty="0" err="1" smtClean="0"/>
              <a:t>đúng</a:t>
            </a:r>
            <a:r>
              <a:rPr lang="en-US" altLang="en-US" sz="2600" b="0" dirty="0" smtClean="0"/>
              <a:t> 1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nắn</a:t>
            </a:r>
            <a:r>
              <a:rPr lang="en-US" altLang="en-US" sz="2600" b="0" dirty="0" smtClean="0"/>
              <a:t> </a:t>
            </a:r>
            <a:r>
              <a:rPr lang="en-US" altLang="en-US" sz="2600" b="0" dirty="0" err="1" smtClean="0"/>
              <a:t>bằng</a:t>
            </a:r>
            <a:r>
              <a:rPr lang="en-US" altLang="en-US" sz="2600" b="0" dirty="0" smtClean="0"/>
              <a:t> </a:t>
            </a:r>
            <a:r>
              <a:rPr lang="en-US" altLang="en-US" sz="2600" b="0" dirty="0" err="1" smtClean="0"/>
              <a:t>cách</a:t>
            </a:r>
            <a:r>
              <a:rPr lang="en-US" altLang="en-US" sz="2600" b="0" dirty="0" smtClean="0"/>
              <a:t> </a:t>
            </a:r>
            <a:r>
              <a:rPr lang="en-US" altLang="en-US" sz="2600" b="0" dirty="0" err="1" smtClean="0"/>
              <a:t>vừa</a:t>
            </a:r>
            <a:r>
              <a:rPr lang="en-US" altLang="en-US" sz="2600" b="0" dirty="0" smtClean="0"/>
              <a:t> </a:t>
            </a:r>
            <a:r>
              <a:rPr lang="en-US" altLang="en-US" sz="2600" b="0" dirty="0" err="1" smtClean="0"/>
              <a:t>cộng</a:t>
            </a:r>
            <a:r>
              <a:rPr lang="en-US" altLang="en-US" sz="2600" b="0" dirty="0" smtClean="0"/>
              <a:t> </a:t>
            </a:r>
            <a:r>
              <a:rPr lang="en-US" altLang="en-US" sz="2600" b="0" dirty="0" err="1" smtClean="0"/>
              <a:t>vừa</a:t>
            </a:r>
            <a:r>
              <a:rPr lang="en-US" altLang="en-US" sz="2600" b="0" dirty="0" smtClean="0"/>
              <a:t> </a:t>
            </a:r>
            <a:r>
              <a:rPr lang="en-US" altLang="en-US" sz="2600" b="0" dirty="0" err="1" smtClean="0"/>
              <a:t>trừ</a:t>
            </a:r>
            <a:r>
              <a:rPr lang="en-US" altLang="en-US" sz="2600" b="0" dirty="0" smtClean="0"/>
              <a:t>. </a:t>
            </a:r>
            <a:r>
              <a:rPr lang="en-US" altLang="en-US" sz="2600" b="0" dirty="0" err="1" smtClean="0"/>
              <a:t>Chẳng</a:t>
            </a:r>
            <a:r>
              <a:rPr lang="en-US" altLang="en-US" sz="2600" b="0" dirty="0" smtClean="0"/>
              <a:t> </a:t>
            </a:r>
            <a:r>
              <a:rPr lang="en-US" altLang="en-US" sz="2600" b="0" dirty="0" err="1" smtClean="0"/>
              <a:t>hạn</a:t>
            </a:r>
            <a:r>
              <a:rPr lang="en-US" altLang="en-US" sz="2600" b="0" dirty="0" smtClean="0"/>
              <a:t>, P(X = 235) </a:t>
            </a:r>
            <a:r>
              <a:rPr lang="en-US" altLang="en-US" sz="2600" b="0" dirty="0" err="1" smtClean="0"/>
              <a:t>nắn</a:t>
            </a:r>
            <a:r>
              <a:rPr lang="en-US" altLang="en-US" sz="2600" b="0" dirty="0" smtClean="0"/>
              <a:t> </a:t>
            </a:r>
            <a:r>
              <a:rPr lang="en-US" altLang="en-US" sz="2600" b="0" dirty="0" err="1" smtClean="0"/>
              <a:t>thành</a:t>
            </a:r>
            <a:r>
              <a:rPr lang="en-US" altLang="en-US" sz="2600" b="0" dirty="0" smtClean="0"/>
              <a:t> P(234.5 ≤ X ≤ 235.5) </a:t>
            </a:r>
            <a:r>
              <a:rPr lang="en-US" altLang="en-US" sz="2600" b="0" dirty="0" err="1" smtClean="0"/>
              <a:t>và</a:t>
            </a:r>
            <a:r>
              <a:rPr lang="en-US" altLang="en-US" sz="2600" b="0" dirty="0"/>
              <a:t> </a:t>
            </a:r>
            <a:r>
              <a:rPr lang="en-US" altLang="en-US" sz="2600" b="0" dirty="0" err="1" smtClean="0"/>
              <a:t>tính</a:t>
            </a:r>
            <a:r>
              <a:rPr lang="en-US" altLang="en-US" sz="2600" b="0" dirty="0" smtClean="0"/>
              <a:t> </a:t>
            </a:r>
            <a:r>
              <a:rPr lang="en-US" altLang="en-US" sz="2600" b="0" dirty="0" err="1" smtClean="0"/>
              <a:t>tiếp</a:t>
            </a:r>
            <a:r>
              <a:rPr lang="en-US" altLang="en-US" sz="2600" b="0" dirty="0" smtClean="0"/>
              <a:t> </a:t>
            </a:r>
            <a:r>
              <a:rPr lang="en-US" altLang="en-US" sz="2600" b="0" dirty="0" err="1" smtClean="0"/>
              <a:t>theo</a:t>
            </a:r>
            <a:r>
              <a:rPr lang="en-US" altLang="en-US" sz="2600" b="0" dirty="0" smtClean="0"/>
              <a:t> </a:t>
            </a:r>
            <a:r>
              <a:rPr lang="en-US" altLang="en-US" sz="2600" b="0" dirty="0" err="1"/>
              <a:t>công</a:t>
            </a:r>
            <a:r>
              <a:rPr lang="en-US" altLang="en-US" sz="2600" b="0" dirty="0"/>
              <a:t> </a:t>
            </a:r>
            <a:r>
              <a:rPr lang="en-US" altLang="en-US" sz="2600" b="0" dirty="0" err="1"/>
              <a:t>thức</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chuẩn</a:t>
            </a:r>
            <a:r>
              <a:rPr lang="en-US" altLang="en-US" sz="2600" b="0" dirty="0"/>
              <a:t>.</a:t>
            </a:r>
            <a:endParaRPr lang="en-US" altLang="en-US" sz="2600" b="0" dirty="0" smtClean="0"/>
          </a:p>
        </p:txBody>
      </p:sp>
      <p:sp>
        <p:nvSpPr>
          <p:cNvPr id="3584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584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8D5D3F3-E115-4D81-9C46-8EDA5C941FB1}" type="slidenum">
              <a:rPr lang="en-GB" altLang="en-US">
                <a:solidFill>
                  <a:srgbClr val="FFFFFF"/>
                </a:solidFill>
              </a:rPr>
              <a:pPr/>
              <a:t>68</a:t>
            </a:fld>
            <a:endParaRPr lang="en-GB" altLang="en-US">
              <a:solidFill>
                <a:srgbClr val="FFFFFF"/>
              </a:solidFill>
            </a:endParaRPr>
          </a:p>
        </p:txBody>
      </p:sp>
      <p:sp>
        <p:nvSpPr>
          <p:cNvPr id="358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pic>
        <p:nvPicPr>
          <p:cNvPr id="2" name="Picture 1"/>
          <p:cNvPicPr>
            <a:picLocks noChangeAspect="1"/>
          </p:cNvPicPr>
          <p:nvPr/>
        </p:nvPicPr>
        <p:blipFill>
          <a:blip r:embed="rId2"/>
          <a:stretch>
            <a:fillRect/>
          </a:stretch>
        </p:blipFill>
        <p:spPr>
          <a:xfrm>
            <a:off x="2438400" y="3048000"/>
            <a:ext cx="3810000" cy="2819400"/>
          </a:xfrm>
          <a:prstGeom prst="rect">
            <a:avLst/>
          </a:prstGeom>
        </p:spPr>
      </p:pic>
    </p:spTree>
    <p:extLst>
      <p:ext uri="{BB962C8B-B14F-4D97-AF65-F5344CB8AC3E}">
        <p14:creationId xmlns:p14="http://schemas.microsoft.com/office/powerpoint/2010/main" val="284026292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990600" y="457200"/>
            <a:ext cx="7315200" cy="1066800"/>
          </a:xfrm>
        </p:spPr>
        <p:txBody>
          <a:bodyPr/>
          <a:lstStyle/>
          <a:p>
            <a:r>
              <a:rPr lang="en-US" altLang="en-US" dirty="0" err="1" smtClean="0"/>
              <a:t>Xấp</a:t>
            </a:r>
            <a:r>
              <a:rPr lang="en-US" altLang="en-US" dirty="0" smtClean="0"/>
              <a:t> </a:t>
            </a:r>
            <a:r>
              <a:rPr lang="en-US" altLang="en-US" dirty="0" err="1" smtClean="0"/>
              <a:t>xỉ</a:t>
            </a:r>
            <a:r>
              <a:rPr lang="en-US" altLang="en-US" dirty="0" smtClean="0"/>
              <a:t> pp </a:t>
            </a:r>
            <a:r>
              <a:rPr lang="en-US" altLang="en-US" dirty="0" err="1" smtClean="0"/>
              <a:t>nhị</a:t>
            </a:r>
            <a:r>
              <a:rPr lang="en-US" altLang="en-US" dirty="0" smtClean="0"/>
              <a:t> </a:t>
            </a:r>
            <a:r>
              <a:rPr lang="en-US" altLang="en-US" dirty="0" err="1" smtClean="0"/>
              <a:t>thức</a:t>
            </a:r>
            <a:r>
              <a:rPr lang="en-US" altLang="en-US" dirty="0" smtClean="0"/>
              <a:t> </a:t>
            </a:r>
            <a:r>
              <a:rPr lang="en-US" altLang="en-US" dirty="0" err="1" smtClean="0"/>
              <a:t>bằng</a:t>
            </a:r>
            <a:r>
              <a:rPr lang="en-US" altLang="en-US" dirty="0" smtClean="0"/>
              <a:t> pp </a:t>
            </a:r>
            <a:r>
              <a:rPr lang="en-US" altLang="en-US" dirty="0" err="1" smtClean="0"/>
              <a:t>chuẩn</a:t>
            </a:r>
            <a:endParaRPr lang="en-US" altLang="en-US" dirty="0" smtClean="0"/>
          </a:p>
        </p:txBody>
      </p:sp>
      <p:sp>
        <p:nvSpPr>
          <p:cNvPr id="35844" name="Content Placeholder 3"/>
          <p:cNvSpPr>
            <a:spLocks noGrp="1"/>
          </p:cNvSpPr>
          <p:nvPr>
            <p:ph idx="1"/>
          </p:nvPr>
        </p:nvSpPr>
        <p:spPr>
          <a:xfrm>
            <a:off x="0" y="1371600"/>
            <a:ext cx="9144000" cy="5181600"/>
          </a:xfrm>
        </p:spPr>
        <p:txBody>
          <a:bodyPr/>
          <a:lstStyle/>
          <a:p>
            <a:r>
              <a:rPr lang="pt-BR" altLang="en-US" sz="2600" b="0" dirty="0" smtClean="0"/>
              <a:t>Quy tắc hiệu chỉnh (tt)</a:t>
            </a:r>
          </a:p>
          <a:p>
            <a:pPr lvl="1"/>
            <a:r>
              <a:rPr lang="en-US" altLang="en-US" sz="2600" b="0" dirty="0" err="1" smtClean="0"/>
              <a:t>Nếu</a:t>
            </a:r>
            <a:r>
              <a:rPr lang="en-US" altLang="en-US" sz="2600" b="0" dirty="0" smtClean="0"/>
              <a:t> </a:t>
            </a:r>
            <a:r>
              <a:rPr lang="en-US" altLang="en-US" sz="2600" b="0" dirty="0" err="1" smtClean="0"/>
              <a:t>xác</a:t>
            </a:r>
            <a:r>
              <a:rPr lang="en-US" altLang="en-US" sz="2600" b="0" dirty="0" smtClean="0"/>
              <a:t> </a:t>
            </a:r>
            <a:r>
              <a:rPr lang="en-US" altLang="en-US" sz="2600" b="0" dirty="0" err="1" smtClean="0"/>
              <a:t>suất</a:t>
            </a:r>
            <a:r>
              <a:rPr lang="en-US" altLang="en-US" sz="2600" b="0" dirty="0" smtClean="0"/>
              <a:t> </a:t>
            </a:r>
            <a:r>
              <a:rPr lang="en-US" altLang="en-US" sz="2600" b="0" dirty="0" err="1" smtClean="0"/>
              <a:t>nằm</a:t>
            </a:r>
            <a:r>
              <a:rPr lang="en-US" altLang="en-US" sz="2600" b="0" dirty="0" smtClean="0"/>
              <a:t> </a:t>
            </a:r>
            <a:r>
              <a:rPr lang="en-US" altLang="en-US" sz="2600" b="0" dirty="0" err="1" smtClean="0"/>
              <a:t>giữa</a:t>
            </a:r>
            <a:r>
              <a:rPr lang="en-US" altLang="en-US" sz="2600" b="0" dirty="0" smtClean="0"/>
              <a:t> 2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chẳng</a:t>
            </a:r>
            <a:r>
              <a:rPr lang="en-US" altLang="en-US" sz="2600" b="0" dirty="0" smtClean="0"/>
              <a:t> </a:t>
            </a:r>
            <a:r>
              <a:rPr lang="en-US" altLang="en-US" sz="2600" b="0" dirty="0" err="1" smtClean="0"/>
              <a:t>hạn</a:t>
            </a:r>
            <a:r>
              <a:rPr lang="en-US" altLang="en-US" sz="2600" b="0" dirty="0" smtClean="0"/>
              <a:t> 2 ≤ X ≤ 5, ta </a:t>
            </a:r>
            <a:r>
              <a:rPr lang="en-US" altLang="en-US" sz="2600" b="0" dirty="0" err="1" smtClean="0"/>
              <a:t>thực</a:t>
            </a:r>
            <a:r>
              <a:rPr lang="en-US" altLang="en-US" sz="2600" b="0" dirty="0" smtClean="0"/>
              <a:t> </a:t>
            </a:r>
            <a:r>
              <a:rPr lang="en-US" altLang="en-US" sz="2600" b="0" dirty="0" err="1" smtClean="0"/>
              <a:t>hiện</a:t>
            </a:r>
            <a:r>
              <a:rPr lang="en-US" altLang="en-US" sz="2600" b="0" dirty="0" smtClean="0"/>
              <a:t> </a:t>
            </a:r>
            <a:r>
              <a:rPr lang="en-US" altLang="en-US" sz="2600" b="0" dirty="0" err="1" smtClean="0"/>
              <a:t>các</a:t>
            </a:r>
            <a:r>
              <a:rPr lang="en-US" altLang="en-US" sz="2600" b="0" dirty="0" smtClean="0"/>
              <a:t> </a:t>
            </a:r>
            <a:r>
              <a:rPr lang="en-US" altLang="en-US" sz="2600" b="0" dirty="0" err="1" smtClean="0"/>
              <a:t>bước</a:t>
            </a:r>
            <a:r>
              <a:rPr lang="en-US" altLang="en-US" sz="2600" b="0" dirty="0" smtClean="0"/>
              <a:t> </a:t>
            </a:r>
            <a:r>
              <a:rPr lang="en-US" altLang="en-US" sz="2600" b="0" dirty="0" err="1" smtClean="0"/>
              <a:t>trên</a:t>
            </a:r>
            <a:r>
              <a:rPr lang="en-US" altLang="en-US" sz="2600" b="0" dirty="0" smtClean="0"/>
              <a:t> </a:t>
            </a:r>
            <a:r>
              <a:rPr lang="en-US" altLang="en-US" sz="2600" b="0" dirty="0" err="1" smtClean="0"/>
              <a:t>để</a:t>
            </a:r>
            <a:r>
              <a:rPr lang="en-US" altLang="en-US" sz="2600" b="0" dirty="0" smtClean="0"/>
              <a:t> </a:t>
            </a:r>
            <a:r>
              <a:rPr lang="en-US" altLang="en-US" sz="2600" b="0" dirty="0" err="1" smtClean="0"/>
              <a:t>nắn</a:t>
            </a:r>
            <a:r>
              <a:rPr lang="en-US" altLang="en-US" sz="2600" b="0" dirty="0" smtClean="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X = 5; X = 2 </a:t>
            </a:r>
            <a:r>
              <a:rPr lang="en-US" altLang="en-US" sz="2600" b="0" dirty="0" err="1" smtClean="0"/>
              <a:t>và</a:t>
            </a:r>
            <a:r>
              <a:rPr lang="en-US" altLang="en-US" sz="2600" b="0" dirty="0" smtClean="0"/>
              <a:t> </a:t>
            </a:r>
            <a:r>
              <a:rPr lang="en-US" altLang="en-US" sz="2600" b="0" dirty="0" err="1" smtClean="0"/>
              <a:t>tính</a:t>
            </a:r>
            <a:r>
              <a:rPr lang="en-US" altLang="en-US" sz="2600" b="0" dirty="0" smtClean="0"/>
              <a:t> </a:t>
            </a:r>
            <a:r>
              <a:rPr lang="en-US" altLang="en-US" sz="2600" b="0" dirty="0" err="1" smtClean="0"/>
              <a:t>tiếp</a:t>
            </a:r>
            <a:r>
              <a:rPr lang="en-US" altLang="en-US" sz="2600" b="0" dirty="0"/>
              <a:t> </a:t>
            </a:r>
            <a:r>
              <a:rPr lang="en-US" altLang="en-US" sz="2600" b="0" dirty="0" smtClean="0"/>
              <a:t>P(1.5 </a:t>
            </a:r>
            <a:r>
              <a:rPr lang="en-US" altLang="en-US" sz="2600" b="0" dirty="0"/>
              <a:t>≤ X </a:t>
            </a:r>
            <a:r>
              <a:rPr lang="en-US" altLang="en-US" sz="2600" b="0" dirty="0" smtClean="0"/>
              <a:t>≤ 5.5</a:t>
            </a:r>
            <a:r>
              <a:rPr lang="en-US" altLang="en-US" sz="2600" b="0" dirty="0"/>
              <a:t>) </a:t>
            </a:r>
            <a:r>
              <a:rPr lang="en-US" altLang="en-US" sz="2600" b="0" dirty="0" err="1" smtClean="0"/>
              <a:t>theo</a:t>
            </a:r>
            <a:r>
              <a:rPr lang="en-US" altLang="en-US" sz="2600" b="0" dirty="0" smtClean="0"/>
              <a:t> </a:t>
            </a:r>
            <a:r>
              <a:rPr lang="en-US" altLang="en-US" sz="2600" b="0" dirty="0" err="1"/>
              <a:t>công</a:t>
            </a:r>
            <a:r>
              <a:rPr lang="en-US" altLang="en-US" sz="2600" b="0" dirty="0"/>
              <a:t> </a:t>
            </a:r>
            <a:r>
              <a:rPr lang="en-US" altLang="en-US" sz="2600" b="0" dirty="0" err="1"/>
              <a:t>thức</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chuẩn</a:t>
            </a:r>
            <a:r>
              <a:rPr lang="en-US" altLang="en-US" sz="2600" b="0" dirty="0" smtClean="0"/>
              <a:t>.</a:t>
            </a:r>
          </a:p>
        </p:txBody>
      </p:sp>
      <p:sp>
        <p:nvSpPr>
          <p:cNvPr id="35845"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5846"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38D5D3F3-E115-4D81-9C46-8EDA5C941FB1}" type="slidenum">
              <a:rPr lang="en-GB" altLang="en-US">
                <a:solidFill>
                  <a:srgbClr val="FFFFFF"/>
                </a:solidFill>
              </a:rPr>
              <a:pPr/>
              <a:t>69</a:t>
            </a:fld>
            <a:endParaRPr lang="en-GB" altLang="en-US">
              <a:solidFill>
                <a:srgbClr val="FFFFFF"/>
              </a:solidFill>
            </a:endParaRPr>
          </a:p>
        </p:txBody>
      </p:sp>
      <p:sp>
        <p:nvSpPr>
          <p:cNvPr id="3584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Tree>
    <p:extLst>
      <p:ext uri="{BB962C8B-B14F-4D97-AF65-F5344CB8AC3E}">
        <p14:creationId xmlns:p14="http://schemas.microsoft.com/office/powerpoint/2010/main" val="20736219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2"/>
          <p:cNvSpPr>
            <a:spLocks noGrp="1"/>
          </p:cNvSpPr>
          <p:nvPr>
            <p:ph type="title"/>
          </p:nvPr>
        </p:nvSpPr>
        <p:spPr>
          <a:xfrm>
            <a:off x="838200" y="3810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Z</a:t>
            </a:r>
            <a:endParaRPr lang="en-GB" altLang="en-US" dirty="0" smtClean="0"/>
          </a:p>
        </p:txBody>
      </p:sp>
      <p:sp>
        <p:nvSpPr>
          <p:cNvPr id="3077" name="Content Placeholder 3"/>
          <p:cNvSpPr>
            <a:spLocks noGrp="1"/>
          </p:cNvSpPr>
          <p:nvPr>
            <p:ph idx="1"/>
          </p:nvPr>
        </p:nvSpPr>
        <p:spPr>
          <a:xfrm>
            <a:off x="0" y="838200"/>
            <a:ext cx="9144000" cy="5562600"/>
          </a:xfrm>
        </p:spPr>
        <p:txBody>
          <a:bodyPr>
            <a:normAutofit fontScale="92500" lnSpcReduction="10000"/>
          </a:bodyPr>
          <a:lstStyle/>
          <a:p>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phân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phối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chuẩn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chính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tắc</a:t>
            </a:r>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Trung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bình</a:t>
            </a:r>
            <a:r>
              <a:rPr lang="en-US" altLang="en-US" b="0" dirty="0" smtClean="0">
                <a:latin typeface="Arial" panose="020B0604020202020204" pitchFamily="34" charset="0"/>
                <a:cs typeface="Arial" panose="020B0604020202020204" pitchFamily="34" charset="0"/>
              </a:rPr>
              <a:t> </a:t>
            </a:r>
            <a:r>
              <a:rPr lang="en-US" altLang="en-US" b="0" dirty="0" smtClean="0">
                <a:latin typeface="Arial" panose="020B0604020202020204" pitchFamily="34" charset="0"/>
                <a:cs typeface="Arial" panose="020B0604020202020204" pitchFamily="34" charset="0"/>
                <a:sym typeface="Symbol" panose="05050102010706020507" pitchFamily="18" charset="2"/>
              </a:rPr>
              <a:t> = 0</a:t>
            </a:r>
          </a:p>
          <a:p>
            <a:pPr lvl="1"/>
            <a:r>
              <a:rPr lang="en-US" altLang="en-US" b="0" dirty="0" err="1" smtClean="0">
                <a:latin typeface="Arial" panose="020B0604020202020204" pitchFamily="34" charset="0"/>
                <a:cs typeface="Arial" panose="020B0604020202020204" pitchFamily="34" charset="0"/>
                <a:sym typeface="Symbol" panose="05050102010706020507" pitchFamily="18" charset="2"/>
              </a:rPr>
              <a:t>Phương</a:t>
            </a:r>
            <a:r>
              <a:rPr lang="en-US" altLang="en-US" b="0" dirty="0" smtClean="0">
                <a:latin typeface="Arial" panose="020B0604020202020204" pitchFamily="34" charset="0"/>
                <a:cs typeface="Arial" panose="020B0604020202020204" pitchFamily="34" charset="0"/>
                <a:sym typeface="Symbol" panose="05050102010706020507" pitchFamily="18" charset="2"/>
              </a:rPr>
              <a:t> </a:t>
            </a:r>
            <a:r>
              <a:rPr lang="en-US" altLang="en-US" b="0" dirty="0" err="1" smtClean="0">
                <a:latin typeface="Arial" panose="020B0604020202020204" pitchFamily="34" charset="0"/>
                <a:cs typeface="Arial" panose="020B0604020202020204" pitchFamily="34" charset="0"/>
                <a:sym typeface="Symbol" panose="05050102010706020507" pitchFamily="18" charset="2"/>
              </a:rPr>
              <a:t>sai</a:t>
            </a:r>
            <a:r>
              <a:rPr lang="en-US" altLang="en-US" b="0" dirty="0" smtClean="0">
                <a:latin typeface="Arial" panose="020B0604020202020204" pitchFamily="34" charset="0"/>
                <a:cs typeface="Arial" panose="020B0604020202020204" pitchFamily="34" charset="0"/>
                <a:sym typeface="Symbol" panose="05050102010706020507" pitchFamily="18" charset="2"/>
              </a:rPr>
              <a:t> </a:t>
            </a:r>
            <a:r>
              <a:rPr lang="en-US" altLang="en-US" b="0" baseline="30000" dirty="0" smtClean="0">
                <a:latin typeface="Arial" panose="020B0604020202020204" pitchFamily="34" charset="0"/>
                <a:cs typeface="Arial" panose="020B0604020202020204" pitchFamily="34" charset="0"/>
              </a:rPr>
              <a:t>2</a:t>
            </a:r>
            <a:r>
              <a:rPr lang="en-US" altLang="en-US" b="0" dirty="0" smtClean="0">
                <a:latin typeface="Arial" panose="020B0604020202020204" pitchFamily="34" charset="0"/>
                <a:cs typeface="Arial" panose="020B0604020202020204" pitchFamily="34" charset="0"/>
                <a:sym typeface="Symbol" panose="05050102010706020507" pitchFamily="18" charset="2"/>
              </a:rPr>
              <a:t> =1</a:t>
            </a:r>
          </a:p>
          <a:p>
            <a:pPr lvl="1"/>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lvl="1"/>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r>
              <a:rPr lang="en-US" altLang="en-US" b="0" dirty="0" err="1">
                <a:latin typeface="Arial" panose="020B0604020202020204" pitchFamily="34" charset="0"/>
                <a:cs typeface="Arial" panose="020B0604020202020204" pitchFamily="34" charset="0"/>
              </a:rPr>
              <a:t>Tổng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phần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diện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tích</a:t>
            </a:r>
            <a:r>
              <a:rPr lang="en-US" altLang="en-US" b="0" dirty="0">
                <a:latin typeface="Arial" panose="020B0604020202020204" pitchFamily="34" charset="0"/>
                <a:cs typeface="Arial" panose="020B0604020202020204" pitchFamily="34" charset="0"/>
              </a:rPr>
              <a:t> d</a:t>
            </a:r>
            <a:r>
              <a:rPr lang="vi-VN" altLang="en-US" b="0" dirty="0">
                <a:latin typeface="Arial" panose="020B0604020202020204" pitchFamily="34" charset="0"/>
                <a:cs typeface="Arial" panose="020B0604020202020204" pitchFamily="34" charset="0"/>
              </a:rPr>
              <a:t>ư</a:t>
            </a:r>
            <a:r>
              <a:rPr lang="en-US" altLang="en-US" b="0" dirty="0" err="1">
                <a:latin typeface="Arial" panose="020B0604020202020204" pitchFamily="34" charset="0"/>
                <a:cs typeface="Arial" panose="020B0604020202020204" pitchFamily="34" charset="0"/>
              </a:rPr>
              <a:t>ới</a:t>
            </a:r>
            <a:r>
              <a:rPr lang="en-US" altLang="en-US" b="0" dirty="0">
                <a:latin typeface="Arial" panose="020B0604020202020204" pitchFamily="34" charset="0"/>
                <a:cs typeface="Arial" panose="020B0604020202020204" pitchFamily="34" charset="0"/>
              </a:rPr>
              <a:t> đ</a:t>
            </a:r>
            <a:r>
              <a:rPr lang="vi-VN" altLang="en-US" b="0" dirty="0">
                <a:latin typeface="Arial" panose="020B0604020202020204" pitchFamily="34" charset="0"/>
                <a:cs typeface="Arial" panose="020B0604020202020204" pitchFamily="34" charset="0"/>
              </a:rPr>
              <a:t>ư</a:t>
            </a:r>
            <a:r>
              <a:rPr lang="en-US" altLang="en-US" b="0" dirty="0" err="1">
                <a:latin typeface="Arial" panose="020B0604020202020204" pitchFamily="34" charset="0"/>
                <a:cs typeface="Arial" panose="020B0604020202020204" pitchFamily="34" charset="0"/>
              </a:rPr>
              <a:t>ờng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mật</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độ</a:t>
            </a:r>
            <a:r>
              <a:rPr lang="en-US" altLang="en-US" b="0" dirty="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bằng</a:t>
            </a:r>
            <a:r>
              <a:rPr lang="en-US" altLang="en-US" b="0" dirty="0" smtClean="0">
                <a:latin typeface="Arial" panose="020B0604020202020204" pitchFamily="34" charset="0"/>
                <a:cs typeface="Arial" panose="020B0604020202020204" pitchFamily="34" charset="0"/>
              </a:rPr>
              <a:t> 1.</a:t>
            </a:r>
            <a:endParaRPr lang="en-US" altLang="en-US" b="0" dirty="0" smtClean="0">
              <a:latin typeface="Arial" panose="020B0604020202020204" pitchFamily="34" charset="0"/>
              <a:cs typeface="Arial" panose="020B0604020202020204" pitchFamily="34" charset="0"/>
              <a:sym typeface="Symbol" panose="05050102010706020507" pitchFamily="18" charset="2"/>
            </a:endParaRPr>
          </a:p>
        </p:txBody>
      </p:sp>
      <p:sp>
        <p:nvSpPr>
          <p:cNvPr id="3078"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079"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B28C82B1-C456-4A91-82D2-0FDF4EB4ACE5}" type="slidenum">
              <a:rPr lang="en-GB" altLang="en-US">
                <a:solidFill>
                  <a:srgbClr val="FFFFFF"/>
                </a:solidFill>
              </a:rPr>
              <a:pPr/>
              <a:t>7</a:t>
            </a:fld>
            <a:endParaRPr lang="en-GB" altLang="en-US">
              <a:solidFill>
                <a:srgbClr val="FFFFFF"/>
              </a:solidFill>
            </a:endParaRPr>
          </a:p>
        </p:txBody>
      </p:sp>
      <p:sp>
        <p:nvSpPr>
          <p:cNvPr id="30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308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3074" name="Object 3"/>
          <p:cNvGraphicFramePr>
            <a:graphicFrameLocks noChangeAspect="1"/>
          </p:cNvGraphicFramePr>
          <p:nvPr>
            <p:extLst>
              <p:ext uri="{D42A27DB-BD31-4B8C-83A1-F6EECF244321}">
                <p14:modId xmlns:p14="http://schemas.microsoft.com/office/powerpoint/2010/main" val="1316696164"/>
              </p:ext>
            </p:extLst>
          </p:nvPr>
        </p:nvGraphicFramePr>
        <p:xfrm>
          <a:off x="2124075" y="1676400"/>
          <a:ext cx="5038725" cy="1143000"/>
        </p:xfrm>
        <a:graphic>
          <a:graphicData uri="http://schemas.openxmlformats.org/presentationml/2006/ole">
            <mc:AlternateContent xmlns:mc="http://schemas.openxmlformats.org/markup-compatibility/2006">
              <mc:Choice xmlns:v="urn:schemas-microsoft-com:vml" Requires="v">
                <p:oleObj spid="_x0000_s71901" name="Equation" r:id="rId4" imgW="2057400" imgH="469900" progId="Equation.DSMT4">
                  <p:embed/>
                </p:oleObj>
              </mc:Choice>
              <mc:Fallback>
                <p:oleObj name="Equation" r:id="rId4" imgW="2057400" imgH="469900" progId="Equation.DSMT4">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676400"/>
                        <a:ext cx="50387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6" descr="5_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737" y="2812473"/>
            <a:ext cx="5105400"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512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304800" y="1447800"/>
            <a:ext cx="8693150" cy="308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Trong 431 trò chơi bóng đá </a:t>
            </a:r>
            <a:r>
              <a:rPr lang="vi-VN" altLang="en-US" sz="2400" b="0" dirty="0" smtClean="0"/>
              <a:t>NFL, </a:t>
            </a:r>
            <a:r>
              <a:rPr lang="vi-VN" altLang="en-US" sz="2400" b="0" dirty="0"/>
              <a:t>các đội giành được </a:t>
            </a:r>
            <a:r>
              <a:rPr lang="en-US" altLang="en-US" sz="2400" b="0" dirty="0" err="1" smtClean="0"/>
              <a:t>quyền</a:t>
            </a:r>
            <a:r>
              <a:rPr lang="en-US" altLang="en-US" sz="2400" b="0" dirty="0" smtClean="0"/>
              <a:t> </a:t>
            </a:r>
            <a:r>
              <a:rPr lang="en-US" altLang="en-US" sz="2400" b="0" dirty="0" err="1" smtClean="0"/>
              <a:t>tung</a:t>
            </a:r>
            <a:r>
              <a:rPr lang="en-US" altLang="en-US" sz="2400" b="0" dirty="0" smtClean="0"/>
              <a:t> </a:t>
            </a:r>
            <a:r>
              <a:rPr lang="vi-VN" altLang="en-US" sz="2400" b="0" dirty="0" smtClean="0"/>
              <a:t>đồng </a:t>
            </a:r>
            <a:r>
              <a:rPr lang="vi-VN" altLang="en-US" sz="2400" b="0" dirty="0"/>
              <a:t>xu </a:t>
            </a:r>
            <a:r>
              <a:rPr lang="en-US" altLang="en-US" sz="2400" b="0" dirty="0" err="1" smtClean="0"/>
              <a:t>tiếp</a:t>
            </a:r>
            <a:r>
              <a:rPr lang="en-US" altLang="en-US" sz="2400" b="0" dirty="0" smtClean="0"/>
              <a:t> </a:t>
            </a:r>
            <a:r>
              <a:rPr lang="en-US" altLang="en-US" sz="2400" b="0" dirty="0" err="1" smtClean="0"/>
              <a:t>tục</a:t>
            </a:r>
            <a:r>
              <a:rPr lang="vi-VN" altLang="en-US" sz="2400" b="0" dirty="0" smtClean="0"/>
              <a:t> </a:t>
            </a:r>
            <a:r>
              <a:rPr lang="vi-VN" altLang="en-US" sz="2400" b="0" dirty="0"/>
              <a:t>chiến thắng 235 </a:t>
            </a:r>
            <a:r>
              <a:rPr lang="en-US" altLang="en-US" sz="2400" b="0" dirty="0" err="1" smtClean="0"/>
              <a:t>trong</a:t>
            </a:r>
            <a:r>
              <a:rPr lang="en-US" altLang="en-US" sz="2400" b="0" dirty="0" smtClean="0"/>
              <a:t> 431</a:t>
            </a:r>
            <a:r>
              <a:rPr lang="vi-VN" altLang="en-US" sz="2400" b="0" dirty="0" smtClean="0"/>
              <a:t> </a:t>
            </a:r>
            <a:r>
              <a:rPr lang="vi-VN" altLang="en-US" sz="2400" b="0" dirty="0"/>
              <a:t>trò chơi.</a:t>
            </a:r>
          </a:p>
          <a:p>
            <a:pPr>
              <a:lnSpc>
                <a:spcPct val="90000"/>
              </a:lnSpc>
            </a:pPr>
            <a:endParaRPr lang="vi-VN" altLang="en-US" sz="2400" b="0" dirty="0"/>
          </a:p>
          <a:p>
            <a:pPr>
              <a:lnSpc>
                <a:spcPct val="90000"/>
              </a:lnSpc>
            </a:pPr>
            <a:r>
              <a:rPr lang="vi-VN" altLang="en-US" sz="2400" b="0" dirty="0"/>
              <a:t>Nếu phương pháp </a:t>
            </a:r>
            <a:r>
              <a:rPr lang="en-US" altLang="en-US" sz="2400" b="0" dirty="0" err="1" smtClean="0"/>
              <a:t>tung</a:t>
            </a:r>
            <a:r>
              <a:rPr lang="vi-VN" altLang="en-US" sz="2400" b="0" dirty="0" smtClean="0"/>
              <a:t> </a:t>
            </a:r>
            <a:r>
              <a:rPr lang="vi-VN" altLang="en-US" sz="2400" b="0" dirty="0"/>
              <a:t>tiền xu là công bằng, các đội thắng </a:t>
            </a:r>
            <a:r>
              <a:rPr lang="vi-VN" altLang="en-US" sz="2400" b="0" dirty="0" smtClean="0"/>
              <a:t>cược </a:t>
            </a:r>
            <a:r>
              <a:rPr lang="vi-VN" altLang="en-US" sz="2400" b="0" dirty="0"/>
              <a:t>sẽ thắng khoảng 50% số trận đấu (chúng tôi hy vọng 215.5 thắng trong 431 trận đấu thêm giờ).</a:t>
            </a:r>
          </a:p>
          <a:p>
            <a:pPr>
              <a:lnSpc>
                <a:spcPct val="90000"/>
              </a:lnSpc>
            </a:pPr>
            <a:endParaRPr lang="vi-VN" altLang="en-US" sz="2400" b="0" dirty="0"/>
          </a:p>
          <a:p>
            <a:pPr>
              <a:lnSpc>
                <a:spcPct val="90000"/>
              </a:lnSpc>
            </a:pPr>
            <a:r>
              <a:rPr lang="vi-VN" altLang="en-US" sz="2400" b="0" dirty="0"/>
              <a:t>Giả sử </a:t>
            </a:r>
            <a:r>
              <a:rPr lang="vi-VN" altLang="en-US" sz="2400" b="0" dirty="0" smtClean="0"/>
              <a:t>xác </a:t>
            </a:r>
            <a:r>
              <a:rPr lang="vi-VN" altLang="en-US" sz="2400" b="0" dirty="0"/>
              <a:t>suất thắng một ván sau khi thắng tung đồng </a:t>
            </a:r>
            <a:r>
              <a:rPr lang="vi-VN" altLang="en-US" sz="2400" b="0" dirty="0" smtClean="0"/>
              <a:t>xu</a:t>
            </a:r>
            <a:r>
              <a:rPr lang="en-US" altLang="en-US" sz="2400" b="0" dirty="0" smtClean="0"/>
              <a:t> </a:t>
            </a:r>
            <a:r>
              <a:rPr lang="en-US" altLang="en-US" sz="2400" b="0" dirty="0" err="1" smtClean="0"/>
              <a:t>là</a:t>
            </a:r>
            <a:r>
              <a:rPr lang="en-US" altLang="en-US" sz="2400" b="0" dirty="0" smtClean="0"/>
              <a:t> 0.5</a:t>
            </a:r>
            <a:r>
              <a:rPr lang="vi-VN" altLang="en-US" sz="2400" b="0" dirty="0" smtClean="0"/>
              <a:t>, </a:t>
            </a:r>
            <a:r>
              <a:rPr lang="vi-VN" altLang="en-US" sz="2400" b="0" dirty="0"/>
              <a:t>hãy tìm xác suất nhận được ít nhất 235 trận thắng.</a:t>
            </a:r>
            <a:endParaRPr lang="en-US" altLang="en-US" sz="2400" b="0" dirty="0"/>
          </a:p>
        </p:txBody>
      </p:sp>
      <p:sp>
        <p:nvSpPr>
          <p:cNvPr id="47107"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r>
              <a:rPr lang="en-US" altLang="en-US" sz="4000" dirty="0" smtClean="0">
                <a:solidFill>
                  <a:srgbClr val="008000"/>
                </a:solidFill>
              </a:rPr>
              <a:t> </a:t>
            </a:r>
            <a:r>
              <a:rPr lang="en-US" altLang="en-US" sz="4000" dirty="0" err="1" smtClean="0">
                <a:solidFill>
                  <a:srgbClr val="008000"/>
                </a:solidFill>
              </a:rPr>
              <a:t>tung</a:t>
            </a:r>
            <a:r>
              <a:rPr lang="en-US" altLang="en-US" sz="4000" dirty="0" smtClean="0">
                <a:solidFill>
                  <a:srgbClr val="008000"/>
                </a:solidFill>
              </a:rPr>
              <a:t> </a:t>
            </a:r>
            <a:r>
              <a:rPr lang="en-US" altLang="en-US" sz="4000" dirty="0" err="1" smtClean="0">
                <a:solidFill>
                  <a:srgbClr val="008000"/>
                </a:solidFill>
              </a:rPr>
              <a:t>đồng</a:t>
            </a:r>
            <a:r>
              <a:rPr lang="en-US" altLang="en-US" sz="4000" dirty="0" smtClean="0">
                <a:solidFill>
                  <a:srgbClr val="008000"/>
                </a:solidFill>
              </a:rPr>
              <a:t> </a:t>
            </a:r>
            <a:r>
              <a:rPr lang="en-US" altLang="en-US" sz="4000" dirty="0" err="1" smtClean="0">
                <a:solidFill>
                  <a:srgbClr val="008000"/>
                </a:solidFill>
              </a:rPr>
              <a:t>xu</a:t>
            </a:r>
            <a:r>
              <a:rPr lang="en-US" altLang="en-US" sz="4000" dirty="0" smtClean="0">
                <a:solidFill>
                  <a:srgbClr val="008000"/>
                </a:solidFill>
              </a:rPr>
              <a:t> NFL</a:t>
            </a:r>
            <a:endParaRPr lang="en-US" altLang="en-US" sz="4000" dirty="0">
              <a:solidFill>
                <a:srgbClr val="008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304800" y="1447800"/>
            <a:ext cx="8693150" cy="241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Vấn đề </a:t>
            </a:r>
            <a:r>
              <a:rPr lang="en-US" altLang="en-US" sz="2400" b="0" dirty="0" err="1" smtClean="0"/>
              <a:t>đưa</a:t>
            </a:r>
            <a:r>
              <a:rPr lang="en-US" altLang="en-US" sz="2400" b="0" dirty="0" smtClean="0"/>
              <a:t> </a:t>
            </a:r>
            <a:r>
              <a:rPr lang="en-US" altLang="en-US" sz="2400" b="0" dirty="0" err="1" smtClean="0"/>
              <a:t>ra</a:t>
            </a:r>
            <a:r>
              <a:rPr lang="en-US" altLang="en-US" sz="2400" b="0" dirty="0"/>
              <a:t> </a:t>
            </a:r>
            <a:r>
              <a:rPr lang="vi-VN" altLang="en-US" sz="2400" b="0" dirty="0" smtClean="0"/>
              <a:t>liên </a:t>
            </a:r>
            <a:r>
              <a:rPr lang="vi-VN" altLang="en-US" sz="2400" b="0" dirty="0"/>
              <a:t>quan đến sự </a:t>
            </a:r>
            <a:r>
              <a:rPr lang="vi-VN" altLang="en-US" sz="2400" b="0" dirty="0" smtClean="0"/>
              <a:t>phân phối </a:t>
            </a:r>
            <a:r>
              <a:rPr lang="vi-VN" altLang="en-US" sz="2400" b="0" dirty="0"/>
              <a:t>nhị thức với n = 431 thử nghiệm và xác suất giả định thành công của p = 0,5.</a:t>
            </a:r>
          </a:p>
          <a:p>
            <a:pPr>
              <a:lnSpc>
                <a:spcPct val="90000"/>
              </a:lnSpc>
            </a:pPr>
            <a:endParaRPr lang="vi-VN" altLang="en-US" sz="2400" b="0" dirty="0"/>
          </a:p>
          <a:p>
            <a:pPr>
              <a:lnSpc>
                <a:spcPct val="90000"/>
              </a:lnSpc>
            </a:pPr>
            <a:r>
              <a:rPr lang="vi-VN" altLang="en-US" sz="2400" b="0" dirty="0"/>
              <a:t>Sử dụng xấp xỉ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chuẩn</a:t>
            </a:r>
            <a:r>
              <a:rPr lang="vi-VN" altLang="en-US" sz="2400" b="0" dirty="0" smtClean="0"/>
              <a:t> </a:t>
            </a:r>
            <a:r>
              <a:rPr lang="en-US" altLang="en-US" sz="2400" b="0" dirty="0" err="1" smtClean="0"/>
              <a:t>cho</a:t>
            </a:r>
            <a:r>
              <a:rPr lang="en-US" altLang="en-US" sz="2400" b="0" dirty="0" smtClean="0"/>
              <a:t> </a:t>
            </a:r>
            <a:r>
              <a:rPr lang="en-US" altLang="en-US" sz="2400" b="0" dirty="0" err="1" smtClean="0"/>
              <a:t>phân</a:t>
            </a:r>
            <a:r>
              <a:rPr lang="en-US" altLang="en-US" sz="2400" b="0" dirty="0"/>
              <a:t> </a:t>
            </a:r>
            <a:r>
              <a:rPr lang="vi-VN" altLang="en-US" sz="2400" b="0" dirty="0" smtClean="0"/>
              <a:t>phối </a:t>
            </a:r>
            <a:r>
              <a:rPr lang="vi-VN" altLang="en-US" sz="2400" b="0" dirty="0"/>
              <a:t>nhị thức.</a:t>
            </a:r>
          </a:p>
          <a:p>
            <a:pPr>
              <a:lnSpc>
                <a:spcPct val="90000"/>
              </a:lnSpc>
            </a:pPr>
            <a:endParaRPr lang="vi-VN" altLang="en-US" sz="2400" b="0" dirty="0"/>
          </a:p>
          <a:p>
            <a:pPr>
              <a:lnSpc>
                <a:spcPct val="90000"/>
              </a:lnSpc>
            </a:pPr>
            <a:r>
              <a:rPr lang="vi-VN" altLang="en-US" sz="2400" b="0" dirty="0"/>
              <a:t>Bước 1: Kiểm tra điều kiện:</a:t>
            </a:r>
            <a:endParaRPr lang="en-US" altLang="en-US" sz="2400" b="0" dirty="0"/>
          </a:p>
          <a:p>
            <a:pPr>
              <a:lnSpc>
                <a:spcPct val="90000"/>
              </a:lnSpc>
            </a:pPr>
            <a:endParaRPr lang="en-US" altLang="en-US" sz="2400" b="0" dirty="0"/>
          </a:p>
        </p:txBody>
      </p:sp>
      <p:sp>
        <p:nvSpPr>
          <p:cNvPr id="49155"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graphicFrame>
        <p:nvGraphicFramePr>
          <p:cNvPr id="49156" name="Object 2"/>
          <p:cNvGraphicFramePr>
            <a:graphicFrameLocks noChangeAspect="1"/>
          </p:cNvGraphicFramePr>
          <p:nvPr/>
        </p:nvGraphicFramePr>
        <p:xfrm>
          <a:off x="2438400" y="3733800"/>
          <a:ext cx="3870325" cy="1219200"/>
        </p:xfrm>
        <a:graphic>
          <a:graphicData uri="http://schemas.openxmlformats.org/presentationml/2006/ole">
            <mc:AlternateContent xmlns:mc="http://schemas.openxmlformats.org/markup-compatibility/2006">
              <mc:Choice xmlns:v="urn:schemas-microsoft-com:vml" Requires="v">
                <p:oleObj spid="_x0000_s49400" name="Equation" r:id="rId4" imgW="1612900" imgH="508000" progId="Equation.DSMT4">
                  <p:embed/>
                </p:oleObj>
              </mc:Choice>
              <mc:Fallback>
                <p:oleObj name="Equation" r:id="rId4" imgW="1612900" imgH="508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733800"/>
                        <a:ext cx="38703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304800" y="1447800"/>
            <a:ext cx="8839200" cy="374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Bước 2: Tìm độ lệch chuẩn và trung bình của </a:t>
            </a:r>
            <a:r>
              <a:rPr lang="vi-VN" altLang="en-US" sz="2400" b="0" dirty="0" smtClean="0"/>
              <a:t>phân phối </a:t>
            </a:r>
            <a:r>
              <a:rPr lang="vi-VN" altLang="en-US" sz="2400" b="0" dirty="0"/>
              <a:t>chuẩn:</a:t>
            </a: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smtClean="0"/>
          </a:p>
          <a:p>
            <a:pPr>
              <a:lnSpc>
                <a:spcPct val="90000"/>
              </a:lnSpc>
            </a:pPr>
            <a:r>
              <a:rPr lang="vi-VN" altLang="en-US" sz="2400" b="0" dirty="0" smtClean="0"/>
              <a:t>Bước </a:t>
            </a:r>
            <a:r>
              <a:rPr lang="vi-VN" altLang="en-US" sz="2400" b="0" dirty="0"/>
              <a:t>3: Chúng </a:t>
            </a:r>
            <a:r>
              <a:rPr lang="vi-VN" altLang="en-US" sz="2400" b="0" dirty="0" smtClean="0"/>
              <a:t>t</a:t>
            </a:r>
            <a:r>
              <a:rPr lang="en-US" altLang="en-US" sz="2400" b="0" dirty="0" smtClean="0"/>
              <a:t>a </a:t>
            </a:r>
            <a:r>
              <a:rPr lang="vi-VN" altLang="en-US" sz="2400" b="0" dirty="0" smtClean="0"/>
              <a:t>muốn </a:t>
            </a:r>
            <a:r>
              <a:rPr lang="vi-VN" altLang="en-US" sz="2400" b="0" dirty="0"/>
              <a:t>xác suất ít nhất </a:t>
            </a:r>
            <a:r>
              <a:rPr lang="en-US" altLang="en-US" sz="2400" b="0" dirty="0" err="1" smtClean="0"/>
              <a:t>là</a:t>
            </a:r>
            <a:r>
              <a:rPr lang="en-US" altLang="en-US" sz="2400" b="0" dirty="0" smtClean="0"/>
              <a:t> </a:t>
            </a:r>
            <a:r>
              <a:rPr lang="vi-VN" altLang="en-US" sz="2400" b="0" dirty="0" smtClean="0"/>
              <a:t>235 </a:t>
            </a:r>
            <a:r>
              <a:rPr lang="vi-VN" altLang="en-US" sz="2400" b="0" dirty="0"/>
              <a:t>chiến thắng,</a:t>
            </a:r>
          </a:p>
          <a:p>
            <a:pPr>
              <a:lnSpc>
                <a:spcPct val="90000"/>
              </a:lnSpc>
            </a:pPr>
            <a:r>
              <a:rPr lang="vi-VN" altLang="en-US" sz="2400" b="0" dirty="0"/>
              <a:t>vì vậy x = 235</a:t>
            </a:r>
            <a:r>
              <a:rPr lang="vi-VN" altLang="en-US" sz="2400" b="0" dirty="0" smtClean="0"/>
              <a:t>.</a:t>
            </a:r>
            <a:endParaRPr lang="en-US" altLang="en-US" sz="2400" b="0" dirty="0" smtClean="0"/>
          </a:p>
          <a:p>
            <a:pPr>
              <a:lnSpc>
                <a:spcPct val="90000"/>
              </a:lnSpc>
            </a:pPr>
            <a:endParaRPr lang="en-US" altLang="en-US" sz="2400" b="0" dirty="0" smtClean="0"/>
          </a:p>
          <a:p>
            <a:pPr>
              <a:lnSpc>
                <a:spcPct val="90000"/>
              </a:lnSpc>
            </a:pPr>
            <a:endParaRPr lang="en-US" altLang="en-US" sz="2400" b="0" dirty="0"/>
          </a:p>
          <a:p>
            <a:pPr>
              <a:lnSpc>
                <a:spcPct val="90000"/>
              </a:lnSpc>
            </a:pPr>
            <a:r>
              <a:rPr lang="vi-VN" altLang="en-US" sz="2400" b="0" dirty="0"/>
              <a:t>Bước 4: </a:t>
            </a:r>
            <a:r>
              <a:rPr lang="en-US" altLang="en-US" sz="2400" b="0" dirty="0" err="1" smtClean="0"/>
              <a:t>Miền</a:t>
            </a:r>
            <a:r>
              <a:rPr lang="en-US" altLang="en-US" sz="2400" b="0" dirty="0" smtClean="0"/>
              <a:t> </a:t>
            </a:r>
            <a:r>
              <a:rPr lang="en-US" altLang="en-US" sz="2400" b="0" dirty="0" err="1" smtClean="0"/>
              <a:t>giá</a:t>
            </a:r>
            <a:r>
              <a:rPr lang="en-US" altLang="en-US" sz="2400" b="0" dirty="0" smtClean="0"/>
              <a:t> </a:t>
            </a:r>
            <a:r>
              <a:rPr lang="en-US" altLang="en-US" sz="2400" b="0" dirty="0" err="1" smtClean="0"/>
              <a:t>trị</a:t>
            </a:r>
            <a:r>
              <a:rPr lang="vi-VN" altLang="en-US" sz="2400" b="0" dirty="0" smtClean="0"/>
              <a:t> </a:t>
            </a:r>
            <a:r>
              <a:rPr lang="vi-VN" altLang="en-US" sz="2400" b="0" dirty="0"/>
              <a:t>đi từ 234,5 đến 235,5.</a:t>
            </a:r>
            <a:endParaRPr lang="en-US" altLang="en-US" sz="2400" b="0" dirty="0"/>
          </a:p>
        </p:txBody>
      </p:sp>
      <p:graphicFrame>
        <p:nvGraphicFramePr>
          <p:cNvPr id="51204" name="Object 3"/>
          <p:cNvGraphicFramePr>
            <a:graphicFrameLocks noChangeAspect="1"/>
          </p:cNvGraphicFramePr>
          <p:nvPr/>
        </p:nvGraphicFramePr>
        <p:xfrm>
          <a:off x="2209800" y="2057400"/>
          <a:ext cx="5334000" cy="1143000"/>
        </p:xfrm>
        <a:graphic>
          <a:graphicData uri="http://schemas.openxmlformats.org/presentationml/2006/ole">
            <mc:AlternateContent xmlns:mc="http://schemas.openxmlformats.org/markup-compatibility/2006">
              <mc:Choice xmlns:v="urn:schemas-microsoft-com:vml" Requires="v">
                <p:oleObj spid="_x0000_s51450" name="Equation" r:id="rId4" imgW="2489200" imgH="533400" progId="Equation.DSMT4">
                  <p:embed/>
                </p:oleObj>
              </mc:Choice>
              <mc:Fallback>
                <p:oleObj name="Equation" r:id="rId4" imgW="2489200" imgH="533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57400"/>
                        <a:ext cx="533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04800" y="1447800"/>
            <a:ext cx="8839200" cy="20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b="0" dirty="0" err="1" smtClean="0"/>
              <a:t>Bước</a:t>
            </a:r>
            <a:r>
              <a:rPr lang="en-US" altLang="en-US" sz="2400" b="0" dirty="0" smtClean="0"/>
              <a:t> 5: </a:t>
            </a:r>
            <a:r>
              <a:rPr lang="en-US" altLang="en-US" sz="2400" b="0" dirty="0" err="1" smtClean="0"/>
              <a:t>Chúng</a:t>
            </a:r>
            <a:r>
              <a:rPr lang="en-US" altLang="en-US" sz="2400" b="0" dirty="0" smtClean="0"/>
              <a:t> ta </a:t>
            </a:r>
            <a:r>
              <a:rPr lang="en-US" altLang="en-US" sz="2400" b="0" dirty="0" err="1" smtClean="0"/>
              <a:t>sẽ</a:t>
            </a:r>
            <a:r>
              <a:rPr lang="en-US" altLang="en-US" sz="2400" b="0" dirty="0" smtClean="0"/>
              <a:t> </a:t>
            </a:r>
            <a:r>
              <a:rPr lang="en-US" altLang="en-US" sz="2400" b="0" dirty="0" err="1" smtClean="0"/>
              <a:t>tô</a:t>
            </a:r>
            <a:r>
              <a:rPr lang="en-US" altLang="en-US" sz="2400" b="0" dirty="0" smtClean="0"/>
              <a:t> </a:t>
            </a:r>
            <a:r>
              <a:rPr lang="en-US" altLang="en-US" sz="2400" b="0" dirty="0" err="1" smtClean="0"/>
              <a:t>đậm</a:t>
            </a:r>
            <a:r>
              <a:rPr lang="en-US" altLang="en-US" sz="2400" b="0" dirty="0" smtClean="0"/>
              <a:t> </a:t>
            </a:r>
            <a:r>
              <a:rPr lang="en-US" altLang="en-US" sz="2400" b="0" dirty="0" err="1" smtClean="0"/>
              <a:t>vùng</a:t>
            </a:r>
            <a:r>
              <a:rPr lang="en-US" altLang="en-US" sz="2400" b="0" dirty="0" smtClean="0"/>
              <a:t> </a:t>
            </a:r>
            <a:r>
              <a:rPr lang="en-US" altLang="en-US" sz="2400" b="0" dirty="0" err="1" smtClean="0"/>
              <a:t>bên</a:t>
            </a:r>
            <a:r>
              <a:rPr lang="en-US" altLang="en-US" sz="2400" b="0" dirty="0" smtClean="0"/>
              <a:t> </a:t>
            </a:r>
            <a:r>
              <a:rPr lang="en-US" altLang="en-US" sz="2400" b="0" dirty="0" err="1" smtClean="0"/>
              <a:t>phải</a:t>
            </a:r>
            <a:r>
              <a:rPr lang="en-US" altLang="en-US" sz="2400" b="0" dirty="0" smtClean="0"/>
              <a:t> </a:t>
            </a:r>
            <a:r>
              <a:rPr lang="en-US" altLang="en-US" sz="2400" b="0" dirty="0" err="1" smtClean="0"/>
              <a:t>giá</a:t>
            </a:r>
            <a:r>
              <a:rPr lang="en-US" altLang="en-US" sz="2400" b="0" dirty="0" smtClean="0"/>
              <a:t> </a:t>
            </a:r>
            <a:r>
              <a:rPr lang="en-US" altLang="en-US" sz="2400" b="0" dirty="0" err="1" smtClean="0"/>
              <a:t>trị</a:t>
            </a:r>
            <a:r>
              <a:rPr lang="en-US" altLang="en-US" sz="2400" b="0" dirty="0" smtClean="0"/>
              <a:t> 234.5</a:t>
            </a:r>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r>
              <a:rPr lang="en-US" altLang="en-US" sz="2400" b="0" dirty="0"/>
              <a:t>			</a:t>
            </a:r>
          </a:p>
        </p:txBody>
      </p:sp>
      <p:pic>
        <p:nvPicPr>
          <p:cNvPr id="53252" name="Picture 4" descr="C:\Users\Joe\Desktop\Triola Job\Graphics\Round_1_png_files\Ch0607-Slid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49339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152400" y="4572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304800" y="1447800"/>
            <a:ext cx="8839200" cy="374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Bước 6: Tìm điểm z và sử dụng </a:t>
            </a:r>
            <a:r>
              <a:rPr lang="en-US" altLang="en-US" sz="2400" b="0" dirty="0" err="1" smtClean="0"/>
              <a:t>bảng</a:t>
            </a:r>
            <a:r>
              <a:rPr lang="en-US" altLang="en-US" sz="2400" b="0" dirty="0" smtClean="0"/>
              <a:t> Z</a:t>
            </a:r>
            <a:r>
              <a:rPr lang="en-US" altLang="en-US" sz="2400" b="0" dirty="0"/>
              <a:t> </a:t>
            </a:r>
            <a:r>
              <a:rPr lang="vi-VN" altLang="en-US" sz="2400" b="0" dirty="0" smtClean="0"/>
              <a:t>để </a:t>
            </a:r>
            <a:r>
              <a:rPr lang="vi-VN" altLang="en-US" sz="2400" b="0" dirty="0"/>
              <a:t>xác định xác suất.</a:t>
            </a: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endParaRPr lang="en-US" altLang="en-US" sz="2400" b="0" dirty="0"/>
          </a:p>
          <a:p>
            <a:pPr>
              <a:lnSpc>
                <a:spcPct val="90000"/>
              </a:lnSpc>
            </a:pPr>
            <a:r>
              <a:rPr lang="vi-VN" altLang="en-US" sz="2400" b="0" dirty="0"/>
              <a:t>Xác suất là 0,0336 cho đội giành chiến thắng lật xu để giành chiến thắng ít nhất 235 trò chơi.</a:t>
            </a:r>
          </a:p>
          <a:p>
            <a:pPr>
              <a:lnSpc>
                <a:spcPct val="90000"/>
              </a:lnSpc>
            </a:pPr>
            <a:endParaRPr lang="vi-VN" altLang="en-US" sz="2400" b="0" dirty="0"/>
          </a:p>
          <a:p>
            <a:pPr>
              <a:lnSpc>
                <a:spcPct val="90000"/>
              </a:lnSpc>
            </a:pPr>
            <a:r>
              <a:rPr lang="vi-VN" altLang="en-US" sz="2400" b="0" dirty="0"/>
              <a:t>Xác suất này đủ thấp để </a:t>
            </a:r>
            <a:r>
              <a:rPr lang="en-US" altLang="en-US" sz="2400" b="0" dirty="0" err="1" smtClean="0"/>
              <a:t>gợi</a:t>
            </a:r>
            <a:r>
              <a:rPr lang="en-US" altLang="en-US" sz="2400" b="0" dirty="0" smtClean="0"/>
              <a:t> ý</a:t>
            </a:r>
            <a:r>
              <a:rPr lang="vi-VN" altLang="en-US" sz="2400" b="0" dirty="0" smtClean="0"/>
              <a:t> </a:t>
            </a:r>
            <a:r>
              <a:rPr lang="vi-VN" altLang="en-US" sz="2400" b="0" dirty="0"/>
              <a:t>đội giành được đồng xu lật có lợi thế không công bằng.</a:t>
            </a:r>
            <a:endParaRPr lang="en-US" altLang="en-US" sz="2400" b="0" dirty="0"/>
          </a:p>
        </p:txBody>
      </p:sp>
      <p:graphicFrame>
        <p:nvGraphicFramePr>
          <p:cNvPr id="55300" name="Object 2"/>
          <p:cNvGraphicFramePr>
            <a:graphicFrameLocks noChangeAspect="1"/>
          </p:cNvGraphicFramePr>
          <p:nvPr>
            <p:extLst>
              <p:ext uri="{D42A27DB-BD31-4B8C-83A1-F6EECF244321}">
                <p14:modId xmlns:p14="http://schemas.microsoft.com/office/powerpoint/2010/main" val="3321688054"/>
              </p:ext>
            </p:extLst>
          </p:nvPr>
        </p:nvGraphicFramePr>
        <p:xfrm>
          <a:off x="1981200" y="2133600"/>
          <a:ext cx="4630738" cy="914400"/>
        </p:xfrm>
        <a:graphic>
          <a:graphicData uri="http://schemas.openxmlformats.org/presentationml/2006/ole">
            <mc:AlternateContent xmlns:mc="http://schemas.openxmlformats.org/markup-compatibility/2006">
              <mc:Choice xmlns:v="urn:schemas-microsoft-com:vml" Requires="v">
                <p:oleObj spid="_x0000_s55545" name="Equation" r:id="rId4" imgW="1993900" imgH="393700" progId="Equation.DSMT4">
                  <p:embed/>
                </p:oleObj>
              </mc:Choice>
              <mc:Fallback>
                <p:oleObj name="Equation" r:id="rId4" imgW="1993900" imgH="3937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133600"/>
                        <a:ext cx="46307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p:cNvSpPr>
            <a:spLocks noChangeArrowheads="1"/>
          </p:cNvSpPr>
          <p:nvPr/>
        </p:nvSpPr>
        <p:spPr bwMode="auto">
          <a:xfrm>
            <a:off x="152400" y="533400"/>
            <a:ext cx="8858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Ví</a:t>
            </a:r>
            <a:r>
              <a:rPr lang="en-US" altLang="en-US" sz="4000" dirty="0">
                <a:solidFill>
                  <a:srgbClr val="008000"/>
                </a:solidFill>
              </a:rPr>
              <a:t> </a:t>
            </a:r>
            <a:r>
              <a:rPr lang="en-US" altLang="en-US" sz="4000" dirty="0" err="1">
                <a:solidFill>
                  <a:srgbClr val="008000"/>
                </a:solidFill>
              </a:rPr>
              <a:t>dụ</a:t>
            </a:r>
            <a:r>
              <a:rPr lang="en-US" altLang="en-US" sz="4000" dirty="0">
                <a:solidFill>
                  <a:srgbClr val="008000"/>
                </a:solidFill>
              </a:rPr>
              <a:t> </a:t>
            </a:r>
            <a:r>
              <a:rPr lang="en-US" altLang="en-US" sz="4000" dirty="0" err="1">
                <a:solidFill>
                  <a:srgbClr val="008000"/>
                </a:solidFill>
              </a:rPr>
              <a:t>tung</a:t>
            </a:r>
            <a:r>
              <a:rPr lang="en-US" altLang="en-US" sz="4000" dirty="0">
                <a:solidFill>
                  <a:srgbClr val="008000"/>
                </a:solidFill>
              </a:rPr>
              <a:t> </a:t>
            </a:r>
            <a:r>
              <a:rPr lang="en-US" altLang="en-US" sz="4000" dirty="0" err="1">
                <a:solidFill>
                  <a:srgbClr val="008000"/>
                </a:solidFill>
              </a:rPr>
              <a:t>đồng</a:t>
            </a:r>
            <a:r>
              <a:rPr lang="en-US" altLang="en-US" sz="4000" dirty="0">
                <a:solidFill>
                  <a:srgbClr val="008000"/>
                </a:solidFill>
              </a:rPr>
              <a:t> </a:t>
            </a:r>
            <a:r>
              <a:rPr lang="en-US" altLang="en-US" sz="4000" dirty="0" err="1">
                <a:solidFill>
                  <a:srgbClr val="008000"/>
                </a:solidFill>
              </a:rPr>
              <a:t>xu</a:t>
            </a:r>
            <a:r>
              <a:rPr lang="en-US" altLang="en-US" sz="4000" dirty="0">
                <a:solidFill>
                  <a:srgbClr val="008000"/>
                </a:solidFill>
              </a:rPr>
              <a:t> NFL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bwMode="auto">
          <a:xfrm>
            <a:off x="457200" y="454025"/>
            <a:ext cx="8120062" cy="1069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smtClean="0"/>
              <a:t>Tìm</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dirty="0" err="1"/>
              <a:t>x</a:t>
            </a:r>
            <a:r>
              <a:rPr lang="en-US" altLang="en-US" dirty="0" err="1" smtClean="0"/>
              <a:t>ác</a:t>
            </a:r>
            <a:r>
              <a:rPr lang="en-US" altLang="en-US" dirty="0" smtClean="0"/>
              <a:t> </a:t>
            </a:r>
            <a:r>
              <a:rPr lang="en-US" altLang="en-US" dirty="0" err="1"/>
              <a:t>s</a:t>
            </a:r>
            <a:r>
              <a:rPr lang="en-US" altLang="en-US" dirty="0" err="1" smtClean="0"/>
              <a:t>uất</a:t>
            </a:r>
            <a:endParaRPr lang="en-US" altLang="en-US" dirty="0" smtClean="0"/>
          </a:p>
        </p:txBody>
      </p:sp>
      <p:sp>
        <p:nvSpPr>
          <p:cNvPr id="25603" name="Rectangle 3"/>
          <p:cNvSpPr>
            <a:spLocks noGrp="1" noChangeArrowheads="1"/>
          </p:cNvSpPr>
          <p:nvPr>
            <p:ph type="body" idx="4294967295"/>
          </p:nvPr>
        </p:nvSpPr>
        <p:spPr bwMode="auto">
          <a:xfrm>
            <a:off x="0" y="1066800"/>
            <a:ext cx="9144000" cy="3371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568325" indent="-568325">
              <a:spcBef>
                <a:spcPct val="40000"/>
              </a:spcBef>
              <a:spcAft>
                <a:spcPct val="40000"/>
              </a:spcAft>
              <a:buClr>
                <a:schemeClr val="accent2"/>
              </a:buClr>
            </a:pP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thể</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diện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của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vùng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nhau</a:t>
            </a:r>
            <a:r>
              <a:rPr lang="en-US" altLang="en-US" sz="2800" b="0" dirty="0" smtClean="0">
                <a:latin typeface="Arial" panose="020B0604020202020204" pitchFamily="34" charset="0"/>
                <a:cs typeface="Arial" panose="020B0604020202020204" pitchFamily="34" charset="0"/>
              </a:rPr>
              <a:t> d</a:t>
            </a:r>
            <a:r>
              <a:rPr lang="vi-VN" altLang="en-US" sz="2800" b="0" dirty="0" smtClean="0">
                <a:latin typeface="Arial" panose="020B0604020202020204" pitchFamily="34" charset="0"/>
                <a:cs typeface="Arial" panose="020B0604020202020204" pitchFamily="34" charset="0"/>
              </a:rPr>
              <a:t>ư</a:t>
            </a:r>
            <a:r>
              <a:rPr lang="en-US" altLang="en-US" sz="2800" b="0" dirty="0" err="1" smtClean="0">
                <a:latin typeface="Arial" panose="020B0604020202020204" pitchFamily="34" charset="0"/>
                <a:cs typeface="Arial" panose="020B0604020202020204" pitchFamily="34" charset="0"/>
              </a:rPr>
              <a:t>ới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dụng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cụ</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sẵn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hoặc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bằng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bảng</a:t>
            </a:r>
            <a:r>
              <a:rPr lang="en-US" altLang="en-US" sz="2800" b="0" dirty="0" smtClean="0">
                <a:latin typeface="Arial" panose="020B0604020202020204" pitchFamily="34" charset="0"/>
                <a:cs typeface="Arial" panose="020B0604020202020204" pitchFamily="34" charset="0"/>
              </a:rPr>
              <a:t> Z (A-2). </a:t>
            </a:r>
          </a:p>
          <a:p>
            <a:pPr marL="568325" indent="-568325">
              <a:spcBef>
                <a:spcPct val="40000"/>
              </a:spcBef>
              <a:spcAft>
                <a:spcPct val="40000"/>
              </a:spcAft>
              <a:buClr>
                <a:schemeClr val="accent2"/>
              </a:buClr>
            </a:pPr>
            <a:r>
              <a:rPr lang="en-US" altLang="en-US" sz="2800" b="0" dirty="0" err="1" smtClean="0">
                <a:latin typeface="Arial" panose="020B0604020202020204" pitchFamily="34" charset="0"/>
                <a:cs typeface="Arial" panose="020B0604020202020204" pitchFamily="34" charset="0"/>
              </a:rPr>
              <a:t>Khuyến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khích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dụng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cụ</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sẵn</a:t>
            </a:r>
            <a:r>
              <a:rPr lang="en-US" altLang="en-US" sz="2800" b="0" dirty="0" smtClean="0">
                <a:latin typeface="Arial" panose="020B0604020202020204" pitchFamily="34" charset="0"/>
                <a:cs typeface="Arial" panose="020B0604020202020204" pitchFamily="34" charset="0"/>
              </a:rPr>
              <a:t>.</a:t>
            </a:r>
          </a:p>
        </p:txBody>
      </p:sp>
      <p:pic>
        <p:nvPicPr>
          <p:cNvPr id="4" name="Picture 6" descr="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25400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429000"/>
            <a:ext cx="26670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4285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4294967295"/>
          </p:nvPr>
        </p:nvSpPr>
        <p:spPr bwMode="auto">
          <a:xfrm>
            <a:off x="314325" y="1295400"/>
            <a:ext cx="882967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lnSpcReduction="10000"/>
          </a:bodyPr>
          <a:lstStyle/>
          <a:p>
            <a:pPr algn="ctr">
              <a:lnSpc>
                <a:spcPct val="95000"/>
              </a:lnSpc>
              <a:spcBef>
                <a:spcPct val="5000"/>
              </a:spcBef>
              <a:spcAft>
                <a:spcPct val="5000"/>
              </a:spcAft>
              <a:buFont typeface="Wingdings" panose="05000000000000000000" pitchFamily="2" charset="2"/>
              <a:buNone/>
            </a:pPr>
            <a:r>
              <a:rPr lang="en-US" altLang="en-US" sz="3600" dirty="0" smtClean="0">
                <a:solidFill>
                  <a:schemeClr val="hlink"/>
                </a:solidFill>
                <a:latin typeface="Arial" panose="020B0604020202020204" pitchFamily="34" charset="0"/>
                <a:cs typeface="Arial" panose="020B0604020202020204" pitchFamily="34" charset="0"/>
              </a:rPr>
              <a:t> </a:t>
            </a:r>
            <a:r>
              <a:rPr lang="en-US" altLang="en-US" sz="4000" dirty="0" smtClean="0">
                <a:solidFill>
                  <a:schemeClr val="hlink"/>
                </a:solidFill>
                <a:latin typeface="Arial" panose="020B0604020202020204" pitchFamily="34" charset="0"/>
                <a:cs typeface="Arial" panose="020B0604020202020204" pitchFamily="34" charset="0"/>
              </a:rPr>
              <a:t>  </a:t>
            </a:r>
            <a:endParaRPr lang="en-US" altLang="en-US" sz="3600" dirty="0" smtClean="0">
              <a:solidFill>
                <a:schemeClr val="hlink"/>
              </a:solidFill>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b="0" dirty="0" err="1">
                <a:latin typeface="Arial" panose="020B0604020202020204" pitchFamily="34" charset="0"/>
                <a:cs typeface="Arial" panose="020B0604020202020204" pitchFamily="34" charset="0"/>
              </a:rPr>
              <a:t>biểu</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thị</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xác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suất</a:t>
            </a:r>
            <a:r>
              <a:rPr lang="en-US" altLang="en-US" b="0" dirty="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điểm</a:t>
            </a:r>
            <a:r>
              <a:rPr lang="en-US" altLang="en-US" b="0" dirty="0" smtClean="0">
                <a:latin typeface="Arial" panose="020B0604020202020204" pitchFamily="34" charset="0"/>
                <a:cs typeface="Arial" panose="020B0604020202020204" pitchFamily="34" charset="0"/>
              </a:rPr>
              <a:t> </a:t>
            </a:r>
            <a:r>
              <a:rPr lang="en-US" altLang="en-US" b="0" dirty="0">
                <a:latin typeface="Arial" panose="020B0604020202020204" pitchFamily="34" charset="0"/>
                <a:cs typeface="Arial" panose="020B0604020202020204" pitchFamily="34" charset="0"/>
              </a:rPr>
              <a:t>z </a:t>
            </a:r>
            <a:r>
              <a:rPr lang="en-US" altLang="en-US" b="0" dirty="0" err="1">
                <a:latin typeface="Arial" panose="020B0604020202020204" pitchFamily="34" charset="0"/>
                <a:cs typeface="Arial" panose="020B0604020202020204" pitchFamily="34" charset="0"/>
              </a:rPr>
              <a:t>nằm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giữa</a:t>
            </a:r>
            <a:r>
              <a:rPr lang="en-US" altLang="en-US" b="0" dirty="0">
                <a:latin typeface="Arial" panose="020B0604020202020204" pitchFamily="34" charset="0"/>
                <a:cs typeface="Arial" panose="020B0604020202020204" pitchFamily="34" charset="0"/>
              </a:rPr>
              <a:t> a </a:t>
            </a:r>
            <a:r>
              <a:rPr lang="en-US" altLang="en-US" b="0" dirty="0" err="1">
                <a:latin typeface="Arial" panose="020B0604020202020204" pitchFamily="34" charset="0"/>
                <a:cs typeface="Arial" panose="020B0604020202020204" pitchFamily="34" charset="0"/>
              </a:rPr>
              <a:t>và</a:t>
            </a:r>
            <a:r>
              <a:rPr lang="en-US" altLang="en-US" b="0" dirty="0">
                <a:latin typeface="Arial" panose="020B0604020202020204" pitchFamily="34" charset="0"/>
                <a:cs typeface="Arial" panose="020B0604020202020204" pitchFamily="34" charset="0"/>
              </a:rPr>
              <a:t> b.</a:t>
            </a:r>
            <a:endParaRPr lang="en-US" altLang="en-US" dirty="0" smtClean="0">
              <a:solidFill>
                <a:schemeClr val="hlink"/>
              </a:solidFill>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sz="4000" dirty="0" smtClean="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en-US" altLang="en-US" sz="4000" dirty="0" smtClean="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vi-VN" altLang="en-US" b="0" dirty="0" smtClean="0">
                <a:latin typeface="Arial" panose="020B0604020202020204" pitchFamily="34" charset="0"/>
                <a:cs typeface="Arial" panose="020B0604020202020204" pitchFamily="34" charset="0"/>
              </a:rPr>
              <a:t>biểu </a:t>
            </a:r>
            <a:r>
              <a:rPr lang="vi-VN" altLang="en-US" b="0" dirty="0">
                <a:latin typeface="Arial" panose="020B0604020202020204" pitchFamily="34" charset="0"/>
                <a:cs typeface="Arial" panose="020B0604020202020204" pitchFamily="34" charset="0"/>
              </a:rPr>
              <a:t>thị xác suất </a:t>
            </a:r>
            <a:r>
              <a:rPr lang="vi-VN" altLang="en-US" b="0" dirty="0" smtClean="0">
                <a:latin typeface="Arial" panose="020B0604020202020204" pitchFamily="34" charset="0"/>
                <a:cs typeface="Arial" panose="020B0604020202020204" pitchFamily="34" charset="0"/>
              </a:rPr>
              <a:t>điểm </a:t>
            </a:r>
            <a:r>
              <a:rPr lang="vi-VN" altLang="en-US" b="0" dirty="0">
                <a:latin typeface="Arial" panose="020B0604020202020204" pitchFamily="34" charset="0"/>
                <a:cs typeface="Arial" panose="020B0604020202020204" pitchFamily="34" charset="0"/>
              </a:rPr>
              <a:t>z lớn hơn a</a:t>
            </a:r>
            <a:r>
              <a:rPr lang="vi-VN" altLang="en-US" b="0" dirty="0" smtClean="0">
                <a:latin typeface="Arial" panose="020B0604020202020204" pitchFamily="34" charset="0"/>
                <a:cs typeface="Arial" panose="020B0604020202020204" pitchFamily="34" charset="0"/>
              </a:rPr>
              <a:t>.</a:t>
            </a:r>
            <a:endParaRPr lang="en-US" altLang="en-US" b="0" i="1" dirty="0" smtClean="0">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endParaRPr lang="en-US" altLang="en-US" dirty="0" smtClean="0">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sz="4000" dirty="0" smtClean="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en-US" altLang="en-US" sz="3600" dirty="0" smtClean="0">
                <a:latin typeface="Arial" panose="020B0604020202020204" pitchFamily="34" charset="0"/>
                <a:cs typeface="Arial" panose="020B0604020202020204" pitchFamily="34" charset="0"/>
              </a:rPr>
              <a:t> </a:t>
            </a:r>
            <a:r>
              <a:rPr lang="vi-VN" altLang="en-US" b="0" dirty="0" smtClean="0">
                <a:latin typeface="Arial" panose="020B0604020202020204" pitchFamily="34" charset="0"/>
                <a:cs typeface="Arial" panose="020B0604020202020204" pitchFamily="34" charset="0"/>
              </a:rPr>
              <a:t>biểu </a:t>
            </a:r>
            <a:r>
              <a:rPr lang="vi-VN" altLang="en-US" b="0" dirty="0">
                <a:latin typeface="Arial" panose="020B0604020202020204" pitchFamily="34" charset="0"/>
                <a:cs typeface="Arial" panose="020B0604020202020204" pitchFamily="34" charset="0"/>
              </a:rPr>
              <a:t>thị xác suất </a:t>
            </a:r>
            <a:r>
              <a:rPr lang="vi-VN" altLang="en-US" b="0" dirty="0" smtClean="0">
                <a:latin typeface="Arial" panose="020B0604020202020204" pitchFamily="34" charset="0"/>
                <a:cs typeface="Arial" panose="020B0604020202020204" pitchFamily="34" charset="0"/>
              </a:rPr>
              <a:t>điểm </a:t>
            </a:r>
            <a:r>
              <a:rPr lang="vi-VN" altLang="en-US" b="0" dirty="0">
                <a:latin typeface="Arial" panose="020B0604020202020204" pitchFamily="34" charset="0"/>
                <a:cs typeface="Arial" panose="020B0604020202020204" pitchFamily="34" charset="0"/>
              </a:rPr>
              <a:t>z nhỏ hơn a.</a:t>
            </a:r>
            <a:endParaRPr lang="en-US" altLang="en-US" b="0" i="1" dirty="0" smtClean="0">
              <a:latin typeface="Arial" panose="020B0604020202020204" pitchFamily="34" charset="0"/>
              <a:cs typeface="Arial" panose="020B0604020202020204" pitchFamily="34" charset="0"/>
            </a:endParaRPr>
          </a:p>
        </p:txBody>
      </p:sp>
      <p:sp>
        <p:nvSpPr>
          <p:cNvPr id="50179" name="Rectangle 3"/>
          <p:cNvSpPr>
            <a:spLocks noChangeArrowheads="1"/>
          </p:cNvSpPr>
          <p:nvPr/>
        </p:nvSpPr>
        <p:spPr bwMode="auto">
          <a:xfrm>
            <a:off x="679450" y="412750"/>
            <a:ext cx="77724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Ký</a:t>
            </a:r>
            <a:r>
              <a:rPr lang="en-US" altLang="en-US" sz="4000" dirty="0" smtClean="0">
                <a:solidFill>
                  <a:srgbClr val="008000"/>
                </a:solidFill>
              </a:rPr>
              <a:t> </a:t>
            </a:r>
            <a:r>
              <a:rPr lang="en-US" altLang="en-US" sz="4000" dirty="0" err="1" smtClean="0">
                <a:solidFill>
                  <a:srgbClr val="008000"/>
                </a:solidFill>
              </a:rPr>
              <a:t>hiệu</a:t>
            </a:r>
            <a:endParaRPr lang="en-US" altLang="en-US" sz="4000" dirty="0">
              <a:solidFill>
                <a:srgbClr val="008000"/>
              </a:solidFill>
            </a:endParaRPr>
          </a:p>
        </p:txBody>
      </p:sp>
      <p:graphicFrame>
        <p:nvGraphicFramePr>
          <p:cNvPr id="50180" name="Object 2"/>
          <p:cNvGraphicFramePr>
            <a:graphicFrameLocks noChangeAspect="1"/>
          </p:cNvGraphicFramePr>
          <p:nvPr/>
        </p:nvGraphicFramePr>
        <p:xfrm>
          <a:off x="3609975" y="1250950"/>
          <a:ext cx="1889125" cy="415925"/>
        </p:xfrm>
        <a:graphic>
          <a:graphicData uri="http://schemas.openxmlformats.org/presentationml/2006/ole">
            <mc:AlternateContent xmlns:mc="http://schemas.openxmlformats.org/markup-compatibility/2006">
              <mc:Choice xmlns:v="urn:schemas-microsoft-com:vml" Requires="v">
                <p:oleObj spid="_x0000_s83489" name="Equation" r:id="rId4" imgW="1777229" imgH="393529" progId="Equation.DSMT4">
                  <p:embed/>
                </p:oleObj>
              </mc:Choice>
              <mc:Fallback>
                <p:oleObj name="Equation" r:id="rId4" imgW="1777229" imgH="393529" progId="Equation.DSMT4">
                  <p:embed/>
                  <p:pic>
                    <p:nvPicPr>
                      <p:cNvPr id="5018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975" y="1250950"/>
                        <a:ext cx="18891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3"/>
          <p:cNvGraphicFramePr>
            <a:graphicFrameLocks noChangeAspect="1"/>
          </p:cNvGraphicFramePr>
          <p:nvPr/>
        </p:nvGraphicFramePr>
        <p:xfrm>
          <a:off x="3954463" y="2933700"/>
          <a:ext cx="1336675" cy="415925"/>
        </p:xfrm>
        <a:graphic>
          <a:graphicData uri="http://schemas.openxmlformats.org/presentationml/2006/ole">
            <mc:AlternateContent xmlns:mc="http://schemas.openxmlformats.org/markup-compatibility/2006">
              <mc:Choice xmlns:v="urn:schemas-microsoft-com:vml" Requires="v">
                <p:oleObj spid="_x0000_s83490" name="Equation" r:id="rId6" imgW="1256755" imgH="393529" progId="Equation.DSMT4">
                  <p:embed/>
                </p:oleObj>
              </mc:Choice>
              <mc:Fallback>
                <p:oleObj name="Equation" r:id="rId6" imgW="1256755" imgH="393529" progId="Equation.DSMT4">
                  <p:embed/>
                  <p:pic>
                    <p:nvPicPr>
                      <p:cNvPr id="5018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4463" y="2933700"/>
                        <a:ext cx="133667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4"/>
          <p:cNvGraphicFramePr>
            <a:graphicFrameLocks noChangeAspect="1"/>
          </p:cNvGraphicFramePr>
          <p:nvPr/>
        </p:nvGraphicFramePr>
        <p:xfrm>
          <a:off x="3921125" y="4554538"/>
          <a:ext cx="1322388" cy="415925"/>
        </p:xfrm>
        <a:graphic>
          <a:graphicData uri="http://schemas.openxmlformats.org/presentationml/2006/ole">
            <mc:AlternateContent xmlns:mc="http://schemas.openxmlformats.org/markup-compatibility/2006">
              <mc:Choice xmlns:v="urn:schemas-microsoft-com:vml" Requires="v">
                <p:oleObj spid="_x0000_s83491" name="Equation" r:id="rId8" imgW="1244600" imgH="393700" progId="Equation.DSMT4">
                  <p:embed/>
                </p:oleObj>
              </mc:Choice>
              <mc:Fallback>
                <p:oleObj name="Equation" r:id="rId8" imgW="1244600" imgH="393700" progId="Equation.DSMT4">
                  <p:embed/>
                  <p:pic>
                    <p:nvPicPr>
                      <p:cNvPr id="5018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1125" y="4554538"/>
                        <a:ext cx="1322388"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54515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22895</TotalTime>
  <Pages>28</Pages>
  <Words>4208</Words>
  <Application>Microsoft Macintosh PowerPoint</Application>
  <PresentationFormat>On-screen Show (4:3)</PresentationFormat>
  <Paragraphs>496</Paragraphs>
  <Slides>74</Slides>
  <Notes>54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Project planning overview presentation</vt:lpstr>
      <vt:lpstr>Equation</vt:lpstr>
      <vt:lpstr>BÀI TẬP CHƯƠNG 5</vt:lpstr>
      <vt:lpstr>Chương 6 Phân phối Chuẩn</vt:lpstr>
      <vt:lpstr>Phân phối liên tục</vt:lpstr>
      <vt:lpstr>Phân phối liên tục</vt:lpstr>
      <vt:lpstr>Phân phối chuẩn</vt:lpstr>
      <vt:lpstr>Phân phối chuẩn</vt:lpstr>
      <vt:lpstr>Phân phối Z</vt:lpstr>
      <vt:lpstr>Tìm giá trị xác suất</vt:lpstr>
      <vt:lpstr>PowerPoint Presentation</vt:lpstr>
      <vt:lpstr>Bảng A-2</vt:lpstr>
      <vt:lpstr>Ví dụ - Kiểm tra mật độ xương</vt:lpstr>
      <vt:lpstr>Ví dụ (tt)</vt:lpstr>
      <vt:lpstr>Tra bảng A-2</vt:lpstr>
      <vt:lpstr>Ví dụ (tt)</vt:lpstr>
      <vt:lpstr>Sử dụng cùng một thử nghiệm đo mật độ Canxi trong xương, tìm xác suất mà một người lớn được chọn ngẫu nhiên có mật độ Canxi trong xương trên -1,00 (được coi là trong phạm vi “bình thường” của các chỉ số mật độ Canxi trong xương)</vt:lpstr>
      <vt:lpstr>Tính xác suất của một người lớn được chọn ngẫu nhiên có mật độ Canxi trong xương từ–2,50 đến -1,00 ?   1. Diện tích bên trái của z = –2.50 là 0,00262. 2. Diện tích bên phải của  z = –1.00 là 0.1587. 3. Diện tích vùng giữa z = –2.50 và z = –1.00 khác so với hai      vùng trên.</vt:lpstr>
      <vt:lpstr>PowerPoint Presentation</vt:lpstr>
      <vt:lpstr>PowerPoint Presentation</vt:lpstr>
      <vt:lpstr>Sử dụng cùng một thử nghiệm mật độ Canxi trong xương, hãy tìm tỉ số z để xác suất một người lớn được chọn ngẫu nhiên có mật độ xương=z là lớn hơn 25% và nhỏ hơn 95% </vt:lpstr>
      <vt:lpstr>Định nghĩa</vt:lpstr>
      <vt:lpstr>Chương 6 Phân phối Chuẩn</vt:lpstr>
      <vt:lpstr>Tìm critical value z </vt:lpstr>
      <vt:lpstr>Chuẩn hóa phân phối chuẩn</vt:lpstr>
      <vt:lpstr>Chuyển đổi sang phân phối chuẩn</vt:lpstr>
      <vt:lpstr>Ví dụ</vt:lpstr>
      <vt:lpstr>Ví dụ (tt)</vt:lpstr>
      <vt:lpstr>Ví dụ (tt)</vt:lpstr>
      <vt:lpstr>Ví dụ - Buồng máy bay</vt:lpstr>
      <vt:lpstr>Ví dụ - Buồng máy bay</vt:lpstr>
      <vt:lpstr>Bài tập</vt:lpstr>
      <vt:lpstr>Bài tập 1</vt:lpstr>
      <vt:lpstr>Bài tập 2</vt:lpstr>
      <vt:lpstr>Chương 6 Phân phối Chuẩn</vt:lpstr>
      <vt:lpstr>PowerPoint Presentation</vt:lpstr>
      <vt:lpstr>PowerPoint Presentation</vt:lpstr>
      <vt:lpstr>PowerPoint Presentation</vt:lpstr>
      <vt:lpstr>Chương 6 Phân phối Chuẩn</vt:lpstr>
      <vt:lpstr>PowerPoint Presentation</vt:lpstr>
      <vt:lpstr>PowerPoint Presentation</vt:lpstr>
      <vt:lpstr>PowerPoint Presentation</vt:lpstr>
      <vt:lpstr>Bộ ước lượng không lệch và lệch</vt:lpstr>
      <vt:lpstr>Ví dụ</vt:lpstr>
      <vt:lpstr>Ví dụ</vt:lpstr>
      <vt:lpstr>Ví dụ</vt:lpstr>
      <vt:lpstr>Ví dụ</vt:lpstr>
      <vt:lpstr>Ví dụ</vt:lpstr>
      <vt:lpstr>Ví dụ</vt:lpstr>
      <vt:lpstr>Ví dụ</vt:lpstr>
      <vt:lpstr>Ví dụ</vt:lpstr>
      <vt:lpstr>Ví dụ</vt:lpstr>
      <vt:lpstr>PowerPoint Presentation</vt:lpstr>
      <vt:lpstr>PowerPoint Presentation</vt:lpstr>
      <vt:lpstr>PowerPoint Presentation</vt:lpstr>
      <vt:lpstr>PowerPoint Presentation</vt:lpstr>
      <vt:lpstr>PowerPoint Presentation</vt:lpstr>
      <vt:lpstr>Chương 6 Phân phối Chuẩn</vt:lpstr>
      <vt:lpstr>PowerPoint Presentation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Xấp xỉ pp nhị thức bằng pp chuẩn</vt:lpstr>
      <vt:lpstr>PowerPoint Presentation</vt:lpstr>
      <vt:lpstr>PowerPoint Presentation</vt:lpstr>
      <vt:lpstr>PowerPoint Presentation</vt:lpstr>
      <vt:lpstr>PowerPoint Presentation</vt:lpstr>
      <vt:lpstr>PowerPoint Presentation</vt:lpstr>
    </vt:vector>
  </TitlesOfParts>
  <Company>Copyright © 2014, 2012, 2010 Pearson Education, Inc.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6 Section 1</dc:subject>
  <dc:creator>Mario Triola</dc:creator>
  <cp:lastModifiedBy>Thanh Chuong Nguyen</cp:lastModifiedBy>
  <cp:revision>877</cp:revision>
  <cp:lastPrinted>1997-05-28T14:02:53Z</cp:lastPrinted>
  <dcterms:created xsi:type="dcterms:W3CDTF">1997-05-25T09:08:44Z</dcterms:created>
  <dcterms:modified xsi:type="dcterms:W3CDTF">2023-10-21T04:36:30Z</dcterms:modified>
</cp:coreProperties>
</file>