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 id="2147483768" r:id="rId2"/>
  </p:sldMasterIdLst>
  <p:notesMasterIdLst>
    <p:notesMasterId r:id="rId34"/>
  </p:notesMasterIdLst>
  <p:handoutMasterIdLst>
    <p:handoutMasterId r:id="rId35"/>
  </p:handoutMasterIdLst>
  <p:sldIdLst>
    <p:sldId id="280" r:id="rId3"/>
    <p:sldId id="257" r:id="rId4"/>
    <p:sldId id="282" r:id="rId5"/>
    <p:sldId id="283" r:id="rId6"/>
    <p:sldId id="290" r:id="rId7"/>
    <p:sldId id="284" r:id="rId8"/>
    <p:sldId id="286" r:id="rId9"/>
    <p:sldId id="288" r:id="rId10"/>
    <p:sldId id="291" r:id="rId11"/>
    <p:sldId id="292" r:id="rId12"/>
    <p:sldId id="294" r:id="rId13"/>
    <p:sldId id="295" r:id="rId14"/>
    <p:sldId id="296" r:id="rId15"/>
    <p:sldId id="297" r:id="rId16"/>
    <p:sldId id="298" r:id="rId17"/>
    <p:sldId id="300" r:id="rId18"/>
    <p:sldId id="299" r:id="rId19"/>
    <p:sldId id="302"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281"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00CCFF"/>
    <a:srgbClr val="00CC00"/>
    <a:srgbClr val="00FFFF"/>
    <a:srgbClr val="FF0000"/>
    <a:srgbClr val="0000FF"/>
    <a:srgbClr val="3B0BE9"/>
    <a:srgbClr val="FF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01" autoAdjust="0"/>
    <p:restoredTop sz="94660"/>
  </p:normalViewPr>
  <p:slideViewPr>
    <p:cSldViewPr>
      <p:cViewPr varScale="1">
        <p:scale>
          <a:sx n="68" d="100"/>
          <a:sy n="68" d="100"/>
        </p:scale>
        <p:origin x="-151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7B10CA-A3E2-4E20-96BC-9211FB2FB689}" type="doc">
      <dgm:prSet loTypeId="urn:microsoft.com/office/officeart/2005/8/layout/hList7#2" loCatId="list" qsTypeId="urn:microsoft.com/office/officeart/2005/8/quickstyle/simple2" qsCatId="simple" csTypeId="urn:microsoft.com/office/officeart/2005/8/colors/accent1_2" csCatId="accent1" phldr="1"/>
      <dgm:spPr/>
      <dgm:t>
        <a:bodyPr/>
        <a:lstStyle/>
        <a:p>
          <a:endParaRPr lang="en-US"/>
        </a:p>
      </dgm:t>
    </dgm:pt>
    <dgm:pt modelId="{931E6AD8-B5AE-4FF6-A3F9-1C3097AC4487}" type="pres">
      <dgm:prSet presAssocID="{037B10CA-A3E2-4E20-96BC-9211FB2FB689}" presName="Name0" presStyleCnt="0">
        <dgm:presLayoutVars>
          <dgm:dir/>
          <dgm:resizeHandles val="exact"/>
        </dgm:presLayoutVars>
      </dgm:prSet>
      <dgm:spPr/>
      <dgm:t>
        <a:bodyPr/>
        <a:lstStyle/>
        <a:p>
          <a:endParaRPr lang="en-US"/>
        </a:p>
      </dgm:t>
    </dgm:pt>
    <dgm:pt modelId="{6430C768-0802-41FA-AEE0-DC8BE287046E}" type="pres">
      <dgm:prSet presAssocID="{037B10CA-A3E2-4E20-96BC-9211FB2FB689}" presName="fgShape" presStyleLbl="fgShp" presStyleIdx="0" presStyleCnt="1" custScaleX="77134" custScaleY="197877" custLinFactY="100000" custLinFactNeighborX="45" custLinFactNeighborY="124622"/>
      <dgm:spPr>
        <a:prstGeom prst="ellipse">
          <a:avLst/>
        </a:prstGeom>
      </dgm:spPr>
      <dgm:t>
        <a:bodyPr/>
        <a:lstStyle/>
        <a:p>
          <a:endParaRPr lang="en-US"/>
        </a:p>
      </dgm:t>
    </dgm:pt>
    <dgm:pt modelId="{955B69AD-BD15-4EE6-B10F-5ADAE12EE848}" type="pres">
      <dgm:prSet presAssocID="{037B10CA-A3E2-4E20-96BC-9211FB2FB689}" presName="linComp" presStyleCnt="0"/>
      <dgm:spPr/>
      <dgm:t>
        <a:bodyPr/>
        <a:lstStyle/>
        <a:p>
          <a:endParaRPr lang="en-US"/>
        </a:p>
      </dgm:t>
    </dgm:pt>
  </dgm:ptLst>
  <dgm:cxnLst>
    <dgm:cxn modelId="{4AA8D68A-EFD2-4C24-BBC9-AA9C231F5AF9}" type="presOf" srcId="{037B10CA-A3E2-4E20-96BC-9211FB2FB689}" destId="{931E6AD8-B5AE-4FF6-A3F9-1C3097AC4487}" srcOrd="0" destOrd="0" presId="urn:microsoft.com/office/officeart/2005/8/layout/hList7#2"/>
    <dgm:cxn modelId="{52E3412E-3B2D-4798-B0CC-803D56188C11}" type="presParOf" srcId="{931E6AD8-B5AE-4FF6-A3F9-1C3097AC4487}" destId="{6430C768-0802-41FA-AEE0-DC8BE287046E}" srcOrd="0" destOrd="0" presId="urn:microsoft.com/office/officeart/2005/8/layout/hList7#2"/>
    <dgm:cxn modelId="{5DEDDC88-DB70-41C3-A336-6E0A7070F0E4}" type="presParOf" srcId="{931E6AD8-B5AE-4FF6-A3F9-1C3097AC4487}" destId="{955B69AD-BD15-4EE6-B10F-5ADAE12EE848}" srcOrd="1" destOrd="0" presId="urn:microsoft.com/office/officeart/2005/8/layout/hList7#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6EF353-FC14-4352-9565-678720DA3F64}" type="doc">
      <dgm:prSet loTypeId="urn:microsoft.com/office/officeart/2005/8/layout/process2" loCatId="process" qsTypeId="urn:microsoft.com/office/officeart/2005/8/quickstyle/simple1" qsCatId="simple" csTypeId="urn:microsoft.com/office/officeart/2005/8/colors/accent1_2" csCatId="accent1" phldr="1"/>
      <dgm:spPr/>
    </dgm:pt>
    <dgm:pt modelId="{3F48A7FD-B26A-474E-89BF-7FB3E2C30145}">
      <dgm:prSet phldrT="[Text]" custT="1">
        <dgm:style>
          <a:lnRef idx="1">
            <a:schemeClr val="accent4"/>
          </a:lnRef>
          <a:fillRef idx="3">
            <a:schemeClr val="accent4"/>
          </a:fillRef>
          <a:effectRef idx="2">
            <a:schemeClr val="accent4"/>
          </a:effectRef>
          <a:fontRef idx="minor">
            <a:schemeClr val="lt1"/>
          </a:fontRef>
        </dgm:style>
      </dgm:prSet>
      <dgm:spPr/>
      <dgm:t>
        <a:bodyPr/>
        <a:lstStyle/>
        <a:p>
          <a:r>
            <a:rPr lang="en-US" sz="4400" u="none" smtClean="0">
              <a:latin typeface="Times New Roman" pitchFamily="18" charset="0"/>
              <a:cs typeface="Times New Roman" pitchFamily="18" charset="0"/>
            </a:rPr>
            <a:t>Xác định và tổ chức dự án</a:t>
          </a:r>
          <a:endParaRPr lang="en-US" sz="4400" u="none" dirty="0">
            <a:latin typeface="Times New Roman" pitchFamily="18" charset="0"/>
            <a:cs typeface="Times New Roman" pitchFamily="18" charset="0"/>
          </a:endParaRPr>
        </a:p>
      </dgm:t>
    </dgm:pt>
    <dgm:pt modelId="{6F0F2512-E127-46B0-9E13-42E9DA8C5AF3}" type="parTrans" cxnId="{41AB73E1-056C-4EA2-AD67-D36B15A0ED04}">
      <dgm:prSet/>
      <dgm:spPr/>
      <dgm:t>
        <a:bodyPr/>
        <a:lstStyle/>
        <a:p>
          <a:endParaRPr lang="en-US"/>
        </a:p>
      </dgm:t>
    </dgm:pt>
    <dgm:pt modelId="{8007BC18-29BB-49B5-A549-1AAC1D11BDF5}" type="sibTrans" cxnId="{41AB73E1-056C-4EA2-AD67-D36B15A0ED04}">
      <dgm:prSet>
        <dgm:style>
          <a:lnRef idx="0">
            <a:schemeClr val="accent2"/>
          </a:lnRef>
          <a:fillRef idx="3">
            <a:schemeClr val="accent2"/>
          </a:fillRef>
          <a:effectRef idx="3">
            <a:schemeClr val="accent2"/>
          </a:effectRef>
          <a:fontRef idx="minor">
            <a:schemeClr val="lt1"/>
          </a:fontRef>
        </dgm:style>
      </dgm:prSet>
      <dgm:spPr/>
      <dgm:t>
        <a:bodyPr/>
        <a:lstStyle/>
        <a:p>
          <a:endParaRPr lang="en-US"/>
        </a:p>
      </dgm:t>
    </dgm:pt>
    <dgm:pt modelId="{D339A826-D6FB-41CA-835A-46F6D7D68FAC}">
      <dgm:prSet phldrT="[Text]" custT="1">
        <dgm:style>
          <a:lnRef idx="1">
            <a:schemeClr val="accent4"/>
          </a:lnRef>
          <a:fillRef idx="3">
            <a:schemeClr val="accent4"/>
          </a:fillRef>
          <a:effectRef idx="2">
            <a:schemeClr val="accent4"/>
          </a:effectRef>
          <a:fontRef idx="minor">
            <a:schemeClr val="lt1"/>
          </a:fontRef>
        </dgm:style>
      </dgm:prSet>
      <dgm:spPr/>
      <dgm:t>
        <a:bodyPr/>
        <a:lstStyle/>
        <a:p>
          <a:r>
            <a:rPr lang="en-US" sz="4000" smtClean="0">
              <a:latin typeface="Times New Roman" pitchFamily="18" charset="0"/>
              <a:cs typeface="Times New Roman" pitchFamily="18" charset="0"/>
            </a:rPr>
            <a:t>Lập kế hoạch thực hiện dự án</a:t>
          </a:r>
          <a:endParaRPr lang="en-US" sz="4000" dirty="0">
            <a:latin typeface="Times New Roman" pitchFamily="18" charset="0"/>
            <a:cs typeface="Times New Roman" pitchFamily="18" charset="0"/>
          </a:endParaRPr>
        </a:p>
      </dgm:t>
    </dgm:pt>
    <dgm:pt modelId="{1A86F9D2-B604-40A2-A45B-FAC397B44367}" type="parTrans" cxnId="{AE4D21E1-9A64-4D4F-8E8D-6CF109C3756F}">
      <dgm:prSet/>
      <dgm:spPr/>
      <dgm:t>
        <a:bodyPr/>
        <a:lstStyle/>
        <a:p>
          <a:endParaRPr lang="en-US"/>
        </a:p>
      </dgm:t>
    </dgm:pt>
    <dgm:pt modelId="{98527B5D-0A6E-4880-B90B-AC4778990A6E}" type="sibTrans" cxnId="{AE4D21E1-9A64-4D4F-8E8D-6CF109C3756F}">
      <dgm:prSet>
        <dgm:style>
          <a:lnRef idx="0">
            <a:schemeClr val="accent2"/>
          </a:lnRef>
          <a:fillRef idx="3">
            <a:schemeClr val="accent2"/>
          </a:fillRef>
          <a:effectRef idx="3">
            <a:schemeClr val="accent2"/>
          </a:effectRef>
          <a:fontRef idx="minor">
            <a:schemeClr val="lt1"/>
          </a:fontRef>
        </dgm:style>
      </dgm:prSet>
      <dgm:spPr/>
      <dgm:t>
        <a:bodyPr/>
        <a:lstStyle/>
        <a:p>
          <a:endParaRPr lang="en-US"/>
        </a:p>
      </dgm:t>
    </dgm:pt>
    <dgm:pt modelId="{9DE8A922-1F99-483E-BFBB-6905787F8A72}">
      <dgm:prSet phldrT="[Text]" custT="1">
        <dgm:style>
          <a:lnRef idx="1">
            <a:schemeClr val="accent4"/>
          </a:lnRef>
          <a:fillRef idx="3">
            <a:schemeClr val="accent4"/>
          </a:fillRef>
          <a:effectRef idx="2">
            <a:schemeClr val="accent4"/>
          </a:effectRef>
          <a:fontRef idx="minor">
            <a:schemeClr val="lt1"/>
          </a:fontRef>
        </dgm:style>
      </dgm:prSet>
      <dgm:spPr/>
      <dgm:t>
        <a:bodyPr/>
        <a:lstStyle/>
        <a:p>
          <a:r>
            <a:rPr lang="en-US" sz="4000" smtClean="0">
              <a:latin typeface="Times New Roman" pitchFamily="18" charset="0"/>
              <a:cs typeface="Times New Roman" pitchFamily="18" charset="0"/>
            </a:rPr>
            <a:t>Quản lý thực hiện dự án</a:t>
          </a:r>
          <a:endParaRPr lang="en-US" sz="4000" dirty="0">
            <a:latin typeface="Times New Roman" pitchFamily="18" charset="0"/>
            <a:cs typeface="Times New Roman" pitchFamily="18" charset="0"/>
          </a:endParaRPr>
        </a:p>
      </dgm:t>
    </dgm:pt>
    <dgm:pt modelId="{5143C2A5-E673-469F-896E-A4BF02044A49}" type="parTrans" cxnId="{7E0F020E-35DD-4880-AA9B-4D23357C0207}">
      <dgm:prSet/>
      <dgm:spPr/>
      <dgm:t>
        <a:bodyPr/>
        <a:lstStyle/>
        <a:p>
          <a:endParaRPr lang="en-US"/>
        </a:p>
      </dgm:t>
    </dgm:pt>
    <dgm:pt modelId="{96B7EBD6-4146-4445-ADCB-1FE584EFCB63}" type="sibTrans" cxnId="{7E0F020E-35DD-4880-AA9B-4D23357C0207}">
      <dgm:prSet>
        <dgm:style>
          <a:lnRef idx="0">
            <a:schemeClr val="accent2"/>
          </a:lnRef>
          <a:fillRef idx="3">
            <a:schemeClr val="accent2"/>
          </a:fillRef>
          <a:effectRef idx="3">
            <a:schemeClr val="accent2"/>
          </a:effectRef>
          <a:fontRef idx="minor">
            <a:schemeClr val="lt1"/>
          </a:fontRef>
        </dgm:style>
      </dgm:prSet>
      <dgm:spPr/>
      <dgm:t>
        <a:bodyPr/>
        <a:lstStyle/>
        <a:p>
          <a:endParaRPr lang="en-US"/>
        </a:p>
      </dgm:t>
    </dgm:pt>
    <dgm:pt modelId="{1FC178C2-66A3-43BE-BBAC-8E467F7A843C}">
      <dgm:prSet phldrT="[Text]" custT="1">
        <dgm:style>
          <a:lnRef idx="1">
            <a:schemeClr val="accent4"/>
          </a:lnRef>
          <a:fillRef idx="3">
            <a:schemeClr val="accent4"/>
          </a:fillRef>
          <a:effectRef idx="2">
            <a:schemeClr val="accent4"/>
          </a:effectRef>
          <a:fontRef idx="minor">
            <a:schemeClr val="lt1"/>
          </a:fontRef>
        </dgm:style>
      </dgm:prSet>
      <dgm:spPr/>
      <dgm:t>
        <a:bodyPr/>
        <a:lstStyle/>
        <a:p>
          <a:r>
            <a:rPr lang="en-US" sz="4000" smtClean="0">
              <a:latin typeface="Times New Roman" pitchFamily="18" charset="0"/>
              <a:cs typeface="Times New Roman" pitchFamily="18" charset="0"/>
            </a:rPr>
            <a:t>Kết thúc dự án</a:t>
          </a:r>
          <a:endParaRPr lang="en-US" sz="4000" dirty="0">
            <a:latin typeface="Times New Roman" pitchFamily="18" charset="0"/>
            <a:cs typeface="Times New Roman" pitchFamily="18" charset="0"/>
          </a:endParaRPr>
        </a:p>
      </dgm:t>
    </dgm:pt>
    <dgm:pt modelId="{FBA11309-0D3B-41DE-A2C9-3D4782F3A24F}" type="parTrans" cxnId="{EAF96AA1-11F8-4814-A2D7-CABD8FEDF1EE}">
      <dgm:prSet/>
      <dgm:spPr/>
      <dgm:t>
        <a:bodyPr/>
        <a:lstStyle/>
        <a:p>
          <a:endParaRPr lang="en-US"/>
        </a:p>
      </dgm:t>
    </dgm:pt>
    <dgm:pt modelId="{F0DD9234-AA5B-4421-83E7-499D2CE72821}" type="sibTrans" cxnId="{EAF96AA1-11F8-4814-A2D7-CABD8FEDF1EE}">
      <dgm:prSet/>
      <dgm:spPr/>
      <dgm:t>
        <a:bodyPr/>
        <a:lstStyle/>
        <a:p>
          <a:endParaRPr lang="en-US"/>
        </a:p>
      </dgm:t>
    </dgm:pt>
    <dgm:pt modelId="{97119A87-270F-4341-A623-1776977260CB}" type="pres">
      <dgm:prSet presAssocID="{086EF353-FC14-4352-9565-678720DA3F64}" presName="linearFlow" presStyleCnt="0">
        <dgm:presLayoutVars>
          <dgm:resizeHandles val="exact"/>
        </dgm:presLayoutVars>
      </dgm:prSet>
      <dgm:spPr/>
    </dgm:pt>
    <dgm:pt modelId="{939D60C3-83D3-4187-BBD9-32D16B1C2291}" type="pres">
      <dgm:prSet presAssocID="{3F48A7FD-B26A-474E-89BF-7FB3E2C30145}" presName="node" presStyleLbl="node1" presStyleIdx="0" presStyleCnt="4" custScaleX="209605" custLinFactNeighborX="-2401" custLinFactNeighborY="18577">
        <dgm:presLayoutVars>
          <dgm:bulletEnabled val="1"/>
        </dgm:presLayoutVars>
      </dgm:prSet>
      <dgm:spPr/>
      <dgm:t>
        <a:bodyPr/>
        <a:lstStyle/>
        <a:p>
          <a:endParaRPr lang="en-US"/>
        </a:p>
      </dgm:t>
    </dgm:pt>
    <dgm:pt modelId="{0AEBB7D1-2CE0-4ABF-AAA4-C1657D1D1CA4}" type="pres">
      <dgm:prSet presAssocID="{8007BC18-29BB-49B5-A549-1AAC1D11BDF5}" presName="sibTrans" presStyleLbl="sibTrans2D1" presStyleIdx="0" presStyleCnt="3" custLinFactNeighborY="13521"/>
      <dgm:spPr/>
      <dgm:t>
        <a:bodyPr/>
        <a:lstStyle/>
        <a:p>
          <a:endParaRPr lang="en-US"/>
        </a:p>
      </dgm:t>
    </dgm:pt>
    <dgm:pt modelId="{684D06C2-BBB8-4972-8638-0F3EAC6C8E9F}" type="pres">
      <dgm:prSet presAssocID="{8007BC18-29BB-49B5-A549-1AAC1D11BDF5}" presName="connectorText" presStyleLbl="sibTrans2D1" presStyleIdx="0" presStyleCnt="3"/>
      <dgm:spPr/>
      <dgm:t>
        <a:bodyPr/>
        <a:lstStyle/>
        <a:p>
          <a:endParaRPr lang="en-US"/>
        </a:p>
      </dgm:t>
    </dgm:pt>
    <dgm:pt modelId="{1E6DC4A8-175E-4FC8-A6D1-A2C70335E146}" type="pres">
      <dgm:prSet presAssocID="{D339A826-D6FB-41CA-835A-46F6D7D68FAC}" presName="node" presStyleLbl="node1" presStyleIdx="1" presStyleCnt="4" custScaleX="209605">
        <dgm:presLayoutVars>
          <dgm:bulletEnabled val="1"/>
        </dgm:presLayoutVars>
      </dgm:prSet>
      <dgm:spPr/>
      <dgm:t>
        <a:bodyPr/>
        <a:lstStyle/>
        <a:p>
          <a:endParaRPr lang="en-US"/>
        </a:p>
      </dgm:t>
    </dgm:pt>
    <dgm:pt modelId="{50B0A046-042D-4BA9-8B4E-026253D1E381}" type="pres">
      <dgm:prSet presAssocID="{98527B5D-0A6E-4880-B90B-AC4778990A6E}" presName="sibTrans" presStyleLbl="sibTrans2D1" presStyleIdx="1" presStyleCnt="3" custLinFactNeighborY="5059"/>
      <dgm:spPr/>
      <dgm:t>
        <a:bodyPr/>
        <a:lstStyle/>
        <a:p>
          <a:endParaRPr lang="en-US"/>
        </a:p>
      </dgm:t>
    </dgm:pt>
    <dgm:pt modelId="{B0429736-7C98-4D43-A88F-62B8CFB36DF5}" type="pres">
      <dgm:prSet presAssocID="{98527B5D-0A6E-4880-B90B-AC4778990A6E}" presName="connectorText" presStyleLbl="sibTrans2D1" presStyleIdx="1" presStyleCnt="3"/>
      <dgm:spPr/>
      <dgm:t>
        <a:bodyPr/>
        <a:lstStyle/>
        <a:p>
          <a:endParaRPr lang="en-US"/>
        </a:p>
      </dgm:t>
    </dgm:pt>
    <dgm:pt modelId="{57B639E7-F554-462C-94B4-CF1CDBBDC4A8}" type="pres">
      <dgm:prSet presAssocID="{9DE8A922-1F99-483E-BFBB-6905787F8A72}" presName="node" presStyleLbl="node1" presStyleIdx="2" presStyleCnt="4" custScaleX="209605">
        <dgm:presLayoutVars>
          <dgm:bulletEnabled val="1"/>
        </dgm:presLayoutVars>
      </dgm:prSet>
      <dgm:spPr/>
      <dgm:t>
        <a:bodyPr/>
        <a:lstStyle/>
        <a:p>
          <a:endParaRPr lang="en-US"/>
        </a:p>
      </dgm:t>
    </dgm:pt>
    <dgm:pt modelId="{51E76E5B-EA02-4FF7-9814-9C65E01D7A81}" type="pres">
      <dgm:prSet presAssocID="{96B7EBD6-4146-4445-ADCB-1FE584EFCB63}" presName="sibTrans" presStyleLbl="sibTrans2D1" presStyleIdx="2" presStyleCnt="3" custLinFactNeighborY="11872"/>
      <dgm:spPr/>
      <dgm:t>
        <a:bodyPr/>
        <a:lstStyle/>
        <a:p>
          <a:endParaRPr lang="en-US"/>
        </a:p>
      </dgm:t>
    </dgm:pt>
    <dgm:pt modelId="{46F01BDE-51D4-4186-B078-F6FC061486FA}" type="pres">
      <dgm:prSet presAssocID="{96B7EBD6-4146-4445-ADCB-1FE584EFCB63}" presName="connectorText" presStyleLbl="sibTrans2D1" presStyleIdx="2" presStyleCnt="3"/>
      <dgm:spPr/>
      <dgm:t>
        <a:bodyPr/>
        <a:lstStyle/>
        <a:p>
          <a:endParaRPr lang="en-US"/>
        </a:p>
      </dgm:t>
    </dgm:pt>
    <dgm:pt modelId="{1D9859E5-EC08-45C7-B40F-50A54D3EAF41}" type="pres">
      <dgm:prSet presAssocID="{1FC178C2-66A3-43BE-BBAC-8E467F7A843C}" presName="node" presStyleLbl="node1" presStyleIdx="3" presStyleCnt="4" custScaleX="209605">
        <dgm:presLayoutVars>
          <dgm:bulletEnabled val="1"/>
        </dgm:presLayoutVars>
      </dgm:prSet>
      <dgm:spPr/>
      <dgm:t>
        <a:bodyPr/>
        <a:lstStyle/>
        <a:p>
          <a:endParaRPr lang="en-US"/>
        </a:p>
      </dgm:t>
    </dgm:pt>
  </dgm:ptLst>
  <dgm:cxnLst>
    <dgm:cxn modelId="{A01577B6-9FC8-4DF3-87E5-3A451E6FD43A}" type="presOf" srcId="{8007BC18-29BB-49B5-A549-1AAC1D11BDF5}" destId="{684D06C2-BBB8-4972-8638-0F3EAC6C8E9F}" srcOrd="1" destOrd="0" presId="urn:microsoft.com/office/officeart/2005/8/layout/process2"/>
    <dgm:cxn modelId="{9741E9C7-E275-4FAE-BFD1-EF9371DA9DEC}" type="presOf" srcId="{3F48A7FD-B26A-474E-89BF-7FB3E2C30145}" destId="{939D60C3-83D3-4187-BBD9-32D16B1C2291}" srcOrd="0" destOrd="0" presId="urn:microsoft.com/office/officeart/2005/8/layout/process2"/>
    <dgm:cxn modelId="{E9787554-B080-46A6-8AFF-0B13384BFC2A}" type="presOf" srcId="{086EF353-FC14-4352-9565-678720DA3F64}" destId="{97119A87-270F-4341-A623-1776977260CB}" srcOrd="0" destOrd="0" presId="urn:microsoft.com/office/officeart/2005/8/layout/process2"/>
    <dgm:cxn modelId="{AE4D21E1-9A64-4D4F-8E8D-6CF109C3756F}" srcId="{086EF353-FC14-4352-9565-678720DA3F64}" destId="{D339A826-D6FB-41CA-835A-46F6D7D68FAC}" srcOrd="1" destOrd="0" parTransId="{1A86F9D2-B604-40A2-A45B-FAC397B44367}" sibTransId="{98527B5D-0A6E-4880-B90B-AC4778990A6E}"/>
    <dgm:cxn modelId="{CEB99092-A691-4D31-8663-87DC76D12CC2}" type="presOf" srcId="{98527B5D-0A6E-4880-B90B-AC4778990A6E}" destId="{B0429736-7C98-4D43-A88F-62B8CFB36DF5}" srcOrd="1" destOrd="0" presId="urn:microsoft.com/office/officeart/2005/8/layout/process2"/>
    <dgm:cxn modelId="{352D43E5-FB4F-40C5-92FF-00F805D08304}" type="presOf" srcId="{98527B5D-0A6E-4880-B90B-AC4778990A6E}" destId="{50B0A046-042D-4BA9-8B4E-026253D1E381}" srcOrd="0" destOrd="0" presId="urn:microsoft.com/office/officeart/2005/8/layout/process2"/>
    <dgm:cxn modelId="{F32B06AD-EE4C-4254-BE85-844F77247A90}" type="presOf" srcId="{96B7EBD6-4146-4445-ADCB-1FE584EFCB63}" destId="{46F01BDE-51D4-4186-B078-F6FC061486FA}" srcOrd="1" destOrd="0" presId="urn:microsoft.com/office/officeart/2005/8/layout/process2"/>
    <dgm:cxn modelId="{EAF96AA1-11F8-4814-A2D7-CABD8FEDF1EE}" srcId="{086EF353-FC14-4352-9565-678720DA3F64}" destId="{1FC178C2-66A3-43BE-BBAC-8E467F7A843C}" srcOrd="3" destOrd="0" parTransId="{FBA11309-0D3B-41DE-A2C9-3D4782F3A24F}" sibTransId="{F0DD9234-AA5B-4421-83E7-499D2CE72821}"/>
    <dgm:cxn modelId="{7E0F020E-35DD-4880-AA9B-4D23357C0207}" srcId="{086EF353-FC14-4352-9565-678720DA3F64}" destId="{9DE8A922-1F99-483E-BFBB-6905787F8A72}" srcOrd="2" destOrd="0" parTransId="{5143C2A5-E673-469F-896E-A4BF02044A49}" sibTransId="{96B7EBD6-4146-4445-ADCB-1FE584EFCB63}"/>
    <dgm:cxn modelId="{08406C09-5729-4686-B99D-805ACACFDCC6}" type="presOf" srcId="{96B7EBD6-4146-4445-ADCB-1FE584EFCB63}" destId="{51E76E5B-EA02-4FF7-9814-9C65E01D7A81}" srcOrd="0" destOrd="0" presId="urn:microsoft.com/office/officeart/2005/8/layout/process2"/>
    <dgm:cxn modelId="{FE17AAAB-3A89-46B3-8339-1CC36D512364}" type="presOf" srcId="{1FC178C2-66A3-43BE-BBAC-8E467F7A843C}" destId="{1D9859E5-EC08-45C7-B40F-50A54D3EAF41}" srcOrd="0" destOrd="0" presId="urn:microsoft.com/office/officeart/2005/8/layout/process2"/>
    <dgm:cxn modelId="{0138C61A-2170-4E67-B258-B5108AACAE1A}" type="presOf" srcId="{8007BC18-29BB-49B5-A549-1AAC1D11BDF5}" destId="{0AEBB7D1-2CE0-4ABF-AAA4-C1657D1D1CA4}" srcOrd="0" destOrd="0" presId="urn:microsoft.com/office/officeart/2005/8/layout/process2"/>
    <dgm:cxn modelId="{BD27E798-41D1-4D76-A6AA-EDF8E0F6E1AB}" type="presOf" srcId="{9DE8A922-1F99-483E-BFBB-6905787F8A72}" destId="{57B639E7-F554-462C-94B4-CF1CDBBDC4A8}" srcOrd="0" destOrd="0" presId="urn:microsoft.com/office/officeart/2005/8/layout/process2"/>
    <dgm:cxn modelId="{F433D205-9C3D-4DAA-BFAC-B4A8E9310A8F}" type="presOf" srcId="{D339A826-D6FB-41CA-835A-46F6D7D68FAC}" destId="{1E6DC4A8-175E-4FC8-A6D1-A2C70335E146}" srcOrd="0" destOrd="0" presId="urn:microsoft.com/office/officeart/2005/8/layout/process2"/>
    <dgm:cxn modelId="{41AB73E1-056C-4EA2-AD67-D36B15A0ED04}" srcId="{086EF353-FC14-4352-9565-678720DA3F64}" destId="{3F48A7FD-B26A-474E-89BF-7FB3E2C30145}" srcOrd="0" destOrd="0" parTransId="{6F0F2512-E127-46B0-9E13-42E9DA8C5AF3}" sibTransId="{8007BC18-29BB-49B5-A549-1AAC1D11BDF5}"/>
    <dgm:cxn modelId="{1FA6A331-2A89-494F-A715-A807B1AF5BF0}" type="presParOf" srcId="{97119A87-270F-4341-A623-1776977260CB}" destId="{939D60C3-83D3-4187-BBD9-32D16B1C2291}" srcOrd="0" destOrd="0" presId="urn:microsoft.com/office/officeart/2005/8/layout/process2"/>
    <dgm:cxn modelId="{DCD8CF25-3F1B-4623-8F64-4ABCA0615D13}" type="presParOf" srcId="{97119A87-270F-4341-A623-1776977260CB}" destId="{0AEBB7D1-2CE0-4ABF-AAA4-C1657D1D1CA4}" srcOrd="1" destOrd="0" presId="urn:microsoft.com/office/officeart/2005/8/layout/process2"/>
    <dgm:cxn modelId="{B0BB2402-8811-41DB-9298-EC08020790DC}" type="presParOf" srcId="{0AEBB7D1-2CE0-4ABF-AAA4-C1657D1D1CA4}" destId="{684D06C2-BBB8-4972-8638-0F3EAC6C8E9F}" srcOrd="0" destOrd="0" presId="urn:microsoft.com/office/officeart/2005/8/layout/process2"/>
    <dgm:cxn modelId="{3D84665B-A1C3-454F-A81A-A9EC090AA388}" type="presParOf" srcId="{97119A87-270F-4341-A623-1776977260CB}" destId="{1E6DC4A8-175E-4FC8-A6D1-A2C70335E146}" srcOrd="2" destOrd="0" presId="urn:microsoft.com/office/officeart/2005/8/layout/process2"/>
    <dgm:cxn modelId="{8C826849-995F-4817-8151-7A04EB161EC9}" type="presParOf" srcId="{97119A87-270F-4341-A623-1776977260CB}" destId="{50B0A046-042D-4BA9-8B4E-026253D1E381}" srcOrd="3" destOrd="0" presId="urn:microsoft.com/office/officeart/2005/8/layout/process2"/>
    <dgm:cxn modelId="{24BF285C-B296-480A-A7D4-099D8F120E0B}" type="presParOf" srcId="{50B0A046-042D-4BA9-8B4E-026253D1E381}" destId="{B0429736-7C98-4D43-A88F-62B8CFB36DF5}" srcOrd="0" destOrd="0" presId="urn:microsoft.com/office/officeart/2005/8/layout/process2"/>
    <dgm:cxn modelId="{090A00EA-5B7A-4110-BD7E-DFE6E6D5D7A1}" type="presParOf" srcId="{97119A87-270F-4341-A623-1776977260CB}" destId="{57B639E7-F554-462C-94B4-CF1CDBBDC4A8}" srcOrd="4" destOrd="0" presId="urn:microsoft.com/office/officeart/2005/8/layout/process2"/>
    <dgm:cxn modelId="{2515A722-60ED-49DB-9733-E1927E4881E9}" type="presParOf" srcId="{97119A87-270F-4341-A623-1776977260CB}" destId="{51E76E5B-EA02-4FF7-9814-9C65E01D7A81}" srcOrd="5" destOrd="0" presId="urn:microsoft.com/office/officeart/2005/8/layout/process2"/>
    <dgm:cxn modelId="{0FD0A9CC-8537-4D79-BCF5-90FDD4FB66EB}" type="presParOf" srcId="{51E76E5B-EA02-4FF7-9814-9C65E01D7A81}" destId="{46F01BDE-51D4-4186-B078-F6FC061486FA}" srcOrd="0" destOrd="0" presId="urn:microsoft.com/office/officeart/2005/8/layout/process2"/>
    <dgm:cxn modelId="{158ADD7A-7D24-495F-A3CD-1897C66CA72B}" type="presParOf" srcId="{97119A87-270F-4341-A623-1776977260CB}" destId="{1D9859E5-EC08-45C7-B40F-50A54D3EAF41}" srcOrd="6" destOrd="0" presId="urn:microsoft.com/office/officeart/2005/8/layout/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430C768-0802-41FA-AEE0-DC8BE287046E}">
      <dsp:nvSpPr>
        <dsp:cNvPr id="0" name=""/>
        <dsp:cNvSpPr/>
      </dsp:nvSpPr>
      <dsp:spPr>
        <a:xfrm>
          <a:off x="1198210" y="3116239"/>
          <a:ext cx="5839994" cy="1343375"/>
        </a:xfrm>
        <a:prstGeom prst="ellipse">
          <a:avLst/>
        </a:prstGeom>
        <a:solidFill>
          <a:schemeClr val="accent1">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39D60C3-83D3-4187-BBD9-32D16B1C2291}">
      <dsp:nvSpPr>
        <dsp:cNvPr id="0" name=""/>
        <dsp:cNvSpPr/>
      </dsp:nvSpPr>
      <dsp:spPr>
        <a:xfrm>
          <a:off x="580615" y="80986"/>
          <a:ext cx="6910060" cy="824176"/>
        </a:xfrm>
        <a:prstGeom prst="roundRect">
          <a:avLst>
            <a:gd name="adj" fmla="val 10000"/>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u="none" kern="1200" smtClean="0">
              <a:latin typeface="Times New Roman" pitchFamily="18" charset="0"/>
              <a:cs typeface="Times New Roman" pitchFamily="18" charset="0"/>
            </a:rPr>
            <a:t>Xác định và tổ chức dự án</a:t>
          </a:r>
          <a:endParaRPr lang="en-US" sz="4400" u="none" kern="1200" dirty="0">
            <a:latin typeface="Times New Roman" pitchFamily="18" charset="0"/>
            <a:cs typeface="Times New Roman" pitchFamily="18" charset="0"/>
          </a:endParaRPr>
        </a:p>
      </dsp:txBody>
      <dsp:txXfrm>
        <a:off x="580615" y="80986"/>
        <a:ext cx="6910060" cy="824176"/>
      </dsp:txXfrm>
    </dsp:sp>
    <dsp:sp modelId="{0AEBB7D1-2CE0-4ABF-AAA4-C1657D1D1CA4}">
      <dsp:nvSpPr>
        <dsp:cNvPr id="0" name=""/>
        <dsp:cNvSpPr/>
      </dsp:nvSpPr>
      <dsp:spPr>
        <a:xfrm rot="5165726">
          <a:off x="3949104" y="937637"/>
          <a:ext cx="252236" cy="370879"/>
        </a:xfrm>
        <a:prstGeom prst="rightArrow">
          <a:avLst>
            <a:gd name="adj1" fmla="val 60000"/>
            <a:gd name="adj2" fmla="val 50000"/>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165726">
        <a:off x="3949104" y="937637"/>
        <a:ext cx="252236" cy="370879"/>
      </dsp:txXfrm>
    </dsp:sp>
    <dsp:sp modelId="{1E6DC4A8-175E-4FC8-A6D1-A2C70335E146}">
      <dsp:nvSpPr>
        <dsp:cNvPr id="0" name=""/>
        <dsp:cNvSpPr/>
      </dsp:nvSpPr>
      <dsp:spPr>
        <a:xfrm>
          <a:off x="659769" y="1240697"/>
          <a:ext cx="6910060" cy="824176"/>
        </a:xfrm>
        <a:prstGeom prst="roundRect">
          <a:avLst>
            <a:gd name="adj" fmla="val 10000"/>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smtClean="0">
              <a:latin typeface="Times New Roman" pitchFamily="18" charset="0"/>
              <a:cs typeface="Times New Roman" pitchFamily="18" charset="0"/>
            </a:rPr>
            <a:t>Lập kế hoạch thực hiện dự án</a:t>
          </a:r>
          <a:endParaRPr lang="en-US" sz="4000" kern="1200" dirty="0">
            <a:latin typeface="Times New Roman" pitchFamily="18" charset="0"/>
            <a:cs typeface="Times New Roman" pitchFamily="18" charset="0"/>
          </a:endParaRPr>
        </a:p>
      </dsp:txBody>
      <dsp:txXfrm>
        <a:off x="659769" y="1240697"/>
        <a:ext cx="6910060" cy="824176"/>
      </dsp:txXfrm>
    </dsp:sp>
    <dsp:sp modelId="{50B0A046-042D-4BA9-8B4E-026253D1E381}">
      <dsp:nvSpPr>
        <dsp:cNvPr id="0" name=""/>
        <dsp:cNvSpPr/>
      </dsp:nvSpPr>
      <dsp:spPr>
        <a:xfrm rot="5400000">
          <a:off x="3960266" y="2104241"/>
          <a:ext cx="309066" cy="370879"/>
        </a:xfrm>
        <a:prstGeom prst="rightArrow">
          <a:avLst>
            <a:gd name="adj1" fmla="val 60000"/>
            <a:gd name="adj2" fmla="val 50000"/>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3960266" y="2104241"/>
        <a:ext cx="309066" cy="370879"/>
      </dsp:txXfrm>
    </dsp:sp>
    <dsp:sp modelId="{57B639E7-F554-462C-94B4-CF1CDBBDC4A8}">
      <dsp:nvSpPr>
        <dsp:cNvPr id="0" name=""/>
        <dsp:cNvSpPr/>
      </dsp:nvSpPr>
      <dsp:spPr>
        <a:xfrm>
          <a:off x="659769" y="2476962"/>
          <a:ext cx="6910060" cy="824176"/>
        </a:xfrm>
        <a:prstGeom prst="roundRect">
          <a:avLst>
            <a:gd name="adj" fmla="val 10000"/>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smtClean="0">
              <a:latin typeface="Times New Roman" pitchFamily="18" charset="0"/>
              <a:cs typeface="Times New Roman" pitchFamily="18" charset="0"/>
            </a:rPr>
            <a:t>Quản lý thực hiện dự án</a:t>
          </a:r>
          <a:endParaRPr lang="en-US" sz="4000" kern="1200" dirty="0">
            <a:latin typeface="Times New Roman" pitchFamily="18" charset="0"/>
            <a:cs typeface="Times New Roman" pitchFamily="18" charset="0"/>
          </a:endParaRPr>
        </a:p>
      </dsp:txBody>
      <dsp:txXfrm>
        <a:off x="659769" y="2476962"/>
        <a:ext cx="6910060" cy="824176"/>
      </dsp:txXfrm>
    </dsp:sp>
    <dsp:sp modelId="{51E76E5B-EA02-4FF7-9814-9C65E01D7A81}">
      <dsp:nvSpPr>
        <dsp:cNvPr id="0" name=""/>
        <dsp:cNvSpPr/>
      </dsp:nvSpPr>
      <dsp:spPr>
        <a:xfrm rot="5400000">
          <a:off x="3960266" y="3365774"/>
          <a:ext cx="309066" cy="370879"/>
        </a:xfrm>
        <a:prstGeom prst="rightArrow">
          <a:avLst>
            <a:gd name="adj1" fmla="val 60000"/>
            <a:gd name="adj2" fmla="val 50000"/>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3960266" y="3365774"/>
        <a:ext cx="309066" cy="370879"/>
      </dsp:txXfrm>
    </dsp:sp>
    <dsp:sp modelId="{1D9859E5-EC08-45C7-B40F-50A54D3EAF41}">
      <dsp:nvSpPr>
        <dsp:cNvPr id="0" name=""/>
        <dsp:cNvSpPr/>
      </dsp:nvSpPr>
      <dsp:spPr>
        <a:xfrm>
          <a:off x="659769" y="3713227"/>
          <a:ext cx="6910060" cy="824176"/>
        </a:xfrm>
        <a:prstGeom prst="roundRect">
          <a:avLst>
            <a:gd name="adj" fmla="val 10000"/>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smtClean="0">
              <a:latin typeface="Times New Roman" pitchFamily="18" charset="0"/>
              <a:cs typeface="Times New Roman" pitchFamily="18" charset="0"/>
            </a:rPr>
            <a:t>Kết thúc dự án</a:t>
          </a:r>
          <a:endParaRPr lang="en-US" sz="4000" kern="1200" dirty="0">
            <a:latin typeface="Times New Roman" pitchFamily="18" charset="0"/>
            <a:cs typeface="Times New Roman" pitchFamily="18" charset="0"/>
          </a:endParaRPr>
        </a:p>
      </dsp:txBody>
      <dsp:txXfrm>
        <a:off x="659769" y="3713227"/>
        <a:ext cx="6910060" cy="824176"/>
      </dsp:txXfrm>
    </dsp:sp>
  </dsp:spTree>
</dsp:drawing>
</file>

<file path=ppt/diagrams/layout1.xml><?xml version="1.0" encoding="utf-8"?>
<dgm:layoutDef xmlns:dgm="http://schemas.openxmlformats.org/drawingml/2006/diagram" xmlns:a="http://schemas.openxmlformats.org/drawingml/2006/main" uniqueId="urn:microsoft.com/office/officeart/2005/8/layout/hList7#2">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885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885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885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59E76A1-D1CF-47F0-9A8F-35F2F0AA3869}" type="slidenum">
              <a:rPr lang="en-US"/>
              <a:pPr/>
              <a:t>‹#›</a:t>
            </a:fld>
            <a:endParaRPr lang="en-US"/>
          </a:p>
        </p:txBody>
      </p:sp>
    </p:spTree>
    <p:extLst>
      <p:ext uri="{BB962C8B-B14F-4D97-AF65-F5344CB8AC3E}">
        <p14:creationId xmlns:p14="http://schemas.microsoft.com/office/powerpoint/2010/main" xmlns="" val="2700703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475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47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7475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475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475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1FB3A0A-5334-46BC-B3C0-737A7A8A921D}" type="slidenum">
              <a:rPr lang="en-US"/>
              <a:pPr/>
              <a:t>‹#›</a:t>
            </a:fld>
            <a:endParaRPr lang="en-US"/>
          </a:p>
        </p:txBody>
      </p:sp>
    </p:spTree>
    <p:extLst>
      <p:ext uri="{BB962C8B-B14F-4D97-AF65-F5344CB8AC3E}">
        <p14:creationId xmlns:p14="http://schemas.microsoft.com/office/powerpoint/2010/main" xmlns="" val="56284880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www.themegallery.com</a:t>
            </a:r>
            <a:endParaRPr lang="en-US"/>
          </a:p>
        </p:txBody>
      </p:sp>
      <p:sp>
        <p:nvSpPr>
          <p:cNvPr id="6" name="Slide Number Placeholder 5"/>
          <p:cNvSpPr>
            <a:spLocks noGrp="1"/>
          </p:cNvSpPr>
          <p:nvPr>
            <p:ph type="sldNum" sz="quarter" idx="12"/>
          </p:nvPr>
        </p:nvSpPr>
        <p:spPr/>
        <p:txBody>
          <a:bodyPr/>
          <a:lstStyle/>
          <a:p>
            <a:fld id="{03C73B28-C1CB-41EB-8A9C-9824B3CFB95F}" type="slidenum">
              <a:rPr lang="en-US" smtClean="0"/>
              <a:pPr/>
              <a:t>‹#›</a:t>
            </a:fld>
            <a:endParaRPr lang="en-US"/>
          </a:p>
        </p:txBody>
      </p:sp>
    </p:spTree>
    <p:extLst>
      <p:ext uri="{BB962C8B-B14F-4D97-AF65-F5344CB8AC3E}">
        <p14:creationId xmlns:p14="http://schemas.microsoft.com/office/powerpoint/2010/main" xmlns="" val="3156716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www.themegallery.com</a:t>
            </a:r>
            <a:endParaRPr lang="en-US"/>
          </a:p>
        </p:txBody>
      </p:sp>
      <p:sp>
        <p:nvSpPr>
          <p:cNvPr id="6" name="Slide Number Placeholder 5"/>
          <p:cNvSpPr>
            <a:spLocks noGrp="1"/>
          </p:cNvSpPr>
          <p:nvPr>
            <p:ph type="sldNum" sz="quarter" idx="12"/>
          </p:nvPr>
        </p:nvSpPr>
        <p:spPr/>
        <p:txBody>
          <a:bodyPr/>
          <a:lstStyle/>
          <a:p>
            <a:fld id="{B0B0FE1F-0A32-429E-A41C-91CB90DC86A4}" type="slidenum">
              <a:rPr lang="en-US" smtClean="0"/>
              <a:pPr/>
              <a:t>‹#›</a:t>
            </a:fld>
            <a:endParaRPr lang="en-US"/>
          </a:p>
        </p:txBody>
      </p:sp>
    </p:spTree>
    <p:extLst>
      <p:ext uri="{BB962C8B-B14F-4D97-AF65-F5344CB8AC3E}">
        <p14:creationId xmlns:p14="http://schemas.microsoft.com/office/powerpoint/2010/main" xmlns="" val="1781832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www.themegallery.com</a:t>
            </a:r>
            <a:endParaRPr lang="en-US"/>
          </a:p>
        </p:txBody>
      </p:sp>
      <p:sp>
        <p:nvSpPr>
          <p:cNvPr id="6" name="Slide Number Placeholder 5"/>
          <p:cNvSpPr>
            <a:spLocks noGrp="1"/>
          </p:cNvSpPr>
          <p:nvPr>
            <p:ph type="sldNum" sz="quarter" idx="12"/>
          </p:nvPr>
        </p:nvSpPr>
        <p:spPr/>
        <p:txBody>
          <a:bodyPr/>
          <a:lstStyle/>
          <a:p>
            <a:fld id="{BE8F013A-167F-41AF-8D56-9431FA4BA096}" type="slidenum">
              <a:rPr lang="en-US" smtClean="0"/>
              <a:pPr/>
              <a:t>‹#›</a:t>
            </a:fld>
            <a:endParaRPr lang="en-US"/>
          </a:p>
        </p:txBody>
      </p:sp>
    </p:spTree>
    <p:extLst>
      <p:ext uri="{BB962C8B-B14F-4D97-AF65-F5344CB8AC3E}">
        <p14:creationId xmlns:p14="http://schemas.microsoft.com/office/powerpoint/2010/main" xmlns="" val="3459959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a:p>
        </p:txBody>
      </p:sp>
      <p:sp>
        <p:nvSpPr>
          <p:cNvPr id="8" name="Slide Number Placeholder 7"/>
          <p:cNvSpPr>
            <a:spLocks noGrp="1"/>
          </p:cNvSpPr>
          <p:nvPr>
            <p:ph type="sldNum" sz="quarter" idx="11"/>
          </p:nvPr>
        </p:nvSpPr>
        <p:spPr/>
        <p:txBody>
          <a:bodyPr/>
          <a:lstStyle/>
          <a:p>
            <a:fld id="{03C73B28-C1CB-41EB-8A9C-9824B3CFB95F}" type="slidenum">
              <a:rPr lang="en-US" smtClean="0"/>
              <a:pPr/>
              <a:t>‹#›</a:t>
            </a:fld>
            <a:endParaRPr lang="en-US"/>
          </a:p>
        </p:txBody>
      </p:sp>
      <p:sp>
        <p:nvSpPr>
          <p:cNvPr id="9" name="Footer Placeholder 8"/>
          <p:cNvSpPr>
            <a:spLocks noGrp="1"/>
          </p:cNvSpPr>
          <p:nvPr>
            <p:ph type="ftr" sz="quarter" idx="12"/>
          </p:nvPr>
        </p:nvSpPr>
        <p:spPr/>
        <p:txBody>
          <a:bodyPr/>
          <a:lstStyle/>
          <a:p>
            <a:r>
              <a:rPr lang="en-US" smtClean="0"/>
              <a:t>www.themegallery.com</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www.themegallery.com</a:t>
            </a:r>
            <a:endParaRPr lang="en-US"/>
          </a:p>
        </p:txBody>
      </p:sp>
      <p:sp>
        <p:nvSpPr>
          <p:cNvPr id="6" name="Slide Number Placeholder 5"/>
          <p:cNvSpPr>
            <a:spLocks noGrp="1"/>
          </p:cNvSpPr>
          <p:nvPr>
            <p:ph type="sldNum" sz="quarter" idx="12"/>
          </p:nvPr>
        </p:nvSpPr>
        <p:spPr/>
        <p:txBody>
          <a:bodyPr/>
          <a:lstStyle/>
          <a:p>
            <a:fld id="{C791AC0B-2C33-42ED-986B-D4636B083B47}"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www.themegallery.com</a:t>
            </a:r>
            <a:endParaRPr lang="en-US"/>
          </a:p>
        </p:txBody>
      </p:sp>
      <p:sp>
        <p:nvSpPr>
          <p:cNvPr id="6" name="Slide Number Placeholder 5"/>
          <p:cNvSpPr>
            <a:spLocks noGrp="1"/>
          </p:cNvSpPr>
          <p:nvPr>
            <p:ph type="sldNum" sz="quarter" idx="12"/>
          </p:nvPr>
        </p:nvSpPr>
        <p:spPr/>
        <p:txBody>
          <a:bodyPr/>
          <a:lstStyle/>
          <a:p>
            <a:fld id="{827F7DE7-EC90-42D1-B0DB-DBC508655A15}"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www.themegallery.com</a:t>
            </a:r>
            <a:endParaRPr lang="en-US"/>
          </a:p>
        </p:txBody>
      </p:sp>
      <p:sp>
        <p:nvSpPr>
          <p:cNvPr id="7" name="Slide Number Placeholder 6"/>
          <p:cNvSpPr>
            <a:spLocks noGrp="1"/>
          </p:cNvSpPr>
          <p:nvPr>
            <p:ph type="sldNum" sz="quarter" idx="12"/>
          </p:nvPr>
        </p:nvSpPr>
        <p:spPr/>
        <p:txBody>
          <a:bodyPr/>
          <a:lstStyle/>
          <a:p>
            <a:fld id="{64206613-E67E-436C-A3EC-A89053AB7685}"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www.themegallery.com</a:t>
            </a:r>
            <a:endParaRPr lang="en-US"/>
          </a:p>
        </p:txBody>
      </p:sp>
      <p:sp>
        <p:nvSpPr>
          <p:cNvPr id="9" name="Slide Number Placeholder 8"/>
          <p:cNvSpPr>
            <a:spLocks noGrp="1"/>
          </p:cNvSpPr>
          <p:nvPr>
            <p:ph type="sldNum" sz="quarter" idx="12"/>
          </p:nvPr>
        </p:nvSpPr>
        <p:spPr/>
        <p:txBody>
          <a:bodyPr/>
          <a:lstStyle/>
          <a:p>
            <a:fld id="{6127D475-2A6D-41E7-8BC7-7ABB63043292}"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www.themegallery.com</a:t>
            </a:r>
            <a:endParaRPr lang="en-US"/>
          </a:p>
        </p:txBody>
      </p:sp>
      <p:sp>
        <p:nvSpPr>
          <p:cNvPr id="5" name="Slide Number Placeholder 4"/>
          <p:cNvSpPr>
            <a:spLocks noGrp="1"/>
          </p:cNvSpPr>
          <p:nvPr>
            <p:ph type="sldNum" sz="quarter" idx="12"/>
          </p:nvPr>
        </p:nvSpPr>
        <p:spPr/>
        <p:txBody>
          <a:bodyPr/>
          <a:lstStyle/>
          <a:p>
            <a:fld id="{4DBD7B37-394A-4DA6-B618-E4C7CDA6FFB5}"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www.themegallery.com</a:t>
            </a:r>
            <a:endParaRPr lang="en-US"/>
          </a:p>
        </p:txBody>
      </p:sp>
      <p:sp>
        <p:nvSpPr>
          <p:cNvPr id="4" name="Slide Number Placeholder 3"/>
          <p:cNvSpPr>
            <a:spLocks noGrp="1"/>
          </p:cNvSpPr>
          <p:nvPr>
            <p:ph type="sldNum" sz="quarter" idx="12"/>
          </p:nvPr>
        </p:nvSpPr>
        <p:spPr/>
        <p:txBody>
          <a:bodyPr/>
          <a:lstStyle/>
          <a:p>
            <a:fld id="{763BDC99-B040-4BA9-94DB-7C23337D0F45}"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www.themegallery.com</a:t>
            </a:r>
            <a:endParaRPr lang="en-US"/>
          </a:p>
        </p:txBody>
      </p:sp>
      <p:sp>
        <p:nvSpPr>
          <p:cNvPr id="7" name="Slide Number Placeholder 6"/>
          <p:cNvSpPr>
            <a:spLocks noGrp="1"/>
          </p:cNvSpPr>
          <p:nvPr>
            <p:ph type="sldNum" sz="quarter" idx="12"/>
          </p:nvPr>
        </p:nvSpPr>
        <p:spPr/>
        <p:txBody>
          <a:bodyPr/>
          <a:lstStyle/>
          <a:p>
            <a:fld id="{25304F87-8229-40F5-B819-CB486DBE0CE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www.themegallery.com</a:t>
            </a:r>
            <a:endParaRPr lang="en-US"/>
          </a:p>
        </p:txBody>
      </p:sp>
      <p:sp>
        <p:nvSpPr>
          <p:cNvPr id="6" name="Slide Number Placeholder 5"/>
          <p:cNvSpPr>
            <a:spLocks noGrp="1"/>
          </p:cNvSpPr>
          <p:nvPr>
            <p:ph type="sldNum" sz="quarter" idx="12"/>
          </p:nvPr>
        </p:nvSpPr>
        <p:spPr/>
        <p:txBody>
          <a:bodyPr/>
          <a:lstStyle/>
          <a:p>
            <a:fld id="{C791AC0B-2C33-42ED-986B-D4636B083B47}" type="slidenum">
              <a:rPr lang="en-US" smtClean="0"/>
              <a:pPr/>
              <a:t>‹#›</a:t>
            </a:fld>
            <a:endParaRPr lang="en-US"/>
          </a:p>
        </p:txBody>
      </p:sp>
    </p:spTree>
    <p:extLst>
      <p:ext uri="{BB962C8B-B14F-4D97-AF65-F5344CB8AC3E}">
        <p14:creationId xmlns:p14="http://schemas.microsoft.com/office/powerpoint/2010/main" xmlns="" val="36515641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www.themegallery.com</a:t>
            </a:r>
            <a:endParaRPr lang="en-US"/>
          </a:p>
        </p:txBody>
      </p:sp>
      <p:sp>
        <p:nvSpPr>
          <p:cNvPr id="7" name="Slide Number Placeholder 6"/>
          <p:cNvSpPr>
            <a:spLocks noGrp="1"/>
          </p:cNvSpPr>
          <p:nvPr>
            <p:ph type="sldNum" sz="quarter" idx="12"/>
          </p:nvPr>
        </p:nvSpPr>
        <p:spPr/>
        <p:txBody>
          <a:bodyPr/>
          <a:lstStyle/>
          <a:p>
            <a:fld id="{CD304EB9-2176-41C0-846D-6AB5D8BEAFB5}"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www.themegallery.com</a:t>
            </a:r>
            <a:endParaRPr lang="en-US"/>
          </a:p>
        </p:txBody>
      </p:sp>
      <p:sp>
        <p:nvSpPr>
          <p:cNvPr id="6" name="Slide Number Placeholder 5"/>
          <p:cNvSpPr>
            <a:spLocks noGrp="1"/>
          </p:cNvSpPr>
          <p:nvPr>
            <p:ph type="sldNum" sz="quarter" idx="12"/>
          </p:nvPr>
        </p:nvSpPr>
        <p:spPr/>
        <p:txBody>
          <a:bodyPr/>
          <a:lstStyle/>
          <a:p>
            <a:fld id="{B0B0FE1F-0A32-429E-A41C-91CB90DC86A4}"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www.themegallery.com</a:t>
            </a:r>
            <a:endParaRPr lang="en-US"/>
          </a:p>
        </p:txBody>
      </p:sp>
      <p:sp>
        <p:nvSpPr>
          <p:cNvPr id="6" name="Slide Number Placeholder 5"/>
          <p:cNvSpPr>
            <a:spLocks noGrp="1"/>
          </p:cNvSpPr>
          <p:nvPr>
            <p:ph type="sldNum" sz="quarter" idx="12"/>
          </p:nvPr>
        </p:nvSpPr>
        <p:spPr/>
        <p:txBody>
          <a:bodyPr/>
          <a:lstStyle/>
          <a:p>
            <a:fld id="{BE8F013A-167F-41AF-8D56-9431FA4BA0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www.themegallery.com</a:t>
            </a:r>
            <a:endParaRPr lang="en-US"/>
          </a:p>
        </p:txBody>
      </p:sp>
      <p:sp>
        <p:nvSpPr>
          <p:cNvPr id="6" name="Slide Number Placeholder 5"/>
          <p:cNvSpPr>
            <a:spLocks noGrp="1"/>
          </p:cNvSpPr>
          <p:nvPr>
            <p:ph type="sldNum" sz="quarter" idx="12"/>
          </p:nvPr>
        </p:nvSpPr>
        <p:spPr/>
        <p:txBody>
          <a:bodyPr/>
          <a:lstStyle/>
          <a:p>
            <a:fld id="{827F7DE7-EC90-42D1-B0DB-DBC508655A15}" type="slidenum">
              <a:rPr lang="en-US" smtClean="0"/>
              <a:pPr/>
              <a:t>‹#›</a:t>
            </a:fld>
            <a:endParaRPr lang="en-US"/>
          </a:p>
        </p:txBody>
      </p:sp>
    </p:spTree>
    <p:extLst>
      <p:ext uri="{BB962C8B-B14F-4D97-AF65-F5344CB8AC3E}">
        <p14:creationId xmlns:p14="http://schemas.microsoft.com/office/powerpoint/2010/main" xmlns="" val="217057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www.themegallery.com</a:t>
            </a:r>
            <a:endParaRPr lang="en-US"/>
          </a:p>
        </p:txBody>
      </p:sp>
      <p:sp>
        <p:nvSpPr>
          <p:cNvPr id="7" name="Slide Number Placeholder 6"/>
          <p:cNvSpPr>
            <a:spLocks noGrp="1"/>
          </p:cNvSpPr>
          <p:nvPr>
            <p:ph type="sldNum" sz="quarter" idx="12"/>
          </p:nvPr>
        </p:nvSpPr>
        <p:spPr/>
        <p:txBody>
          <a:bodyPr/>
          <a:lstStyle/>
          <a:p>
            <a:fld id="{64206613-E67E-436C-A3EC-A89053AB7685}" type="slidenum">
              <a:rPr lang="en-US" smtClean="0"/>
              <a:pPr/>
              <a:t>‹#›</a:t>
            </a:fld>
            <a:endParaRPr lang="en-US"/>
          </a:p>
        </p:txBody>
      </p:sp>
    </p:spTree>
    <p:extLst>
      <p:ext uri="{BB962C8B-B14F-4D97-AF65-F5344CB8AC3E}">
        <p14:creationId xmlns:p14="http://schemas.microsoft.com/office/powerpoint/2010/main" xmlns="" val="2364633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www.themegallery.com</a:t>
            </a:r>
            <a:endParaRPr lang="en-US"/>
          </a:p>
        </p:txBody>
      </p:sp>
      <p:sp>
        <p:nvSpPr>
          <p:cNvPr id="9" name="Slide Number Placeholder 8"/>
          <p:cNvSpPr>
            <a:spLocks noGrp="1"/>
          </p:cNvSpPr>
          <p:nvPr>
            <p:ph type="sldNum" sz="quarter" idx="12"/>
          </p:nvPr>
        </p:nvSpPr>
        <p:spPr/>
        <p:txBody>
          <a:bodyPr/>
          <a:lstStyle/>
          <a:p>
            <a:fld id="{6127D475-2A6D-41E7-8BC7-7ABB63043292}" type="slidenum">
              <a:rPr lang="en-US" smtClean="0"/>
              <a:pPr/>
              <a:t>‹#›</a:t>
            </a:fld>
            <a:endParaRPr lang="en-US"/>
          </a:p>
        </p:txBody>
      </p:sp>
    </p:spTree>
    <p:extLst>
      <p:ext uri="{BB962C8B-B14F-4D97-AF65-F5344CB8AC3E}">
        <p14:creationId xmlns:p14="http://schemas.microsoft.com/office/powerpoint/2010/main" xmlns="" val="2736774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www.themegallery.com</a:t>
            </a:r>
            <a:endParaRPr lang="en-US"/>
          </a:p>
        </p:txBody>
      </p:sp>
      <p:sp>
        <p:nvSpPr>
          <p:cNvPr id="5" name="Slide Number Placeholder 4"/>
          <p:cNvSpPr>
            <a:spLocks noGrp="1"/>
          </p:cNvSpPr>
          <p:nvPr>
            <p:ph type="sldNum" sz="quarter" idx="12"/>
          </p:nvPr>
        </p:nvSpPr>
        <p:spPr/>
        <p:txBody>
          <a:bodyPr/>
          <a:lstStyle/>
          <a:p>
            <a:fld id="{4DBD7B37-394A-4DA6-B618-E4C7CDA6FFB5}" type="slidenum">
              <a:rPr lang="en-US" smtClean="0"/>
              <a:pPr/>
              <a:t>‹#›</a:t>
            </a:fld>
            <a:endParaRPr lang="en-US"/>
          </a:p>
        </p:txBody>
      </p:sp>
    </p:spTree>
    <p:extLst>
      <p:ext uri="{BB962C8B-B14F-4D97-AF65-F5344CB8AC3E}">
        <p14:creationId xmlns:p14="http://schemas.microsoft.com/office/powerpoint/2010/main" xmlns="" val="3518300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www.themegallery.com</a:t>
            </a:r>
            <a:endParaRPr lang="en-US"/>
          </a:p>
        </p:txBody>
      </p:sp>
      <p:sp>
        <p:nvSpPr>
          <p:cNvPr id="4" name="Slide Number Placeholder 3"/>
          <p:cNvSpPr>
            <a:spLocks noGrp="1"/>
          </p:cNvSpPr>
          <p:nvPr>
            <p:ph type="sldNum" sz="quarter" idx="12"/>
          </p:nvPr>
        </p:nvSpPr>
        <p:spPr/>
        <p:txBody>
          <a:bodyPr/>
          <a:lstStyle/>
          <a:p>
            <a:fld id="{763BDC99-B040-4BA9-94DB-7C23337D0F45}" type="slidenum">
              <a:rPr lang="en-US" smtClean="0"/>
              <a:pPr/>
              <a:t>‹#›</a:t>
            </a:fld>
            <a:endParaRPr lang="en-US"/>
          </a:p>
        </p:txBody>
      </p:sp>
    </p:spTree>
    <p:extLst>
      <p:ext uri="{BB962C8B-B14F-4D97-AF65-F5344CB8AC3E}">
        <p14:creationId xmlns:p14="http://schemas.microsoft.com/office/powerpoint/2010/main" xmlns="" val="3150810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www.themegallery.com</a:t>
            </a:r>
            <a:endParaRPr lang="en-US"/>
          </a:p>
        </p:txBody>
      </p:sp>
      <p:sp>
        <p:nvSpPr>
          <p:cNvPr id="7" name="Slide Number Placeholder 6"/>
          <p:cNvSpPr>
            <a:spLocks noGrp="1"/>
          </p:cNvSpPr>
          <p:nvPr>
            <p:ph type="sldNum" sz="quarter" idx="12"/>
          </p:nvPr>
        </p:nvSpPr>
        <p:spPr/>
        <p:txBody>
          <a:bodyPr/>
          <a:lstStyle/>
          <a:p>
            <a:fld id="{25304F87-8229-40F5-B819-CB486DBE0CE0}" type="slidenum">
              <a:rPr lang="en-US" smtClean="0"/>
              <a:pPr/>
              <a:t>‹#›</a:t>
            </a:fld>
            <a:endParaRPr lang="en-US"/>
          </a:p>
        </p:txBody>
      </p:sp>
    </p:spTree>
    <p:extLst>
      <p:ext uri="{BB962C8B-B14F-4D97-AF65-F5344CB8AC3E}">
        <p14:creationId xmlns:p14="http://schemas.microsoft.com/office/powerpoint/2010/main" xmlns="" val="4287853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www.themegallery.com</a:t>
            </a:r>
            <a:endParaRPr lang="en-US"/>
          </a:p>
        </p:txBody>
      </p:sp>
      <p:sp>
        <p:nvSpPr>
          <p:cNvPr id="7" name="Slide Number Placeholder 6"/>
          <p:cNvSpPr>
            <a:spLocks noGrp="1"/>
          </p:cNvSpPr>
          <p:nvPr>
            <p:ph type="sldNum" sz="quarter" idx="12"/>
          </p:nvPr>
        </p:nvSpPr>
        <p:spPr/>
        <p:txBody>
          <a:bodyPr/>
          <a:lstStyle/>
          <a:p>
            <a:fld id="{CD304EB9-2176-41C0-846D-6AB5D8BEAFB5}" type="slidenum">
              <a:rPr lang="en-US" smtClean="0"/>
              <a:pPr/>
              <a:t>‹#›</a:t>
            </a:fld>
            <a:endParaRPr lang="en-US"/>
          </a:p>
        </p:txBody>
      </p:sp>
    </p:spTree>
    <p:extLst>
      <p:ext uri="{BB962C8B-B14F-4D97-AF65-F5344CB8AC3E}">
        <p14:creationId xmlns:p14="http://schemas.microsoft.com/office/powerpoint/2010/main" xmlns="" val="253573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www.themegallery.com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EFE18F-2726-49A4-9357-B3E54EC7190A}" type="slidenum">
              <a:rPr lang="en-US" smtClean="0"/>
              <a:pPr/>
              <a:t>‹#›</a:t>
            </a:fld>
            <a:endParaRPr lang="en-US"/>
          </a:p>
        </p:txBody>
      </p:sp>
    </p:spTree>
    <p:extLst>
      <p:ext uri="{BB962C8B-B14F-4D97-AF65-F5344CB8AC3E}">
        <p14:creationId xmlns:p14="http://schemas.microsoft.com/office/powerpoint/2010/main" xmlns="" val="57558156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www.themegallery.com</a:t>
            </a:r>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C8EFE18F-2726-49A4-9357-B3E54EC7190A}"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76809" name="AutoShape 9"/>
          <p:cNvSpPr>
            <a:spLocks noChangeArrowheads="1"/>
          </p:cNvSpPr>
          <p:nvPr/>
        </p:nvSpPr>
        <p:spPr bwMode="auto">
          <a:xfrm>
            <a:off x="2732809" y="3657600"/>
            <a:ext cx="6438900" cy="2971800"/>
          </a:xfrm>
          <a:prstGeom prst="roundRect">
            <a:avLst>
              <a:gd name="adj" fmla="val 16667"/>
            </a:avLst>
          </a:prstGeom>
          <a:solidFill>
            <a:schemeClr val="bg1">
              <a:alpha val="83000"/>
            </a:schemeClr>
          </a:solidFill>
          <a:ln w="38100">
            <a:solidFill>
              <a:schemeClr val="bg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0" hangingPunct="0"/>
            <a:endParaRPr lang="en-US">
              <a:latin typeface="Verdana" pitchFamily="34" charset="0"/>
            </a:endParaRPr>
          </a:p>
        </p:txBody>
      </p:sp>
      <p:sp>
        <p:nvSpPr>
          <p:cNvPr id="76804" name="Rectangle 4"/>
          <p:cNvSpPr>
            <a:spLocks noChangeArrowheads="1"/>
          </p:cNvSpPr>
          <p:nvPr/>
        </p:nvSpPr>
        <p:spPr bwMode="gray">
          <a:xfrm>
            <a:off x="381000" y="2438400"/>
            <a:ext cx="6096000" cy="682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algn="ctr"/>
            <a:r>
              <a:rPr lang="en-US" sz="3200" smtClean="0">
                <a:latin typeface="Times New Roman" pitchFamily="18" charset="0"/>
                <a:cs typeface="Times New Roman" pitchFamily="18" charset="0"/>
              </a:rPr>
              <a:t>TỔNG QUAN VỀ QUẢN LÝ DỰ ÁN PHẦN MỀM</a:t>
            </a:r>
            <a:endParaRPr lang="en-US" sz="3200" b="1">
              <a:effectLst>
                <a:outerShdw blurRad="38100" dist="38100" dir="2700000" algn="tl">
                  <a:srgbClr val="C0C0C0"/>
                </a:outerShdw>
              </a:effectLst>
              <a:latin typeface="Times New Roman" pitchFamily="18" charset="0"/>
              <a:cs typeface="Times New Roman" pitchFamily="18" charset="0"/>
            </a:endParaRPr>
          </a:p>
        </p:txBody>
      </p:sp>
      <p:sp>
        <p:nvSpPr>
          <p:cNvPr id="76805" name="Rectangle 5"/>
          <p:cNvSpPr>
            <a:spLocks noChangeArrowheads="1"/>
          </p:cNvSpPr>
          <p:nvPr/>
        </p:nvSpPr>
        <p:spPr bwMode="gray">
          <a:xfrm>
            <a:off x="3070514" y="4371109"/>
            <a:ext cx="2895600" cy="2247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a:lnSpc>
                <a:spcPct val="80000"/>
              </a:lnSpc>
              <a:spcBef>
                <a:spcPct val="20000"/>
              </a:spcBef>
              <a:buClr>
                <a:schemeClr val="tx2"/>
              </a:buClr>
              <a:buFont typeface="Wingdings" pitchFamily="2" charset="2"/>
              <a:buAutoNum type="arabicPeriod"/>
            </a:pPr>
            <a:r>
              <a:rPr lang="en-US" sz="2000" b="1" i="1" smtClean="0">
                <a:latin typeface="Times New Roman" pitchFamily="18" charset="0"/>
                <a:cs typeface="Times New Roman" pitchFamily="18" charset="0"/>
              </a:rPr>
              <a:t>Nguyễn Mạnh Tiến</a:t>
            </a:r>
          </a:p>
          <a:p>
            <a:pPr marL="342900" indent="-342900">
              <a:lnSpc>
                <a:spcPct val="80000"/>
              </a:lnSpc>
              <a:spcBef>
                <a:spcPct val="20000"/>
              </a:spcBef>
              <a:buClr>
                <a:schemeClr val="tx2"/>
              </a:buClr>
              <a:buFont typeface="Wingdings" pitchFamily="2" charset="2"/>
              <a:buAutoNum type="arabicPeriod"/>
            </a:pPr>
            <a:r>
              <a:rPr lang="en-US" sz="2000" b="1" i="1" smtClean="0">
                <a:latin typeface="Times New Roman" pitchFamily="18" charset="0"/>
                <a:cs typeface="Times New Roman" pitchFamily="18" charset="0"/>
              </a:rPr>
              <a:t>Nguyễn  Thế Trọng</a:t>
            </a:r>
          </a:p>
          <a:p>
            <a:pPr marL="342900" indent="-342900">
              <a:lnSpc>
                <a:spcPct val="80000"/>
              </a:lnSpc>
              <a:spcBef>
                <a:spcPct val="20000"/>
              </a:spcBef>
              <a:buClr>
                <a:schemeClr val="tx2"/>
              </a:buClr>
              <a:buFont typeface="Wingdings" pitchFamily="2" charset="2"/>
              <a:buAutoNum type="arabicPeriod"/>
            </a:pPr>
            <a:r>
              <a:rPr lang="en-US" sz="2000" b="1" i="1" smtClean="0">
                <a:latin typeface="Times New Roman" pitchFamily="18" charset="0"/>
                <a:cs typeface="Times New Roman" pitchFamily="18" charset="0"/>
              </a:rPr>
              <a:t>Lê  Trí Dũng</a:t>
            </a:r>
          </a:p>
          <a:p>
            <a:pPr marL="342900" indent="-342900">
              <a:lnSpc>
                <a:spcPct val="80000"/>
              </a:lnSpc>
              <a:spcBef>
                <a:spcPct val="20000"/>
              </a:spcBef>
              <a:buClr>
                <a:schemeClr val="tx2"/>
              </a:buClr>
              <a:buFont typeface="Wingdings" pitchFamily="2" charset="2"/>
              <a:buAutoNum type="arabicPeriod"/>
            </a:pPr>
            <a:r>
              <a:rPr lang="en-US" sz="2000" b="1" i="1" smtClean="0">
                <a:latin typeface="Times New Roman" pitchFamily="18" charset="0"/>
                <a:cs typeface="Times New Roman" pitchFamily="18" charset="0"/>
              </a:rPr>
              <a:t>Trần Văn Pháp</a:t>
            </a:r>
          </a:p>
          <a:p>
            <a:pPr marL="342900" indent="-342900">
              <a:lnSpc>
                <a:spcPct val="80000"/>
              </a:lnSpc>
              <a:spcBef>
                <a:spcPct val="20000"/>
              </a:spcBef>
              <a:buClr>
                <a:schemeClr val="tx2"/>
              </a:buClr>
              <a:buFont typeface="Wingdings" pitchFamily="2" charset="2"/>
              <a:buAutoNum type="arabicPeriod"/>
            </a:pPr>
            <a:r>
              <a:rPr lang="en-US" sz="2000" b="1" i="1" smtClean="0">
                <a:latin typeface="Times New Roman" pitchFamily="18" charset="0"/>
                <a:cs typeface="Times New Roman" pitchFamily="18" charset="0"/>
              </a:rPr>
              <a:t>Phạm Trường Thọ</a:t>
            </a:r>
          </a:p>
          <a:p>
            <a:pPr marL="342900" indent="-342900">
              <a:lnSpc>
                <a:spcPct val="80000"/>
              </a:lnSpc>
              <a:spcBef>
                <a:spcPct val="20000"/>
              </a:spcBef>
              <a:buClr>
                <a:schemeClr val="tx2"/>
              </a:buClr>
              <a:buFont typeface="Wingdings" pitchFamily="2" charset="2"/>
              <a:buAutoNum type="arabicPeriod"/>
            </a:pPr>
            <a:r>
              <a:rPr lang="en-US" sz="2000" b="1" i="1" smtClean="0">
                <a:latin typeface="Times New Roman" pitchFamily="18" charset="0"/>
                <a:cs typeface="Times New Roman" pitchFamily="18" charset="0"/>
              </a:rPr>
              <a:t>Đặng Tuấn Anh</a:t>
            </a:r>
          </a:p>
          <a:p>
            <a:pPr marL="342900" indent="-342900">
              <a:lnSpc>
                <a:spcPct val="80000"/>
              </a:lnSpc>
              <a:spcBef>
                <a:spcPct val="20000"/>
              </a:spcBef>
              <a:buClr>
                <a:schemeClr val="tx2"/>
              </a:buClr>
              <a:buFont typeface="Wingdings" pitchFamily="2" charset="2"/>
              <a:buAutoNum type="arabicPeriod"/>
            </a:pPr>
            <a:endParaRPr lang="en-US" sz="2000" b="1" i="1">
              <a:latin typeface="Times New Roman" pitchFamily="18" charset="0"/>
              <a:cs typeface="Times New Roman" pitchFamily="18" charset="0"/>
            </a:endParaRPr>
          </a:p>
        </p:txBody>
      </p:sp>
      <p:sp>
        <p:nvSpPr>
          <p:cNvPr id="76806" name="Text Box 6"/>
          <p:cNvSpPr txBox="1">
            <a:spLocks noChangeArrowheads="1"/>
          </p:cNvSpPr>
          <p:nvPr/>
        </p:nvSpPr>
        <p:spPr bwMode="auto">
          <a:xfrm>
            <a:off x="15336" y="1843087"/>
            <a:ext cx="166423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lang="en-US" sz="2400" b="1">
                <a:solidFill>
                  <a:srgbClr val="0000FF"/>
                </a:solidFill>
                <a:effectLst>
                  <a:outerShdw blurRad="38100" dist="38100" dir="2700000" algn="tl">
                    <a:srgbClr val="C0C0C0"/>
                  </a:outerShdw>
                </a:effectLst>
                <a:latin typeface="Times New Roman" pitchFamily="18" charset="0"/>
                <a:cs typeface="Times New Roman" pitchFamily="18" charset="0"/>
              </a:rPr>
              <a:t>TÌM HIỂU</a:t>
            </a:r>
          </a:p>
        </p:txBody>
      </p:sp>
      <p:sp>
        <p:nvSpPr>
          <p:cNvPr id="76808" name="Text Box 8"/>
          <p:cNvSpPr txBox="1">
            <a:spLocks noChangeArrowheads="1"/>
          </p:cNvSpPr>
          <p:nvPr/>
        </p:nvSpPr>
        <p:spPr bwMode="auto">
          <a:xfrm>
            <a:off x="4546023" y="3794125"/>
            <a:ext cx="300954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r"/>
            <a:r>
              <a:rPr lang="en-US" sz="2000" b="1">
                <a:solidFill>
                  <a:srgbClr val="0000FF"/>
                </a:solidFill>
                <a:latin typeface="Times New Roman" pitchFamily="18" charset="0"/>
                <a:cs typeface="Times New Roman" pitchFamily="18" charset="0"/>
              </a:rPr>
              <a:t>HỌC VIÊN THỰC HIỆN</a:t>
            </a:r>
          </a:p>
        </p:txBody>
      </p:sp>
      <p:sp>
        <p:nvSpPr>
          <p:cNvPr id="7" name="Rectangle 5"/>
          <p:cNvSpPr>
            <a:spLocks noChangeArrowheads="1"/>
          </p:cNvSpPr>
          <p:nvPr/>
        </p:nvSpPr>
        <p:spPr bwMode="gray">
          <a:xfrm>
            <a:off x="6248400" y="4371109"/>
            <a:ext cx="2743200" cy="2247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152400" indent="-152400">
              <a:lnSpc>
                <a:spcPct val="80000"/>
              </a:lnSpc>
              <a:spcBef>
                <a:spcPct val="20000"/>
              </a:spcBef>
              <a:buClr>
                <a:schemeClr val="tx2"/>
              </a:buClr>
              <a:buFont typeface="Wingdings" pitchFamily="2" charset="2"/>
              <a:buNone/>
            </a:pPr>
            <a:r>
              <a:rPr lang="en-US" sz="2000" b="1" i="1" smtClean="0">
                <a:latin typeface="Times New Roman" pitchFamily="18" charset="0"/>
                <a:cs typeface="Times New Roman" pitchFamily="18" charset="0"/>
              </a:rPr>
              <a:t>7. Nguyễn Đức Tâm</a:t>
            </a:r>
          </a:p>
          <a:p>
            <a:pPr marL="152400" indent="-152400">
              <a:lnSpc>
                <a:spcPct val="80000"/>
              </a:lnSpc>
              <a:spcBef>
                <a:spcPct val="20000"/>
              </a:spcBef>
              <a:buClr>
                <a:schemeClr val="tx2"/>
              </a:buClr>
              <a:buFont typeface="Wingdings" pitchFamily="2" charset="2"/>
              <a:buNone/>
            </a:pPr>
            <a:r>
              <a:rPr lang="en-US" sz="2000" b="1" i="1" smtClean="0">
                <a:latin typeface="Times New Roman" pitchFamily="18" charset="0"/>
                <a:cs typeface="Times New Roman" pitchFamily="18" charset="0"/>
              </a:rPr>
              <a:t>8. Vũ Hồng Phong</a:t>
            </a:r>
          </a:p>
          <a:p>
            <a:pPr marL="152400" indent="-152400">
              <a:lnSpc>
                <a:spcPct val="80000"/>
              </a:lnSpc>
              <a:spcBef>
                <a:spcPct val="20000"/>
              </a:spcBef>
              <a:buClr>
                <a:schemeClr val="tx2"/>
              </a:buClr>
              <a:buFont typeface="Wingdings" pitchFamily="2" charset="2"/>
              <a:buNone/>
            </a:pPr>
            <a:r>
              <a:rPr lang="en-US" sz="2000" b="1" i="1" smtClean="0">
                <a:latin typeface="Times New Roman" pitchFamily="18" charset="0"/>
                <a:cs typeface="Times New Roman" pitchFamily="18" charset="0"/>
              </a:rPr>
              <a:t>9. Trần Thị Tâm</a:t>
            </a:r>
          </a:p>
          <a:p>
            <a:pPr marL="152400" indent="-152400">
              <a:lnSpc>
                <a:spcPct val="80000"/>
              </a:lnSpc>
              <a:spcBef>
                <a:spcPct val="20000"/>
              </a:spcBef>
              <a:buClr>
                <a:schemeClr val="tx2"/>
              </a:buClr>
              <a:buFont typeface="Wingdings" pitchFamily="2" charset="2"/>
              <a:buNone/>
            </a:pPr>
            <a:r>
              <a:rPr lang="en-US" sz="2000" b="1" i="1" smtClean="0">
                <a:latin typeface="Times New Roman" pitchFamily="18" charset="0"/>
                <a:cs typeface="Times New Roman" pitchFamily="18" charset="0"/>
              </a:rPr>
              <a:t>10. Nguyễn Thị Hương</a:t>
            </a:r>
          </a:p>
          <a:p>
            <a:pPr marL="152400" indent="-152400">
              <a:lnSpc>
                <a:spcPct val="80000"/>
              </a:lnSpc>
              <a:spcBef>
                <a:spcPct val="20000"/>
              </a:spcBef>
              <a:buClr>
                <a:schemeClr val="tx2"/>
              </a:buClr>
              <a:buFont typeface="Wingdings" pitchFamily="2" charset="2"/>
              <a:buNone/>
            </a:pPr>
            <a:r>
              <a:rPr lang="en-US" sz="2000" b="1" i="1" smtClean="0">
                <a:latin typeface="Times New Roman" pitchFamily="18" charset="0"/>
                <a:cs typeface="Times New Roman" pitchFamily="18" charset="0"/>
              </a:rPr>
              <a:t>11. Phạm Thị Bình</a:t>
            </a:r>
            <a:endParaRPr lang="en-US" sz="2000" b="1" i="1">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normAutofit/>
          </a:bodyPr>
          <a:lstStyle/>
          <a:p>
            <a:fld id="{C791AC0B-2C33-42ED-986B-D4636B083B47}" type="slidenum">
              <a:rPr lang="en-US" smtClean="0"/>
              <a:pPr/>
              <a:t>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6806"/>
                                        </p:tgtEl>
                                        <p:attrNameLst>
                                          <p:attrName>style.visibility</p:attrName>
                                        </p:attrNameLst>
                                      </p:cBhvr>
                                      <p:to>
                                        <p:strVal val="visible"/>
                                      </p:to>
                                    </p:set>
                                    <p:animEffect transition="in" filter="blinds(horizontal)">
                                      <p:cBhvr>
                                        <p:cTn id="7" dur="500"/>
                                        <p:tgtEl>
                                          <p:spTgt spid="7680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6804"/>
                                        </p:tgtEl>
                                        <p:attrNameLst>
                                          <p:attrName>style.visibility</p:attrName>
                                        </p:attrNameLst>
                                      </p:cBhvr>
                                      <p:to>
                                        <p:strVal val="visible"/>
                                      </p:to>
                                    </p:set>
                                    <p:animEffect transition="in" filter="blinds(horizontal)">
                                      <p:cBhvr>
                                        <p:cTn id="10" dur="500"/>
                                        <p:tgtEl>
                                          <p:spTgt spid="7680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76805"/>
                                        </p:tgtEl>
                                        <p:attrNameLst>
                                          <p:attrName>style.visibility</p:attrName>
                                        </p:attrNameLst>
                                      </p:cBhvr>
                                      <p:to>
                                        <p:strVal val="visible"/>
                                      </p:to>
                                    </p:set>
                                    <p:anim calcmode="lin" valueType="num">
                                      <p:cBhvr additive="base">
                                        <p:cTn id="15" dur="500" fill="hold"/>
                                        <p:tgtEl>
                                          <p:spTgt spid="76805"/>
                                        </p:tgtEl>
                                        <p:attrNameLst>
                                          <p:attrName>ppt_x</p:attrName>
                                        </p:attrNameLst>
                                      </p:cBhvr>
                                      <p:tavLst>
                                        <p:tav tm="0">
                                          <p:val>
                                            <p:strVal val="1+#ppt_w/2"/>
                                          </p:val>
                                        </p:tav>
                                        <p:tav tm="100000">
                                          <p:val>
                                            <p:strVal val="#ppt_x"/>
                                          </p:val>
                                        </p:tav>
                                      </p:tavLst>
                                    </p:anim>
                                    <p:anim calcmode="lin" valueType="num">
                                      <p:cBhvr additive="base">
                                        <p:cTn id="16" dur="500" fill="hold"/>
                                        <p:tgtEl>
                                          <p:spTgt spid="7680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6808"/>
                                        </p:tgtEl>
                                        <p:attrNameLst>
                                          <p:attrName>style.visibility</p:attrName>
                                        </p:attrNameLst>
                                      </p:cBhvr>
                                      <p:to>
                                        <p:strVal val="visible"/>
                                      </p:to>
                                    </p:set>
                                    <p:anim calcmode="lin" valueType="num">
                                      <p:cBhvr additive="base">
                                        <p:cTn id="19" dur="500" fill="hold"/>
                                        <p:tgtEl>
                                          <p:spTgt spid="76808"/>
                                        </p:tgtEl>
                                        <p:attrNameLst>
                                          <p:attrName>ppt_x</p:attrName>
                                        </p:attrNameLst>
                                      </p:cBhvr>
                                      <p:tavLst>
                                        <p:tav tm="0">
                                          <p:val>
                                            <p:strVal val="1+#ppt_w/2"/>
                                          </p:val>
                                        </p:tav>
                                        <p:tav tm="100000">
                                          <p:val>
                                            <p:strVal val="#ppt_x"/>
                                          </p:val>
                                        </p:tav>
                                      </p:tavLst>
                                    </p:anim>
                                    <p:anim calcmode="lin" valueType="num">
                                      <p:cBhvr additive="base">
                                        <p:cTn id="20" dur="500" fill="hold"/>
                                        <p:tgtEl>
                                          <p:spTgt spid="7680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p:bldP spid="76805" grpId="0"/>
      <p:bldP spid="76806" grpId="0"/>
      <p:bldP spid="76808"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a:bodyPr>
          <a:lstStyle/>
          <a:p>
            <a:fld id="{C791AC0B-2C33-42ED-986B-D4636B083B47}" type="slidenum">
              <a:rPr lang="en-US" smtClean="0"/>
              <a:pPr/>
              <a:t>10</a:t>
            </a:fld>
            <a:endParaRPr lang="en-US"/>
          </a:p>
        </p:txBody>
      </p:sp>
      <p:pic>
        <p:nvPicPr>
          <p:cNvPr id="97282" name="Picture 2" descr="C:\Users\ILOVEYOU\Desktop\ABC\183801_400133712346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5800" y="1676400"/>
            <a:ext cx="3657600" cy="32004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itle 1"/>
          <p:cNvSpPr>
            <a:spLocks noGrp="1"/>
          </p:cNvSpPr>
          <p:nvPr>
            <p:ph type="title"/>
          </p:nvPr>
        </p:nvSpPr>
        <p:spPr>
          <a:xfrm>
            <a:off x="457200" y="274638"/>
            <a:ext cx="8229600" cy="1143000"/>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3800"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Dự án kết thúc khi</a:t>
            </a:r>
            <a:endParaRPr lang="en-US" sz="38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 name="Rectangle 5"/>
          <p:cNvSpPr/>
          <p:nvPr/>
        </p:nvSpPr>
        <p:spPr>
          <a:xfrm>
            <a:off x="1163909" y="5486400"/>
            <a:ext cx="2978701" cy="400110"/>
          </a:xfrm>
          <a:prstGeom prst="rect">
            <a:avLst/>
          </a:prstGeom>
        </p:spPr>
        <p:txBody>
          <a:bodyPr wrap="none">
            <a:spAutoFit/>
          </a:bodyPr>
          <a:lstStyle/>
          <a:p>
            <a:r>
              <a:rPr lang="fr-FR" sz="2000">
                <a:latin typeface="Times New Roman" pitchFamily="18" charset="0"/>
                <a:cs typeface="Times New Roman" pitchFamily="18" charset="0"/>
              </a:rPr>
              <a:t>Hết kinh phí trước thời hạn</a:t>
            </a:r>
            <a:endParaRPr lang="en-US" sz="2000"/>
          </a:p>
        </p:txBody>
      </p:sp>
      <p:sp>
        <p:nvSpPr>
          <p:cNvPr id="7" name="Rectangle 6"/>
          <p:cNvSpPr/>
          <p:nvPr/>
        </p:nvSpPr>
        <p:spPr>
          <a:xfrm>
            <a:off x="5867400" y="5486400"/>
            <a:ext cx="2242922" cy="400110"/>
          </a:xfrm>
          <a:prstGeom prst="rect">
            <a:avLst/>
          </a:prstGeom>
        </p:spPr>
        <p:txBody>
          <a:bodyPr wrap="none">
            <a:spAutoFit/>
          </a:bodyPr>
          <a:lstStyle/>
          <a:p>
            <a:r>
              <a:rPr lang="fr-FR" sz="2000">
                <a:latin typeface="Times New Roman" pitchFamily="18" charset="0"/>
                <a:cs typeface="Times New Roman" pitchFamily="18" charset="0"/>
              </a:rPr>
              <a:t>Đến ngày cuối cùng</a:t>
            </a:r>
            <a:endParaRPr lang="en-US" sz="2000"/>
          </a:p>
        </p:txBody>
      </p:sp>
      <p:pic>
        <p:nvPicPr>
          <p:cNvPr id="9" name="Picture 2" descr="C:\Users\ILOVEYOU\Desktop\time-flies.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53000" y="1839191"/>
            <a:ext cx="3704738" cy="2819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977527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30000"/>
              </a:lnSpc>
            </a:pPr>
            <a:r>
              <a:rPr lang="fr-FR">
                <a:latin typeface="Arial" charset="0"/>
              </a:rPr>
              <a:t> Không đáp ứng các mục tiêu ban đầu</a:t>
            </a:r>
          </a:p>
          <a:p>
            <a:pPr>
              <a:lnSpc>
                <a:spcPct val="130000"/>
              </a:lnSpc>
            </a:pPr>
            <a:r>
              <a:rPr lang="fr-FR">
                <a:latin typeface="Arial" charset="0"/>
              </a:rPr>
              <a:t> Không đáp ứng được thời hạn</a:t>
            </a:r>
          </a:p>
          <a:p>
            <a:pPr>
              <a:lnSpc>
                <a:spcPct val="130000"/>
              </a:lnSpc>
            </a:pPr>
            <a:r>
              <a:rPr lang="fr-FR">
                <a:latin typeface="Arial" charset="0"/>
              </a:rPr>
              <a:t> Vượt quá ngân sách cho phép (20-30%)</a:t>
            </a:r>
          </a:p>
          <a:p>
            <a:endParaRPr lang="en-US"/>
          </a:p>
        </p:txBody>
      </p:sp>
      <p:sp>
        <p:nvSpPr>
          <p:cNvPr id="2" name="Slide Number Placeholder 1"/>
          <p:cNvSpPr>
            <a:spLocks noGrp="1"/>
          </p:cNvSpPr>
          <p:nvPr>
            <p:ph type="sldNum" sz="quarter" idx="12"/>
          </p:nvPr>
        </p:nvSpPr>
        <p:spPr/>
        <p:txBody>
          <a:bodyPr>
            <a:normAutofit/>
          </a:bodyPr>
          <a:lstStyle/>
          <a:p>
            <a:fld id="{C791AC0B-2C33-42ED-986B-D4636B083B47}" type="slidenum">
              <a:rPr lang="en-US" smtClean="0"/>
              <a:pPr/>
              <a:t>11</a:t>
            </a:fld>
            <a:endParaRPr lang="en-US"/>
          </a:p>
        </p:txBody>
      </p:sp>
      <p:pic>
        <p:nvPicPr>
          <p:cNvPr id="9933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3657600"/>
            <a:ext cx="6934200" cy="2514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2022154" y="694266"/>
            <a:ext cx="5023491" cy="646331"/>
          </a:xfrm>
          <a:prstGeom prst="rect">
            <a:avLst/>
          </a:prstGeom>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fr-FR" sz="3600"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DỰ ÁN THẤT BẠI KHI</a:t>
            </a:r>
            <a:endParaRPr lang="en-US" sz="36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126158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7" y="1066800"/>
            <a:ext cx="8714509" cy="563562"/>
          </a:xfrm>
        </p:spPr>
        <p:txBody>
          <a:bodyPr>
            <a:noAutofit/>
          </a:bodyPr>
          <a:lstStyle/>
          <a:p>
            <a:r>
              <a:rPr lang="en-US" sz="3600"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Để </a:t>
            </a:r>
            <a:r>
              <a:rPr lang="en-US" sz="36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tránh </a:t>
            </a:r>
            <a:r>
              <a:rPr lang="en-US" sz="3600"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việc Thất </a:t>
            </a:r>
            <a:r>
              <a:rPr lang="en-US" sz="36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bại dự án</a:t>
            </a:r>
            <a:br>
              <a:rPr lang="en-US" sz="36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br>
            <a:endParaRPr lang="en-US" sz="3600" b="1">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791AC0B-2C33-42ED-986B-D4636B083B47}" type="slidenum">
              <a:rPr lang="en-US" smtClean="0"/>
              <a:pPr/>
              <a:t>12</a:t>
            </a:fld>
            <a:endParaRPr lang="en-US"/>
          </a:p>
        </p:txBody>
      </p:sp>
      <p:pic>
        <p:nvPicPr>
          <p:cNvPr id="10035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95400" y="1856509"/>
            <a:ext cx="6705600" cy="36489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72167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274299747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 name="Slide Number Placeholder 23"/>
          <p:cNvSpPr>
            <a:spLocks noGrp="1"/>
          </p:cNvSpPr>
          <p:nvPr>
            <p:ph type="sldNum" sz="quarter" idx="12"/>
          </p:nvPr>
        </p:nvSpPr>
        <p:spPr/>
        <p:txBody>
          <a:bodyPr/>
          <a:lstStyle/>
          <a:p>
            <a:fld id="{C791AC0B-2C33-42ED-986B-D4636B083B47}" type="slidenum">
              <a:rPr lang="en-US" smtClean="0"/>
              <a:pPr/>
              <a:t>13</a:t>
            </a:fld>
            <a:endParaRPr lang="en-US"/>
          </a:p>
        </p:txBody>
      </p:sp>
      <p:sp>
        <p:nvSpPr>
          <p:cNvPr id="6" name="Oval 5"/>
          <p:cNvSpPr/>
          <p:nvPr/>
        </p:nvSpPr>
        <p:spPr>
          <a:xfrm>
            <a:off x="533400" y="1679864"/>
            <a:ext cx="1981200" cy="1752600"/>
          </a:xfrm>
          <a:prstGeom prst="ellipse">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smtClean="0">
                <a:latin typeface="Times New Roman" pitchFamily="18" charset="0"/>
                <a:cs typeface="Times New Roman" pitchFamily="18" charset="0"/>
              </a:rPr>
              <a:t>CÔNG CỤ</a:t>
            </a:r>
            <a:endParaRPr lang="en-US" sz="2800">
              <a:latin typeface="Times New Roman" pitchFamily="18" charset="0"/>
              <a:cs typeface="Times New Roman" pitchFamily="18" charset="0"/>
            </a:endParaRPr>
          </a:p>
        </p:txBody>
      </p:sp>
      <p:sp>
        <p:nvSpPr>
          <p:cNvPr id="14" name="Oval 13"/>
          <p:cNvSpPr/>
          <p:nvPr/>
        </p:nvSpPr>
        <p:spPr>
          <a:xfrm>
            <a:off x="3546764" y="1700645"/>
            <a:ext cx="1981200" cy="17526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smtClean="0">
                <a:latin typeface="Times New Roman" pitchFamily="18" charset="0"/>
                <a:cs typeface="Times New Roman" pitchFamily="18" charset="0"/>
              </a:rPr>
              <a:t>KIẾN THỨC</a:t>
            </a:r>
            <a:endParaRPr lang="en-US" sz="2800">
              <a:latin typeface="Times New Roman" pitchFamily="18" charset="0"/>
              <a:cs typeface="Times New Roman" pitchFamily="18" charset="0"/>
            </a:endParaRPr>
          </a:p>
        </p:txBody>
      </p:sp>
      <p:sp>
        <p:nvSpPr>
          <p:cNvPr id="15" name="Oval 14"/>
          <p:cNvSpPr/>
          <p:nvPr/>
        </p:nvSpPr>
        <p:spPr>
          <a:xfrm>
            <a:off x="6553200" y="1700645"/>
            <a:ext cx="2057400" cy="1641764"/>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smtClean="0">
                <a:latin typeface="Times New Roman" pitchFamily="18" charset="0"/>
                <a:cs typeface="Times New Roman" pitchFamily="18" charset="0"/>
              </a:rPr>
              <a:t>KỸ THUẬT</a:t>
            </a:r>
            <a:endParaRPr lang="en-US" sz="2800">
              <a:latin typeface="Times New Roman" pitchFamily="18" charset="0"/>
              <a:cs typeface="Times New Roman" pitchFamily="18" charset="0"/>
            </a:endParaRPr>
          </a:p>
        </p:txBody>
      </p:sp>
      <p:sp>
        <p:nvSpPr>
          <p:cNvPr id="16" name="Title 12"/>
          <p:cNvSpPr txBox="1">
            <a:spLocks/>
          </p:cNvSpPr>
          <p:nvPr/>
        </p:nvSpPr>
        <p:spPr bwMode="gray">
          <a:xfrm>
            <a:off x="3048000" y="4800600"/>
            <a:ext cx="2819400" cy="7159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a:solidFill>
                  <a:schemeClr val="tx1"/>
                </a:solidFill>
                <a:latin typeface="+mj-lt"/>
                <a:ea typeface="+mj-ea"/>
                <a:cs typeface="+mj-cs"/>
              </a:defRPr>
            </a:lvl1pPr>
            <a:lvl2pPr algn="l" rtl="0" fontAlgn="base">
              <a:spcBef>
                <a:spcPct val="0"/>
              </a:spcBef>
              <a:spcAft>
                <a:spcPct val="0"/>
              </a:spcAft>
              <a:defRPr sz="2800" b="1">
                <a:solidFill>
                  <a:schemeClr val="tx1"/>
                </a:solidFill>
                <a:latin typeface="Arial" charset="0"/>
              </a:defRPr>
            </a:lvl2pPr>
            <a:lvl3pPr algn="l" rtl="0" fontAlgn="base">
              <a:spcBef>
                <a:spcPct val="0"/>
              </a:spcBef>
              <a:spcAft>
                <a:spcPct val="0"/>
              </a:spcAft>
              <a:defRPr sz="2800" b="1">
                <a:solidFill>
                  <a:schemeClr val="tx1"/>
                </a:solidFill>
                <a:latin typeface="Arial" charset="0"/>
              </a:defRPr>
            </a:lvl3pPr>
            <a:lvl4pPr algn="l" rtl="0" fontAlgn="base">
              <a:spcBef>
                <a:spcPct val="0"/>
              </a:spcBef>
              <a:spcAft>
                <a:spcPct val="0"/>
              </a:spcAft>
              <a:defRPr sz="2800" b="1">
                <a:solidFill>
                  <a:schemeClr val="tx1"/>
                </a:solidFill>
                <a:latin typeface="Arial" charset="0"/>
              </a:defRPr>
            </a:lvl4pPr>
            <a:lvl5pPr algn="l" rtl="0" fontAlgn="base">
              <a:spcBef>
                <a:spcPct val="0"/>
              </a:spcBef>
              <a:spcAft>
                <a:spcPct val="0"/>
              </a:spcAft>
              <a:defRPr sz="2800" b="1">
                <a:solidFill>
                  <a:schemeClr val="tx1"/>
                </a:solidFill>
                <a:latin typeface="Arial" charset="0"/>
              </a:defRPr>
            </a:lvl5pPr>
            <a:lvl6pPr marL="457200" algn="l" rtl="0" fontAlgn="base">
              <a:spcBef>
                <a:spcPct val="0"/>
              </a:spcBef>
              <a:spcAft>
                <a:spcPct val="0"/>
              </a:spcAft>
              <a:defRPr sz="2800" b="1">
                <a:solidFill>
                  <a:schemeClr val="tx1"/>
                </a:solidFill>
                <a:latin typeface="Arial" charset="0"/>
              </a:defRPr>
            </a:lvl6pPr>
            <a:lvl7pPr marL="914400" algn="l" rtl="0" fontAlgn="base">
              <a:spcBef>
                <a:spcPct val="0"/>
              </a:spcBef>
              <a:spcAft>
                <a:spcPct val="0"/>
              </a:spcAft>
              <a:defRPr sz="2800" b="1">
                <a:solidFill>
                  <a:schemeClr val="tx1"/>
                </a:solidFill>
                <a:latin typeface="Arial" charset="0"/>
              </a:defRPr>
            </a:lvl7pPr>
            <a:lvl8pPr marL="1371600" algn="l" rtl="0" fontAlgn="base">
              <a:spcBef>
                <a:spcPct val="0"/>
              </a:spcBef>
              <a:spcAft>
                <a:spcPct val="0"/>
              </a:spcAft>
              <a:defRPr sz="2800" b="1">
                <a:solidFill>
                  <a:schemeClr val="tx1"/>
                </a:solidFill>
                <a:latin typeface="Arial" charset="0"/>
              </a:defRPr>
            </a:lvl8pPr>
            <a:lvl9pPr marL="1828800" algn="l" rtl="0" fontAlgn="base">
              <a:spcBef>
                <a:spcPct val="0"/>
              </a:spcBef>
              <a:spcAft>
                <a:spcPct val="0"/>
              </a:spcAft>
              <a:defRPr sz="2800" b="1">
                <a:solidFill>
                  <a:schemeClr val="tx1"/>
                </a:solidFill>
                <a:latin typeface="Arial" charset="0"/>
              </a:defRPr>
            </a:lvl9pPr>
          </a:lstStyle>
          <a:p>
            <a:r>
              <a:rPr lang="en-US" sz="4400" smtClean="0">
                <a:latin typeface="Times New Roman" pitchFamily="18" charset="0"/>
                <a:cs typeface="Times New Roman" pitchFamily="18" charset="0"/>
              </a:rPr>
              <a:t>KẾT QUẢ</a:t>
            </a:r>
            <a:endParaRPr lang="en-US" sz="4400">
              <a:latin typeface="Times New Roman" pitchFamily="18" charset="0"/>
              <a:cs typeface="Times New Roman" pitchFamily="18" charset="0"/>
            </a:endParaRPr>
          </a:p>
        </p:txBody>
      </p:sp>
      <p:sp>
        <p:nvSpPr>
          <p:cNvPr id="18" name="Plus 17"/>
          <p:cNvSpPr/>
          <p:nvPr/>
        </p:nvSpPr>
        <p:spPr>
          <a:xfrm>
            <a:off x="2590800" y="2261755"/>
            <a:ext cx="914400" cy="9144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lus 18"/>
          <p:cNvSpPr/>
          <p:nvPr/>
        </p:nvSpPr>
        <p:spPr>
          <a:xfrm>
            <a:off x="5638800" y="2261755"/>
            <a:ext cx="914400" cy="9144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3927764" y="3810000"/>
            <a:ext cx="12192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767214" y="533400"/>
            <a:ext cx="5540299" cy="64633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600" b="1" cap="all" spc="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Quản lý dự án là gì?</a:t>
            </a:r>
            <a:endParaRPr lang="en-US" sz="3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xmlns="" val="24436442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3"/>
          <p:cNvGraphicFramePr>
            <a:graphicFrameLocks noGrp="1"/>
          </p:cNvGraphicFramePr>
          <p:nvPr>
            <p:ph idx="1"/>
            <p:extLst>
              <p:ext uri="{D42A27DB-BD31-4B8C-83A1-F6EECF244321}">
                <p14:modId xmlns:p14="http://schemas.microsoft.com/office/powerpoint/2010/main" xmlns="" val="550763040"/>
              </p:ext>
            </p:extLst>
          </p:nvPr>
        </p:nvGraphicFramePr>
        <p:xfrm>
          <a:off x="617820" y="1828800"/>
          <a:ext cx="8229600" cy="4541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normAutofit/>
          </a:bodyPr>
          <a:lstStyle/>
          <a:p>
            <a:fld id="{C791AC0B-2C33-42ED-986B-D4636B083B47}" type="slidenum">
              <a:rPr lang="en-US" smtClean="0"/>
              <a:pPr/>
              <a:t>14</a:t>
            </a:fld>
            <a:endParaRPr lang="en-US"/>
          </a:p>
        </p:txBody>
      </p:sp>
      <p:sp>
        <p:nvSpPr>
          <p:cNvPr id="5" name="Rectangle 4"/>
          <p:cNvSpPr/>
          <p:nvPr/>
        </p:nvSpPr>
        <p:spPr>
          <a:xfrm>
            <a:off x="2291631" y="677331"/>
            <a:ext cx="4881977" cy="70788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Quy trình dự án</a:t>
            </a:r>
            <a:endParaRPr lang="en-US" sz="40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xmlns="" val="2810027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3600"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Phong cách quản lý dự án</a:t>
            </a:r>
            <a:endParaRPr lang="en-US" sz="36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C791AC0B-2C33-42ED-986B-D4636B083B47}" type="slidenum">
              <a:rPr lang="en-US" smtClean="0"/>
              <a:pPr/>
              <a:t>15</a:t>
            </a:fld>
            <a:endParaRPr lang="en-US"/>
          </a:p>
        </p:txBody>
      </p:sp>
      <p:sp>
        <p:nvSpPr>
          <p:cNvPr id="5" name="Rectangle 3"/>
          <p:cNvSpPr txBox="1">
            <a:spLocks noChangeArrowheads="1"/>
          </p:cNvSpPr>
          <p:nvPr/>
        </p:nvSpPr>
        <p:spPr>
          <a:xfrm>
            <a:off x="737130" y="1685463"/>
            <a:ext cx="4456112"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10000"/>
              </a:lnSpc>
            </a:pPr>
            <a:r>
              <a:rPr lang="fr-FR" smtClean="0">
                <a:latin typeface="Times New Roman" pitchFamily="18" charset="0"/>
                <a:cs typeface="Times New Roman" pitchFamily="18" charset="0"/>
              </a:rPr>
              <a:t>(1) Sau khi vạch kế hoạch rồi, phó mặc cho anh em thực hiện, không quan tâm theo dõi. Khi có chuyện gì xảy ra mới nghĩ cách đối phó. </a:t>
            </a:r>
            <a:endParaRPr lang="fr-FR">
              <a:latin typeface="Times New Roman" pitchFamily="18" charset="0"/>
              <a:cs typeface="Times New Roman" pitchFamily="18" charset="0"/>
            </a:endParaRPr>
          </a:p>
        </p:txBody>
      </p:sp>
      <p:grpSp>
        <p:nvGrpSpPr>
          <p:cNvPr id="6" name="Group 6"/>
          <p:cNvGrpSpPr>
            <a:grpSpLocks/>
          </p:cNvGrpSpPr>
          <p:nvPr/>
        </p:nvGrpSpPr>
        <p:grpSpPr bwMode="auto">
          <a:xfrm>
            <a:off x="5726642" y="1801350"/>
            <a:ext cx="2761145" cy="2393949"/>
            <a:chOff x="528" y="1059"/>
            <a:chExt cx="1443" cy="1139"/>
          </a:xfrm>
        </p:grpSpPr>
        <p:sp>
          <p:nvSpPr>
            <p:cNvPr id="7" name="Line 7"/>
            <p:cNvSpPr>
              <a:spLocks noChangeShapeType="1"/>
            </p:cNvSpPr>
            <p:nvPr/>
          </p:nvSpPr>
          <p:spPr bwMode="auto">
            <a:xfrm>
              <a:off x="528" y="1059"/>
              <a:ext cx="1" cy="11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 name="Line 8"/>
            <p:cNvSpPr>
              <a:spLocks noChangeShapeType="1"/>
            </p:cNvSpPr>
            <p:nvPr/>
          </p:nvSpPr>
          <p:spPr bwMode="auto">
            <a:xfrm>
              <a:off x="528" y="2197"/>
              <a:ext cx="1443" cy="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9" name="Group 9"/>
            <p:cNvGrpSpPr>
              <a:grpSpLocks/>
            </p:cNvGrpSpPr>
            <p:nvPr/>
          </p:nvGrpSpPr>
          <p:grpSpPr bwMode="auto">
            <a:xfrm>
              <a:off x="747" y="1362"/>
              <a:ext cx="746" cy="607"/>
              <a:chOff x="2697" y="7920"/>
              <a:chExt cx="1191" cy="1152"/>
            </a:xfrm>
          </p:grpSpPr>
          <p:sp>
            <p:nvSpPr>
              <p:cNvPr id="10" name="Line 10"/>
              <p:cNvSpPr>
                <a:spLocks noChangeShapeType="1"/>
              </p:cNvSpPr>
              <p:nvPr/>
            </p:nvSpPr>
            <p:spPr bwMode="auto">
              <a:xfrm>
                <a:off x="2697" y="8208"/>
                <a:ext cx="144" cy="86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 name="Line 11"/>
              <p:cNvSpPr>
                <a:spLocks noChangeShapeType="1"/>
              </p:cNvSpPr>
              <p:nvPr/>
            </p:nvSpPr>
            <p:spPr bwMode="auto">
              <a:xfrm flipV="1">
                <a:off x="2841" y="7920"/>
                <a:ext cx="288" cy="11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 name="Line 12"/>
              <p:cNvSpPr>
                <a:spLocks noChangeShapeType="1"/>
              </p:cNvSpPr>
              <p:nvPr/>
            </p:nvSpPr>
            <p:spPr bwMode="auto">
              <a:xfrm>
                <a:off x="3129" y="7920"/>
                <a:ext cx="0" cy="100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 name="Line 13"/>
              <p:cNvSpPr>
                <a:spLocks noChangeShapeType="1"/>
              </p:cNvSpPr>
              <p:nvPr/>
            </p:nvSpPr>
            <p:spPr bwMode="auto">
              <a:xfrm flipV="1">
                <a:off x="3129" y="8208"/>
                <a:ext cx="432" cy="72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 name="Line 14"/>
              <p:cNvSpPr>
                <a:spLocks noChangeShapeType="1"/>
              </p:cNvSpPr>
              <p:nvPr/>
            </p:nvSpPr>
            <p:spPr bwMode="auto">
              <a:xfrm>
                <a:off x="3600" y="8208"/>
                <a:ext cx="288" cy="86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sp>
        <p:nvSpPr>
          <p:cNvPr id="15" name="Text Box 15"/>
          <p:cNvSpPr txBox="1">
            <a:spLocks noChangeArrowheads="1"/>
          </p:cNvSpPr>
          <p:nvPr/>
        </p:nvSpPr>
        <p:spPr bwMode="auto">
          <a:xfrm>
            <a:off x="5742998" y="4536050"/>
            <a:ext cx="3020001" cy="45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lIns="18000" tIns="10800" rIns="18000" bIns="10800"/>
          <a:lstStyle/>
          <a:p>
            <a:pPr eaLnBrk="1" hangingPunct="1">
              <a:lnSpc>
                <a:spcPct val="110000"/>
              </a:lnSpc>
            </a:pPr>
            <a:r>
              <a:rPr lang="en-US" sz="2000">
                <a:latin typeface="Times New Roman" pitchFamily="18" charset="0"/>
                <a:cs typeface="Times New Roman" pitchFamily="18" charset="0"/>
              </a:rPr>
              <a:t>(1) Quản lí theo kiểu đối phó</a:t>
            </a:r>
          </a:p>
        </p:txBody>
      </p:sp>
    </p:spTree>
    <p:extLst>
      <p:ext uri="{BB962C8B-B14F-4D97-AF65-F5344CB8AC3E}">
        <p14:creationId xmlns:p14="http://schemas.microsoft.com/office/powerpoint/2010/main" xmlns="" val="40306711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3600"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Phong cách quản lý dự án</a:t>
            </a:r>
            <a:endParaRPr lang="en-US" sz="36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C791AC0B-2C33-42ED-986B-D4636B083B47}" type="slidenum">
              <a:rPr lang="en-US" smtClean="0"/>
              <a:pPr/>
              <a:t>16</a:t>
            </a:fld>
            <a:endParaRPr lang="en-US"/>
          </a:p>
        </p:txBody>
      </p:sp>
      <p:sp>
        <p:nvSpPr>
          <p:cNvPr id="5" name="Rectangle 3"/>
          <p:cNvSpPr txBox="1">
            <a:spLocks noChangeArrowheads="1"/>
          </p:cNvSpPr>
          <p:nvPr/>
        </p:nvSpPr>
        <p:spPr>
          <a:xfrm>
            <a:off x="685800" y="1601258"/>
            <a:ext cx="3770312" cy="4114800"/>
          </a:xfrm>
          <a:prstGeom prst="rect">
            <a:avLst/>
          </a:prstGeom>
          <a:noFill/>
          <a:ln/>
          <a:extLst>
            <a:ext uri="{91240B29-F687-4F45-9708-019B960494DF}">
              <a14:hiddenLine xmlns:a14="http://schemas.microsoft.com/office/drawing/2010/main" xmlns="" w="9525" cap="flat" cmpd="sng" algn="ctr">
                <a:solidFill>
                  <a:schemeClr val="tx1"/>
                </a:solidFill>
                <a:prstDash val="solid"/>
                <a:miter lim="800000"/>
                <a:headEnd/>
                <a:tailEnd/>
              </a14:hiddenLine>
            </a:ext>
          </a:extLst>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0000"/>
              </a:lnSpc>
            </a:pPr>
            <a:r>
              <a:rPr lang="fr-FR" smtClean="0">
                <a:latin typeface="Times New Roman" pitchFamily="18" charset="0"/>
                <a:cs typeface="Times New Roman" pitchFamily="18" charset="0"/>
              </a:rPr>
              <a:t>(2) Một đề tài nghiên cứu khoa học: Không có sáng kiến mới, cứ quanh quẩn với các phương pháp cũ, công nghệ cũ</a:t>
            </a:r>
            <a:endParaRPr lang="fr-FR">
              <a:latin typeface="Times New Roman" pitchFamily="18" charset="0"/>
              <a:cs typeface="Times New Roman" pitchFamily="18" charset="0"/>
            </a:endParaRPr>
          </a:p>
        </p:txBody>
      </p:sp>
      <p:grpSp>
        <p:nvGrpSpPr>
          <p:cNvPr id="6" name="Group 4"/>
          <p:cNvGrpSpPr>
            <a:grpSpLocks/>
          </p:cNvGrpSpPr>
          <p:nvPr/>
        </p:nvGrpSpPr>
        <p:grpSpPr bwMode="auto">
          <a:xfrm>
            <a:off x="5264150" y="1575329"/>
            <a:ext cx="3098800" cy="1808162"/>
            <a:chOff x="3115" y="1059"/>
            <a:chExt cx="1952" cy="1139"/>
          </a:xfrm>
        </p:grpSpPr>
        <p:sp>
          <p:nvSpPr>
            <p:cNvPr id="7" name="Line 5"/>
            <p:cNvSpPr>
              <a:spLocks noChangeShapeType="1"/>
            </p:cNvSpPr>
            <p:nvPr/>
          </p:nvSpPr>
          <p:spPr bwMode="auto">
            <a:xfrm>
              <a:off x="3115" y="1059"/>
              <a:ext cx="1" cy="11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2800">
                <a:latin typeface="Times New Roman" pitchFamily="18" charset="0"/>
                <a:cs typeface="Times New Roman" pitchFamily="18" charset="0"/>
              </a:endParaRPr>
            </a:p>
          </p:txBody>
        </p:sp>
        <p:sp>
          <p:nvSpPr>
            <p:cNvPr id="8" name="Line 6"/>
            <p:cNvSpPr>
              <a:spLocks noChangeShapeType="1"/>
            </p:cNvSpPr>
            <p:nvPr/>
          </p:nvSpPr>
          <p:spPr bwMode="auto">
            <a:xfrm>
              <a:off x="3115" y="2197"/>
              <a:ext cx="1952" cy="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2800">
                <a:latin typeface="Times New Roman" pitchFamily="18" charset="0"/>
                <a:cs typeface="Times New Roman" pitchFamily="18" charset="0"/>
              </a:endParaRPr>
            </a:p>
          </p:txBody>
        </p:sp>
        <p:sp>
          <p:nvSpPr>
            <p:cNvPr id="9" name="Freeform 7"/>
            <p:cNvSpPr>
              <a:spLocks/>
            </p:cNvSpPr>
            <p:nvPr/>
          </p:nvSpPr>
          <p:spPr bwMode="auto">
            <a:xfrm>
              <a:off x="3330" y="1256"/>
              <a:ext cx="1062" cy="620"/>
            </a:xfrm>
            <a:custGeom>
              <a:avLst/>
              <a:gdLst>
                <a:gd name="T0" fmla="*/ 0 w 1905"/>
                <a:gd name="T1" fmla="*/ 1178 h 1178"/>
                <a:gd name="T2" fmla="*/ 45 w 1905"/>
                <a:gd name="T3" fmla="*/ 863 h 1178"/>
                <a:gd name="T4" fmla="*/ 90 w 1905"/>
                <a:gd name="T5" fmla="*/ 608 h 1178"/>
                <a:gd name="T6" fmla="*/ 150 w 1905"/>
                <a:gd name="T7" fmla="*/ 518 h 1178"/>
                <a:gd name="T8" fmla="*/ 240 w 1905"/>
                <a:gd name="T9" fmla="*/ 488 h 1178"/>
                <a:gd name="T10" fmla="*/ 360 w 1905"/>
                <a:gd name="T11" fmla="*/ 398 h 1178"/>
                <a:gd name="T12" fmla="*/ 645 w 1905"/>
                <a:gd name="T13" fmla="*/ 323 h 1178"/>
                <a:gd name="T14" fmla="*/ 810 w 1905"/>
                <a:gd name="T15" fmla="*/ 458 h 1178"/>
                <a:gd name="T16" fmla="*/ 840 w 1905"/>
                <a:gd name="T17" fmla="*/ 548 h 1178"/>
                <a:gd name="T18" fmla="*/ 915 w 1905"/>
                <a:gd name="T19" fmla="*/ 743 h 1178"/>
                <a:gd name="T20" fmla="*/ 810 w 1905"/>
                <a:gd name="T21" fmla="*/ 998 h 1178"/>
                <a:gd name="T22" fmla="*/ 690 w 1905"/>
                <a:gd name="T23" fmla="*/ 1013 h 1178"/>
                <a:gd name="T24" fmla="*/ 495 w 1905"/>
                <a:gd name="T25" fmla="*/ 983 h 1178"/>
                <a:gd name="T26" fmla="*/ 450 w 1905"/>
                <a:gd name="T27" fmla="*/ 938 h 1178"/>
                <a:gd name="T28" fmla="*/ 330 w 1905"/>
                <a:gd name="T29" fmla="*/ 893 h 1178"/>
                <a:gd name="T30" fmla="*/ 240 w 1905"/>
                <a:gd name="T31" fmla="*/ 803 h 1178"/>
                <a:gd name="T32" fmla="*/ 180 w 1905"/>
                <a:gd name="T33" fmla="*/ 608 h 1178"/>
                <a:gd name="T34" fmla="*/ 105 w 1905"/>
                <a:gd name="T35" fmla="*/ 383 h 1178"/>
                <a:gd name="T36" fmla="*/ 120 w 1905"/>
                <a:gd name="T37" fmla="*/ 263 h 1178"/>
                <a:gd name="T38" fmla="*/ 165 w 1905"/>
                <a:gd name="T39" fmla="*/ 248 h 1178"/>
                <a:gd name="T40" fmla="*/ 270 w 1905"/>
                <a:gd name="T41" fmla="*/ 233 h 1178"/>
                <a:gd name="T42" fmla="*/ 450 w 1905"/>
                <a:gd name="T43" fmla="*/ 83 h 1178"/>
                <a:gd name="T44" fmla="*/ 765 w 1905"/>
                <a:gd name="T45" fmla="*/ 8 h 1178"/>
                <a:gd name="T46" fmla="*/ 885 w 1905"/>
                <a:gd name="T47" fmla="*/ 23 h 1178"/>
                <a:gd name="T48" fmla="*/ 915 w 1905"/>
                <a:gd name="T49" fmla="*/ 113 h 1178"/>
                <a:gd name="T50" fmla="*/ 945 w 1905"/>
                <a:gd name="T51" fmla="*/ 158 h 1178"/>
                <a:gd name="T52" fmla="*/ 1035 w 1905"/>
                <a:gd name="T53" fmla="*/ 338 h 1178"/>
                <a:gd name="T54" fmla="*/ 1185 w 1905"/>
                <a:gd name="T55" fmla="*/ 728 h 1178"/>
                <a:gd name="T56" fmla="*/ 1185 w 1905"/>
                <a:gd name="T57" fmla="*/ 878 h 1178"/>
                <a:gd name="T58" fmla="*/ 945 w 1905"/>
                <a:gd name="T59" fmla="*/ 968 h 1178"/>
                <a:gd name="T60" fmla="*/ 780 w 1905"/>
                <a:gd name="T61" fmla="*/ 863 h 1178"/>
                <a:gd name="T62" fmla="*/ 645 w 1905"/>
                <a:gd name="T63" fmla="*/ 728 h 1178"/>
                <a:gd name="T64" fmla="*/ 825 w 1905"/>
                <a:gd name="T65" fmla="*/ 203 h 1178"/>
                <a:gd name="T66" fmla="*/ 1005 w 1905"/>
                <a:gd name="T67" fmla="*/ 173 h 1178"/>
                <a:gd name="T68" fmla="*/ 1050 w 1905"/>
                <a:gd name="T69" fmla="*/ 158 h 1178"/>
                <a:gd name="T70" fmla="*/ 1290 w 1905"/>
                <a:gd name="T71" fmla="*/ 188 h 1178"/>
                <a:gd name="T72" fmla="*/ 1710 w 1905"/>
                <a:gd name="T73" fmla="*/ 698 h 1178"/>
                <a:gd name="T74" fmla="*/ 1530 w 1905"/>
                <a:gd name="T75" fmla="*/ 938 h 1178"/>
                <a:gd name="T76" fmla="*/ 1395 w 1905"/>
                <a:gd name="T77" fmla="*/ 953 h 1178"/>
                <a:gd name="T78" fmla="*/ 1185 w 1905"/>
                <a:gd name="T79" fmla="*/ 938 h 1178"/>
                <a:gd name="T80" fmla="*/ 1125 w 1905"/>
                <a:gd name="T81" fmla="*/ 788 h 1178"/>
                <a:gd name="T82" fmla="*/ 1140 w 1905"/>
                <a:gd name="T83" fmla="*/ 203 h 1178"/>
                <a:gd name="T84" fmla="*/ 1245 w 1905"/>
                <a:gd name="T85" fmla="*/ 83 h 1178"/>
                <a:gd name="T86" fmla="*/ 1485 w 1905"/>
                <a:gd name="T87" fmla="*/ 53 h 1178"/>
                <a:gd name="T88" fmla="*/ 1575 w 1905"/>
                <a:gd name="T89" fmla="*/ 38 h 1178"/>
                <a:gd name="T90" fmla="*/ 1680 w 1905"/>
                <a:gd name="T91" fmla="*/ 53 h 1178"/>
                <a:gd name="T92" fmla="*/ 1710 w 1905"/>
                <a:gd name="T93" fmla="*/ 113 h 1178"/>
                <a:gd name="T94" fmla="*/ 1740 w 1905"/>
                <a:gd name="T95" fmla="*/ 293 h 1178"/>
                <a:gd name="T96" fmla="*/ 1815 w 1905"/>
                <a:gd name="T97" fmla="*/ 818 h 1178"/>
                <a:gd name="T98" fmla="*/ 1785 w 1905"/>
                <a:gd name="T99" fmla="*/ 1043 h 1178"/>
                <a:gd name="T100" fmla="*/ 1725 w 1905"/>
                <a:gd name="T101" fmla="*/ 1073 h 1178"/>
                <a:gd name="T102" fmla="*/ 1680 w 1905"/>
                <a:gd name="T103" fmla="*/ 878 h 1178"/>
                <a:gd name="T104" fmla="*/ 1680 w 1905"/>
                <a:gd name="T105" fmla="*/ 428 h 1178"/>
                <a:gd name="T106" fmla="*/ 1710 w 1905"/>
                <a:gd name="T107" fmla="*/ 293 h 1178"/>
                <a:gd name="T108" fmla="*/ 1905 w 1905"/>
                <a:gd name="T109" fmla="*/ 248 h 1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05" h="1178">
                  <a:moveTo>
                    <a:pt x="0" y="1178"/>
                  </a:moveTo>
                  <a:cubicBezTo>
                    <a:pt x="21" y="1074"/>
                    <a:pt x="28" y="968"/>
                    <a:pt x="45" y="863"/>
                  </a:cubicBezTo>
                  <a:cubicBezTo>
                    <a:pt x="58" y="788"/>
                    <a:pt x="51" y="678"/>
                    <a:pt x="90" y="608"/>
                  </a:cubicBezTo>
                  <a:cubicBezTo>
                    <a:pt x="108" y="576"/>
                    <a:pt x="130" y="548"/>
                    <a:pt x="150" y="518"/>
                  </a:cubicBezTo>
                  <a:cubicBezTo>
                    <a:pt x="168" y="492"/>
                    <a:pt x="210" y="498"/>
                    <a:pt x="240" y="488"/>
                  </a:cubicBezTo>
                  <a:cubicBezTo>
                    <a:pt x="280" y="458"/>
                    <a:pt x="319" y="427"/>
                    <a:pt x="360" y="398"/>
                  </a:cubicBezTo>
                  <a:cubicBezTo>
                    <a:pt x="493" y="303"/>
                    <a:pt x="434" y="339"/>
                    <a:pt x="645" y="323"/>
                  </a:cubicBezTo>
                  <a:cubicBezTo>
                    <a:pt x="743" y="347"/>
                    <a:pt x="751" y="369"/>
                    <a:pt x="810" y="458"/>
                  </a:cubicBezTo>
                  <a:cubicBezTo>
                    <a:pt x="828" y="484"/>
                    <a:pt x="822" y="522"/>
                    <a:pt x="840" y="548"/>
                  </a:cubicBezTo>
                  <a:cubicBezTo>
                    <a:pt x="881" y="610"/>
                    <a:pt x="892" y="673"/>
                    <a:pt x="915" y="743"/>
                  </a:cubicBezTo>
                  <a:cubicBezTo>
                    <a:pt x="907" y="826"/>
                    <a:pt x="917" y="962"/>
                    <a:pt x="810" y="998"/>
                  </a:cubicBezTo>
                  <a:cubicBezTo>
                    <a:pt x="772" y="1011"/>
                    <a:pt x="730" y="1008"/>
                    <a:pt x="690" y="1013"/>
                  </a:cubicBezTo>
                  <a:cubicBezTo>
                    <a:pt x="625" y="1006"/>
                    <a:pt x="552" y="1016"/>
                    <a:pt x="495" y="983"/>
                  </a:cubicBezTo>
                  <a:cubicBezTo>
                    <a:pt x="477" y="972"/>
                    <a:pt x="469" y="948"/>
                    <a:pt x="450" y="938"/>
                  </a:cubicBezTo>
                  <a:cubicBezTo>
                    <a:pt x="412" y="918"/>
                    <a:pt x="370" y="908"/>
                    <a:pt x="330" y="893"/>
                  </a:cubicBezTo>
                  <a:cubicBezTo>
                    <a:pt x="300" y="863"/>
                    <a:pt x="270" y="833"/>
                    <a:pt x="240" y="803"/>
                  </a:cubicBezTo>
                  <a:cubicBezTo>
                    <a:pt x="232" y="795"/>
                    <a:pt x="181" y="610"/>
                    <a:pt x="180" y="608"/>
                  </a:cubicBezTo>
                  <a:cubicBezTo>
                    <a:pt x="154" y="530"/>
                    <a:pt x="125" y="462"/>
                    <a:pt x="105" y="383"/>
                  </a:cubicBezTo>
                  <a:cubicBezTo>
                    <a:pt x="110" y="343"/>
                    <a:pt x="104" y="300"/>
                    <a:pt x="120" y="263"/>
                  </a:cubicBezTo>
                  <a:cubicBezTo>
                    <a:pt x="126" y="249"/>
                    <a:pt x="149" y="251"/>
                    <a:pt x="165" y="248"/>
                  </a:cubicBezTo>
                  <a:cubicBezTo>
                    <a:pt x="200" y="241"/>
                    <a:pt x="235" y="238"/>
                    <a:pt x="270" y="233"/>
                  </a:cubicBezTo>
                  <a:cubicBezTo>
                    <a:pt x="348" y="207"/>
                    <a:pt x="373" y="121"/>
                    <a:pt x="450" y="83"/>
                  </a:cubicBezTo>
                  <a:cubicBezTo>
                    <a:pt x="533" y="42"/>
                    <a:pt x="672" y="24"/>
                    <a:pt x="765" y="8"/>
                  </a:cubicBezTo>
                  <a:cubicBezTo>
                    <a:pt x="805" y="13"/>
                    <a:pt x="852" y="0"/>
                    <a:pt x="885" y="23"/>
                  </a:cubicBezTo>
                  <a:cubicBezTo>
                    <a:pt x="911" y="41"/>
                    <a:pt x="902" y="84"/>
                    <a:pt x="915" y="113"/>
                  </a:cubicBezTo>
                  <a:cubicBezTo>
                    <a:pt x="922" y="129"/>
                    <a:pt x="937" y="142"/>
                    <a:pt x="945" y="158"/>
                  </a:cubicBezTo>
                  <a:cubicBezTo>
                    <a:pt x="975" y="218"/>
                    <a:pt x="997" y="281"/>
                    <a:pt x="1035" y="338"/>
                  </a:cubicBezTo>
                  <a:cubicBezTo>
                    <a:pt x="1059" y="482"/>
                    <a:pt x="1121" y="600"/>
                    <a:pt x="1185" y="728"/>
                  </a:cubicBezTo>
                  <a:cubicBezTo>
                    <a:pt x="1192" y="769"/>
                    <a:pt x="1215" y="836"/>
                    <a:pt x="1185" y="878"/>
                  </a:cubicBezTo>
                  <a:cubicBezTo>
                    <a:pt x="1135" y="948"/>
                    <a:pt x="1021" y="955"/>
                    <a:pt x="945" y="968"/>
                  </a:cubicBezTo>
                  <a:cubicBezTo>
                    <a:pt x="863" y="941"/>
                    <a:pt x="881" y="952"/>
                    <a:pt x="780" y="863"/>
                  </a:cubicBezTo>
                  <a:cubicBezTo>
                    <a:pt x="732" y="821"/>
                    <a:pt x="645" y="728"/>
                    <a:pt x="645" y="728"/>
                  </a:cubicBezTo>
                  <a:cubicBezTo>
                    <a:pt x="662" y="518"/>
                    <a:pt x="593" y="273"/>
                    <a:pt x="825" y="203"/>
                  </a:cubicBezTo>
                  <a:cubicBezTo>
                    <a:pt x="883" y="186"/>
                    <a:pt x="947" y="192"/>
                    <a:pt x="1005" y="173"/>
                  </a:cubicBezTo>
                  <a:cubicBezTo>
                    <a:pt x="1020" y="168"/>
                    <a:pt x="1035" y="163"/>
                    <a:pt x="1050" y="158"/>
                  </a:cubicBezTo>
                  <a:cubicBezTo>
                    <a:pt x="1130" y="166"/>
                    <a:pt x="1216" y="156"/>
                    <a:pt x="1290" y="188"/>
                  </a:cubicBezTo>
                  <a:cubicBezTo>
                    <a:pt x="1507" y="283"/>
                    <a:pt x="1654" y="474"/>
                    <a:pt x="1710" y="698"/>
                  </a:cubicBezTo>
                  <a:cubicBezTo>
                    <a:pt x="1692" y="770"/>
                    <a:pt x="1613" y="912"/>
                    <a:pt x="1530" y="938"/>
                  </a:cubicBezTo>
                  <a:cubicBezTo>
                    <a:pt x="1487" y="951"/>
                    <a:pt x="1440" y="948"/>
                    <a:pt x="1395" y="953"/>
                  </a:cubicBezTo>
                  <a:cubicBezTo>
                    <a:pt x="1325" y="948"/>
                    <a:pt x="1253" y="955"/>
                    <a:pt x="1185" y="938"/>
                  </a:cubicBezTo>
                  <a:cubicBezTo>
                    <a:pt x="1149" y="929"/>
                    <a:pt x="1131" y="813"/>
                    <a:pt x="1125" y="788"/>
                  </a:cubicBezTo>
                  <a:cubicBezTo>
                    <a:pt x="1130" y="593"/>
                    <a:pt x="1131" y="398"/>
                    <a:pt x="1140" y="203"/>
                  </a:cubicBezTo>
                  <a:cubicBezTo>
                    <a:pt x="1143" y="148"/>
                    <a:pt x="1192" y="94"/>
                    <a:pt x="1245" y="83"/>
                  </a:cubicBezTo>
                  <a:cubicBezTo>
                    <a:pt x="1324" y="67"/>
                    <a:pt x="1405" y="66"/>
                    <a:pt x="1485" y="53"/>
                  </a:cubicBezTo>
                  <a:cubicBezTo>
                    <a:pt x="1515" y="48"/>
                    <a:pt x="1545" y="43"/>
                    <a:pt x="1575" y="38"/>
                  </a:cubicBezTo>
                  <a:cubicBezTo>
                    <a:pt x="1610" y="43"/>
                    <a:pt x="1649" y="36"/>
                    <a:pt x="1680" y="53"/>
                  </a:cubicBezTo>
                  <a:cubicBezTo>
                    <a:pt x="1700" y="64"/>
                    <a:pt x="1705" y="91"/>
                    <a:pt x="1710" y="113"/>
                  </a:cubicBezTo>
                  <a:cubicBezTo>
                    <a:pt x="1725" y="172"/>
                    <a:pt x="1732" y="233"/>
                    <a:pt x="1740" y="293"/>
                  </a:cubicBezTo>
                  <a:cubicBezTo>
                    <a:pt x="1762" y="467"/>
                    <a:pt x="1781" y="646"/>
                    <a:pt x="1815" y="818"/>
                  </a:cubicBezTo>
                  <a:cubicBezTo>
                    <a:pt x="1805" y="893"/>
                    <a:pt x="1810" y="972"/>
                    <a:pt x="1785" y="1043"/>
                  </a:cubicBezTo>
                  <a:cubicBezTo>
                    <a:pt x="1778" y="1064"/>
                    <a:pt x="1742" y="1087"/>
                    <a:pt x="1725" y="1073"/>
                  </a:cubicBezTo>
                  <a:cubicBezTo>
                    <a:pt x="1706" y="1058"/>
                    <a:pt x="1684" y="905"/>
                    <a:pt x="1680" y="878"/>
                  </a:cubicBezTo>
                  <a:cubicBezTo>
                    <a:pt x="1663" y="636"/>
                    <a:pt x="1657" y="684"/>
                    <a:pt x="1680" y="428"/>
                  </a:cubicBezTo>
                  <a:cubicBezTo>
                    <a:pt x="1684" y="382"/>
                    <a:pt x="1677" y="326"/>
                    <a:pt x="1710" y="293"/>
                  </a:cubicBezTo>
                  <a:cubicBezTo>
                    <a:pt x="1759" y="244"/>
                    <a:pt x="1845" y="248"/>
                    <a:pt x="1905" y="248"/>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sz="2800">
                <a:latin typeface="Times New Roman" pitchFamily="18" charset="0"/>
                <a:cs typeface="Times New Roman" pitchFamily="18" charset="0"/>
              </a:endParaRPr>
            </a:p>
          </p:txBody>
        </p:sp>
      </p:grpSp>
      <p:sp>
        <p:nvSpPr>
          <p:cNvPr id="10" name="Text Box 8"/>
          <p:cNvSpPr txBox="1">
            <a:spLocks noChangeArrowheads="1"/>
          </p:cNvSpPr>
          <p:nvPr/>
        </p:nvSpPr>
        <p:spPr bwMode="auto">
          <a:xfrm>
            <a:off x="4953000" y="3675062"/>
            <a:ext cx="4343400" cy="485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8000" tIns="10800" rIns="18000" bIns="10800"/>
          <a:lstStyle/>
          <a:p>
            <a:pPr eaLnBrk="1" hangingPunct="1"/>
            <a:r>
              <a:rPr lang="en-US" sz="2000">
                <a:latin typeface="Times New Roman" pitchFamily="18" charset="0"/>
                <a:cs typeface="Times New Roman" pitchFamily="18" charset="0"/>
              </a:rPr>
              <a:t>(2) Quản lí theo kiểu mất phương hướng</a:t>
            </a:r>
          </a:p>
        </p:txBody>
      </p:sp>
    </p:spTree>
    <p:extLst>
      <p:ext uri="{BB962C8B-B14F-4D97-AF65-F5344CB8AC3E}">
        <p14:creationId xmlns:p14="http://schemas.microsoft.com/office/powerpoint/2010/main" xmlns="" val="843357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3600"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Phong cách quản lý dự án</a:t>
            </a:r>
            <a:endParaRPr lang="en-US" sz="36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normAutofit/>
          </a:bodyPr>
          <a:lstStyle/>
          <a:p>
            <a:fld id="{C791AC0B-2C33-42ED-986B-D4636B083B47}" type="slidenum">
              <a:rPr lang="en-US" smtClean="0"/>
              <a:pPr/>
              <a:t>17</a:t>
            </a:fld>
            <a:endParaRPr lang="en-US"/>
          </a:p>
        </p:txBody>
      </p:sp>
      <p:sp>
        <p:nvSpPr>
          <p:cNvPr id="6" name="Rectangle 4"/>
          <p:cNvSpPr txBox="1">
            <a:spLocks noChangeArrowheads="1"/>
          </p:cNvSpPr>
          <p:nvPr/>
        </p:nvSpPr>
        <p:spPr>
          <a:xfrm>
            <a:off x="685800" y="1751261"/>
            <a:ext cx="3962400" cy="4114800"/>
          </a:xfrm>
          <a:prstGeom prst="rect">
            <a:avLst/>
          </a:prstGeom>
          <a:noFill/>
          <a:ln/>
          <a:extLst>
            <a:ext uri="{91240B29-F687-4F45-9708-019B960494DF}">
              <a14:hiddenLine xmlns:a14="http://schemas.microsoft.com/office/drawing/2010/main" xmlns="" w="9525" cap="flat" cmpd="sng" algn="ctr">
                <a:solidFill>
                  <a:schemeClr val="tx1"/>
                </a:solidFill>
                <a:prstDash val="solid"/>
                <a:miter lim="800000"/>
                <a:headEnd/>
                <a:tailEnd/>
              </a14:hiddenLine>
            </a:ext>
          </a:extLst>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0000"/>
              </a:lnSpc>
            </a:pPr>
            <a:r>
              <a:rPr lang="fr-FR" smtClean="0">
                <a:latin typeface="Times New Roman" pitchFamily="18" charset="0"/>
                <a:cs typeface="Times New Roman" pitchFamily="18" charset="0"/>
              </a:rPr>
              <a:t>(3)  Không lo lắng đến thời hạn giao nộp sản phẩm, đến khi dự án sắp hết hạn thì mới lo huy động thật đông người làm cho xong</a:t>
            </a:r>
            <a:endParaRPr lang="fr-FR">
              <a:latin typeface="Times New Roman" pitchFamily="18" charset="0"/>
              <a:cs typeface="Times New Roman" pitchFamily="18" charset="0"/>
            </a:endParaRPr>
          </a:p>
        </p:txBody>
      </p:sp>
      <p:grpSp>
        <p:nvGrpSpPr>
          <p:cNvPr id="7" name="Group 6"/>
          <p:cNvGrpSpPr>
            <a:grpSpLocks/>
          </p:cNvGrpSpPr>
          <p:nvPr/>
        </p:nvGrpSpPr>
        <p:grpSpPr bwMode="auto">
          <a:xfrm>
            <a:off x="5486400" y="2286000"/>
            <a:ext cx="2819400" cy="2286000"/>
            <a:chOff x="528" y="2652"/>
            <a:chExt cx="1284" cy="1138"/>
          </a:xfrm>
        </p:grpSpPr>
        <p:sp>
          <p:nvSpPr>
            <p:cNvPr id="8" name="Line 7"/>
            <p:cNvSpPr>
              <a:spLocks noChangeShapeType="1"/>
            </p:cNvSpPr>
            <p:nvPr/>
          </p:nvSpPr>
          <p:spPr bwMode="auto">
            <a:xfrm>
              <a:off x="528" y="2652"/>
              <a:ext cx="0" cy="11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 name="Line 8"/>
            <p:cNvSpPr>
              <a:spLocks noChangeShapeType="1"/>
            </p:cNvSpPr>
            <p:nvPr/>
          </p:nvSpPr>
          <p:spPr bwMode="auto">
            <a:xfrm>
              <a:off x="528" y="3790"/>
              <a:ext cx="1284"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 name="Line 9"/>
            <p:cNvSpPr>
              <a:spLocks noChangeShapeType="1"/>
            </p:cNvSpPr>
            <p:nvPr/>
          </p:nvSpPr>
          <p:spPr bwMode="auto">
            <a:xfrm>
              <a:off x="528" y="3410"/>
              <a:ext cx="48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sp>
          <p:nvSpPr>
            <p:cNvPr id="11" name="Line 10"/>
            <p:cNvSpPr>
              <a:spLocks noChangeShapeType="1"/>
            </p:cNvSpPr>
            <p:nvPr/>
          </p:nvSpPr>
          <p:spPr bwMode="auto">
            <a:xfrm flipV="1">
              <a:off x="1010" y="2804"/>
              <a:ext cx="722" cy="60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grpSp>
      <p:sp>
        <p:nvSpPr>
          <p:cNvPr id="12" name="Text Box 11"/>
          <p:cNvSpPr txBox="1">
            <a:spLocks noChangeArrowheads="1"/>
          </p:cNvSpPr>
          <p:nvPr/>
        </p:nvSpPr>
        <p:spPr bwMode="auto">
          <a:xfrm>
            <a:off x="5520267" y="4868333"/>
            <a:ext cx="3352800" cy="482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8000" tIns="10800" rIns="18000" bIns="10800"/>
          <a:lstStyle/>
          <a:p>
            <a:pPr eaLnBrk="1" hangingPunct="1"/>
            <a:r>
              <a:rPr lang="en-US" sz="2000">
                <a:latin typeface="Times New Roman" pitchFamily="18" charset="0"/>
                <a:cs typeface="Times New Roman" pitchFamily="18" charset="0"/>
              </a:rPr>
              <a:t>(3) Quản lí nước đến chân mới nhảy </a:t>
            </a:r>
          </a:p>
        </p:txBody>
      </p:sp>
    </p:spTree>
    <p:extLst>
      <p:ext uri="{BB962C8B-B14F-4D97-AF65-F5344CB8AC3E}">
        <p14:creationId xmlns:p14="http://schemas.microsoft.com/office/powerpoint/2010/main" xmlns="" val="21407279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3600"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Phong cách quản lý dự án</a:t>
            </a:r>
            <a:endParaRPr lang="en-US" sz="36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791AC0B-2C33-42ED-986B-D4636B083B47}" type="slidenum">
              <a:rPr lang="en-US" smtClean="0"/>
              <a:pPr/>
              <a:t>18</a:t>
            </a:fld>
            <a:endParaRPr lang="en-US"/>
          </a:p>
        </p:txBody>
      </p:sp>
      <p:sp>
        <p:nvSpPr>
          <p:cNvPr id="5" name="Rectangle 3"/>
          <p:cNvSpPr txBox="1">
            <a:spLocks noChangeArrowheads="1"/>
          </p:cNvSpPr>
          <p:nvPr/>
        </p:nvSpPr>
        <p:spPr>
          <a:xfrm>
            <a:off x="720436" y="1752600"/>
            <a:ext cx="4191000" cy="4114800"/>
          </a:xfrm>
          <a:prstGeom prst="rect">
            <a:avLst/>
          </a:prstGeom>
          <a:noFill/>
          <a:ln/>
          <a:extLst>
            <a:ext uri="{91240B29-F687-4F45-9708-019B960494DF}">
              <a14:hiddenLine xmlns:a14="http://schemas.microsoft.com/office/drawing/2010/main" xmlns="" w="9525" cap="flat" cmpd="sng" algn="ctr">
                <a:solidFill>
                  <a:schemeClr val="tx1"/>
                </a:solidFill>
                <a:prstDash val="solid"/>
                <a:miter lim="800000"/>
                <a:headEnd/>
                <a:tailEnd/>
              </a14:hiddenLine>
            </a:ext>
          </a:extLst>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0000"/>
              </a:lnSpc>
            </a:pPr>
            <a:r>
              <a:rPr lang="fr-FR" smtClean="0">
                <a:latin typeface="Times New Roman" pitchFamily="18" charset="0"/>
                <a:cs typeface="Times New Roman" pitchFamily="18" charset="0"/>
              </a:rPr>
              <a:t>(4) Quản lý chủ động, tích cực.  Suốt quá trình thực hiện dự án không bị động về kinh phí, nhân lực và tiến độ đảm bảo (lý tưởng).</a:t>
            </a:r>
          </a:p>
          <a:p>
            <a:pPr algn="just">
              <a:lnSpc>
                <a:spcPct val="120000"/>
              </a:lnSpc>
            </a:pPr>
            <a:endParaRPr lang="en-US">
              <a:latin typeface="Times New Roman" pitchFamily="18" charset="0"/>
              <a:cs typeface="Times New Roman" pitchFamily="18" charset="0"/>
            </a:endParaRPr>
          </a:p>
        </p:txBody>
      </p:sp>
      <p:grpSp>
        <p:nvGrpSpPr>
          <p:cNvPr id="6" name="Group 4"/>
          <p:cNvGrpSpPr>
            <a:grpSpLocks/>
          </p:cNvGrpSpPr>
          <p:nvPr/>
        </p:nvGrpSpPr>
        <p:grpSpPr bwMode="auto">
          <a:xfrm>
            <a:off x="5909732" y="2151062"/>
            <a:ext cx="2472267" cy="2358495"/>
            <a:chOff x="4926" y="7895"/>
            <a:chExt cx="2140" cy="1423"/>
          </a:xfrm>
        </p:grpSpPr>
        <p:sp>
          <p:nvSpPr>
            <p:cNvPr id="7" name="Line 5"/>
            <p:cNvSpPr>
              <a:spLocks noChangeShapeType="1"/>
            </p:cNvSpPr>
            <p:nvPr/>
          </p:nvSpPr>
          <p:spPr bwMode="auto">
            <a:xfrm>
              <a:off x="4926" y="7895"/>
              <a:ext cx="0" cy="14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 name="Line 6"/>
            <p:cNvSpPr>
              <a:spLocks noChangeShapeType="1"/>
            </p:cNvSpPr>
            <p:nvPr/>
          </p:nvSpPr>
          <p:spPr bwMode="auto">
            <a:xfrm>
              <a:off x="4926" y="9318"/>
              <a:ext cx="214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 name="Line 7"/>
            <p:cNvSpPr>
              <a:spLocks noChangeShapeType="1"/>
            </p:cNvSpPr>
            <p:nvPr/>
          </p:nvSpPr>
          <p:spPr bwMode="auto">
            <a:xfrm>
              <a:off x="4926" y="8559"/>
              <a:ext cx="1873"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en-US"/>
            </a:p>
          </p:txBody>
        </p:sp>
      </p:grpSp>
      <p:sp>
        <p:nvSpPr>
          <p:cNvPr id="10" name="Text Box 8"/>
          <p:cNvSpPr txBox="1">
            <a:spLocks noChangeArrowheads="1"/>
          </p:cNvSpPr>
          <p:nvPr/>
        </p:nvSpPr>
        <p:spPr bwMode="auto">
          <a:xfrm>
            <a:off x="5909732" y="4750857"/>
            <a:ext cx="2338388" cy="482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8000" tIns="10800" rIns="18000" bIns="10800"/>
          <a:lstStyle/>
          <a:p>
            <a:pPr eaLnBrk="1" hangingPunct="1"/>
            <a:r>
              <a:rPr lang="en-US" sz="2000">
                <a:latin typeface="Times New Roman" pitchFamily="18" charset="0"/>
                <a:cs typeface="Times New Roman" pitchFamily="18" charset="0"/>
              </a:rPr>
              <a:t>(4) Quản lí chủ động</a:t>
            </a:r>
          </a:p>
        </p:txBody>
      </p:sp>
    </p:spTree>
    <p:extLst>
      <p:ext uri="{BB962C8B-B14F-4D97-AF65-F5344CB8AC3E}">
        <p14:creationId xmlns:p14="http://schemas.microsoft.com/office/powerpoint/2010/main" xmlns="" val="37132382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91AC0B-2C33-42ED-986B-D4636B083B47}" type="slidenum">
              <a:rPr lang="en-US" smtClean="0"/>
              <a:pPr/>
              <a:t>19</a:t>
            </a:fld>
            <a:endParaRPr lang="en-US"/>
          </a:p>
        </p:txBody>
      </p:sp>
      <p:sp>
        <p:nvSpPr>
          <p:cNvPr id="5" name="Title 1"/>
          <p:cNvSpPr>
            <a:spLocks noGrp="1"/>
          </p:cNvSpPr>
          <p:nvPr>
            <p:ph type="title"/>
          </p:nvPr>
        </p:nvSpPr>
        <p:spPr>
          <a:xfrm>
            <a:off x="457200" y="274638"/>
            <a:ext cx="8229600" cy="1143000"/>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3800"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CÁC THUỘC TÍNH CỦA DỰ ÁN IT</a:t>
            </a:r>
            <a:endParaRPr lang="en-US" sz="38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2050" name="Picture 2" descr="C:\Users\ILOVEYOU\Desktop\351-thuatlanhdao.jpg"/>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3400" y="2209800"/>
            <a:ext cx="3810000" cy="2857500"/>
          </a:xfrm>
          <a:prstGeom prst="rect">
            <a:avLst/>
          </a:prstGeom>
          <a:noFill/>
          <a:extLst>
            <a:ext uri="{909E8E84-426E-40DD-AFC4-6F175D3DCCD1}">
              <a14:hiddenFill xmlns:a14="http://schemas.microsoft.com/office/drawing/2010/main" xmlns="">
                <a:solidFill>
                  <a:srgbClr val="FFFFFF"/>
                </a:solidFill>
              </a14:hiddenFill>
            </a:ext>
          </a:extLst>
        </p:spPr>
      </p:pic>
      <p:pic>
        <p:nvPicPr>
          <p:cNvPr id="2051" name="Picture 3" descr="C:\Users\ILOVEYOU\Desktop\seo-46.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05400" y="2095500"/>
            <a:ext cx="3048000" cy="30480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1066800" y="5410200"/>
            <a:ext cx="2863284" cy="553998"/>
          </a:xfrm>
          <a:prstGeom prst="rect">
            <a:avLst/>
          </a:prstGeom>
        </p:spPr>
        <p:txBody>
          <a:bodyPr wrap="none">
            <a:spAutoFit/>
          </a:bodyPr>
          <a:lstStyle/>
          <a:p>
            <a:r>
              <a:rPr lang="en-US" sz="3000" smtClean="0">
                <a:latin typeface="Times New Roman" pitchFamily="18" charset="0"/>
                <a:cs typeface="Times New Roman" pitchFamily="18" charset="0"/>
              </a:rPr>
              <a:t>Kết quả hữu hình</a:t>
            </a:r>
            <a:endParaRPr lang="en-US" sz="3000">
              <a:latin typeface="Times New Roman" pitchFamily="18" charset="0"/>
              <a:cs typeface="Times New Roman" pitchFamily="18" charset="0"/>
            </a:endParaRPr>
          </a:p>
        </p:txBody>
      </p:sp>
      <p:sp>
        <p:nvSpPr>
          <p:cNvPr id="9" name="Rectangle 8"/>
          <p:cNvSpPr/>
          <p:nvPr/>
        </p:nvSpPr>
        <p:spPr>
          <a:xfrm>
            <a:off x="5098473" y="5382491"/>
            <a:ext cx="3778599" cy="553998"/>
          </a:xfrm>
          <a:prstGeom prst="rect">
            <a:avLst/>
          </a:prstGeom>
        </p:spPr>
        <p:txBody>
          <a:bodyPr wrap="none">
            <a:spAutoFit/>
          </a:bodyPr>
          <a:lstStyle/>
          <a:p>
            <a:r>
              <a:rPr lang="en-US" sz="3000" smtClean="0">
                <a:latin typeface="Times New Roman" pitchFamily="18" charset="0"/>
                <a:cs typeface="Times New Roman" pitchFamily="18" charset="0"/>
              </a:rPr>
              <a:t>Khó kiểm soát phạm vi</a:t>
            </a:r>
            <a:endParaRPr lang="en-US" sz="3000">
              <a:latin typeface="Times New Roman" pitchFamily="18" charset="0"/>
              <a:cs typeface="Times New Roman" pitchFamily="18" charset="0"/>
            </a:endParaRPr>
          </a:p>
        </p:txBody>
      </p:sp>
    </p:spTree>
    <p:extLst>
      <p:ext uri="{BB962C8B-B14F-4D97-AF65-F5344CB8AC3E}">
        <p14:creationId xmlns:p14="http://schemas.microsoft.com/office/powerpoint/2010/main" xmlns="" val="279439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533400"/>
            <a:ext cx="3200400" cy="646331"/>
          </a:xfrm>
          <a:prstGeom prst="rect">
            <a:avLst/>
          </a:prstGeom>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600" b="1" kern="1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ea typeface="Verdana"/>
                <a:cs typeface="Times New Roman" pitchFamily="18" charset="0"/>
              </a:rPr>
              <a:t>NỘI DUNG</a:t>
            </a:r>
            <a:endParaRPr lang="en-US" sz="3600" b="1" kern="10"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ea typeface="Verdana"/>
              <a:cs typeface="Times New Roman" pitchFamily="18" charset="0"/>
            </a:endParaRPr>
          </a:p>
        </p:txBody>
      </p:sp>
      <p:sp>
        <p:nvSpPr>
          <p:cNvPr id="36" name="Content Placeholder 2"/>
          <p:cNvSpPr>
            <a:spLocks noGrp="1"/>
          </p:cNvSpPr>
          <p:nvPr>
            <p:ph sz="half" idx="1"/>
          </p:nvPr>
        </p:nvSpPr>
        <p:spPr>
          <a:xfrm>
            <a:off x="381000" y="1600200"/>
            <a:ext cx="8305800" cy="4648200"/>
          </a:xfrm>
        </p:spPr>
        <p:txBody>
          <a:bodyPr/>
          <a:lstStyle/>
          <a:p>
            <a:r>
              <a:rPr lang="en-US" smtClean="0">
                <a:latin typeface="Times New Roman" pitchFamily="18" charset="0"/>
                <a:cs typeface="Times New Roman" pitchFamily="18" charset="0"/>
              </a:rPr>
              <a:t>DỰ ÁN LÀ GÌ?</a:t>
            </a:r>
          </a:p>
          <a:p>
            <a:pPr lvl="1"/>
            <a:r>
              <a:rPr lang="en-US" smtClean="0">
                <a:latin typeface="Times New Roman" pitchFamily="18" charset="0"/>
                <a:cs typeface="Times New Roman" pitchFamily="18" charset="0"/>
              </a:rPr>
              <a:t>ĐẶC ĐIỂM CỦA DỰ ÁN</a:t>
            </a:r>
          </a:p>
          <a:p>
            <a:pPr lvl="1"/>
            <a:r>
              <a:rPr lang="en-US" smtClean="0">
                <a:latin typeface="Times New Roman" pitchFamily="18" charset="0"/>
                <a:cs typeface="Times New Roman" pitchFamily="18" charset="0"/>
              </a:rPr>
              <a:t>QUY TRÌNH DỰ ÁN</a:t>
            </a:r>
          </a:p>
          <a:p>
            <a:r>
              <a:rPr lang="en-US" smtClean="0">
                <a:latin typeface="Times New Roman" pitchFamily="18" charset="0"/>
                <a:cs typeface="Times New Roman" pitchFamily="18" charset="0"/>
              </a:rPr>
              <a:t>QUẢN LÝ DỰ ÁN LÀ GÌ?</a:t>
            </a:r>
          </a:p>
          <a:p>
            <a:r>
              <a:rPr lang="en-US" smtClean="0">
                <a:latin typeface="Times New Roman" pitchFamily="18" charset="0"/>
                <a:cs typeface="Times New Roman" pitchFamily="18" charset="0"/>
              </a:rPr>
              <a:t>CÁC PHONG CÁCH QUẢN LÝ DỰ ÁN</a:t>
            </a:r>
          </a:p>
          <a:p>
            <a:r>
              <a:rPr lang="en-US" smtClean="0">
                <a:latin typeface="Times New Roman" pitchFamily="18" charset="0"/>
                <a:cs typeface="Times New Roman" pitchFamily="18" charset="0"/>
              </a:rPr>
              <a:t>CÁC THUỘC TÍNH CỦA DỰ ÁN CNTT</a:t>
            </a:r>
          </a:p>
        </p:txBody>
      </p:sp>
      <p:sp>
        <p:nvSpPr>
          <p:cNvPr id="2" name="Slide Number Placeholder 1"/>
          <p:cNvSpPr>
            <a:spLocks noGrp="1"/>
          </p:cNvSpPr>
          <p:nvPr>
            <p:ph type="sldNum" sz="quarter" idx="12"/>
          </p:nvPr>
        </p:nvSpPr>
        <p:spPr/>
        <p:txBody>
          <a:bodyPr>
            <a:normAutofit/>
          </a:bodyPr>
          <a:lstStyle/>
          <a:p>
            <a:fld id="{64206613-E67E-436C-A3EC-A89053AB7685}"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91AC0B-2C33-42ED-986B-D4636B083B47}" type="slidenum">
              <a:rPr lang="en-US" smtClean="0"/>
              <a:pPr/>
              <a:t>20</a:t>
            </a:fld>
            <a:endParaRPr lang="en-US"/>
          </a:p>
        </p:txBody>
      </p:sp>
      <p:sp>
        <p:nvSpPr>
          <p:cNvPr id="5" name="Title 1"/>
          <p:cNvSpPr>
            <a:spLocks noGrp="1"/>
          </p:cNvSpPr>
          <p:nvPr>
            <p:ph type="title"/>
          </p:nvPr>
        </p:nvSpPr>
        <p:spPr>
          <a:xfrm>
            <a:off x="457200" y="274638"/>
            <a:ext cx="8229600" cy="1143000"/>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3800"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CÁC THUỘC TÍNH CỦA DỰ ÁN IT</a:t>
            </a:r>
            <a:endParaRPr lang="en-US" sz="38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3074" name="Picture 2" descr="C:\Users\ILOVEYOU\Desktop\trainguoc.jpg"/>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3401" y="2667001"/>
            <a:ext cx="3810000" cy="1981200"/>
          </a:xfrm>
          <a:prstGeom prst="rect">
            <a:avLst/>
          </a:prstGeom>
          <a:noFill/>
          <a:extLst>
            <a:ext uri="{909E8E84-426E-40DD-AFC4-6F175D3DCCD1}">
              <a14:hiddenFill xmlns:a14="http://schemas.microsoft.com/office/drawing/2010/main" xmlns="">
                <a:solidFill>
                  <a:srgbClr val="FFFFFF"/>
                </a:solidFill>
              </a14:hiddenFill>
            </a:ext>
          </a:extLst>
        </p:spPr>
      </p:pic>
      <p:pic>
        <p:nvPicPr>
          <p:cNvPr id="3075" name="Picture 3" descr="C:\Users\ILOVEYOU\Desktop\target.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76800" y="2017183"/>
            <a:ext cx="3581400" cy="268605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p:nvPr/>
        </p:nvSpPr>
        <p:spPr>
          <a:xfrm>
            <a:off x="1066800" y="5410200"/>
            <a:ext cx="2723118" cy="553998"/>
          </a:xfrm>
          <a:prstGeom prst="rect">
            <a:avLst/>
          </a:prstGeom>
        </p:spPr>
        <p:txBody>
          <a:bodyPr wrap="none">
            <a:spAutoFit/>
          </a:bodyPr>
          <a:lstStyle/>
          <a:p>
            <a:r>
              <a:rPr lang="en-US" sz="3000" smtClean="0">
                <a:latin typeface="Times New Roman" pitchFamily="18" charset="0"/>
                <a:cs typeface="Times New Roman" pitchFamily="18" charset="0"/>
              </a:rPr>
              <a:t>Trái ngược nhau</a:t>
            </a:r>
            <a:endParaRPr lang="en-US" sz="3000">
              <a:latin typeface="Times New Roman" pitchFamily="18" charset="0"/>
              <a:cs typeface="Times New Roman" pitchFamily="18" charset="0"/>
            </a:endParaRPr>
          </a:p>
        </p:txBody>
      </p:sp>
      <p:sp>
        <p:nvSpPr>
          <p:cNvPr id="10" name="Rectangle 9"/>
          <p:cNvSpPr/>
          <p:nvPr/>
        </p:nvSpPr>
        <p:spPr>
          <a:xfrm>
            <a:off x="5486400" y="5410200"/>
            <a:ext cx="2560316" cy="553998"/>
          </a:xfrm>
          <a:prstGeom prst="rect">
            <a:avLst/>
          </a:prstGeom>
        </p:spPr>
        <p:txBody>
          <a:bodyPr wrap="none">
            <a:spAutoFit/>
          </a:bodyPr>
          <a:lstStyle/>
          <a:p>
            <a:r>
              <a:rPr lang="en-US" sz="3000" smtClean="0">
                <a:latin typeface="Times New Roman" pitchFamily="18" charset="0"/>
                <a:cs typeface="Times New Roman" pitchFamily="18" charset="0"/>
              </a:rPr>
              <a:t>Nhiều mục tiêu</a:t>
            </a:r>
            <a:endParaRPr lang="en-US" sz="3000">
              <a:latin typeface="Times New Roman" pitchFamily="18" charset="0"/>
              <a:cs typeface="Times New Roman" pitchFamily="18" charset="0"/>
            </a:endParaRPr>
          </a:p>
        </p:txBody>
      </p:sp>
    </p:spTree>
    <p:extLst>
      <p:ext uri="{BB962C8B-B14F-4D97-AF65-F5344CB8AC3E}">
        <p14:creationId xmlns:p14="http://schemas.microsoft.com/office/powerpoint/2010/main" xmlns="" val="18251372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91AC0B-2C33-42ED-986B-D4636B083B47}" type="slidenum">
              <a:rPr lang="en-US" smtClean="0"/>
              <a:pPr/>
              <a:t>21</a:t>
            </a:fld>
            <a:endParaRPr lang="en-US"/>
          </a:p>
        </p:txBody>
      </p:sp>
      <p:sp>
        <p:nvSpPr>
          <p:cNvPr id="5" name="Title 1"/>
          <p:cNvSpPr>
            <a:spLocks noGrp="1"/>
          </p:cNvSpPr>
          <p:nvPr>
            <p:ph type="title"/>
          </p:nvPr>
        </p:nvSpPr>
        <p:spPr>
          <a:xfrm>
            <a:off x="457200" y="274638"/>
            <a:ext cx="8229600" cy="1143000"/>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3800"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CÁC THUỘC TÍNH CỦA DỰ ÁN IT</a:t>
            </a:r>
            <a:endParaRPr lang="en-US" sz="38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4098" name="Picture 2" descr="C:\Users\ILOVEYOU\Desktop\network.jpg"/>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838200" y="1981200"/>
            <a:ext cx="3759200" cy="28194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images135537_suy thoai.jpg"/>
          <p:cNvPicPr>
            <a:picLocks noChangeAspect="1"/>
          </p:cNvPicPr>
          <p:nvPr/>
        </p:nvPicPr>
        <p:blipFill>
          <a:blip r:embed="rId3" cstate="print"/>
          <a:stretch>
            <a:fillRect/>
          </a:stretch>
        </p:blipFill>
        <p:spPr>
          <a:xfrm>
            <a:off x="5061700" y="1752600"/>
            <a:ext cx="4048433" cy="2895601"/>
          </a:xfrm>
          <a:prstGeom prst="rect">
            <a:avLst/>
          </a:prstGeom>
        </p:spPr>
      </p:pic>
      <p:sp>
        <p:nvSpPr>
          <p:cNvPr id="8" name="Rectangle 7"/>
          <p:cNvSpPr/>
          <p:nvPr/>
        </p:nvSpPr>
        <p:spPr>
          <a:xfrm>
            <a:off x="1066800" y="5410200"/>
            <a:ext cx="3414717" cy="1015663"/>
          </a:xfrm>
          <a:prstGeom prst="rect">
            <a:avLst/>
          </a:prstGeom>
        </p:spPr>
        <p:txBody>
          <a:bodyPr wrap="none">
            <a:spAutoFit/>
          </a:bodyPr>
          <a:lstStyle/>
          <a:p>
            <a:r>
              <a:rPr lang="en-US" sz="3000" smtClean="0">
                <a:latin typeface="Times New Roman" pitchFamily="18" charset="0"/>
                <a:cs typeface="Times New Roman" pitchFamily="18" charset="0"/>
              </a:rPr>
              <a:t>Thay đổi quan trọng </a:t>
            </a:r>
          </a:p>
          <a:p>
            <a:pPr algn="ctr"/>
            <a:r>
              <a:rPr lang="en-US" sz="3000" smtClean="0">
                <a:latin typeface="Times New Roman" pitchFamily="18" charset="0"/>
                <a:cs typeface="Times New Roman" pitchFamily="18" charset="0"/>
              </a:rPr>
              <a:t>về tổ chức</a:t>
            </a:r>
            <a:endParaRPr lang="en-US" sz="3000">
              <a:latin typeface="Times New Roman" pitchFamily="18" charset="0"/>
              <a:cs typeface="Times New Roman" pitchFamily="18" charset="0"/>
            </a:endParaRPr>
          </a:p>
        </p:txBody>
      </p:sp>
      <p:sp>
        <p:nvSpPr>
          <p:cNvPr id="9" name="Rectangle 8"/>
          <p:cNvSpPr/>
          <p:nvPr/>
        </p:nvSpPr>
        <p:spPr>
          <a:xfrm>
            <a:off x="5956440" y="5364033"/>
            <a:ext cx="2258952" cy="553998"/>
          </a:xfrm>
          <a:prstGeom prst="rect">
            <a:avLst/>
          </a:prstGeom>
        </p:spPr>
        <p:txBody>
          <a:bodyPr wrap="none">
            <a:spAutoFit/>
          </a:bodyPr>
          <a:lstStyle/>
          <a:p>
            <a:r>
              <a:rPr lang="en-US" sz="3000" smtClean="0">
                <a:latin typeface="Times New Roman" pitchFamily="18" charset="0"/>
                <a:cs typeface="Times New Roman" pitchFamily="18" charset="0"/>
              </a:rPr>
              <a:t>Khó xác định</a:t>
            </a:r>
            <a:endParaRPr lang="en-US" sz="3000">
              <a:latin typeface="Times New Roman" pitchFamily="18" charset="0"/>
              <a:cs typeface="Times New Roman" pitchFamily="18" charset="0"/>
            </a:endParaRPr>
          </a:p>
        </p:txBody>
      </p:sp>
    </p:spTree>
    <p:extLst>
      <p:ext uri="{BB962C8B-B14F-4D97-AF65-F5344CB8AC3E}">
        <p14:creationId xmlns:p14="http://schemas.microsoft.com/office/powerpoint/2010/main" xmlns="" val="41393135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91AC0B-2C33-42ED-986B-D4636B083B47}" type="slidenum">
              <a:rPr lang="en-US" smtClean="0">
                <a:latin typeface="Times New Roman" pitchFamily="18" charset="0"/>
                <a:cs typeface="Times New Roman" pitchFamily="18" charset="0"/>
              </a:rPr>
              <a:pPr/>
              <a:t>22</a:t>
            </a:fld>
            <a:endParaRPr lang="en-US">
              <a:latin typeface="Times New Roman" pitchFamily="18" charset="0"/>
              <a:cs typeface="Times New Roman" pitchFamily="18" charset="0"/>
            </a:endParaRPr>
          </a:p>
        </p:txBody>
      </p:sp>
      <p:sp>
        <p:nvSpPr>
          <p:cNvPr id="5" name="Title 1"/>
          <p:cNvSpPr>
            <a:spLocks noGrp="1"/>
          </p:cNvSpPr>
          <p:nvPr>
            <p:ph type="title"/>
          </p:nvPr>
        </p:nvSpPr>
        <p:spPr>
          <a:xfrm>
            <a:off x="457200" y="274638"/>
            <a:ext cx="8229600" cy="1143000"/>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3800"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CÁC THUỘC TÍNH CỦA DỰ ÁN IT</a:t>
            </a:r>
            <a:endParaRPr lang="en-US" sz="38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pic>
        <p:nvPicPr>
          <p:cNvPr id="5122" name="Picture 2" descr="C:\Users\ILOVEYOU\Desktop\94-00002491f-dca9_orh616w616_Apple-iPhone-5-video.jpg"/>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9787" y="1600201"/>
            <a:ext cx="7744425" cy="4038599"/>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1905000" y="5999018"/>
            <a:ext cx="6172200" cy="553998"/>
          </a:xfrm>
          <a:prstGeom prst="rect">
            <a:avLst/>
          </a:prstGeom>
        </p:spPr>
        <p:txBody>
          <a:bodyPr wrap="square">
            <a:spAutoFit/>
          </a:bodyPr>
          <a:lstStyle/>
          <a:p>
            <a:r>
              <a:rPr lang="en-US" sz="3000" smtClean="0">
                <a:latin typeface="Times New Roman" pitchFamily="18" charset="0"/>
                <a:cs typeface="Times New Roman" pitchFamily="18" charset="0"/>
              </a:rPr>
              <a:t>Thay đổi nhanh chóng về </a:t>
            </a:r>
            <a:r>
              <a:rPr lang="en-US" sz="3000">
                <a:latin typeface="Times New Roman" pitchFamily="18" charset="0"/>
                <a:cs typeface="Times New Roman" pitchFamily="18" charset="0"/>
              </a:rPr>
              <a:t>công nghệ </a:t>
            </a:r>
          </a:p>
        </p:txBody>
      </p:sp>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4375" y="1309688"/>
            <a:ext cx="7715250" cy="4238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310791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TỔNG KẾT</a:t>
            </a:r>
            <a:endParaRPr lang="en-US"/>
          </a:p>
        </p:txBody>
      </p:sp>
      <p:sp>
        <p:nvSpPr>
          <p:cNvPr id="3" name="Content Placeholder 2"/>
          <p:cNvSpPr>
            <a:spLocks noGrp="1"/>
          </p:cNvSpPr>
          <p:nvPr>
            <p:ph idx="1"/>
          </p:nvPr>
        </p:nvSpPr>
        <p:spPr/>
        <p:txBody>
          <a:bodyPr>
            <a:normAutofit/>
          </a:bodyPr>
          <a:lstStyle/>
          <a:p>
            <a:r>
              <a:rPr lang="en-US" smtClean="0">
                <a:latin typeface="Times New Roman" pitchFamily="18" charset="0"/>
                <a:cs typeface="Times New Roman" pitchFamily="18" charset="0"/>
              </a:rPr>
              <a:t>DỰ ÁN LÀ: </a:t>
            </a:r>
            <a:r>
              <a:rPr lang="en-AU" smtClean="0">
                <a:latin typeface="Times New Roman" pitchFamily="18" charset="0"/>
                <a:cs typeface="Times New Roman" pitchFamily="18" charset="0"/>
              </a:rPr>
              <a:t>Một </a:t>
            </a:r>
            <a:r>
              <a:rPr lang="en-AU">
                <a:latin typeface="Times New Roman" pitchFamily="18" charset="0"/>
                <a:cs typeface="Times New Roman" pitchFamily="18" charset="0"/>
              </a:rPr>
              <a:t>tập hợp các công việc, được thực hiện bởi một </a:t>
            </a:r>
            <a:r>
              <a:rPr lang="en-AU" u="sng">
                <a:latin typeface="Times New Roman" pitchFamily="18" charset="0"/>
                <a:cs typeface="Times New Roman" pitchFamily="18" charset="0"/>
              </a:rPr>
              <a:t>tập thể</a:t>
            </a:r>
            <a:r>
              <a:rPr lang="en-AU">
                <a:latin typeface="Times New Roman" pitchFamily="18" charset="0"/>
                <a:cs typeface="Times New Roman" pitchFamily="18" charset="0"/>
              </a:rPr>
              <a:t>, nhằm đạt được một </a:t>
            </a:r>
            <a:r>
              <a:rPr lang="en-AU" u="sng">
                <a:latin typeface="Times New Roman" pitchFamily="18" charset="0"/>
                <a:cs typeface="Times New Roman" pitchFamily="18" charset="0"/>
              </a:rPr>
              <a:t>kết quả</a:t>
            </a:r>
            <a:r>
              <a:rPr lang="en-AU">
                <a:latin typeface="Times New Roman" pitchFamily="18" charset="0"/>
                <a:cs typeface="Times New Roman" pitchFamily="18" charset="0"/>
              </a:rPr>
              <a:t> dự kiến, trong một </a:t>
            </a:r>
            <a:r>
              <a:rPr lang="en-AU" u="sng">
                <a:latin typeface="Times New Roman" pitchFamily="18" charset="0"/>
                <a:cs typeface="Times New Roman" pitchFamily="18" charset="0"/>
              </a:rPr>
              <a:t>thời gian</a:t>
            </a:r>
            <a:r>
              <a:rPr lang="en-AU">
                <a:latin typeface="Times New Roman" pitchFamily="18" charset="0"/>
                <a:cs typeface="Times New Roman" pitchFamily="18" charset="0"/>
              </a:rPr>
              <a:t> dự kiến, với một </a:t>
            </a:r>
            <a:r>
              <a:rPr lang="en-AU" u="sng">
                <a:latin typeface="Times New Roman" pitchFamily="18" charset="0"/>
                <a:cs typeface="Times New Roman" pitchFamily="18" charset="0"/>
              </a:rPr>
              <a:t>kinh phí</a:t>
            </a:r>
            <a:r>
              <a:rPr lang="en-AU">
                <a:latin typeface="Times New Roman" pitchFamily="18" charset="0"/>
                <a:cs typeface="Times New Roman" pitchFamily="18" charset="0"/>
              </a:rPr>
              <a:t> dự kiến.</a:t>
            </a:r>
          </a:p>
          <a:p>
            <a:endParaRPr lang="en-US" smtClean="0">
              <a:latin typeface="Times New Roman" pitchFamily="18" charset="0"/>
              <a:cs typeface="Times New Roman" pitchFamily="18" charset="0"/>
            </a:endParaRPr>
          </a:p>
          <a:p>
            <a:pPr lvl="1"/>
            <a:r>
              <a:rPr lang="en-US" sz="2000" smtClean="0">
                <a:latin typeface="Times New Roman" pitchFamily="18" charset="0"/>
                <a:cs typeface="Times New Roman" pitchFamily="18" charset="0"/>
              </a:rPr>
              <a:t>CÓ 6 ĐẶC ĐIỂM CỦA DỰ ÁN</a:t>
            </a:r>
          </a:p>
          <a:p>
            <a:pPr lvl="2"/>
            <a:r>
              <a:rPr lang="en-AU">
                <a:latin typeface="Times New Roman" pitchFamily="18" charset="0"/>
                <a:cs typeface="Times New Roman" pitchFamily="18" charset="0"/>
              </a:rPr>
              <a:t>Nguồn nhân lực</a:t>
            </a:r>
            <a:endParaRPr lang="en-US">
              <a:latin typeface="Times New Roman" pitchFamily="18" charset="0"/>
              <a:cs typeface="Times New Roman" pitchFamily="18" charset="0"/>
            </a:endParaRPr>
          </a:p>
          <a:p>
            <a:pPr lvl="2"/>
            <a:r>
              <a:rPr lang="en-AU">
                <a:latin typeface="Times New Roman" pitchFamily="18" charset="0"/>
                <a:cs typeface="Times New Roman" pitchFamily="18" charset="0"/>
              </a:rPr>
              <a:t>Ngày bắt đầu, ngày kết thúc</a:t>
            </a:r>
            <a:endParaRPr lang="en-US">
              <a:latin typeface="Times New Roman" pitchFamily="18" charset="0"/>
              <a:cs typeface="Times New Roman" pitchFamily="18" charset="0"/>
            </a:endParaRPr>
          </a:p>
          <a:p>
            <a:pPr lvl="2"/>
            <a:r>
              <a:rPr lang="en-AU">
                <a:latin typeface="Times New Roman" pitchFamily="18" charset="0"/>
                <a:cs typeface="Times New Roman" pitchFamily="18" charset="0"/>
              </a:rPr>
              <a:t>Kinh phí thực hiện công việc</a:t>
            </a:r>
            <a:endParaRPr lang="en-US">
              <a:latin typeface="Times New Roman" pitchFamily="18" charset="0"/>
              <a:cs typeface="Times New Roman" pitchFamily="18" charset="0"/>
            </a:endParaRPr>
          </a:p>
          <a:p>
            <a:pPr lvl="2"/>
            <a:r>
              <a:rPr lang="en-AU">
                <a:latin typeface="Times New Roman" pitchFamily="18" charset="0"/>
                <a:cs typeface="Times New Roman" pitchFamily="18" charset="0"/>
              </a:rPr>
              <a:t>Mục đích và kết quả</a:t>
            </a:r>
            <a:endParaRPr lang="en-US">
              <a:latin typeface="Times New Roman" pitchFamily="18" charset="0"/>
              <a:cs typeface="Times New Roman" pitchFamily="18" charset="0"/>
            </a:endParaRPr>
          </a:p>
          <a:p>
            <a:pPr lvl="2"/>
            <a:r>
              <a:rPr lang="en-US">
                <a:latin typeface="Times New Roman" pitchFamily="18" charset="0"/>
                <a:cs typeface="Times New Roman" pitchFamily="18" charset="0"/>
              </a:rPr>
              <a:t>Không chắc chắn</a:t>
            </a:r>
          </a:p>
          <a:p>
            <a:pPr lvl="2"/>
            <a:r>
              <a:rPr lang="en-US">
                <a:latin typeface="Times New Roman" pitchFamily="18" charset="0"/>
                <a:cs typeface="Times New Roman" pitchFamily="18" charset="0"/>
              </a:rPr>
              <a:t>Hợp tác nhiều bên</a:t>
            </a:r>
          </a:p>
          <a:p>
            <a:pPr lvl="2"/>
            <a:endParaRPr lang="en-US"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791AC0B-2C33-42ED-986B-D4636B083B47}" type="slidenum">
              <a:rPr lang="en-US" smtClean="0"/>
              <a:pPr/>
              <a:t>23</a:t>
            </a:fld>
            <a:endParaRPr lang="en-US"/>
          </a:p>
        </p:txBody>
      </p:sp>
    </p:spTree>
    <p:extLst>
      <p:ext uri="{BB962C8B-B14F-4D97-AF65-F5344CB8AC3E}">
        <p14:creationId xmlns:p14="http://schemas.microsoft.com/office/powerpoint/2010/main" xmlns="" val="7645949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lvl="1" indent="-342900">
              <a:buFont typeface="Arial" pitchFamily="34" charset="0"/>
              <a:buChar char="•"/>
            </a:pPr>
            <a:r>
              <a:rPr lang="en-US" sz="2400">
                <a:latin typeface="Times New Roman" pitchFamily="18" charset="0"/>
                <a:cs typeface="Times New Roman" pitchFamily="18" charset="0"/>
              </a:rPr>
              <a:t>QUY TRÌNH DỰ </a:t>
            </a:r>
            <a:r>
              <a:rPr lang="en-US" sz="2400" smtClean="0">
                <a:latin typeface="Times New Roman" pitchFamily="18" charset="0"/>
                <a:cs typeface="Times New Roman" pitchFamily="18" charset="0"/>
              </a:rPr>
              <a:t>ÁN</a:t>
            </a:r>
            <a:endParaRPr lang="en-US" sz="2400">
              <a:latin typeface="Times New Roman" pitchFamily="18" charset="0"/>
              <a:cs typeface="Times New Roman" pitchFamily="18" charset="0"/>
            </a:endParaRPr>
          </a:p>
          <a:p>
            <a:pPr lvl="1"/>
            <a:r>
              <a:rPr lang="en-US" sz="2400">
                <a:latin typeface="Times New Roman" pitchFamily="18" charset="0"/>
                <a:cs typeface="Times New Roman" pitchFamily="18" charset="0"/>
              </a:rPr>
              <a:t>Xác định và tổ chức dự án</a:t>
            </a:r>
          </a:p>
          <a:p>
            <a:pPr lvl="1"/>
            <a:r>
              <a:rPr lang="en-US" sz="2400">
                <a:latin typeface="Times New Roman" pitchFamily="18" charset="0"/>
                <a:cs typeface="Times New Roman" pitchFamily="18" charset="0"/>
              </a:rPr>
              <a:t>Lập kế hoạch thực hiện dự án</a:t>
            </a:r>
          </a:p>
          <a:p>
            <a:pPr lvl="1"/>
            <a:r>
              <a:rPr lang="en-US" sz="2400">
                <a:latin typeface="Times New Roman" pitchFamily="18" charset="0"/>
                <a:cs typeface="Times New Roman" pitchFamily="18" charset="0"/>
              </a:rPr>
              <a:t>Quản lý thực hiện dự án</a:t>
            </a:r>
          </a:p>
          <a:p>
            <a:pPr lvl="1"/>
            <a:r>
              <a:rPr lang="en-US" sz="2400">
                <a:latin typeface="Times New Roman" pitchFamily="18" charset="0"/>
                <a:cs typeface="Times New Roman" pitchFamily="18" charset="0"/>
              </a:rPr>
              <a:t>Kết thúc dự án</a:t>
            </a:r>
          </a:p>
          <a:p>
            <a:pPr marL="342900" lvl="1" indent="-342900">
              <a:buFont typeface="Arial" pitchFamily="34" charset="0"/>
              <a:buChar char="•"/>
            </a:pPr>
            <a:r>
              <a:rPr lang="en-US" sz="2400">
                <a:latin typeface="Times New Roman" pitchFamily="18" charset="0"/>
                <a:cs typeface="Times New Roman" pitchFamily="18" charset="0"/>
              </a:rPr>
              <a:t>QUẢN LÝ DỰ ÁN </a:t>
            </a:r>
            <a:r>
              <a:rPr lang="en-US" sz="2400" smtClean="0">
                <a:latin typeface="Times New Roman" pitchFamily="18" charset="0"/>
                <a:cs typeface="Times New Roman" pitchFamily="18" charset="0"/>
              </a:rPr>
              <a:t>là </a:t>
            </a:r>
            <a:r>
              <a:rPr lang="fr-FR" sz="2400" smtClean="0">
                <a:latin typeface="Times New Roman" pitchFamily="18" charset="0"/>
                <a:cs typeface="Times New Roman" pitchFamily="18" charset="0"/>
              </a:rPr>
              <a:t>việc </a:t>
            </a:r>
            <a:r>
              <a:rPr lang="fr-FR" sz="2400">
                <a:latin typeface="Times New Roman" pitchFamily="18" charset="0"/>
                <a:cs typeface="Times New Roman" pitchFamily="18" charset="0"/>
              </a:rPr>
              <a:t>áp dụng các công cụ, kiến thức và kỹ thuật nhằm định nghĩa, lập kế hoạch, tiến hành triển khai, tổ chức, kiểm soát và kết thúc dự án. </a:t>
            </a:r>
          </a:p>
          <a:p>
            <a:pPr marL="342900" lvl="1" indent="-342900">
              <a:buFont typeface="Arial" pitchFamily="34" charset="0"/>
              <a:buChar char="•"/>
            </a:pPr>
            <a:endParaRPr lang="en-US" sz="2400">
              <a:latin typeface="Times New Roman" pitchFamily="18" charset="0"/>
              <a:cs typeface="Times New Roman" pitchFamily="18" charset="0"/>
            </a:endParaRPr>
          </a:p>
          <a:p>
            <a:pPr marL="342900" lvl="1" indent="-342900">
              <a:buFont typeface="Arial" pitchFamily="34" charset="0"/>
              <a:buChar char="•"/>
            </a:pPr>
            <a:endParaRPr lang="en-US" sz="2000" smtClean="0">
              <a:latin typeface="Times New Roman" pitchFamily="18" charset="0"/>
              <a:cs typeface="Times New Roman" pitchFamily="18" charset="0"/>
            </a:endParaRPr>
          </a:p>
          <a:p>
            <a:pPr marL="342900" lvl="1" indent="-342900">
              <a:buFont typeface="Arial" pitchFamily="34" charset="0"/>
              <a:buChar char="•"/>
            </a:pPr>
            <a:endParaRPr lang="en-US" sz="2000">
              <a:latin typeface="Times New Roman" pitchFamily="18" charset="0"/>
              <a:cs typeface="Times New Roman" pitchFamily="18" charset="0"/>
            </a:endParaRPr>
          </a:p>
          <a:p>
            <a:endParaRPr lang="en-US"/>
          </a:p>
        </p:txBody>
      </p:sp>
      <p:sp>
        <p:nvSpPr>
          <p:cNvPr id="4" name="Slide Number Placeholder 3"/>
          <p:cNvSpPr>
            <a:spLocks noGrp="1"/>
          </p:cNvSpPr>
          <p:nvPr>
            <p:ph type="sldNum" sz="quarter" idx="12"/>
          </p:nvPr>
        </p:nvSpPr>
        <p:spPr/>
        <p:txBody>
          <a:bodyPr/>
          <a:lstStyle/>
          <a:p>
            <a:fld id="{C791AC0B-2C33-42ED-986B-D4636B083B47}" type="slidenum">
              <a:rPr lang="en-US" smtClean="0"/>
              <a:pPr/>
              <a:t>24</a:t>
            </a:fld>
            <a:endParaRPr lang="en-US"/>
          </a:p>
        </p:txBody>
      </p:sp>
      <p:sp>
        <p:nvSpPr>
          <p:cNvPr id="5" name="Title 1"/>
          <p:cNvSpPr>
            <a:spLocks noGrp="1"/>
          </p:cNvSpPr>
          <p:nvPr>
            <p:ph type="title"/>
          </p:nvPr>
        </p:nvSpPr>
        <p:spPr>
          <a:xfrm>
            <a:off x="457200" y="0"/>
            <a:ext cx="8229600" cy="1600200"/>
          </a:xfrm>
        </p:spPr>
        <p:txBody>
          <a:bodyPr/>
          <a:lstStyle/>
          <a:p>
            <a:r>
              <a:rPr lang="en-US" smtClean="0"/>
              <a:t>TỔNG KẾT</a:t>
            </a:r>
            <a:endParaRPr lang="en-US"/>
          </a:p>
        </p:txBody>
      </p:sp>
    </p:spTree>
    <p:extLst>
      <p:ext uri="{BB962C8B-B14F-4D97-AF65-F5344CB8AC3E}">
        <p14:creationId xmlns:p14="http://schemas.microsoft.com/office/powerpoint/2010/main" xmlns="" val="7165504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r>
              <a:rPr lang="en-US" sz="2400">
                <a:latin typeface="Times New Roman" pitchFamily="18" charset="0"/>
                <a:cs typeface="Times New Roman" pitchFamily="18" charset="0"/>
              </a:rPr>
              <a:t>CÁC PHONG CÁCH QUẢN LÝ DỰ </a:t>
            </a:r>
            <a:r>
              <a:rPr lang="en-US" sz="2400" smtClean="0">
                <a:latin typeface="Times New Roman" pitchFamily="18" charset="0"/>
                <a:cs typeface="Times New Roman" pitchFamily="18" charset="0"/>
              </a:rPr>
              <a:t>ÁN</a:t>
            </a:r>
          </a:p>
          <a:p>
            <a:pPr lvl="2"/>
            <a:r>
              <a:rPr lang="en-US" sz="2400">
                <a:latin typeface="Times New Roman" pitchFamily="18" charset="0"/>
                <a:cs typeface="Times New Roman" pitchFamily="18" charset="0"/>
              </a:rPr>
              <a:t>Quản lí theo kiểu đối phó</a:t>
            </a:r>
          </a:p>
          <a:p>
            <a:pPr lvl="2"/>
            <a:r>
              <a:rPr lang="en-US" sz="2400">
                <a:latin typeface="Times New Roman" pitchFamily="18" charset="0"/>
                <a:cs typeface="Times New Roman" pitchFamily="18" charset="0"/>
              </a:rPr>
              <a:t>Quản lí theo kiểu mất phương hướng</a:t>
            </a:r>
          </a:p>
          <a:p>
            <a:pPr lvl="2"/>
            <a:r>
              <a:rPr lang="en-US" sz="2400">
                <a:latin typeface="Times New Roman" pitchFamily="18" charset="0"/>
                <a:cs typeface="Times New Roman" pitchFamily="18" charset="0"/>
              </a:rPr>
              <a:t>Quản lí nước đến chân mới nhảy </a:t>
            </a:r>
          </a:p>
          <a:p>
            <a:pPr lvl="2"/>
            <a:r>
              <a:rPr lang="en-US" sz="2400">
                <a:latin typeface="Times New Roman" pitchFamily="18" charset="0"/>
                <a:cs typeface="Times New Roman" pitchFamily="18" charset="0"/>
              </a:rPr>
              <a:t>Quản lí chủ động</a:t>
            </a:r>
          </a:p>
          <a:p>
            <a:pPr lvl="1"/>
            <a:endParaRPr lang="en-US" sz="2400" smtClean="0">
              <a:latin typeface="Times New Roman" pitchFamily="18" charset="0"/>
              <a:cs typeface="Times New Roman" pitchFamily="18" charset="0"/>
            </a:endParaRPr>
          </a:p>
          <a:p>
            <a:pPr lvl="2"/>
            <a:endParaRPr lang="en-US" sz="2400">
              <a:latin typeface="Times New Roman" pitchFamily="18" charset="0"/>
              <a:cs typeface="Times New Roman" pitchFamily="18" charset="0"/>
            </a:endParaRPr>
          </a:p>
          <a:p>
            <a:pPr lvl="1"/>
            <a:endParaRPr lang="en-US" sz="24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791AC0B-2C33-42ED-986B-D4636B083B47}" type="slidenum">
              <a:rPr lang="en-US" smtClean="0"/>
              <a:pPr/>
              <a:t>25</a:t>
            </a:fld>
            <a:endParaRPr lang="en-US"/>
          </a:p>
        </p:txBody>
      </p:sp>
      <p:sp>
        <p:nvSpPr>
          <p:cNvPr id="5" name="Title 1"/>
          <p:cNvSpPr>
            <a:spLocks noGrp="1"/>
          </p:cNvSpPr>
          <p:nvPr>
            <p:ph type="title"/>
          </p:nvPr>
        </p:nvSpPr>
        <p:spPr>
          <a:xfrm>
            <a:off x="457200" y="0"/>
            <a:ext cx="8229600" cy="1600200"/>
          </a:xfrm>
        </p:spPr>
        <p:txBody>
          <a:bodyPr/>
          <a:lstStyle/>
          <a:p>
            <a:r>
              <a:rPr lang="en-US" smtClean="0"/>
              <a:t>TỔNG KẾT</a:t>
            </a:r>
            <a:endParaRPr lang="en-US"/>
          </a:p>
        </p:txBody>
      </p:sp>
    </p:spTree>
    <p:extLst>
      <p:ext uri="{BB962C8B-B14F-4D97-AF65-F5344CB8AC3E}">
        <p14:creationId xmlns:p14="http://schemas.microsoft.com/office/powerpoint/2010/main" xmlns="" val="33626838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a:latin typeface="Times New Roman" pitchFamily="18" charset="0"/>
                <a:cs typeface="Times New Roman" pitchFamily="18" charset="0"/>
              </a:rPr>
              <a:t>CÁC THUỘC TÍNH CỦA DỰ ÁN </a:t>
            </a:r>
            <a:r>
              <a:rPr lang="en-US" smtClean="0">
                <a:latin typeface="Times New Roman" pitchFamily="18" charset="0"/>
                <a:cs typeface="Times New Roman" pitchFamily="18" charset="0"/>
              </a:rPr>
              <a:t>CNTT</a:t>
            </a:r>
          </a:p>
          <a:p>
            <a:pPr lvl="1"/>
            <a:r>
              <a:rPr lang="en-US" sz="2400" smtClean="0">
                <a:latin typeface="Times New Roman" pitchFamily="18" charset="0"/>
                <a:cs typeface="Times New Roman" pitchFamily="18" charset="0"/>
              </a:rPr>
              <a:t>Kết </a:t>
            </a:r>
            <a:r>
              <a:rPr lang="en-US" sz="2400">
                <a:latin typeface="Times New Roman" pitchFamily="18" charset="0"/>
                <a:cs typeface="Times New Roman" pitchFamily="18" charset="0"/>
              </a:rPr>
              <a:t>quả bàn giao có thể là ít hữu hình</a:t>
            </a:r>
          </a:p>
          <a:p>
            <a:pPr lvl="1"/>
            <a:r>
              <a:rPr lang="en-US" sz="2400">
                <a:latin typeface="Times New Roman" pitchFamily="18" charset="0"/>
                <a:cs typeface="Times New Roman" pitchFamily="18" charset="0"/>
              </a:rPr>
              <a:t>Phạm vi có thể khó kiểm soát</a:t>
            </a:r>
          </a:p>
          <a:p>
            <a:pPr lvl="1"/>
            <a:r>
              <a:rPr lang="en-US" sz="2400">
                <a:latin typeface="Times New Roman" pitchFamily="18" charset="0"/>
                <a:cs typeface="Times New Roman" pitchFamily="18" charset="0"/>
              </a:rPr>
              <a:t>Kỹ năng, kinh nghiệm, thái độ và kỳ vọng trái ngược nhau</a:t>
            </a:r>
          </a:p>
          <a:p>
            <a:pPr lvl="1"/>
            <a:r>
              <a:rPr lang="en-US" sz="2400">
                <a:latin typeface="Times New Roman" pitchFamily="18" charset="0"/>
                <a:cs typeface="Times New Roman" pitchFamily="18" charset="0"/>
              </a:rPr>
              <a:t>Có thể bất đồng về mục tiêu kinh doanh</a:t>
            </a:r>
          </a:p>
          <a:p>
            <a:pPr lvl="1"/>
            <a:r>
              <a:rPr lang="en-US" sz="2400">
                <a:latin typeface="Times New Roman" pitchFamily="18" charset="0"/>
                <a:cs typeface="Times New Roman" pitchFamily="18" charset="0"/>
              </a:rPr>
              <a:t>Thay đổi quan trọng về tổ chức</a:t>
            </a:r>
          </a:p>
          <a:p>
            <a:pPr lvl="1"/>
            <a:r>
              <a:rPr lang="en-US" sz="2400">
                <a:latin typeface="Times New Roman" pitchFamily="18" charset="0"/>
                <a:cs typeface="Times New Roman" pitchFamily="18" charset="0"/>
              </a:rPr>
              <a:t>Các yêu cầu, phạm vi, và lợi nhuận chính xác có thể rất khó xác định</a:t>
            </a:r>
          </a:p>
          <a:p>
            <a:pPr lvl="1"/>
            <a:r>
              <a:rPr lang="en-US" sz="2400">
                <a:latin typeface="Times New Roman" pitchFamily="18" charset="0"/>
                <a:cs typeface="Times New Roman" pitchFamily="18" charset="0"/>
              </a:rPr>
              <a:t>Sự thay đổi nhanh chóng về công nghệ </a:t>
            </a:r>
          </a:p>
          <a:p>
            <a:pPr lvl="1"/>
            <a:endParaRPr lang="en-US"/>
          </a:p>
        </p:txBody>
      </p:sp>
      <p:sp>
        <p:nvSpPr>
          <p:cNvPr id="4" name="Slide Number Placeholder 3"/>
          <p:cNvSpPr>
            <a:spLocks noGrp="1"/>
          </p:cNvSpPr>
          <p:nvPr>
            <p:ph type="sldNum" sz="quarter" idx="12"/>
          </p:nvPr>
        </p:nvSpPr>
        <p:spPr/>
        <p:txBody>
          <a:bodyPr/>
          <a:lstStyle/>
          <a:p>
            <a:fld id="{C791AC0B-2C33-42ED-986B-D4636B083B47}" type="slidenum">
              <a:rPr lang="en-US" smtClean="0"/>
              <a:pPr/>
              <a:t>26</a:t>
            </a:fld>
            <a:endParaRPr lang="en-US"/>
          </a:p>
        </p:txBody>
      </p:sp>
      <p:sp>
        <p:nvSpPr>
          <p:cNvPr id="5" name="Title 1"/>
          <p:cNvSpPr>
            <a:spLocks noGrp="1"/>
          </p:cNvSpPr>
          <p:nvPr>
            <p:ph type="title"/>
          </p:nvPr>
        </p:nvSpPr>
        <p:spPr>
          <a:xfrm>
            <a:off x="457200" y="0"/>
            <a:ext cx="8229600" cy="1600200"/>
          </a:xfrm>
        </p:spPr>
        <p:txBody>
          <a:bodyPr/>
          <a:lstStyle/>
          <a:p>
            <a:r>
              <a:rPr lang="en-US" smtClean="0"/>
              <a:t>TỔNG KẾT</a:t>
            </a:r>
            <a:endParaRPr lang="en-US"/>
          </a:p>
        </p:txBody>
      </p:sp>
    </p:spTree>
    <p:extLst>
      <p:ext uri="{BB962C8B-B14F-4D97-AF65-F5344CB8AC3E}">
        <p14:creationId xmlns:p14="http://schemas.microsoft.com/office/powerpoint/2010/main" xmlns="" val="25227523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câu hỏi trên Forum</a:t>
            </a:r>
            <a:endParaRPr lang="en-US"/>
          </a:p>
        </p:txBody>
      </p:sp>
      <p:sp>
        <p:nvSpPr>
          <p:cNvPr id="3" name="Content Placeholder 2"/>
          <p:cNvSpPr>
            <a:spLocks noGrp="1"/>
          </p:cNvSpPr>
          <p:nvPr>
            <p:ph idx="1"/>
          </p:nvPr>
        </p:nvSpPr>
        <p:spPr/>
        <p:txBody>
          <a:bodyPr/>
          <a:lstStyle/>
          <a:p>
            <a:r>
              <a:rPr lang="en-US" smtClean="0">
                <a:latin typeface="Times New Roman" pitchFamily="18" charset="0"/>
                <a:cs typeface="Times New Roman" pitchFamily="18" charset="0"/>
              </a:rPr>
              <a:t>1. Dự án là gì? Khi nào dự án kết thúc?</a:t>
            </a:r>
          </a:p>
          <a:p>
            <a:r>
              <a:rPr lang="en-US" smtClean="0">
                <a:latin typeface="Times New Roman" pitchFamily="18" charset="0"/>
                <a:cs typeface="Times New Roman" pitchFamily="18" charset="0"/>
              </a:rPr>
              <a:t>Tạ Hồng Quân</a:t>
            </a:r>
          </a:p>
          <a:p>
            <a:r>
              <a:rPr lang="en-US" smtClean="0">
                <a:latin typeface="Times New Roman" pitchFamily="18" charset="0"/>
                <a:cs typeface="Times New Roman" pitchFamily="18" charset="0"/>
              </a:rPr>
              <a:t>2. Làm sao để tránh việc thất bại của 1 dự án?</a:t>
            </a:r>
          </a:p>
          <a:p>
            <a:r>
              <a:rPr lang="en-US" smtClean="0">
                <a:latin typeface="Times New Roman" pitchFamily="18" charset="0"/>
                <a:cs typeface="Times New Roman" pitchFamily="18" charset="0"/>
              </a:rPr>
              <a:t>Khắc Tùng</a:t>
            </a:r>
          </a:p>
          <a:p>
            <a:r>
              <a:rPr lang="en-US" smtClean="0">
                <a:latin typeface="Times New Roman" pitchFamily="18" charset="0"/>
                <a:cs typeface="Times New Roman" pitchFamily="18" charset="0"/>
              </a:rPr>
              <a:t> 3. Các nhân tố nào quyết định đến thành công của dự án?</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Một dự án như thế nào được coi là thành công hay thất bại?</a:t>
            </a:r>
          </a:p>
          <a:p>
            <a:r>
              <a:rPr lang="en-US" smtClean="0">
                <a:latin typeface="Times New Roman" pitchFamily="18" charset="0"/>
                <a:cs typeface="Times New Roman" pitchFamily="18" charset="0"/>
              </a:rPr>
              <a:t>Mingtung_k12_t4</a:t>
            </a:r>
          </a:p>
          <a:p>
            <a:r>
              <a:rPr lang="en-US" smtClean="0">
                <a:latin typeface="Times New Roman" pitchFamily="18" charset="0"/>
                <a:cs typeface="Times New Roman" pitchFamily="18" charset="0"/>
              </a:rPr>
              <a:t>4. Bạn hãy chỉ rõ các đặc điểm của dự án.</a:t>
            </a:r>
          </a:p>
          <a:p>
            <a:r>
              <a:rPr lang="en-US" smtClean="0">
                <a:latin typeface="Times New Roman" pitchFamily="18" charset="0"/>
                <a:cs typeface="Times New Roman" pitchFamily="18" charset="0"/>
              </a:rPr>
              <a:t>Trần Hoàng Thân</a:t>
            </a:r>
          </a:p>
          <a:p>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791AC0B-2C33-42ED-986B-D4636B083B47}" type="slidenum">
              <a:rPr lang="en-US" smtClean="0"/>
              <a:pPr/>
              <a:t>27</a:t>
            </a:fld>
            <a:endParaRPr lang="en-US"/>
          </a:p>
        </p:txBody>
      </p:sp>
    </p:spTree>
    <p:extLst>
      <p:ext uri="{BB962C8B-B14F-4D97-AF65-F5344CB8AC3E}">
        <p14:creationId xmlns:p14="http://schemas.microsoft.com/office/powerpoint/2010/main" xmlns="" val="19267568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câu hỏi trên Forum</a:t>
            </a:r>
            <a:endParaRPr lang="en-US"/>
          </a:p>
        </p:txBody>
      </p:sp>
      <p:sp>
        <p:nvSpPr>
          <p:cNvPr id="3" name="Content Placeholder 2"/>
          <p:cNvSpPr>
            <a:spLocks noGrp="1"/>
          </p:cNvSpPr>
          <p:nvPr>
            <p:ph idx="1"/>
          </p:nvPr>
        </p:nvSpPr>
        <p:spPr/>
        <p:txBody>
          <a:bodyPr>
            <a:normAutofit fontScale="92500" lnSpcReduction="20000"/>
          </a:bodyPr>
          <a:lstStyle/>
          <a:p>
            <a:r>
              <a:rPr lang="en-US" smtClean="0">
                <a:latin typeface="Times New Roman" pitchFamily="18" charset="0"/>
                <a:cs typeface="Times New Roman" pitchFamily="18" charset="0"/>
              </a:rPr>
              <a:t>5. </a:t>
            </a:r>
            <a:r>
              <a:rPr lang="en-US">
                <a:latin typeface="Times New Roman" pitchFamily="18" charset="0"/>
                <a:cs typeface="Times New Roman" pitchFamily="18" charset="0"/>
              </a:rPr>
              <a:t>T</a:t>
            </a:r>
            <a:r>
              <a:rPr lang="en-US" smtClean="0">
                <a:latin typeface="Times New Roman" pitchFamily="18" charset="0"/>
                <a:cs typeface="Times New Roman" pitchFamily="18" charset="0"/>
              </a:rPr>
              <a:t>rong </a:t>
            </a:r>
            <a:r>
              <a:rPr lang="en-US">
                <a:latin typeface="Times New Roman" pitchFamily="18" charset="0"/>
                <a:cs typeface="Times New Roman" pitchFamily="18" charset="0"/>
              </a:rPr>
              <a:t>các lý do khiến dự án thất bại, lý do nào là chủ quan và lý do nào là khách quan ? tại sao </a:t>
            </a:r>
            <a:r>
              <a:rPr lang="en-US" smtClean="0">
                <a:latin typeface="Times New Roman" pitchFamily="18" charset="0"/>
                <a:cs typeface="Times New Roman" pitchFamily="18" charset="0"/>
              </a:rPr>
              <a:t>?</a:t>
            </a:r>
          </a:p>
          <a:p>
            <a:r>
              <a:rPr lang="en-US">
                <a:latin typeface="Times New Roman" pitchFamily="18" charset="0"/>
                <a:cs typeface="Times New Roman" pitchFamily="18" charset="0"/>
              </a:rPr>
              <a:t>Nguyễn Mạnh Hùng</a:t>
            </a:r>
          </a:p>
          <a:p>
            <a:r>
              <a:rPr lang="en-US" smtClean="0">
                <a:latin typeface="Times New Roman" pitchFamily="18" charset="0"/>
                <a:cs typeface="Times New Roman" pitchFamily="18" charset="0"/>
              </a:rPr>
              <a:t>6. Các quy trình khi thành lập 1 dự án?</a:t>
            </a:r>
            <a:endParaRPr lang="en-US">
              <a:latin typeface="Times New Roman" pitchFamily="18" charset="0"/>
              <a:cs typeface="Times New Roman" pitchFamily="18" charset="0"/>
            </a:endParaRPr>
          </a:p>
          <a:p>
            <a:r>
              <a:rPr lang="en-US">
                <a:latin typeface="Times New Roman" pitchFamily="18" charset="0"/>
                <a:cs typeface="Times New Roman" pitchFamily="18" charset="0"/>
              </a:rPr>
              <a:t>Trần Đức </a:t>
            </a:r>
            <a:r>
              <a:rPr lang="en-US" smtClean="0">
                <a:latin typeface="Times New Roman" pitchFamily="18" charset="0"/>
                <a:cs typeface="Times New Roman" pitchFamily="18" charset="0"/>
              </a:rPr>
              <a:t>Thuận</a:t>
            </a:r>
          </a:p>
          <a:p>
            <a:r>
              <a:rPr lang="en-US" smtClean="0">
                <a:latin typeface="Times New Roman" pitchFamily="18" charset="0"/>
                <a:cs typeface="Times New Roman" pitchFamily="18" charset="0"/>
              </a:rPr>
              <a:t>7. Phong cách của quản lý dự án là gì?</a:t>
            </a:r>
          </a:p>
          <a:p>
            <a:r>
              <a:rPr lang="en-US" smtClean="0">
                <a:latin typeface="Times New Roman" pitchFamily="18" charset="0"/>
                <a:cs typeface="Times New Roman" pitchFamily="18" charset="0"/>
              </a:rPr>
              <a:t>Phuongnguyen_tin4</a:t>
            </a:r>
          </a:p>
          <a:p>
            <a:r>
              <a:rPr lang="en-US">
                <a:latin typeface="Times New Roman" pitchFamily="18" charset="0"/>
                <a:cs typeface="Times New Roman" pitchFamily="18" charset="0"/>
              </a:rPr>
              <a:t>8</a:t>
            </a:r>
            <a:r>
              <a:rPr lang="en-US" smtClean="0">
                <a:latin typeface="Times New Roman" pitchFamily="18" charset="0"/>
                <a:cs typeface="Times New Roman" pitchFamily="18" charset="0"/>
              </a:rPr>
              <a:t>. Trong </a:t>
            </a:r>
            <a:r>
              <a:rPr lang="en-US">
                <a:latin typeface="Times New Roman" pitchFamily="18" charset="0"/>
                <a:cs typeface="Times New Roman" pitchFamily="18" charset="0"/>
              </a:rPr>
              <a:t>4 quy trình sau</a:t>
            </a:r>
            <a:r>
              <a:rPr lang="en-US" smtClean="0">
                <a:latin typeface="Times New Roman" pitchFamily="18" charset="0"/>
                <a:cs typeface="Times New Roman" pitchFamily="18" charset="0"/>
              </a:rPr>
              <a:t>:</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a. Xác định và tổ chức dự án.</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b. Lập kế hoạch thực hiện dự án.</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c. Quản lý thực hiện dự án.</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d. Kết thúc dự án.</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Theo </a:t>
            </a:r>
            <a:r>
              <a:rPr lang="en-US">
                <a:latin typeface="Times New Roman" pitchFamily="18" charset="0"/>
                <a:cs typeface="Times New Roman" pitchFamily="18" charset="0"/>
              </a:rPr>
              <a:t>bạn quy trình nào quan trọng nhất? Vì sao?</a:t>
            </a:r>
          </a:p>
          <a:p>
            <a:r>
              <a:rPr lang="en-US">
                <a:latin typeface="Times New Roman" pitchFamily="18" charset="0"/>
                <a:cs typeface="Times New Roman" pitchFamily="18" charset="0"/>
              </a:rPr>
              <a:t>Nguyễn Mạnh Tiến</a:t>
            </a:r>
          </a:p>
          <a:p>
            <a:endParaRPr lang="en-US">
              <a:latin typeface="Times New Roman" pitchFamily="18" charset="0"/>
              <a:cs typeface="Times New Roman" pitchFamily="18" charset="0"/>
            </a:endParaRPr>
          </a:p>
          <a:p>
            <a:endParaRPr lang="en-US">
              <a:latin typeface="Times New Roman" pitchFamily="18" charset="0"/>
              <a:cs typeface="Times New Roman" pitchFamily="18" charset="0"/>
            </a:endParaRPr>
          </a:p>
          <a:p>
            <a:endParaRPr lang="en-US">
              <a:latin typeface="Times New Roman" pitchFamily="18" charset="0"/>
              <a:cs typeface="Times New Roman" pitchFamily="18" charset="0"/>
            </a:endParaRPr>
          </a:p>
          <a:p>
            <a:endParaRPr lang="en-US">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791AC0B-2C33-42ED-986B-D4636B083B47}" type="slidenum">
              <a:rPr lang="en-US" smtClean="0"/>
              <a:pPr/>
              <a:t>28</a:t>
            </a:fld>
            <a:endParaRPr lang="en-US"/>
          </a:p>
        </p:txBody>
      </p:sp>
    </p:spTree>
    <p:extLst>
      <p:ext uri="{BB962C8B-B14F-4D97-AF65-F5344CB8AC3E}">
        <p14:creationId xmlns:p14="http://schemas.microsoft.com/office/powerpoint/2010/main" xmlns="" val="6151754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Đây là câu hỏi của nhóm</a:t>
            </a:r>
            <a:endParaRPr lang="en-US"/>
          </a:p>
        </p:txBody>
      </p:sp>
      <p:sp>
        <p:nvSpPr>
          <p:cNvPr id="3" name="Content Placeholder 2"/>
          <p:cNvSpPr>
            <a:spLocks noGrp="1"/>
          </p:cNvSpPr>
          <p:nvPr>
            <p:ph idx="1"/>
          </p:nvPr>
        </p:nvSpPr>
        <p:spPr/>
        <p:txBody>
          <a:bodyPr>
            <a:normAutofit/>
          </a:bodyPr>
          <a:lstStyle/>
          <a:p>
            <a:pPr algn="ctr">
              <a:buNone/>
            </a:pPr>
            <a:r>
              <a:rPr lang="en-US" sz="3600" dirty="0" err="1" smtClean="0">
                <a:latin typeface="Times New Roman" pitchFamily="18" charset="0"/>
                <a:cs typeface="Times New Roman" pitchFamily="18" charset="0"/>
              </a:rPr>
              <a:t>Một</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dự</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án</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được</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gọi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là</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kết</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thúc</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khi</a:t>
            </a: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nào</a:t>
            </a:r>
            <a:r>
              <a:rPr lang="en-US" sz="3600" dirty="0" smtClean="0">
                <a:latin typeface="Times New Roman" pitchFamily="18" charset="0"/>
                <a:cs typeface="Times New Roman" pitchFamily="18" charset="0"/>
              </a:rPr>
              <a:t>?</a:t>
            </a:r>
          </a:p>
          <a:p>
            <a:pPr marL="0" indent="0">
              <a:buNone/>
            </a:pPr>
            <a:r>
              <a:rPr lang="en-US" sz="3200" dirty="0" smtClean="0">
                <a:latin typeface="Times New Roman" pitchFamily="18" charset="0"/>
                <a:cs typeface="Times New Roman" pitchFamily="18" charset="0"/>
              </a:rPr>
              <a:t>	A. </a:t>
            </a:r>
            <a:r>
              <a:rPr lang="en-US" sz="3200" dirty="0" err="1">
                <a:latin typeface="Times New Roman" pitchFamily="18" charset="0"/>
                <a:cs typeface="Times New Roman" pitchFamily="18" charset="0"/>
              </a:rPr>
              <a:t>H</a:t>
            </a:r>
            <a:r>
              <a:rPr lang="en-US" sz="3200" dirty="0" err="1" smtClean="0">
                <a:latin typeface="Times New Roman" pitchFamily="18" charset="0"/>
                <a:cs typeface="Times New Roman" pitchFamily="18" charset="0"/>
              </a:rPr>
              <a:t>oàn</a:t>
            </a:r>
            <a:r>
              <a:rPr lang="en-US" sz="3200" dirty="0" smtClean="0">
                <a:latin typeface="Times New Roman" pitchFamily="18" charset="0"/>
                <a:cs typeface="Times New Roman" pitchFamily="18" charset="0"/>
              </a:rPr>
              <a:t> </a:t>
            </a:r>
            <a:r>
              <a:rPr lang="en-US" sz="3200" dirty="0" err="1">
                <a:latin typeface="Times New Roman" pitchFamily="18" charset="0"/>
                <a:cs typeface="Times New Roman" pitchFamily="18" charset="0"/>
              </a:rPr>
              <a:t>thành</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mục</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tiêu</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đề</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ra</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và</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nghiệm</a:t>
            </a:r>
            <a:r>
              <a:rPr lang="en-US" sz="3200" dirty="0">
                <a:latin typeface="Times New Roman" pitchFamily="18" charset="0"/>
                <a:cs typeface="Times New Roman" pitchFamily="18" charset="0"/>
              </a:rPr>
              <a:t> </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thu</a:t>
            </a:r>
            <a:r>
              <a:rPr lang="en-US" sz="3200" dirty="0" smtClean="0">
                <a:latin typeface="Times New Roman" pitchFamily="18" charset="0"/>
                <a:cs typeface="Times New Roman" pitchFamily="18" charset="0"/>
              </a:rPr>
              <a:t> </a:t>
            </a:r>
            <a:r>
              <a:rPr lang="en-US" sz="3200" dirty="0" err="1">
                <a:latin typeface="Times New Roman" pitchFamily="18" charset="0"/>
                <a:cs typeface="Times New Roman" pitchFamily="18" charset="0"/>
              </a:rPr>
              <a:t>kết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thúc</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tốt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đẹp</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trước</a:t>
            </a:r>
            <a:r>
              <a:rPr lang="en-US" sz="3200" dirty="0" smtClean="0">
                <a:latin typeface="Times New Roman" pitchFamily="18" charset="0"/>
                <a:cs typeface="Times New Roman" pitchFamily="18" charset="0"/>
              </a:rPr>
              <a:t> </a:t>
            </a:r>
            <a:r>
              <a:rPr lang="en-US" sz="3200" dirty="0" err="1">
                <a:latin typeface="Times New Roman" pitchFamily="18" charset="0"/>
                <a:cs typeface="Times New Roman" pitchFamily="18" charset="0"/>
              </a:rPr>
              <a:t>thời</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hạn</a:t>
            </a:r>
            <a:r>
              <a:rPr lang="en-US" sz="3200" dirty="0" smtClean="0">
                <a:latin typeface="Times New Roman" pitchFamily="18" charset="0"/>
                <a:cs typeface="Times New Roman" pitchFamily="18" charset="0"/>
              </a:rPr>
              <a:t>.</a:t>
            </a: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smtClean="0">
                <a:latin typeface="Times New Roman" pitchFamily="18" charset="0"/>
                <a:cs typeface="Times New Roman" pitchFamily="18" charset="0"/>
              </a:rPr>
              <a:t>	B. </a:t>
            </a:r>
            <a:r>
              <a:rPr lang="en-US" sz="3200" dirty="0" err="1" smtClean="0">
                <a:latin typeface="Times New Roman" pitchFamily="18" charset="0"/>
                <a:cs typeface="Times New Roman" pitchFamily="18" charset="0"/>
              </a:rPr>
              <a:t>Hết</a:t>
            </a:r>
            <a:r>
              <a:rPr lang="en-US" sz="3200" dirty="0" smtClean="0">
                <a:latin typeface="Times New Roman" pitchFamily="18" charset="0"/>
                <a:cs typeface="Times New Roman" pitchFamily="18" charset="0"/>
              </a:rPr>
              <a:t> </a:t>
            </a:r>
            <a:r>
              <a:rPr lang="en-US" sz="3200" dirty="0" err="1">
                <a:latin typeface="Times New Roman" pitchFamily="18" charset="0"/>
                <a:cs typeface="Times New Roman" pitchFamily="18" charset="0"/>
              </a:rPr>
              <a:t>kinh</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phí</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trước</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thời</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hạn</a:t>
            </a:r>
            <a:r>
              <a:rPr lang="en-US" sz="3200" dirty="0" smtClean="0">
                <a:latin typeface="Times New Roman" pitchFamily="18" charset="0"/>
                <a:cs typeface="Times New Roman" pitchFamily="18" charset="0"/>
              </a:rPr>
              <a:t>.</a:t>
            </a: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smtClean="0">
                <a:latin typeface="Times New Roman" pitchFamily="18" charset="0"/>
                <a:cs typeface="Times New Roman" pitchFamily="18" charset="0"/>
              </a:rPr>
              <a:t>	C. </a:t>
            </a:r>
            <a:r>
              <a:rPr lang="en-US" sz="3200" dirty="0" err="1" smtClean="0">
                <a:latin typeface="Times New Roman" pitchFamily="18" charset="0"/>
                <a:cs typeface="Times New Roman" pitchFamily="18" charset="0"/>
              </a:rPr>
              <a:t>Đến</a:t>
            </a:r>
            <a:r>
              <a:rPr lang="en-US" sz="3200" dirty="0" smtClean="0">
                <a:latin typeface="Times New Roman" pitchFamily="18" charset="0"/>
                <a:cs typeface="Times New Roman" pitchFamily="18" charset="0"/>
              </a:rPr>
              <a:t> </a:t>
            </a:r>
            <a:r>
              <a:rPr lang="en-US" sz="3200" dirty="0" err="1">
                <a:latin typeface="Times New Roman" pitchFamily="18" charset="0"/>
                <a:cs typeface="Times New Roman" pitchFamily="18" charset="0"/>
              </a:rPr>
              <a:t>ngày</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cuối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cùng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của</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dự</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án</a:t>
            </a:r>
            <a:r>
              <a:rPr lang="en-US" sz="3200" dirty="0" smtClean="0">
                <a:latin typeface="Times New Roman" pitchFamily="18" charset="0"/>
                <a:cs typeface="Times New Roman" pitchFamily="18" charset="0"/>
              </a:rPr>
              <a:t>.</a:t>
            </a:r>
          </a:p>
          <a:p>
            <a:pPr marL="0" indent="0">
              <a:buNone/>
            </a:pPr>
            <a:r>
              <a:rPr lang="en-US" sz="3200" dirty="0" smtClean="0">
                <a:latin typeface="Times New Roman" pitchFamily="18" charset="0"/>
                <a:cs typeface="Times New Roman" pitchFamily="18" charset="0"/>
              </a:rPr>
              <a:t>	D. </a:t>
            </a:r>
            <a:r>
              <a:rPr lang="en-US" sz="3200" dirty="0" err="1" smtClean="0">
                <a:latin typeface="Times New Roman" pitchFamily="18" charset="0"/>
                <a:cs typeface="Times New Roman" pitchFamily="18" charset="0"/>
              </a:rPr>
              <a:t>Cả</a:t>
            </a:r>
            <a:r>
              <a:rPr lang="en-US" sz="3200" dirty="0" smtClean="0">
                <a:latin typeface="Times New Roman" pitchFamily="18" charset="0"/>
                <a:cs typeface="Times New Roman" pitchFamily="18" charset="0"/>
              </a:rPr>
              <a:t> 3 ý </a:t>
            </a:r>
            <a:r>
              <a:rPr lang="en-US" sz="3200" dirty="0" err="1" smtClean="0">
                <a:latin typeface="Times New Roman" pitchFamily="18" charset="0"/>
                <a:cs typeface="Times New Roman" pitchFamily="18" charset="0"/>
              </a:rPr>
              <a:t>trên</a:t>
            </a:r>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791AC0B-2C33-42ED-986B-D4636B083B47}" type="slidenum">
              <a:rPr lang="en-US" smtClean="0"/>
              <a:pPr/>
              <a:t>29</a:t>
            </a:fld>
            <a:endParaRPr lang="en-US"/>
          </a:p>
        </p:txBody>
      </p:sp>
    </p:spTree>
    <p:extLst>
      <p:ext uri="{BB962C8B-B14F-4D97-AF65-F5344CB8AC3E}">
        <p14:creationId xmlns:p14="http://schemas.microsoft.com/office/powerpoint/2010/main" xmlns="" val="1504704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kern="1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ea typeface="Verdana"/>
                <a:cs typeface="Times New Roman" pitchFamily="18" charset="0"/>
              </a:rPr>
              <a:t>MỘT SỐ DỰ ÁN</a:t>
            </a:r>
            <a:endParaRPr lang="en-US" sz="3600" b="1" kern="10"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ea typeface="Verdana"/>
              <a:cs typeface="Times New Roman" pitchFamily="18" charset="0"/>
            </a:endParaRP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94855" y="1600200"/>
            <a:ext cx="3893127" cy="2055236"/>
          </a:xfrm>
        </p:spPr>
      </p:pic>
      <p:sp>
        <p:nvSpPr>
          <p:cNvPr id="3" name="Slide Number Placeholder 2"/>
          <p:cNvSpPr>
            <a:spLocks noGrp="1"/>
          </p:cNvSpPr>
          <p:nvPr>
            <p:ph type="sldNum" sz="quarter" idx="12"/>
          </p:nvPr>
        </p:nvSpPr>
        <p:spPr/>
        <p:txBody>
          <a:bodyPr>
            <a:normAutofit/>
          </a:bodyPr>
          <a:lstStyle/>
          <a:p>
            <a:fld id="{C791AC0B-2C33-42ED-986B-D4636B083B47}" type="slidenum">
              <a:rPr lang="en-US" smtClean="0"/>
              <a:pPr/>
              <a:t>3</a:t>
            </a:fld>
            <a:endParaRPr lang="en-US"/>
          </a:p>
        </p:txBody>
      </p:sp>
      <p:pic>
        <p:nvPicPr>
          <p:cNvPr id="90114" name="Picture 2" descr="C:\Users\ILOVEYOU\Desktop\Dự án đầu tư.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72000" y="1905000"/>
            <a:ext cx="4248150" cy="3429000"/>
          </a:xfrm>
          <a:prstGeom prst="rect">
            <a:avLst/>
          </a:prstGeom>
          <a:noFill/>
          <a:extLst>
            <a:ext uri="{909E8E84-426E-40DD-AFC4-6F175D3DCCD1}">
              <a14:hiddenFill xmlns:a14="http://schemas.microsoft.com/office/drawing/2010/main" xmlns="">
                <a:solidFill>
                  <a:srgbClr val="FFFFFF"/>
                </a:solidFill>
              </a14:hiddenFill>
            </a:ext>
          </a:extLst>
        </p:spPr>
      </p:pic>
      <p:pic>
        <p:nvPicPr>
          <p:cNvPr id="90115" name="Picture 3" descr="C:\Users\ILOVEYOU\Desktop\ABC\Catalogue Vinh Hang -in-11.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81000" y="3855893"/>
            <a:ext cx="3906982" cy="221773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70232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90115"/>
                                        </p:tgtEl>
                                        <p:attrNameLst>
                                          <p:attrName>style.visibility</p:attrName>
                                        </p:attrNameLst>
                                      </p:cBhvr>
                                      <p:to>
                                        <p:strVal val="visible"/>
                                      </p:to>
                                    </p:set>
                                    <p:animEffect transition="in" filter="fade">
                                      <p:cBhvr>
                                        <p:cTn id="18" dur="1000"/>
                                        <p:tgtEl>
                                          <p:spTgt spid="90115"/>
                                        </p:tgtEl>
                                      </p:cBhvr>
                                    </p:animEffect>
                                    <p:anim calcmode="lin" valueType="num">
                                      <p:cBhvr>
                                        <p:cTn id="19" dur="1000" fill="hold"/>
                                        <p:tgtEl>
                                          <p:spTgt spid="90115"/>
                                        </p:tgtEl>
                                        <p:attrNameLst>
                                          <p:attrName>ppt_x</p:attrName>
                                        </p:attrNameLst>
                                      </p:cBhvr>
                                      <p:tavLst>
                                        <p:tav tm="0">
                                          <p:val>
                                            <p:strVal val="#ppt_x"/>
                                          </p:val>
                                        </p:tav>
                                        <p:tav tm="100000">
                                          <p:val>
                                            <p:strVal val="#ppt_x"/>
                                          </p:val>
                                        </p:tav>
                                      </p:tavLst>
                                    </p:anim>
                                    <p:anim calcmode="lin" valueType="num">
                                      <p:cBhvr>
                                        <p:cTn id="20" dur="1000" fill="hold"/>
                                        <p:tgtEl>
                                          <p:spTgt spid="9011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90114"/>
                                        </p:tgtEl>
                                        <p:attrNameLst>
                                          <p:attrName>style.visibility</p:attrName>
                                        </p:attrNameLst>
                                      </p:cBhvr>
                                      <p:to>
                                        <p:strVal val="visible"/>
                                      </p:to>
                                    </p:set>
                                    <p:animEffect transition="in" filter="barn(inVertical)">
                                      <p:cBhvr>
                                        <p:cTn id="25" dur="500"/>
                                        <p:tgtEl>
                                          <p:spTgt spid="90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Câu hỏi về nhà</a:t>
            </a:r>
            <a:endParaRPr lang="en-US"/>
          </a:p>
        </p:txBody>
      </p:sp>
      <p:sp>
        <p:nvSpPr>
          <p:cNvPr id="3" name="Content Placeholder 2"/>
          <p:cNvSpPr>
            <a:spLocks noGrp="1"/>
          </p:cNvSpPr>
          <p:nvPr>
            <p:ph idx="1"/>
          </p:nvPr>
        </p:nvSpPr>
        <p:spPr/>
        <p:txBody>
          <a:bodyPr>
            <a:normAutofit fontScale="92500"/>
          </a:bodyPr>
          <a:lstStyle/>
          <a:p>
            <a:r>
              <a:rPr lang="vi-VN" sz="3200">
                <a:latin typeface="+mn-lt"/>
              </a:rPr>
              <a:t>1. So sánh giữa dự án thông thường với dự án công nghệ thông tin?</a:t>
            </a:r>
          </a:p>
          <a:p>
            <a:r>
              <a:rPr lang="vi-VN" sz="3200">
                <a:latin typeface="+mn-lt"/>
              </a:rPr>
              <a:t>2. Bạn hiểu thế nào về tính duy nhất của dự án?</a:t>
            </a:r>
          </a:p>
          <a:p>
            <a:r>
              <a:rPr lang="vi-VN" sz="3200">
                <a:latin typeface="+mn-lt"/>
              </a:rPr>
              <a:t>3. Có dự án thành công, thất bại nhưng tại sao không có dự án nào hoàn hảo</a:t>
            </a:r>
            <a:r>
              <a:rPr lang="vi-VN" sz="3200" smtClean="0">
                <a:latin typeface="+mn-lt"/>
              </a:rPr>
              <a:t>?</a:t>
            </a:r>
            <a:endParaRPr lang="en-US" sz="3200" smtClean="0">
              <a:latin typeface="+mn-lt"/>
            </a:endParaRPr>
          </a:p>
          <a:p>
            <a:endParaRPr lang="en-US" sz="3200">
              <a:latin typeface="+mn-lt"/>
            </a:endParaRPr>
          </a:p>
          <a:p>
            <a:r>
              <a:rPr lang="en-US" sz="3200" smtClean="0">
                <a:latin typeface="+mn-lt"/>
              </a:rPr>
              <a:t>Các bạn có thể thảo luận bài trên forum:</a:t>
            </a:r>
          </a:p>
          <a:p>
            <a:pPr marL="0" indent="0">
              <a:buNone/>
            </a:pPr>
            <a:r>
              <a:rPr lang="en-US" sz="3200" smtClean="0">
                <a:latin typeface="+mn-lt"/>
              </a:rPr>
              <a:t>                                  tin34.tk</a:t>
            </a:r>
            <a:endParaRPr lang="en-US" sz="3200">
              <a:latin typeface="+mn-lt"/>
            </a:endParaRPr>
          </a:p>
        </p:txBody>
      </p:sp>
      <p:sp>
        <p:nvSpPr>
          <p:cNvPr id="4" name="Slide Number Placeholder 3"/>
          <p:cNvSpPr>
            <a:spLocks noGrp="1"/>
          </p:cNvSpPr>
          <p:nvPr>
            <p:ph type="sldNum" sz="quarter" idx="12"/>
          </p:nvPr>
        </p:nvSpPr>
        <p:spPr/>
        <p:txBody>
          <a:bodyPr/>
          <a:lstStyle/>
          <a:p>
            <a:fld id="{C791AC0B-2C33-42ED-986B-D4636B083B47}" type="slidenum">
              <a:rPr lang="en-US" smtClean="0"/>
              <a:pPr/>
              <a:t>30</a:t>
            </a:fld>
            <a:endParaRPr lang="en-US"/>
          </a:p>
        </p:txBody>
      </p:sp>
    </p:spTree>
    <p:extLst>
      <p:ext uri="{BB962C8B-B14F-4D97-AF65-F5344CB8AC3E}">
        <p14:creationId xmlns:p14="http://schemas.microsoft.com/office/powerpoint/2010/main" xmlns="" val="34211133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0900" name="WordArt 4"/>
          <p:cNvSpPr>
            <a:spLocks noChangeArrowheads="1" noChangeShapeType="1" noTextEdit="1"/>
          </p:cNvSpPr>
          <p:nvPr/>
        </p:nvSpPr>
        <p:spPr bwMode="gray">
          <a:xfrm>
            <a:off x="304800" y="2286000"/>
            <a:ext cx="6096000" cy="762000"/>
          </a:xfrm>
          <a:prstGeom prst="rect">
            <a:avLst/>
          </a:prstGeom>
        </p:spPr>
        <p:txBody>
          <a:bodyPr wrap="none" fromWordArt="1">
            <a:prstTxWarp prst="textDeflate">
              <a:avLst>
                <a:gd name="adj" fmla="val 0"/>
              </a:avLst>
            </a:prstTxWarp>
          </a:bodyPr>
          <a:lstStyle/>
          <a:p>
            <a:pPr algn="ctr"/>
            <a:r>
              <a:rPr lang="en-US" sz="5400" b="1" kern="10" smtClean="0">
                <a:ln w="19050">
                  <a:solidFill>
                    <a:schemeClr val="bg1"/>
                  </a:solidFill>
                  <a:round/>
                  <a:headEnd/>
                  <a:tailEnd/>
                </a:ln>
                <a:gradFill rotWithShape="1">
                  <a:gsLst>
                    <a:gs pos="0">
                      <a:schemeClr val="tx2"/>
                    </a:gs>
                    <a:gs pos="100000">
                      <a:schemeClr val="hlink"/>
                    </a:gs>
                  </a:gsLst>
                  <a:lin ang="5400000" scaled="1"/>
                </a:gradFill>
                <a:effectLst>
                  <a:outerShdw dist="35921" dir="2700000" algn="ctr" rotWithShape="0">
                    <a:schemeClr val="bg2">
                      <a:alpha val="50000"/>
                    </a:schemeClr>
                  </a:outerShdw>
                </a:effectLst>
                <a:latin typeface="Verdana"/>
                <a:ea typeface="Verdana"/>
                <a:cs typeface="Verdana"/>
              </a:rPr>
              <a:t>Xin chân thành cảm ơn!</a:t>
            </a:r>
            <a:endParaRPr lang="en-US" sz="5400" b="1" kern="10">
              <a:ln w="19050">
                <a:solidFill>
                  <a:schemeClr val="bg1"/>
                </a:solidFill>
                <a:round/>
                <a:headEnd/>
                <a:tailEnd/>
              </a:ln>
              <a:gradFill rotWithShape="1">
                <a:gsLst>
                  <a:gs pos="0">
                    <a:schemeClr val="tx2"/>
                  </a:gs>
                  <a:gs pos="100000">
                    <a:schemeClr val="hlink"/>
                  </a:gs>
                </a:gsLst>
                <a:lin ang="5400000" scaled="1"/>
              </a:gradFill>
              <a:effectLst>
                <a:outerShdw dist="35921" dir="2700000" algn="ctr" rotWithShape="0">
                  <a:schemeClr val="bg2">
                    <a:alpha val="50000"/>
                  </a:schemeClr>
                </a:outerShdw>
              </a:effectLst>
              <a:latin typeface="Verdana"/>
              <a:ea typeface="Verdana"/>
              <a:cs typeface="Verdana"/>
            </a:endParaRPr>
          </a:p>
        </p:txBody>
      </p:sp>
      <p:sp>
        <p:nvSpPr>
          <p:cNvPr id="2" name="Slide Number Placeholder 1"/>
          <p:cNvSpPr>
            <a:spLocks noGrp="1"/>
          </p:cNvSpPr>
          <p:nvPr>
            <p:ph type="sldNum" sz="quarter" idx="12"/>
          </p:nvPr>
        </p:nvSpPr>
        <p:spPr/>
        <p:txBody>
          <a:bodyPr>
            <a:normAutofit/>
          </a:bodyPr>
          <a:lstStyle/>
          <a:p>
            <a:fld id="{C791AC0B-2C33-42ED-986B-D4636B083B47}" type="slidenum">
              <a:rPr lang="en-US" smtClean="0"/>
              <a:pPr/>
              <a:t>31</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762000"/>
            <a:ext cx="4953000" cy="563562"/>
          </a:xfrm>
        </p:spPr>
        <p:txBody>
          <a:bodyPr>
            <a:noAutofit/>
          </a:bodyPr>
          <a:lstStyle/>
          <a:p>
            <a:r>
              <a:rPr lang="en-US" sz="3600" b="1" kern="1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ea typeface="Verdana"/>
                <a:cs typeface="Times New Roman" pitchFamily="18" charset="0"/>
              </a:rPr>
              <a:t>DỰ ÁN LÀ GÌ?</a:t>
            </a:r>
            <a:r>
              <a:rPr lang="en-US" sz="3600" b="1" kern="10"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ea typeface="Verdana"/>
                <a:cs typeface="Times New Roman" pitchFamily="18" charset="0"/>
              </a:rPr>
              <a:t/>
            </a:r>
            <a:br>
              <a:rPr lang="en-US" sz="3600" b="1" kern="10"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ea typeface="Verdana"/>
                <a:cs typeface="Times New Roman" pitchFamily="18" charset="0"/>
              </a:rPr>
            </a:br>
            <a:endParaRPr lang="en-US" sz="3600" b="1"/>
          </a:p>
        </p:txBody>
      </p:sp>
      <p:sp>
        <p:nvSpPr>
          <p:cNvPr id="3" name="Content Placeholder 2"/>
          <p:cNvSpPr>
            <a:spLocks noGrp="1"/>
          </p:cNvSpPr>
          <p:nvPr>
            <p:ph idx="1"/>
          </p:nvPr>
        </p:nvSpPr>
        <p:spPr>
          <a:xfrm>
            <a:off x="381000" y="1600200"/>
            <a:ext cx="8305800" cy="4114800"/>
          </a:xfrm>
        </p:spPr>
        <p:txBody>
          <a:bodyPr/>
          <a:lstStyle/>
          <a:p>
            <a:pPr algn="just"/>
            <a:r>
              <a:rPr lang="en-AU" sz="3200" smtClean="0">
                <a:latin typeface="Arial" charset="0"/>
              </a:rPr>
              <a:t>Dự án là một tập hợp các công việc, được thực hiện bởi một </a:t>
            </a:r>
            <a:r>
              <a:rPr lang="en-AU" sz="3200" u="sng" smtClean="0">
                <a:latin typeface="Arial" charset="0"/>
              </a:rPr>
              <a:t>tập thể</a:t>
            </a:r>
            <a:r>
              <a:rPr lang="en-AU" sz="3200" smtClean="0">
                <a:latin typeface="Arial" charset="0"/>
              </a:rPr>
              <a:t>, nhằm đạt được một </a:t>
            </a:r>
            <a:r>
              <a:rPr lang="en-AU" sz="3200" u="sng" smtClean="0">
                <a:latin typeface="Arial" charset="0"/>
              </a:rPr>
              <a:t>kết quả</a:t>
            </a:r>
            <a:r>
              <a:rPr lang="en-AU" sz="3200" smtClean="0">
                <a:latin typeface="Arial" charset="0"/>
              </a:rPr>
              <a:t> dự kiến, trong một </a:t>
            </a:r>
            <a:r>
              <a:rPr lang="en-AU" sz="3200" u="sng" smtClean="0">
                <a:latin typeface="Arial" charset="0"/>
              </a:rPr>
              <a:t>thời gian</a:t>
            </a:r>
            <a:r>
              <a:rPr lang="en-AU" sz="3200" smtClean="0">
                <a:latin typeface="Arial" charset="0"/>
              </a:rPr>
              <a:t> dự kiến, với một </a:t>
            </a:r>
            <a:r>
              <a:rPr lang="en-AU" sz="3200" u="sng" smtClean="0">
                <a:latin typeface="Arial" charset="0"/>
              </a:rPr>
              <a:t>kinh phí</a:t>
            </a:r>
            <a:r>
              <a:rPr lang="en-AU" sz="3200" smtClean="0">
                <a:latin typeface="Arial" charset="0"/>
              </a:rPr>
              <a:t> dự kiến.</a:t>
            </a:r>
          </a:p>
          <a:p>
            <a:endParaRPr lang="en-US" smtClean="0"/>
          </a:p>
        </p:txBody>
      </p:sp>
      <p:sp>
        <p:nvSpPr>
          <p:cNvPr id="4" name="Slide Number Placeholder 3"/>
          <p:cNvSpPr>
            <a:spLocks noGrp="1"/>
          </p:cNvSpPr>
          <p:nvPr>
            <p:ph type="sldNum" sz="quarter" idx="12"/>
          </p:nvPr>
        </p:nvSpPr>
        <p:spPr/>
        <p:txBody>
          <a:bodyPr>
            <a:normAutofit/>
          </a:bodyPr>
          <a:lstStyle/>
          <a:p>
            <a:fld id="{C791AC0B-2C33-42ED-986B-D4636B083B47}" type="slidenum">
              <a:rPr lang="en-US" smtClean="0"/>
              <a:pPr/>
              <a:t>4</a:t>
            </a:fld>
            <a:endParaRPr lang="en-US"/>
          </a:p>
        </p:txBody>
      </p:sp>
    </p:spTree>
    <p:extLst>
      <p:ext uri="{BB962C8B-B14F-4D97-AF65-F5344CB8AC3E}">
        <p14:creationId xmlns:p14="http://schemas.microsoft.com/office/powerpoint/2010/main" xmlns="" val="288674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400" smtClean="0">
              <a:latin typeface="Times New Roman" pitchFamily="18" charset="0"/>
              <a:cs typeface="Times New Roman" pitchFamily="18" charset="0"/>
            </a:endParaRPr>
          </a:p>
          <a:p>
            <a:endParaRPr lang="en-US" sz="2400">
              <a:latin typeface="Times New Roman" pitchFamily="18" charset="0"/>
              <a:cs typeface="Times New Roman" pitchFamily="18" charset="0"/>
            </a:endParaRPr>
          </a:p>
          <a:p>
            <a:endParaRPr lang="en-US" sz="2400" smtClean="0">
              <a:latin typeface="Times New Roman" pitchFamily="18" charset="0"/>
              <a:cs typeface="Times New Roman" pitchFamily="18" charset="0"/>
            </a:endParaRPr>
          </a:p>
          <a:p>
            <a:endParaRPr lang="en-US" sz="2400">
              <a:latin typeface="Times New Roman" pitchFamily="18" charset="0"/>
              <a:cs typeface="Times New Roman" pitchFamily="18" charset="0"/>
            </a:endParaRPr>
          </a:p>
          <a:p>
            <a:pPr marL="0" indent="0">
              <a:buNone/>
            </a:pPr>
            <a:endParaRPr lang="en-US" sz="2400">
              <a:latin typeface="Times New Roman" pitchFamily="18" charset="0"/>
              <a:cs typeface="Times New Roman" pitchFamily="18" charset="0"/>
            </a:endParaRPr>
          </a:p>
          <a:p>
            <a:pPr marL="0" indent="0">
              <a:buNone/>
            </a:pPr>
            <a:endParaRPr lang="en-US" sz="2400" smtClean="0">
              <a:latin typeface="Times New Roman" pitchFamily="18" charset="0"/>
              <a:cs typeface="Times New Roman" pitchFamily="18" charset="0"/>
            </a:endParaRPr>
          </a:p>
          <a:p>
            <a:pPr marL="0" indent="0">
              <a:buNone/>
            </a:pPr>
            <a:endParaRPr lang="en-US" sz="2400" smtClean="0">
              <a:latin typeface="Times New Roman" pitchFamily="18" charset="0"/>
              <a:cs typeface="Times New Roman" pitchFamily="18" charset="0"/>
            </a:endParaRPr>
          </a:p>
          <a:p>
            <a:r>
              <a:rPr lang="en-US" sz="2400" smtClean="0">
                <a:latin typeface="Times New Roman" pitchFamily="18" charset="0"/>
                <a:cs typeface="Times New Roman" pitchFamily="18" charset="0"/>
              </a:rPr>
              <a:t>Một chuỗi duy nhất các hoạt động liên kết nhau, có thời điểm ban đầu và kết thúc được xác định, được thiết kế để hoàn thành một mục tiêu chung.</a:t>
            </a:r>
          </a:p>
          <a:p>
            <a:endParaRPr lang="en-US" sz="240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normAutofit/>
          </a:bodyPr>
          <a:lstStyle/>
          <a:p>
            <a:fld id="{C791AC0B-2C33-42ED-986B-D4636B083B47}" type="slidenum">
              <a:rPr lang="en-US" smtClean="0"/>
              <a:pPr/>
              <a:t>5</a:t>
            </a:fld>
            <a:endParaRPr lang="en-US"/>
          </a:p>
        </p:txBody>
      </p:sp>
      <p:pic>
        <p:nvPicPr>
          <p:cNvPr id="4" name="Picture 3" descr="123.gif"/>
          <p:cNvPicPr>
            <a:picLocks noChangeAspect="1"/>
          </p:cNvPicPr>
          <p:nvPr/>
        </p:nvPicPr>
        <p:blipFill>
          <a:blip r:embed="rId2" cstate="print"/>
          <a:stretch>
            <a:fillRect/>
          </a:stretch>
        </p:blipFill>
        <p:spPr>
          <a:xfrm>
            <a:off x="2057400" y="1143000"/>
            <a:ext cx="5105400" cy="3733800"/>
          </a:xfrm>
          <a:prstGeom prst="rect">
            <a:avLst/>
          </a:prstGeom>
        </p:spPr>
      </p:pic>
      <p:sp>
        <p:nvSpPr>
          <p:cNvPr id="5" name="Rectangle 4"/>
          <p:cNvSpPr/>
          <p:nvPr/>
        </p:nvSpPr>
        <p:spPr>
          <a:xfrm>
            <a:off x="235526" y="526795"/>
            <a:ext cx="8756073" cy="646331"/>
          </a:xfrm>
          <a:prstGeom prst="rect">
            <a:avLst/>
          </a:prstGeom>
        </p:spPr>
        <p:txBody>
          <a:bodyPr wrap="square">
            <a:spAutoFit/>
          </a:bodyPr>
          <a:lstStyle/>
          <a:p>
            <a:pPr algn="ctr"/>
            <a:r>
              <a:rPr lang="en-US" sz="3600" b="1" kern="10"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ea typeface="Verdana"/>
                <a:cs typeface="Times New Roman" pitchFamily="18" charset="0"/>
              </a:rPr>
              <a:t>DỰ ÁN được nhìn như thế nào?</a:t>
            </a:r>
            <a:endParaRPr lang="en-US" sz="3600" b="1"/>
          </a:p>
        </p:txBody>
      </p:sp>
    </p:spTree>
    <p:extLst>
      <p:ext uri="{BB962C8B-B14F-4D97-AF65-F5344CB8AC3E}">
        <p14:creationId xmlns:p14="http://schemas.microsoft.com/office/powerpoint/2010/main" xmlns="" val="657862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circle(in)">
                                      <p:cBhvr>
                                        <p:cTn id="1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a:bodyPr>
          <a:lstStyle/>
          <a:p>
            <a:fld id="{C791AC0B-2C33-42ED-986B-D4636B083B47}" type="slidenum">
              <a:rPr lang="en-US" smtClean="0"/>
              <a:pPr/>
              <a:t>6</a:t>
            </a:fld>
            <a:endParaRPr lang="en-US"/>
          </a:p>
        </p:txBody>
      </p:sp>
      <p:pic>
        <p:nvPicPr>
          <p:cNvPr id="91138" name="Picture 2" descr="C:\Users\ILOVEYOU\Desktop\ABC\images701877_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2057400"/>
            <a:ext cx="3962400" cy="27432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itle 1"/>
          <p:cNvSpPr>
            <a:spLocks noGrp="1"/>
          </p:cNvSpPr>
          <p:nvPr>
            <p:ph type="title"/>
          </p:nvPr>
        </p:nvSpPr>
        <p:spPr>
          <a:xfrm>
            <a:off x="457200" y="274638"/>
            <a:ext cx="8229600" cy="1143000"/>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3800"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Đặc điểm của dự án</a:t>
            </a:r>
            <a:endParaRPr lang="en-US" sz="38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Rectangle 3"/>
          <p:cNvSpPr/>
          <p:nvPr/>
        </p:nvSpPr>
        <p:spPr>
          <a:xfrm>
            <a:off x="1447800" y="5181600"/>
            <a:ext cx="1834156" cy="400110"/>
          </a:xfrm>
          <a:prstGeom prst="rect">
            <a:avLst/>
          </a:prstGeom>
        </p:spPr>
        <p:txBody>
          <a:bodyPr wrap="none">
            <a:spAutoFit/>
          </a:bodyPr>
          <a:lstStyle/>
          <a:p>
            <a:r>
              <a:rPr lang="en-AU" sz="2000">
                <a:latin typeface="Times New Roman" pitchFamily="18" charset="0"/>
                <a:cs typeface="Times New Roman" pitchFamily="18" charset="0"/>
              </a:rPr>
              <a:t>Nguồn nhân lực</a:t>
            </a:r>
          </a:p>
        </p:txBody>
      </p:sp>
      <p:pic>
        <p:nvPicPr>
          <p:cNvPr id="7" name="Picture 2" descr="C:\Users\ILOVEYOU\Desktop\ABC\35571b92-3f67-4354-989e-1b3d31fa6e99_17.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97582" y="2057400"/>
            <a:ext cx="3581400" cy="28956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5300722" y="5181600"/>
            <a:ext cx="3060453" cy="400110"/>
          </a:xfrm>
          <a:prstGeom prst="rect">
            <a:avLst/>
          </a:prstGeom>
        </p:spPr>
        <p:txBody>
          <a:bodyPr wrap="none">
            <a:spAutoFit/>
          </a:bodyPr>
          <a:lstStyle/>
          <a:p>
            <a:r>
              <a:rPr lang="en-AU" sz="2000">
                <a:latin typeface="Times New Roman" pitchFamily="18" charset="0"/>
                <a:cs typeface="Times New Roman" pitchFamily="18" charset="0"/>
              </a:rPr>
              <a:t>Ngày bắt đầu, ngày kết thúc</a:t>
            </a:r>
          </a:p>
        </p:txBody>
      </p:sp>
    </p:spTree>
    <p:extLst>
      <p:ext uri="{BB962C8B-B14F-4D97-AF65-F5344CB8AC3E}">
        <p14:creationId xmlns:p14="http://schemas.microsoft.com/office/powerpoint/2010/main" xmlns="" val="199248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a:bodyPr>
          <a:lstStyle/>
          <a:p>
            <a:fld id="{C791AC0B-2C33-42ED-986B-D4636B083B47}" type="slidenum">
              <a:rPr lang="en-US" smtClean="0"/>
              <a:pPr/>
              <a:t>7</a:t>
            </a:fld>
            <a:endParaRPr lang="en-US"/>
          </a:p>
        </p:txBody>
      </p:sp>
      <p:pic>
        <p:nvPicPr>
          <p:cNvPr id="4" name="Picture 3" descr="money.jpg"/>
          <p:cNvPicPr>
            <a:picLocks noChangeAspect="1"/>
          </p:cNvPicPr>
          <p:nvPr/>
        </p:nvPicPr>
        <p:blipFill>
          <a:blip r:embed="rId2" cstate="print"/>
          <a:srcRect/>
          <a:stretch>
            <a:fillRect/>
          </a:stretch>
        </p:blipFill>
        <p:spPr bwMode="auto">
          <a:xfrm>
            <a:off x="862546" y="1981200"/>
            <a:ext cx="3429000" cy="2827421"/>
          </a:xfrm>
          <a:prstGeom prst="rect">
            <a:avLst/>
          </a:prstGeom>
          <a:noFill/>
          <a:ln w="9525">
            <a:noFill/>
            <a:miter lim="800000"/>
            <a:headEnd/>
            <a:tailEnd/>
          </a:ln>
        </p:spPr>
      </p:pic>
      <p:sp>
        <p:nvSpPr>
          <p:cNvPr id="9" name="Title 1"/>
          <p:cNvSpPr>
            <a:spLocks noGrp="1"/>
          </p:cNvSpPr>
          <p:nvPr>
            <p:ph type="title"/>
          </p:nvPr>
        </p:nvSpPr>
        <p:spPr>
          <a:xfrm>
            <a:off x="457200" y="274638"/>
            <a:ext cx="8229600" cy="1143000"/>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3800"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Đặc điểm của dự án</a:t>
            </a:r>
            <a:endParaRPr lang="en-US" sz="38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0" name="Rectangle 9"/>
          <p:cNvSpPr/>
          <p:nvPr/>
        </p:nvSpPr>
        <p:spPr>
          <a:xfrm>
            <a:off x="1143000" y="5257800"/>
            <a:ext cx="3163045" cy="400110"/>
          </a:xfrm>
          <a:prstGeom prst="rect">
            <a:avLst/>
          </a:prstGeom>
        </p:spPr>
        <p:txBody>
          <a:bodyPr wrap="none">
            <a:spAutoFit/>
          </a:bodyPr>
          <a:lstStyle/>
          <a:p>
            <a:r>
              <a:rPr lang="en-AU" sz="2000">
                <a:latin typeface="Times New Roman" pitchFamily="18" charset="0"/>
                <a:cs typeface="Times New Roman" pitchFamily="18" charset="0"/>
              </a:rPr>
              <a:t>Kinh phí thực hiện công việc</a:t>
            </a:r>
          </a:p>
        </p:txBody>
      </p:sp>
      <p:pic>
        <p:nvPicPr>
          <p:cNvPr id="11" name="Picture 2" descr="C:\Users\ILOVEYOU\Desktop\ABC\muc-dich.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53001" y="1981200"/>
            <a:ext cx="3429000" cy="2660904"/>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Rectangle 11"/>
          <p:cNvSpPr/>
          <p:nvPr/>
        </p:nvSpPr>
        <p:spPr>
          <a:xfrm>
            <a:off x="5632602" y="5257800"/>
            <a:ext cx="2276585" cy="400110"/>
          </a:xfrm>
          <a:prstGeom prst="rect">
            <a:avLst/>
          </a:prstGeom>
        </p:spPr>
        <p:txBody>
          <a:bodyPr wrap="none">
            <a:spAutoFit/>
          </a:bodyPr>
          <a:lstStyle/>
          <a:p>
            <a:r>
              <a:rPr lang="en-AU" sz="2000">
                <a:latin typeface="Times New Roman" pitchFamily="18" charset="0"/>
                <a:cs typeface="Times New Roman" pitchFamily="18" charset="0"/>
              </a:rPr>
              <a:t>Mục đích và kết quả</a:t>
            </a:r>
          </a:p>
        </p:txBody>
      </p:sp>
    </p:spTree>
    <p:extLst>
      <p:ext uri="{BB962C8B-B14F-4D97-AF65-F5344CB8AC3E}">
        <p14:creationId xmlns:p14="http://schemas.microsoft.com/office/powerpoint/2010/main" xmlns="" val="1527763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a:bodyPr>
          <a:lstStyle/>
          <a:p>
            <a:fld id="{C791AC0B-2C33-42ED-986B-D4636B083B47}" type="slidenum">
              <a:rPr lang="en-US" smtClean="0"/>
              <a:pPr/>
              <a:t>8</a:t>
            </a:fld>
            <a:endParaRPr lang="en-US"/>
          </a:p>
        </p:txBody>
      </p:sp>
      <p:pic>
        <p:nvPicPr>
          <p:cNvPr id="94210" name="Picture 2" descr="C:\Users\ILOVEYOU\Desktop\ABC\Yes_or_N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1999" y="2116497"/>
            <a:ext cx="3810000" cy="28575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a:spLocks noGrp="1"/>
          </p:cNvSpPr>
          <p:nvPr>
            <p:ph type="title"/>
          </p:nvPr>
        </p:nvSpPr>
        <p:spPr>
          <a:xfrm>
            <a:off x="457200" y="274638"/>
            <a:ext cx="8229600" cy="1143000"/>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3800"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Đặc điểm của dự án</a:t>
            </a:r>
            <a:endParaRPr lang="en-US" sz="38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8" name="Rectangle 7"/>
          <p:cNvSpPr/>
          <p:nvPr/>
        </p:nvSpPr>
        <p:spPr>
          <a:xfrm>
            <a:off x="1684197" y="5303268"/>
            <a:ext cx="1965603" cy="400110"/>
          </a:xfrm>
          <a:prstGeom prst="rect">
            <a:avLst/>
          </a:prstGeom>
        </p:spPr>
        <p:txBody>
          <a:bodyPr wrap="none">
            <a:spAutoFit/>
          </a:bodyPr>
          <a:lstStyle/>
          <a:p>
            <a:r>
              <a:rPr lang="en-US" sz="2000">
                <a:latin typeface="Times New Roman" pitchFamily="18" charset="0"/>
                <a:cs typeface="Times New Roman" pitchFamily="18" charset="0"/>
              </a:rPr>
              <a:t>Không chắc chắn</a:t>
            </a:r>
          </a:p>
        </p:txBody>
      </p:sp>
      <p:pic>
        <p:nvPicPr>
          <p:cNvPr id="10" name="Picture 2" descr="C:\Users\ILOVEYOU\Desktop\ABC\hoptac.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81600" y="2255260"/>
            <a:ext cx="3595255" cy="2510703"/>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p:nvPr/>
        </p:nvSpPr>
        <p:spPr>
          <a:xfrm>
            <a:off x="6040507" y="5301734"/>
            <a:ext cx="2064989" cy="400110"/>
          </a:xfrm>
          <a:prstGeom prst="rect">
            <a:avLst/>
          </a:prstGeom>
        </p:spPr>
        <p:txBody>
          <a:bodyPr wrap="none">
            <a:spAutoFit/>
          </a:bodyPr>
          <a:lstStyle/>
          <a:p>
            <a:r>
              <a:rPr lang="en-US" sz="2000">
                <a:latin typeface="Times New Roman" pitchFamily="18" charset="0"/>
                <a:cs typeface="Times New Roman" pitchFamily="18" charset="0"/>
              </a:rPr>
              <a:t>Hợp tác nhiều bên</a:t>
            </a:r>
          </a:p>
        </p:txBody>
      </p:sp>
    </p:spTree>
    <p:extLst>
      <p:ext uri="{BB962C8B-B14F-4D97-AF65-F5344CB8AC3E}">
        <p14:creationId xmlns:p14="http://schemas.microsoft.com/office/powerpoint/2010/main" xmlns="" val="3497433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lstStyle/>
          <a:p>
            <a:r>
              <a:rPr lang="fr-FR" smtClean="0">
                <a:latin typeface="Times New Roman" pitchFamily="18" charset="0"/>
                <a:cs typeface="Times New Roman" pitchFamily="18" charset="0"/>
              </a:rPr>
              <a:t>Hoàn thành mục tiêu đề ra và nghiệm thu kết quả trước thời hạn</a:t>
            </a:r>
            <a:endParaRPr lang="en-US" smtClean="0">
              <a:latin typeface="Times New Roman" pitchFamily="18" charset="0"/>
              <a:cs typeface="Times New Roman" pitchFamily="18" charset="0"/>
            </a:endParaRPr>
          </a:p>
          <a:p>
            <a:endParaRPr lang="en-US">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normAutofit/>
          </a:bodyPr>
          <a:lstStyle/>
          <a:p>
            <a:fld id="{C791AC0B-2C33-42ED-986B-D4636B083B47}" type="slidenum">
              <a:rPr lang="en-US" smtClean="0"/>
              <a:pPr/>
              <a:t>9</a:t>
            </a:fld>
            <a:endParaRPr lang="en-US"/>
          </a:p>
        </p:txBody>
      </p:sp>
      <p:pic>
        <p:nvPicPr>
          <p:cNvPr id="96258" name="Picture 2" descr="C:\Users\ILOVEYOU\Desktop\ABC\10MucTieuCuocDoi060809.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16582" y="2667000"/>
            <a:ext cx="4064000" cy="3276600"/>
          </a:xfrm>
          <a:prstGeom prst="rect">
            <a:avLst/>
          </a:prstGeom>
          <a:noFill/>
          <a:extLst>
            <a:ext uri="{909E8E84-426E-40DD-AFC4-6F175D3DCCD1}">
              <a14:hiddenFill xmlns:a14="http://schemas.microsoft.com/office/drawing/2010/main" xmlns="">
                <a:solidFill>
                  <a:srgbClr val="FFFFFF"/>
                </a:solidFill>
              </a14:hiddenFill>
            </a:ext>
          </a:extLst>
        </p:spPr>
      </p:pic>
      <p:pic>
        <p:nvPicPr>
          <p:cNvPr id="96259" name="Picture 3" descr="C:\Users\ILOVEYOU\Desktop\ABC\15-marketing.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3400" y="2911186"/>
            <a:ext cx="3810000" cy="28575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a:spLocks noGrp="1"/>
          </p:cNvSpPr>
          <p:nvPr>
            <p:ph type="title"/>
          </p:nvPr>
        </p:nvSpPr>
        <p:spPr>
          <a:xfrm>
            <a:off x="457200" y="274638"/>
            <a:ext cx="8229600" cy="1143000"/>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3800"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Dự án kết thúc khi</a:t>
            </a:r>
            <a:endParaRPr lang="en-US" sz="3800" b="1" cap="all">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xmlns="" val="3805478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1323</TotalTime>
  <Words>1113</Words>
  <Application>Microsoft Office PowerPoint</Application>
  <PresentationFormat>On-screen Show (4:3)</PresentationFormat>
  <Paragraphs>184</Paragraphs>
  <Slides>31</Slides>
  <Notes>1</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Office Theme</vt:lpstr>
      <vt:lpstr>Executive</vt:lpstr>
      <vt:lpstr>Slide 1</vt:lpstr>
      <vt:lpstr>Slide 2</vt:lpstr>
      <vt:lpstr>MỘT SỐ DỰ ÁN</vt:lpstr>
      <vt:lpstr>DỰ ÁN LÀ GÌ? </vt:lpstr>
      <vt:lpstr>Slide 5</vt:lpstr>
      <vt:lpstr>Đặc điểm của dự án</vt:lpstr>
      <vt:lpstr>Đặc điểm của dự án</vt:lpstr>
      <vt:lpstr>Đặc điểm của dự án</vt:lpstr>
      <vt:lpstr>Dự án kết thúc khi</vt:lpstr>
      <vt:lpstr>Dự án kết thúc khi</vt:lpstr>
      <vt:lpstr>Slide 11</vt:lpstr>
      <vt:lpstr>  Để tránh việc Thất bại dự án </vt:lpstr>
      <vt:lpstr>Slide 13</vt:lpstr>
      <vt:lpstr>Slide 14</vt:lpstr>
      <vt:lpstr>Phong cách quản lý dự án</vt:lpstr>
      <vt:lpstr>Phong cách quản lý dự án</vt:lpstr>
      <vt:lpstr>Phong cách quản lý dự án</vt:lpstr>
      <vt:lpstr>Phong cách quản lý dự án</vt:lpstr>
      <vt:lpstr>CÁC THUỘC TÍNH CỦA DỰ ÁN IT</vt:lpstr>
      <vt:lpstr>CÁC THUỘC TÍNH CỦA DỰ ÁN IT</vt:lpstr>
      <vt:lpstr>CÁC THUỘC TÍNH CỦA DỰ ÁN IT</vt:lpstr>
      <vt:lpstr>CÁC THUỘC TÍNH CỦA DỰ ÁN IT</vt:lpstr>
      <vt:lpstr>TỔNG KẾT</vt:lpstr>
      <vt:lpstr>TỔNG KẾT</vt:lpstr>
      <vt:lpstr>TỔNG KẾT</vt:lpstr>
      <vt:lpstr>TỔNG KẾT</vt:lpstr>
      <vt:lpstr>Các câu hỏi trên Forum</vt:lpstr>
      <vt:lpstr>Các câu hỏi trên Forum</vt:lpstr>
      <vt:lpstr>Đây là câu hỏi của nhóm</vt:lpstr>
      <vt:lpstr>Câu hỏi về nhà</vt:lpstr>
      <vt:lpstr>Slide 31</vt:lpstr>
    </vt:vector>
  </TitlesOfParts>
  <Company>Viet Nam Maritime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MẠNG NAURAL &amp; ỨNG DỤNG</dc:title>
  <dc:creator>Chu Van Huy</dc:creator>
  <cp:lastModifiedBy>Hacker</cp:lastModifiedBy>
  <cp:revision>104</cp:revision>
  <dcterms:created xsi:type="dcterms:W3CDTF">2010-02-04T12:58:39Z</dcterms:created>
  <dcterms:modified xsi:type="dcterms:W3CDTF">2013-03-23T14:47:27Z</dcterms:modified>
</cp:coreProperties>
</file>