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9FEBE-D528-48B0-A550-DA04090DAA12}">
          <p14:sldIdLst>
            <p14:sldId id="256"/>
          </p14:sldIdLst>
        </p14:section>
        <p14:section name="Untitled Section" id="{295D49D4-6D57-4CF4-BF83-E131F5E047E5}">
          <p14:sldIdLst>
            <p14:sldId id="257"/>
            <p14:sldId id="258"/>
            <p14:sldId id="262"/>
            <p14:sldId id="259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8D11C-03A4-4B8D-9326-329A83B05E8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2F8F-0926-4BFD-8BA1-4691338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4C9-59A2-4DBB-A4C8-D79FDD809998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3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3442-2299-455A-8502-0FB53CBD9DDF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EF11-7FC4-4F4A-AABF-F006CD766AAC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89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0DAF-C792-4B20-89FD-14CF5022113F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8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067-9EE5-4CA5-8537-8B39FCD5A70E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75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1893-74B5-4E1D-8AC6-316FFF2ADE28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CD09-A8A0-4388-A6A4-26FBBA55F688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2CEB-6F6E-4189-A7D2-49095718EBE6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286-D1DC-42D4-806E-5FB004EB55EC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EA7-7079-4480-9E0A-B98F4695584B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CA90-3B34-4E10-A430-D3EBAEC7EDC3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8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62B-B667-405D-A256-4A6CAAE05847}" type="datetime1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3E55-5A82-495B-8479-0407EE154D58}" type="datetime1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4A29-0437-42CB-9AAD-9B6CDF47B23E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9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DBAD-D6C1-49C6-B689-CEF02D1FAB15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18C8-0E14-49BD-B508-F4E9750B36B3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14FB-9FC8-4B52-8C2E-C84086ADFC3F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9" y="365396"/>
            <a:ext cx="8915399" cy="1351429"/>
          </a:xfrm>
        </p:spPr>
        <p:txBody>
          <a:bodyPr>
            <a:noAutofit/>
          </a:bodyPr>
          <a:lstStyle/>
          <a:p>
            <a:pPr algn="ctr"/>
            <a:r>
              <a:rPr lang="en-US" sz="8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80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 ĐỊNH DỰ ÁN</a:t>
            </a:r>
            <a:endParaRPr lang="en-US" sz="8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48462" y="3070195"/>
            <a:ext cx="9634022" cy="2403709"/>
          </a:xfrm>
        </p:spPr>
        <p:txBody>
          <a:bodyPr numCol="2">
            <a:no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endParaRPr lang="en-US" sz="2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endParaRPr lang="en-US" sz="2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6: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Mười</a:t>
            </a:r>
            <a:endParaRPr lang="en-US" sz="2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7: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Nhung</a:t>
            </a: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endParaRPr lang="en-US" sz="2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Trang</a:t>
            </a: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9949" y="1716825"/>
            <a:ext cx="8915399" cy="12037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(Slide 39 – 86)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2006" y="6005015"/>
            <a:ext cx="92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Giáo viên hướng dẫn: </a:t>
            </a:r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Th.s </a:t>
            </a:r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Nguyễn Đức Lưu</a:t>
            </a:r>
            <a:endParaRPr lang="en-US" sz="2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 smtClean="0">
                <a:solidFill>
                  <a:srgbClr val="C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9556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267" y="624110"/>
            <a:ext cx="9771346" cy="1280890"/>
          </a:xfrm>
        </p:spPr>
        <p:txBody>
          <a:bodyPr>
            <a:norm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thành phần chủ yếu của SOW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763236" y="2291989"/>
            <a:ext cx="4379913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Mục đích và mục tiêu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169228" y="2760118"/>
            <a:ext cx="4379913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Phạm vi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26428" y="3333205"/>
            <a:ext cx="4379913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Người có liên quan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159828" y="3866605"/>
            <a:ext cx="609600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Tài nguyên (Nguồn nhân lực)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642428" y="4436518"/>
            <a:ext cx="4379913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Mốc thời gian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961516" y="4969918"/>
            <a:ext cx="43799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Kinh phí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6074228" y="5655718"/>
            <a:ext cx="51816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Chữ ký các bên liên quan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721428" y="3866605"/>
            <a:ext cx="1676400" cy="2362200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32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32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32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vi-VN" sz="32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950028" y="2114005"/>
            <a:ext cx="0" cy="175260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 bwMode="auto">
          <a:xfrm flipV="1">
            <a:off x="2950028" y="3109368"/>
            <a:ext cx="1371600" cy="604837"/>
          </a:xfrm>
          <a:prstGeom prst="bentConnector3">
            <a:avLst>
              <a:gd name="adj1" fmla="val 1244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 bwMode="auto">
          <a:xfrm flipV="1">
            <a:off x="2950028" y="2626768"/>
            <a:ext cx="838200" cy="401637"/>
          </a:xfrm>
          <a:prstGeom prst="bentConnector3">
            <a:avLst>
              <a:gd name="adj1" fmla="val -475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 bwMode="auto">
          <a:xfrm flipV="1">
            <a:off x="2950028" y="3679280"/>
            <a:ext cx="1828800" cy="179388"/>
          </a:xfrm>
          <a:prstGeom prst="bentConnector3">
            <a:avLst>
              <a:gd name="adj1" fmla="val 746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 bwMode="auto">
          <a:xfrm>
            <a:off x="4397828" y="5181055"/>
            <a:ext cx="1828800" cy="819150"/>
          </a:xfrm>
          <a:prstGeom prst="bentConnector3">
            <a:avLst>
              <a:gd name="adj1" fmla="val 50747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 bwMode="auto">
          <a:xfrm>
            <a:off x="4445453" y="5181055"/>
            <a:ext cx="1685925" cy="115888"/>
          </a:xfrm>
          <a:prstGeom prst="bentConnector3">
            <a:avLst>
              <a:gd name="adj1" fmla="val 51619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 bwMode="auto">
          <a:xfrm flipV="1">
            <a:off x="4415291" y="4781005"/>
            <a:ext cx="1409700" cy="417513"/>
          </a:xfrm>
          <a:prstGeom prst="bentConnector3">
            <a:avLst>
              <a:gd name="adj1" fmla="val 64521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 bwMode="auto">
          <a:xfrm rot="5400000" flipH="1" flipV="1">
            <a:off x="4350203" y="4199980"/>
            <a:ext cx="1009650" cy="914400"/>
          </a:xfrm>
          <a:prstGeom prst="bentConnector3">
            <a:avLst>
              <a:gd name="adj1" fmla="val -1406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2790846" y="1819616"/>
            <a:ext cx="3568338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1. Giới thiệu dự án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10/24</a:t>
            </a:r>
          </a:p>
        </p:txBody>
      </p:sp>
    </p:spTree>
    <p:extLst>
      <p:ext uri="{BB962C8B-B14F-4D97-AF65-F5344CB8AC3E}">
        <p14:creationId xmlns:p14="http://schemas.microsoft.com/office/powerpoint/2010/main" val="13490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658" y="531681"/>
            <a:ext cx="10213076" cy="1280890"/>
          </a:xfrm>
        </p:spPr>
        <p:txBody>
          <a:bodyPr>
            <a:no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công việc xác định phác thảo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40841" y="1993764"/>
            <a:ext cx="7515924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2800">
                <a:latin typeface="Arial" panose="020B0604020202020204" pitchFamily="34" charset="0"/>
                <a:cs typeface="Arial" panose="020B0604020202020204" pitchFamily="34" charset="0"/>
              </a:rPr>
              <a:t>Xem xét lại các văn bản hiện có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06973" y="3722416"/>
            <a:ext cx="7458352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2800">
                <a:latin typeface="Arial" panose="020B0604020202020204" pitchFamily="34" charset="0"/>
                <a:cs typeface="Arial" panose="020B0604020202020204" pitchFamily="34" charset="0"/>
              </a:rPr>
              <a:t>Tiến hành phỏng vấn và/hoặc hội thảo để thu thập các thông tin còn thiếu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A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40841" y="4713016"/>
            <a:ext cx="8262684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Phân loại các thông tin cụ thể liên quan đến các cam kết, lịch trình và các kết quả bàn giao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A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06973" y="5703616"/>
            <a:ext cx="7458352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thoả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thuận</a:t>
            </a:r>
            <a:endParaRPr lang="en-A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940841" y="2659720"/>
            <a:ext cx="7515924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2800">
                <a:latin typeface="Arial" panose="020B0604020202020204" pitchFamily="34" charset="0"/>
                <a:cs typeface="Arial" panose="020B0604020202020204" pitchFamily="34" charset="0"/>
              </a:rPr>
              <a:t>Lập danh sách các văn bản/ thông tin chưa đầy đủ hay còn thiếu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A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11/24</a:t>
            </a:r>
          </a:p>
        </p:txBody>
      </p:sp>
    </p:spTree>
    <p:extLst>
      <p:ext uri="{BB962C8B-B14F-4D97-AF65-F5344CB8AC3E}">
        <p14:creationId xmlns:p14="http://schemas.microsoft.com/office/powerpoint/2010/main" val="37733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81" y="411113"/>
            <a:ext cx="10318953" cy="1280890"/>
          </a:xfrm>
        </p:spPr>
        <p:txBody>
          <a:bodyPr>
            <a:no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tiến hành khi làm tài liệu phác thảo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20562" y="2148840"/>
            <a:ext cx="6856412" cy="4419600"/>
            <a:chOff x="2313" y="4282"/>
            <a:chExt cx="5400" cy="580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169" y="4282"/>
              <a:ext cx="2053" cy="57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eaLnBrk="1" hangingPunct="1">
                <a:defRPr/>
              </a:pP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Viết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dự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thảo</a:t>
              </a:r>
              <a:endPara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2853" y="9365"/>
              <a:ext cx="158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011" y="8644"/>
              <a:ext cx="2213" cy="1440"/>
            </a:xfrm>
            <a:prstGeom prst="flowChartDecision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33" y="9079"/>
              <a:ext cx="131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 cần sửa không?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224" y="9365"/>
              <a:ext cx="790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014" y="9075"/>
              <a:ext cx="1399" cy="7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24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Các bên kí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171" y="8788"/>
              <a:ext cx="685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Không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313" y="5332"/>
              <a:ext cx="5400" cy="57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eaLnBrk="1" hangingPunct="1">
                <a:defRPr/>
              </a:pP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Chuyển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cho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đơn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vị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tài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trợ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và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khách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hàng</a:t>
              </a:r>
              <a:r>
                <a:rPr lang="en-US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032" y="6283"/>
              <a:ext cx="2204" cy="102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eaLnBrk="1" hangingPunct="1">
                <a:defRPr/>
              </a:pPr>
              <a:r>
                <a:rPr lang="en-US" sz="24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Tổ chức họp </a:t>
              </a:r>
            </a:p>
            <a:p>
              <a:pPr algn="ctr" eaLnBrk="1" hangingPunct="1">
                <a:defRPr/>
              </a:pPr>
              <a:r>
                <a:rPr lang="en-US" sz="24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xét duyệt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853" y="8104"/>
              <a:ext cx="0" cy="126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853" y="6664"/>
              <a:ext cx="158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932" y="8455"/>
              <a:ext cx="47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113" y="7283"/>
              <a:ext cx="5" cy="136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118" y="5872"/>
              <a:ext cx="0" cy="43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117" y="4863"/>
              <a:ext cx="0" cy="433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313" y="7564"/>
              <a:ext cx="1264" cy="57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24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Sửa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853" y="6664"/>
              <a:ext cx="0" cy="9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12/24</a:t>
            </a:r>
          </a:p>
        </p:txBody>
      </p:sp>
    </p:spTree>
    <p:extLst>
      <p:ext uri="{BB962C8B-B14F-4D97-AF65-F5344CB8AC3E}">
        <p14:creationId xmlns:p14="http://schemas.microsoft.com/office/powerpoint/2010/main" val="32437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857" y="624110"/>
            <a:ext cx="9716755" cy="1280890"/>
          </a:xfrm>
        </p:spPr>
        <p:txBody>
          <a:bodyPr>
            <a:norm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giá phác thảo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2589212" y="1806054"/>
            <a:ext cx="8915400" cy="3777622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tài liệu được lập trong kế hoạch quản lý?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 trên các thanh tựu của các mục tiêu dự án?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đương đầu với những thay đổi về các mục tiêu hay các tiêu thức được thừa nhận?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cung cấp cho người sử dụng các kết quả thường xuyên về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 được bao nhiêu phần trăm mục tiêu dự án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hồi về tính thích hợp của các mục tiêu về phương pháp tiếp cận dự án</a:t>
            </a:r>
            <a:endParaRPr lang="en-US" sz="2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 smtClean="0">
                <a:solidFill>
                  <a:srgbClr val="C00000"/>
                </a:solidFill>
              </a:rPr>
              <a:t>3/24</a:t>
            </a:r>
          </a:p>
        </p:txBody>
      </p:sp>
    </p:spTree>
    <p:extLst>
      <p:ext uri="{BB962C8B-B14F-4D97-AF65-F5344CB8AC3E}">
        <p14:creationId xmlns:p14="http://schemas.microsoft.com/office/powerpoint/2010/main" val="5336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2322" y="624110"/>
            <a:ext cx="10085695" cy="1280890"/>
          </a:xfrm>
        </p:spPr>
        <p:txBody>
          <a:bodyPr>
            <a:no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Xác định vai trò và trách nhiệm trong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2" y="2071818"/>
            <a:ext cx="7767129" cy="3837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2014" y="6076299"/>
            <a:ext cx="631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Thành công phụ thuộc vào yếu tố con người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14/24</a:t>
            </a:r>
          </a:p>
        </p:txBody>
      </p:sp>
    </p:spTree>
    <p:extLst>
      <p:ext uri="{BB962C8B-B14F-4D97-AF65-F5344CB8AC3E}">
        <p14:creationId xmlns:p14="http://schemas.microsoft.com/office/powerpoint/2010/main" val="4815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8493567" y="2332274"/>
            <a:ext cx="19589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Khách hàng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gray">
          <a:xfrm>
            <a:off x="9049192" y="4084874"/>
            <a:ext cx="19589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Ban lãnh đạo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2865880" y="2365611"/>
            <a:ext cx="2600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Người quản lí dự án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gray">
          <a:xfrm>
            <a:off x="5966267" y="3194286"/>
            <a:ext cx="18415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 chức Dự Án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gray">
          <a:xfrm>
            <a:off x="2865880" y="4161074"/>
            <a:ext cx="2503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Người tài trợ dự án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http://t1.gstatic.com/images?q=tbn:ANd9GcTiFjcPkvRsUNIxUoMoFsdkC9zt_Oo0gNoNoBUoh07CobvxMh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55" y="1173399"/>
            <a:ext cx="16113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amnhin.net/Uploaded/thuytran/Images/%C4%91%E1%BB%8Ba%20%E1%BB%91c/bat%20t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30" y="2899011"/>
            <a:ext cx="16811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ttp://nongthonmoihatinh.vn/uploads/news/2012_03/hop-tacok_0e97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67" y="1155936"/>
            <a:ext cx="16097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http://hoangxuantrong.com/wp-content/uploads/2012/09/nghe-thuat-lanh-da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392" y="2787886"/>
            <a:ext cx="17049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ttp://tax24.com.vn/tax24/styles/images/tongdaivi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42" y="4546836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http://t1.gstatic.com/images?q=tbn:ANd9GcRWLpyK5UoQ5UopAeEPy-Q3DC2cqVGzZ0n2SjR5-MPv5i08lvDoI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55" y="4499211"/>
            <a:ext cx="18018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>
            <a:spLocks noChangeArrowheads="1"/>
          </p:cNvSpPr>
          <p:nvPr/>
        </p:nvSpPr>
        <p:spPr bwMode="gray">
          <a:xfrm>
            <a:off x="5963092" y="2613261"/>
            <a:ext cx="2073275" cy="19621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gray">
          <a:xfrm>
            <a:off x="6102792" y="3008549"/>
            <a:ext cx="18415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 chức Dự Án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 bwMode="auto">
          <a:xfrm flipH="1" flipV="1">
            <a:off x="5216967" y="2151298"/>
            <a:ext cx="1049749" cy="749313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0" idx="3"/>
          </p:cNvCxnSpPr>
          <p:nvPr/>
        </p:nvCxnSpPr>
        <p:spPr bwMode="auto">
          <a:xfrm flipH="1" flipV="1">
            <a:off x="5086792" y="3529249"/>
            <a:ext cx="876300" cy="65087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4" idx="3"/>
          </p:cNvCxnSpPr>
          <p:nvPr/>
        </p:nvCxnSpPr>
        <p:spPr bwMode="auto">
          <a:xfrm flipH="1">
            <a:off x="5293167" y="4288074"/>
            <a:ext cx="973138" cy="849312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7"/>
            <a:endCxn id="11" idx="1"/>
          </p:cNvCxnSpPr>
          <p:nvPr/>
        </p:nvCxnSpPr>
        <p:spPr bwMode="auto">
          <a:xfrm flipV="1">
            <a:off x="7733155" y="1760774"/>
            <a:ext cx="760412" cy="1139825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2" idx="1"/>
          </p:cNvCxnSpPr>
          <p:nvPr/>
        </p:nvCxnSpPr>
        <p:spPr bwMode="auto">
          <a:xfrm flipV="1">
            <a:off x="8036367" y="3453049"/>
            <a:ext cx="962025" cy="141287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 bwMode="auto">
          <a:xfrm>
            <a:off x="7733155" y="4329349"/>
            <a:ext cx="1055687" cy="827087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 Box 5"/>
          <p:cNvSpPr txBox="1">
            <a:spLocks noChangeArrowheads="1"/>
          </p:cNvSpPr>
          <p:nvPr/>
        </p:nvSpPr>
        <p:spPr bwMode="gray">
          <a:xfrm>
            <a:off x="8341961" y="5869957"/>
            <a:ext cx="25193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AU" altLang="en-US" b="1">
                <a:latin typeface="Arial" panose="020B0604020202020204" pitchFamily="34" charset="0"/>
                <a:cs typeface="Arial" panose="020B0604020202020204" pitchFamily="34" charset="0"/>
              </a:rPr>
              <a:t>Ban Điều hành dự án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gray">
          <a:xfrm>
            <a:off x="3430236" y="5869957"/>
            <a:ext cx="1962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DC4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Tổ dự án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15/24</a:t>
            </a:r>
          </a:p>
        </p:txBody>
      </p:sp>
    </p:spTree>
    <p:extLst>
      <p:ext uri="{BB962C8B-B14F-4D97-AF65-F5344CB8AC3E}">
        <p14:creationId xmlns:p14="http://schemas.microsoft.com/office/powerpoint/2010/main" val="256261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233" y="579530"/>
            <a:ext cx="6209881" cy="1280890"/>
          </a:xfrm>
        </p:spPr>
        <p:txBody>
          <a:bodyPr>
            <a:norm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trình tổ chức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e 4"/>
          <p:cNvSpPr>
            <a:spLocks noChangeShapeType="1"/>
          </p:cNvSpPr>
          <p:nvPr/>
        </p:nvSpPr>
        <p:spPr bwMode="auto">
          <a:xfrm>
            <a:off x="9124949" y="4071013"/>
            <a:ext cx="555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4098924" y="4071013"/>
            <a:ext cx="4413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6651624" y="2489863"/>
            <a:ext cx="352425" cy="3011488"/>
          </a:xfrm>
          <a:custGeom>
            <a:avLst/>
            <a:gdLst>
              <a:gd name="T0" fmla="*/ 0 w 222"/>
              <a:gd name="T1" fmla="*/ 2147483647 h 1897"/>
              <a:gd name="T2" fmla="*/ 2147483647 w 222"/>
              <a:gd name="T3" fmla="*/ 2147483647 h 1897"/>
              <a:gd name="T4" fmla="*/ 2147483647 w 222"/>
              <a:gd name="T5" fmla="*/ 0 h 1897"/>
              <a:gd name="T6" fmla="*/ 0 w 222"/>
              <a:gd name="T7" fmla="*/ 0 h 18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2" h="1897">
                <a:moveTo>
                  <a:pt x="0" y="1896"/>
                </a:moveTo>
                <a:lnTo>
                  <a:pt x="221" y="1896"/>
                </a:lnTo>
                <a:lnTo>
                  <a:pt x="22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475537" y="3461413"/>
            <a:ext cx="1824037" cy="1220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9680574" y="3467763"/>
            <a:ext cx="1824038" cy="1220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522537" y="3459826"/>
            <a:ext cx="1824037" cy="1220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903787" y="1899313"/>
            <a:ext cx="1824037" cy="1220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832349" y="4688551"/>
            <a:ext cx="2105025" cy="1441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vi-V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593974" y="3537613"/>
            <a:ext cx="175260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Xác định vị trí dự án trong tổ chức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903787" y="2108863"/>
            <a:ext cx="1757362" cy="5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Thiết kế tổ chức dự án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4956174" y="4850476"/>
            <a:ext cx="1938338" cy="108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Lập thành văn bản vai trò và trách nhiệm của dự án</a:t>
            </a: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7546974" y="3651913"/>
            <a:ext cx="1697038" cy="83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Xây dựng bảng mô tả công việc</a:t>
            </a:r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9856787" y="3785263"/>
            <a:ext cx="1631950" cy="5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Lựa chọn đội dự án</a:t>
            </a:r>
          </a:p>
        </p:txBody>
      </p:sp>
      <p:sp>
        <p:nvSpPr>
          <p:cNvPr id="65" name="Freeform 17"/>
          <p:cNvSpPr>
            <a:spLocks/>
          </p:cNvSpPr>
          <p:nvPr/>
        </p:nvSpPr>
        <p:spPr bwMode="auto">
          <a:xfrm>
            <a:off x="4546599" y="2489863"/>
            <a:ext cx="285750" cy="3011488"/>
          </a:xfrm>
          <a:custGeom>
            <a:avLst/>
            <a:gdLst>
              <a:gd name="T0" fmla="*/ 2147483647 w 222"/>
              <a:gd name="T1" fmla="*/ 2147483647 h 1897"/>
              <a:gd name="T2" fmla="*/ 0 w 222"/>
              <a:gd name="T3" fmla="*/ 2147483647 h 1897"/>
              <a:gd name="T4" fmla="*/ 0 w 222"/>
              <a:gd name="T5" fmla="*/ 0 h 1897"/>
              <a:gd name="T6" fmla="*/ 2147483647 w 222"/>
              <a:gd name="T7" fmla="*/ 0 h 18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2" h="1897">
                <a:moveTo>
                  <a:pt x="221" y="1896"/>
                </a:moveTo>
                <a:lnTo>
                  <a:pt x="0" y="1896"/>
                </a:lnTo>
                <a:lnTo>
                  <a:pt x="0" y="0"/>
                </a:lnTo>
                <a:lnTo>
                  <a:pt x="221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>
            <a:off x="7008812" y="4071013"/>
            <a:ext cx="4413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898774" y="4794913"/>
            <a:ext cx="100027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Bước 1</a:t>
            </a:r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5413374" y="3194713"/>
            <a:ext cx="100027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Bước 2</a:t>
            </a:r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5467349" y="6249063"/>
            <a:ext cx="100027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Bước 3</a:t>
            </a: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7927974" y="4794913"/>
            <a:ext cx="100027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Bước 4</a:t>
            </a: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10317162" y="4794913"/>
            <a:ext cx="100027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Bước 5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16/24</a:t>
            </a:r>
          </a:p>
        </p:txBody>
      </p:sp>
    </p:spTree>
    <p:extLst>
      <p:ext uri="{BB962C8B-B14F-4D97-AF65-F5344CB8AC3E}">
        <p14:creationId xmlns:p14="http://schemas.microsoft.com/office/powerpoint/2010/main" val="40140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5" y="624110"/>
            <a:ext cx="9703108" cy="1280890"/>
          </a:xfrm>
        </p:spPr>
        <p:txBody>
          <a:bodyPr>
            <a:normAutofit/>
          </a:bodyPr>
          <a:lstStyle/>
          <a:p>
            <a:r>
              <a:rPr lang="en-US" alt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ý về tổ chức dự án</a:t>
            </a:r>
            <a:endParaRPr lang="en-US" sz="44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632" y="2133600"/>
            <a:ext cx="8351979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Hợp tác và cản trở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Chất lượng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Thay đổi về tổ chức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Quản lý rủi ro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Lập báo cáo và kiểm soát dự án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Nhà thầu phụ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vi-VN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17/24</a:t>
            </a:r>
          </a:p>
        </p:txBody>
      </p:sp>
    </p:spTree>
    <p:extLst>
      <p:ext uri="{BB962C8B-B14F-4D97-AF65-F5344CB8AC3E}">
        <p14:creationId xmlns:p14="http://schemas.microsoft.com/office/powerpoint/2010/main" val="109988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1280890"/>
          </a:xfrm>
        </p:spPr>
        <p:txBody>
          <a:bodyPr>
            <a:normAutofit/>
          </a:bodyPr>
          <a:lstStyle/>
          <a:p>
            <a:r>
              <a:rPr lang="en-US" alt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cấu đội dự án mẫu</a:t>
            </a:r>
            <a:endParaRPr lang="en-US" sz="4400">
              <a:solidFill>
                <a:srgbClr val="C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84695" y="5849393"/>
            <a:ext cx="8678863" cy="317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>
            <a:lvl1pPr marL="381000" indent="-3810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TẤT CẢ CÁC NHÓM LIÊN KẾT CON NGƯỜI TRONG KINH DOANH VÀ KỸ THUẬT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348220" y="3195093"/>
            <a:ext cx="8118475" cy="839788"/>
          </a:xfrm>
          <a:custGeom>
            <a:avLst/>
            <a:gdLst>
              <a:gd name="T0" fmla="*/ 0 w 5114"/>
              <a:gd name="T1" fmla="*/ 2147483647 h 769"/>
              <a:gd name="T2" fmla="*/ 0 w 5114"/>
              <a:gd name="T3" fmla="*/ 0 h 769"/>
              <a:gd name="T4" fmla="*/ 2147483647 w 5114"/>
              <a:gd name="T5" fmla="*/ 0 h 769"/>
              <a:gd name="T6" fmla="*/ 2147483647 w 5114"/>
              <a:gd name="T7" fmla="*/ 2147483647 h 7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14" h="769">
                <a:moveTo>
                  <a:pt x="0" y="768"/>
                </a:moveTo>
                <a:lnTo>
                  <a:pt x="0" y="0"/>
                </a:lnTo>
                <a:lnTo>
                  <a:pt x="5113" y="0"/>
                </a:lnTo>
                <a:lnTo>
                  <a:pt x="5113" y="7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273246" y="2799119"/>
            <a:ext cx="165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15233" y="1673497"/>
            <a:ext cx="2401888" cy="63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6251883" y="2323175"/>
            <a:ext cx="12700" cy="1976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25895" y="3880893"/>
            <a:ext cx="1644650" cy="679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394383" y="3892798"/>
            <a:ext cx="1720850" cy="688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331926" y="3880893"/>
            <a:ext cx="1720850" cy="679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249317" y="3849522"/>
            <a:ext cx="1720850" cy="688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941281" y="2441574"/>
            <a:ext cx="2401888" cy="63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27971" y="1692547"/>
            <a:ext cx="1776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Quản lý dự án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066694" y="2471737"/>
            <a:ext cx="21986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Nhóm văn phòng </a:t>
            </a:r>
          </a:p>
          <a:p>
            <a:pPr algn="ctr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dự án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433820" y="3880893"/>
            <a:ext cx="17367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Nhóm trưởng</a:t>
            </a:r>
          </a:p>
          <a:p>
            <a:pPr algn="ctr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 trợ kỹ thuật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378507" y="3877718"/>
            <a:ext cx="1808163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Nhóm trưởng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hệ thống phụ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64390" y="3889245"/>
            <a:ext cx="18383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Nhóm trưởng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altLang="en-US" sz="12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227092" y="3849522"/>
            <a:ext cx="1763713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Nhóm trưởng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 toán hệ thống phụ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9343848" y="3892397"/>
            <a:ext cx="1741488" cy="688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239558" y="3892136"/>
            <a:ext cx="1846262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Nhóm trưởng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hệ thống phụ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530159" y="4736555"/>
            <a:ext cx="1806575" cy="101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Quản trị dữ liệu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Quản trị bảng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Công cụ bảo dưỡng/đào tạo, hỗ trợ text coordination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526938" y="4736555"/>
            <a:ext cx="1511300" cy="101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Các yêu cầu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Xây dựng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kiểm tra Unit/modular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469790" y="4752524"/>
            <a:ext cx="1492250" cy="101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Các yêu cầu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Xây dựng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kiểm tra Unit/modular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7418695" y="4736556"/>
            <a:ext cx="1447800" cy="101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Các yêu cầu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Xây dựng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kiểm tra Unit/modular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330567" y="4705121"/>
            <a:ext cx="1828800" cy="101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Kiểm tra tích hợp/hệ thống giao diện kết hợp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Kiểm tra tính thừa nhận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lập kế hoạch chuyển đổi mô hình đào tạo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4446895" y="319509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8171170" y="3195093"/>
            <a:ext cx="9525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18/24</a:t>
            </a:r>
          </a:p>
        </p:txBody>
      </p:sp>
    </p:spTree>
    <p:extLst>
      <p:ext uri="{BB962C8B-B14F-4D97-AF65-F5344CB8AC3E}">
        <p14:creationId xmlns:p14="http://schemas.microsoft.com/office/powerpoint/2010/main" val="3895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75" y="624110"/>
            <a:ext cx="9825937" cy="1280890"/>
          </a:xfrm>
        </p:spPr>
        <p:txBody>
          <a:bodyPr>
            <a:noAutofit/>
          </a:bodyPr>
          <a:lstStyle/>
          <a:p>
            <a:r>
              <a:rPr lang="en-US" alt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trách nhiệm</a:t>
            </a:r>
            <a:r>
              <a:rPr lang="en-US" altLang="en-US" sz="4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>
              <a:solidFill>
                <a:srgbClr val="C00000"/>
              </a:solidFill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68579"/>
              </p:ext>
            </p:extLst>
          </p:nvPr>
        </p:nvGraphicFramePr>
        <p:xfrm>
          <a:off x="2402007" y="1741227"/>
          <a:ext cx="4119348" cy="4664676"/>
        </p:xfrm>
        <a:graphic>
          <a:graphicData uri="http://schemas.openxmlformats.org/drawingml/2006/table">
            <a:tbl>
              <a:tblPr/>
              <a:tblGrid>
                <a:gridCol w="109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5972"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Công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việc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Tên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Công việc X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Công việc 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Công việc Z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...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3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Ng Văn A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Lê thị B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vi-VN" sz="3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Cao văn C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Không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vi-VN" sz="3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Vũ văn D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Không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vi-VN" sz="3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Phạm văn 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vi-V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vi-V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vi-V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Trần thị F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vi-VN" sz="3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53"/>
          <p:cNvSpPr txBox="1">
            <a:spLocks noChangeArrowheads="1"/>
          </p:cNvSpPr>
          <p:nvPr/>
        </p:nvSpPr>
        <p:spPr bwMode="auto">
          <a:xfrm>
            <a:off x="6545294" y="1953905"/>
            <a:ext cx="4959318" cy="453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Các kiểu trách nhiệm khác nhau trên công việc: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 (Approving): Xét duyệt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P (Performing): Thực hiện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R (Reviewing): Thẩm định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C (Contributing): Tham gia đóng góp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 (Informing): Báo cho biết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19/24</a:t>
            </a:r>
          </a:p>
        </p:txBody>
      </p:sp>
    </p:spTree>
    <p:extLst>
      <p:ext uri="{BB962C8B-B14F-4D97-AF65-F5344CB8AC3E}">
        <p14:creationId xmlns:p14="http://schemas.microsoft.com/office/powerpoint/2010/main" val="12785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1869949" y="2046373"/>
            <a:ext cx="9504363" cy="404647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i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9949" y="477478"/>
            <a:ext cx="8915399" cy="985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6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  <a:endParaRPr lang="en-US" sz="6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2/24</a:t>
            </a:r>
          </a:p>
        </p:txBody>
      </p:sp>
    </p:spTree>
    <p:extLst>
      <p:ext uri="{BB962C8B-B14F-4D97-AF65-F5344CB8AC3E}">
        <p14:creationId xmlns:p14="http://schemas.microsoft.com/office/powerpoint/2010/main" val="30182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85" y="624110"/>
            <a:ext cx="9880528" cy="1280890"/>
          </a:xfrm>
        </p:spPr>
        <p:txBody>
          <a:bodyPr>
            <a:normAutofit/>
          </a:bodyPr>
          <a:lstStyle/>
          <a:p>
            <a:r>
              <a:rPr lang="en-US" alt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 chức dự án cần có</a:t>
            </a:r>
            <a:endParaRPr lang="en-US" sz="44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565" y="1905000"/>
            <a:ext cx="8274406" cy="3777622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 tài trợ có trách nhiệm cao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 trợ tích cực từ ban điều hành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định rõ trách nhiệm, thẩm quyền,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Trao đổi hợp lý giữa cán bộ kỹ thuật và cán bộ chức năng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 thành công việc với nguồn lực ít nhất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liên lạc hiệu quả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giản hoá nội dung 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alt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20/24</a:t>
            </a:r>
          </a:p>
        </p:txBody>
      </p:sp>
    </p:spTree>
    <p:extLst>
      <p:ext uri="{BB962C8B-B14F-4D97-AF65-F5344CB8AC3E}">
        <p14:creationId xmlns:p14="http://schemas.microsoft.com/office/powerpoint/2010/main" val="3419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70" y="624110"/>
            <a:ext cx="8884242" cy="1280890"/>
          </a:xfrm>
        </p:spPr>
        <p:txBody>
          <a:bodyPr>
            <a:normAutofit/>
          </a:bodyPr>
          <a:lstStyle/>
          <a:p>
            <a:r>
              <a:rPr lang="en-AU" alt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Tổ dự án cần tránh</a:t>
            </a:r>
            <a:endParaRPr lang="en-US" sz="44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006" y="2146110"/>
            <a:ext cx="5135421" cy="389871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A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A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Hiểu lầm nội dung của dự án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A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A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Trách nhiệm không rõ ràng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A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A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Quyền hạn không rõ ràng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A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A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Phân việc không đều, không rõ ràng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A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en-A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Không xác định được những người liên quan đến dự án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A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en-A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Mục tiêu chung không rõ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A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09179" y="2146110"/>
            <a:ext cx="49196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 sz="200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AU" altLang="en-US" sz="2400">
                <a:latin typeface="Arial" panose="020B0604020202020204" pitchFamily="34" charset="0"/>
                <a:cs typeface="Arial" panose="020B0604020202020204" pitchFamily="34" charset="0"/>
              </a:rPr>
              <a:t>Thông tin không thông suốt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 sz="200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AU" altLang="en-US" sz="2400">
                <a:latin typeface="Arial" panose="020B0604020202020204" pitchFamily="34" charset="0"/>
                <a:cs typeface="Arial" panose="020B0604020202020204" pitchFamily="34" charset="0"/>
              </a:rPr>
              <a:t>Thành viên thiếu tin tưởng nhau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 sz="200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AU" altLang="en-US" sz="2400">
                <a:latin typeface="Arial" panose="020B0604020202020204" pitchFamily="34" charset="0"/>
                <a:cs typeface="Arial" panose="020B0604020202020204" pitchFamily="34" charset="0"/>
              </a:rPr>
              <a:t>Không cam kết thực hiện kế hoạch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 sz="200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AU" altLang="en-US" sz="2400">
                <a:latin typeface="Arial" panose="020B0604020202020204" pitchFamily="34" charset="0"/>
                <a:cs typeface="Arial" panose="020B0604020202020204" pitchFamily="34" charset="0"/>
              </a:rPr>
              <a:t>Không có tinh thần đồng đội thực sự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 sz="200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AU" altLang="en-US" sz="2400">
                <a:latin typeface="Arial" panose="020B0604020202020204" pitchFamily="34" charset="0"/>
                <a:cs typeface="Arial" panose="020B0604020202020204" pitchFamily="34" charset="0"/>
              </a:rPr>
              <a:t>Không quan tâm tới chất lượng công việc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 sz="200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AU" altLang="en-US" sz="2400">
                <a:latin typeface="Arial" panose="020B0604020202020204" pitchFamily="34" charset="0"/>
                <a:cs typeface="Arial" panose="020B0604020202020204" pitchFamily="34" charset="0"/>
              </a:rPr>
              <a:t>Thiếu định hướng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21/24</a:t>
            </a:r>
          </a:p>
        </p:txBody>
      </p:sp>
    </p:spTree>
    <p:extLst>
      <p:ext uri="{BB962C8B-B14F-4D97-AF65-F5344CB8AC3E}">
        <p14:creationId xmlns:p14="http://schemas.microsoft.com/office/powerpoint/2010/main" val="2681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43" y="624110"/>
            <a:ext cx="9634869" cy="1280890"/>
          </a:xfrm>
        </p:spPr>
        <p:txBody>
          <a:bodyPr>
            <a:noAutofit/>
          </a:bodyPr>
          <a:lstStyle/>
          <a:p>
            <a:r>
              <a:rPr lang="en-AU" altLang="en-US" sz="4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sau khi khai trương dự án, không </a:t>
            </a:r>
            <a:r>
              <a:rPr lang="en-AU" alt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AU" altLang="en-US" sz="4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lại lắng xuống</a:t>
            </a:r>
            <a:endParaRPr lang="en-US" sz="400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47" y="4530678"/>
            <a:ext cx="3490983" cy="23273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9318" flipV="1">
            <a:off x="7935285" y="3874055"/>
            <a:ext cx="2757639" cy="27964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8793" y="2127724"/>
            <a:ext cx="3020992" cy="21802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371" flipH="1" flipV="1">
            <a:off x="2286111" y="4388628"/>
            <a:ext cx="2749284" cy="23658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7330">
            <a:off x="6475568" y="1918298"/>
            <a:ext cx="2906973" cy="21802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24" y="4801608"/>
            <a:ext cx="1584864" cy="11886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7402">
            <a:off x="7333201" y="2417901"/>
            <a:ext cx="1225817" cy="11315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98" y="2557680"/>
            <a:ext cx="1514597" cy="12513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60111">
            <a:off x="2635185" y="4997724"/>
            <a:ext cx="2080205" cy="11464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22/24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9" y="624110"/>
            <a:ext cx="9662164" cy="1280890"/>
          </a:xfrm>
        </p:spPr>
        <p:txBody>
          <a:bodyPr>
            <a:normAutofit/>
          </a:bodyPr>
          <a:lstStyle/>
          <a:p>
            <a:r>
              <a:rPr lang="en-US" sz="4400" smtClean="0">
                <a:solidFill>
                  <a:srgbClr val="C00000"/>
                </a:solidFill>
              </a:rPr>
              <a:t>4. </a:t>
            </a:r>
            <a:r>
              <a:rPr lang="en-US" alt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44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hướng là điều sống còn cho hoàn thành mọi công việc. Cách tốt nhất là bắt đầu dự án bằng: Mục đích, Mục tiêu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dự án cần chính thức hoá chúng bằng văn bản gọi là Tài liệu phác thảo dự án.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 công bố dự án và công bố tài liệu trên rộng rãi cho mọi người liên quan tới dự án được </a:t>
            </a:r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alt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23/24</a:t>
            </a:r>
          </a:p>
        </p:txBody>
      </p:sp>
    </p:spTree>
    <p:extLst>
      <p:ext uri="{BB962C8B-B14F-4D97-AF65-F5344CB8AC3E}">
        <p14:creationId xmlns:p14="http://schemas.microsoft.com/office/powerpoint/2010/main" val="31594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4" y="787782"/>
            <a:ext cx="8915400" cy="1145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listening!</a:t>
            </a:r>
          </a:p>
          <a:p>
            <a:pPr marL="0" indent="0" algn="ctr">
              <a:buNone/>
            </a:pPr>
            <a:endParaRPr lang="en-US" sz="60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24/24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10" y="1933460"/>
            <a:ext cx="4763068" cy="48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379" y="624110"/>
            <a:ext cx="10085696" cy="1509490"/>
          </a:xfrm>
        </p:spPr>
        <p:txBody>
          <a:bodyPr>
            <a:no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325" y="4178079"/>
            <a:ext cx="8915400" cy="96127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  <a:defRPr/>
            </a:pP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err="1">
                <a:latin typeface="Arial" pitchFamily="34" charset="0"/>
                <a:cs typeface="Arial" pitchFamily="34" charset="0"/>
              </a:rPr>
              <a:t>Mục</a:t>
            </a:r>
            <a:r>
              <a:rPr lang="fr-FR" sz="2800" b="1"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err="1">
                <a:latin typeface="Arial" pitchFamily="34" charset="0"/>
                <a:cs typeface="Arial" pitchFamily="34" charset="0"/>
              </a:rPr>
              <a:t>đích</a:t>
            </a:r>
            <a:r>
              <a:rPr lang="fr-FR" sz="2800" b="1">
                <a:latin typeface="Arial" pitchFamily="34" charset="0"/>
                <a:cs typeface="Arial" pitchFamily="34" charset="0"/>
              </a:rPr>
              <a:t> </a:t>
            </a:r>
            <a:r>
              <a:rPr lang="fr-FR" sz="2800">
                <a:latin typeface="Arial" pitchFamily="34" charset="0"/>
                <a:cs typeface="Arial" pitchFamily="34" charset="0"/>
              </a:rPr>
              <a:t>(Goals) là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những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mô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tả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dự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án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sẽ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đạt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tới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cái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gì</a:t>
            </a:r>
            <a:r>
              <a:rPr lang="fr-FR" sz="2800">
                <a:latin typeface="Arial" pitchFamily="34" charset="0"/>
                <a:cs typeface="Arial" pitchFamily="34" charset="0"/>
              </a:rPr>
              <a:t>.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Mục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đích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nói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chung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800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đo</a:t>
            </a:r>
            <a:r>
              <a:rPr lang="fr-FR" sz="2800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800">
                <a:latin typeface="Arial" pitchFamily="34" charset="0"/>
                <a:cs typeface="Arial" pitchFamily="34" charset="0"/>
              </a:rPr>
              <a:t>.</a:t>
            </a:r>
            <a:endParaRPr lang="fr-FR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91325" y="5221166"/>
            <a:ext cx="8915400" cy="96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  <a:defRPr/>
            </a:pPr>
            <a:r>
              <a:rPr lang="fr-FR" sz="2800" b="1" err="1">
                <a:latin typeface="Arial" pitchFamily="34" charset="0"/>
                <a:cs typeface="Arial" pitchFamily="34" charset="0"/>
              </a:rPr>
              <a:t>Mục</a:t>
            </a:r>
            <a:r>
              <a:rPr lang="fr-FR" sz="2800" b="1"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err="1">
                <a:latin typeface="Arial" pitchFamily="34" charset="0"/>
                <a:cs typeface="Arial" pitchFamily="34" charset="0"/>
              </a:rPr>
              <a:t>tiêu</a:t>
            </a:r>
            <a:r>
              <a:rPr lang="fr-FR" sz="2800" b="1">
                <a:latin typeface="Arial" pitchFamily="34" charset="0"/>
                <a:cs typeface="Arial" pitchFamily="34" charset="0"/>
              </a:rPr>
              <a:t> </a:t>
            </a:r>
            <a:r>
              <a:rPr lang="fr-FR" sz="2800">
                <a:latin typeface="Arial" pitchFamily="34" charset="0"/>
                <a:cs typeface="Arial" pitchFamily="34" charset="0"/>
              </a:rPr>
              <a:t>(Objectives) là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các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tập</a:t>
            </a:r>
            <a:r>
              <a:rPr lang="fr-FR" sz="2800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hợp</a:t>
            </a:r>
            <a:r>
              <a:rPr lang="fr-FR" sz="2800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 con </a:t>
            </a:r>
            <a:r>
              <a:rPr lang="fr-FR" sz="2800">
                <a:latin typeface="Arial" pitchFamily="34" charset="0"/>
                <a:cs typeface="Arial" pitchFamily="34" charset="0"/>
              </a:rPr>
              <a:t>(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có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thể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đo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được</a:t>
            </a:r>
            <a:r>
              <a:rPr lang="fr-FR" sz="2800">
                <a:latin typeface="Arial" pitchFamily="34" charset="0"/>
                <a:cs typeface="Arial" pitchFamily="34" charset="0"/>
              </a:rPr>
              <a:t>) </a:t>
            </a:r>
            <a:r>
              <a:rPr lang="fr-FR" sz="2800" err="1">
                <a:latin typeface="Arial" pitchFamily="34" charset="0"/>
                <a:cs typeface="Arial" pitchFamily="34" charset="0"/>
              </a:rPr>
              <a:t>của</a:t>
            </a:r>
            <a:r>
              <a:rPr lang="fr-FR" sz="2800"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mục</a:t>
            </a:r>
            <a:r>
              <a:rPr lang="fr-FR" sz="2800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err="1">
                <a:uFill>
                  <a:solidFill>
                    <a:srgbClr val="FF0000"/>
                  </a:solidFill>
                </a:uFill>
                <a:latin typeface="Arial" pitchFamily="34" charset="0"/>
                <a:cs typeface="Arial" pitchFamily="34" charset="0"/>
              </a:rPr>
              <a:t>đích</a:t>
            </a:r>
            <a:r>
              <a:rPr lang="fr-FR" sz="2800"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3/24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1393371"/>
            <a:ext cx="3109686" cy="27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mục tiêu thỏa hiệp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699080" y="2009533"/>
            <a:ext cx="3577080" cy="3551110"/>
            <a:chOff x="778" y="288"/>
            <a:chExt cx="3342" cy="3342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auto">
            <a:xfrm rot="-2700000">
              <a:off x="1085" y="1781"/>
              <a:ext cx="2728" cy="37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7"/>
            <p:cNvSpPr>
              <a:spLocks noChangeAspect="1" noChangeArrowheads="1"/>
            </p:cNvSpPr>
            <p:nvPr/>
          </p:nvSpPr>
          <p:spPr bwMode="auto">
            <a:xfrm rot="-2700000">
              <a:off x="1047" y="1790"/>
              <a:ext cx="2804" cy="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spect="1" noChangeArrowheads="1"/>
            </p:cNvSpPr>
            <p:nvPr/>
          </p:nvSpPr>
          <p:spPr bwMode="auto">
            <a:xfrm rot="-2700000">
              <a:off x="1285" y="1786"/>
              <a:ext cx="2324" cy="3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-2700000">
              <a:off x="778" y="1969"/>
              <a:ext cx="3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spect="1" noChangeArrowheads="1"/>
            </p:cNvSpPr>
            <p:nvPr/>
          </p:nvSpPr>
          <p:spPr bwMode="auto">
            <a:xfrm rot="-8100000">
              <a:off x="1115" y="1789"/>
              <a:ext cx="2677" cy="369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11"/>
            <p:cNvSpPr>
              <a:spLocks noChangeAspect="1" noChangeArrowheads="1"/>
            </p:cNvSpPr>
            <p:nvPr/>
          </p:nvSpPr>
          <p:spPr bwMode="auto">
            <a:xfrm rot="-8100000">
              <a:off x="1037" y="1780"/>
              <a:ext cx="2804" cy="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2"/>
            <p:cNvSpPr>
              <a:spLocks noChangeAspect="1" noChangeArrowheads="1"/>
            </p:cNvSpPr>
            <p:nvPr/>
          </p:nvSpPr>
          <p:spPr bwMode="auto">
            <a:xfrm rot="-8100000">
              <a:off x="1296" y="1780"/>
              <a:ext cx="2294" cy="3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 rot="-8100000">
              <a:off x="768" y="1959"/>
              <a:ext cx="3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spect="1" noChangeArrowheads="1"/>
            </p:cNvSpPr>
            <p:nvPr/>
          </p:nvSpPr>
          <p:spPr bwMode="auto">
            <a:xfrm rot="-8100000">
              <a:off x="1428" y="1783"/>
              <a:ext cx="2022" cy="3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5"/>
            <p:cNvSpPr>
              <a:spLocks noChangeAspect="1" noChangeArrowheads="1"/>
            </p:cNvSpPr>
            <p:nvPr/>
          </p:nvSpPr>
          <p:spPr bwMode="auto">
            <a:xfrm rot="-2700000">
              <a:off x="1439" y="1791"/>
              <a:ext cx="2022" cy="3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vi-V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42037" y="5080401"/>
            <a:ext cx="2079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Thời gian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7758" y="2000369"/>
            <a:ext cx="239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Chất lượng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8475" y="1944806"/>
            <a:ext cx="198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Phạm vi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32424" y="5040595"/>
            <a:ext cx="1861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Tài chính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94914" y="2979575"/>
            <a:ext cx="2364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Sự thay đổi của bất cứ mục tiêu nào đề ảnh hưởng đến các mục tiêu khác.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4</a:t>
            </a:r>
            <a:r>
              <a:rPr lang="en-US" smtClean="0">
                <a:solidFill>
                  <a:srgbClr val="C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278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291" y="624110"/>
            <a:ext cx="9307322" cy="128089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hệ giữa mục đích và mục tiêu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98445" y="2308289"/>
            <a:ext cx="7869555" cy="2690431"/>
            <a:chOff x="1296" y="1296"/>
            <a:chExt cx="5256" cy="158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296" y="1296"/>
              <a:ext cx="5256" cy="1584"/>
              <a:chOff x="9648" y="1584"/>
              <a:chExt cx="5256" cy="1584"/>
            </a:xfrm>
          </p:grpSpPr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0944" y="1584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 đích #1</a:t>
                </a: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3608" y="1584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 đích #2</a:t>
                </a: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9648" y="2736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 tiêu #1</a:t>
                </a: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1088" y="2736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 tiêu #2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2528" y="2736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 tiêu #3</a:t>
                </a: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10224" y="2304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11664" y="201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3104" y="230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13104" y="23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14256" y="230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1872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5</a:t>
            </a:r>
            <a:r>
              <a:rPr lang="en-US" smtClean="0">
                <a:solidFill>
                  <a:srgbClr val="C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00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631" y="616012"/>
            <a:ext cx="9894176" cy="1280890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giá nội dung việc xác định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94512" y="2232547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Báo cáo rõ ràng về mục tiêu của dự án chưa?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vi-V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94512" y="2765947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Tránh việc mô tả các giải pháp?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92925" y="3299347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Các mục tiêu bao gồm tất cả các khía cạnh trong phạm vi dự án?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94512" y="4213747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Có phải bao gồm tất cả các mục tiêu- thậm chí cả các mục tiêu hiển nhiên mọi người đều công nhận?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94512" y="5585347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Có phải mỗi mục tiêu đều kèm theo phương tiện đo lường?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6</a:t>
            </a:r>
            <a:r>
              <a:rPr lang="en-US" smtClean="0">
                <a:solidFill>
                  <a:srgbClr val="C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1845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09" y="624110"/>
            <a:ext cx="9730403" cy="1280890"/>
          </a:xfrm>
        </p:spPr>
        <p:txBody>
          <a:bodyPr>
            <a:no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giá hình thức xác định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592925" y="2096068"/>
            <a:ext cx="1828800" cy="762000"/>
          </a:xfrm>
          <a:prstGeom prst="round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ràng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8925" y="2096068"/>
            <a:ext cx="6096000" cy="660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nhằng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8925" y="2934268"/>
            <a:ext cx="6096000" cy="660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marketing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8925" y="3772468"/>
            <a:ext cx="6096000" cy="660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tắt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592925" y="4610668"/>
            <a:ext cx="1981200" cy="762000"/>
          </a:xfrm>
          <a:prstGeom prst="round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Ngắn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gọn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592925" y="5677468"/>
            <a:ext cx="1852613" cy="762000"/>
          </a:xfrm>
          <a:prstGeom prst="round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Đầy</a:t>
            </a: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đủ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>
            <a:off x="4421725" y="2477068"/>
            <a:ext cx="457200" cy="0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 bwMode="auto">
          <a:xfrm rot="16200000" flipH="1">
            <a:off x="4294725" y="3442268"/>
            <a:ext cx="939800" cy="228600"/>
          </a:xfrm>
          <a:prstGeom prst="bentConnector2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1"/>
          </p:cNvCxnSpPr>
          <p:nvPr/>
        </p:nvCxnSpPr>
        <p:spPr bwMode="auto">
          <a:xfrm rot="16200000" flipH="1">
            <a:off x="4370925" y="2756468"/>
            <a:ext cx="787400" cy="228600"/>
          </a:xfrm>
          <a:prstGeom prst="bentConnector2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878925" y="4610668"/>
            <a:ext cx="6096000" cy="660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25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78925" y="5677468"/>
            <a:ext cx="6172200" cy="660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vi,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nguồn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4" idx="1"/>
            <a:endCxn id="8" idx="1"/>
          </p:cNvCxnSpPr>
          <p:nvPr/>
        </p:nvCxnSpPr>
        <p:spPr bwMode="auto">
          <a:xfrm rot="10800000" flipV="1">
            <a:off x="2592925" y="2477068"/>
            <a:ext cx="12700" cy="2514600"/>
          </a:xfrm>
          <a:prstGeom prst="bentConnector3">
            <a:avLst>
              <a:gd name="adj1" fmla="val 1800000"/>
            </a:avLst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 bwMode="auto">
          <a:xfrm rot="16200000" flipH="1">
            <a:off x="1678525" y="5131368"/>
            <a:ext cx="1625600" cy="228600"/>
          </a:xfrm>
          <a:prstGeom prst="bentConnector2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 bwMode="auto">
          <a:xfrm>
            <a:off x="4574125" y="4991668"/>
            <a:ext cx="304800" cy="0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4445538" y="6083868"/>
            <a:ext cx="457200" cy="0"/>
          </a:xfrm>
          <a:prstGeom prst="straightConnector1">
            <a:avLst/>
          </a:prstGeom>
          <a:ln>
            <a:headEnd type="none" w="sm" len="sm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7</a:t>
            </a:r>
            <a:r>
              <a:rPr lang="en-US" smtClean="0">
                <a:solidFill>
                  <a:srgbClr val="C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51914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434" y="512462"/>
            <a:ext cx="9526137" cy="1280890"/>
          </a:xfrm>
        </p:spPr>
        <p:txBody>
          <a:bodyPr>
            <a:noAutofit/>
          </a:bodyPr>
          <a:lstStyle/>
          <a:p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điểm cần tránh trong xác định dự án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2925" y="2213746"/>
            <a:ext cx="7772400" cy="4114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AU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Nội dung không đầy đủ.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Nhượng bộ những yêu cầu không khả hiện do khách hàng đề nghị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Tránh viết những câu văn không rõ nghĩa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AU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Bản phác thảo dự án đã được các bên ký vào. Nhưng khi thực hiện dự án lại có những thay đổi.</a:t>
            </a:r>
            <a:endParaRPr lang="vi-VN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8</a:t>
            </a:r>
            <a:r>
              <a:rPr lang="en-US" smtClean="0">
                <a:solidFill>
                  <a:srgbClr val="C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583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586" y="556595"/>
            <a:ext cx="8439190" cy="128089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Làm tài liệu Phác thảo dự án (Statement Of Work)</a:t>
            </a:r>
            <a:endParaRPr lang="en-US" sz="4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2410597" y="2574564"/>
            <a:ext cx="8758146" cy="1265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Phác thảo dự án là tài liệu xác định ra phạm vi của dự án và trách nhiệm của những người tham dự.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410597" y="4033748"/>
            <a:ext cx="8549140" cy="130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AU" altLang="en-US" sz="2800">
                <a:latin typeface="Arial" panose="020B0604020202020204" pitchFamily="34" charset="0"/>
                <a:cs typeface="Arial" panose="020B0604020202020204" pitchFamily="34" charset="0"/>
              </a:rPr>
              <a:t>Là cơ sở để thống nhất ý kiến trong số những bên tham gia dự </a:t>
            </a:r>
            <a:r>
              <a:rPr lang="en-AU" altLang="en-US" sz="280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AU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0221" y="6182436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9</a:t>
            </a:r>
            <a:r>
              <a:rPr lang="en-US" smtClean="0">
                <a:solidFill>
                  <a:srgbClr val="C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8864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1363</Words>
  <Application>Microsoft Office PowerPoint</Application>
  <PresentationFormat>Widescreen</PresentationFormat>
  <Paragraphs>261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XÁC ĐỊNH DỰ ÁN</vt:lpstr>
      <vt:lpstr>PowerPoint Presentation</vt:lpstr>
      <vt:lpstr>1. Xác định mục đích và mục tiêu dự án</vt:lpstr>
      <vt:lpstr>Các mục tiêu thỏa hiệp</vt:lpstr>
      <vt:lpstr>Quan hệ giữa mục đích và mục tiêu</vt:lpstr>
      <vt:lpstr>Đánh giá nội dung việc xác định dự án</vt:lpstr>
      <vt:lpstr>Đánh giá hình thức xác định dự án</vt:lpstr>
      <vt:lpstr>Những điểm cần tránh trong xác định dự án</vt:lpstr>
      <vt:lpstr>2. Làm tài liệu Phác thảo dự án (Statement Of Work)</vt:lpstr>
      <vt:lpstr>Các thành phần chủ yếu của SOW</vt:lpstr>
      <vt:lpstr>Các công việc xác định phác thảo dự án</vt:lpstr>
      <vt:lpstr>Các bước tiến hành khi làm tài liệu phác thảo dự án</vt:lpstr>
      <vt:lpstr>Đánh giá phác thảo dự án</vt:lpstr>
      <vt:lpstr>3. Xác định vai trò và trách nhiệm trong dự án</vt:lpstr>
      <vt:lpstr>PowerPoint Presentation</vt:lpstr>
      <vt:lpstr>Quy trình tổ chức dự án</vt:lpstr>
      <vt:lpstr>Lưu ý về tổ chức dự án</vt:lpstr>
      <vt:lpstr>Cơ cấu đội dự án mẫu</vt:lpstr>
      <vt:lpstr>Ma trận trách nhiệm </vt:lpstr>
      <vt:lpstr>Tổ chức dự án cần có</vt:lpstr>
      <vt:lpstr>Xây dựng Tổ dự án cần tránh</vt:lpstr>
      <vt:lpstr>Nếu sau khi khai trương dự án, không khí lại lắng xuống</vt:lpstr>
      <vt:lpstr>4.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ĐỊNH DỰ ÁN</dc:title>
  <dc:creator>Windows User</dc:creator>
  <cp:lastModifiedBy>Windows User</cp:lastModifiedBy>
  <cp:revision>23</cp:revision>
  <dcterms:created xsi:type="dcterms:W3CDTF">2017-03-29T03:28:14Z</dcterms:created>
  <dcterms:modified xsi:type="dcterms:W3CDTF">2017-03-29T07:47:22Z</dcterms:modified>
</cp:coreProperties>
</file>