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9" r:id="rId10"/>
    <p:sldId id="330" r:id="rId11"/>
    <p:sldId id="327" r:id="rId12"/>
    <p:sldId id="328" r:id="rId13"/>
    <p:sldId id="331" r:id="rId14"/>
    <p:sldId id="332" r:id="rId15"/>
    <p:sldId id="333" r:id="rId16"/>
    <p:sldId id="33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F77B2EB1-EA88-4503-95EA-93923E5BA59E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F77B2EB1-EA88-4503-95EA-93923E5BA59E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xiaojindao/time-series-survey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Author: Sun Zhao</a:t>
            </a:r>
          </a:p>
          <a:p>
            <a:r>
              <a:rPr lang="en-US" dirty="0" smtClean="0"/>
              <a:t>Email: 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Pros &amp; Cons 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915865"/>
              </p:ext>
            </p:extLst>
          </p:nvPr>
        </p:nvGraphicFramePr>
        <p:xfrm>
          <a:off x="2498902" y="1749778"/>
          <a:ext cx="89154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Techniques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Definitions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</a:tr>
              <a:tr h="769338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Approximation Algorithms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with Error Bounds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 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adaptivity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data rates not always possible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Sliding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Analyzing most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recent streams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Ignores part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stream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Output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Granularity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Highly Resource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aware technique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memory and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fluctuating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rates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overhead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resource aware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4889" y="1237734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Task-Based: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664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Clustering[4]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One-pass constrain makes complexity</a:t>
                </a:r>
              </a:p>
              <a:p>
                <a:r>
                  <a:rPr lang="en-US" altLang="zh-CN" dirty="0" err="1" smtClean="0"/>
                  <a:t>Guha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et </a:t>
                </a:r>
                <a:r>
                  <a:rPr lang="en-US" altLang="zh-CN" dirty="0" smtClean="0"/>
                  <a:t>al. Approximate algorithms for k-median problems[3]</a:t>
                </a:r>
              </a:p>
              <a:p>
                <a:pPr lvl="1"/>
                <a:r>
                  <a:rPr lang="en-US" altLang="zh-CN" dirty="0" smtClean="0"/>
                  <a:t>Single pass over the stream</a:t>
                </a:r>
              </a:p>
              <a:p>
                <a:pPr lvl="1"/>
                <a:r>
                  <a:rPr lang="en-US" altLang="zh-CN" dirty="0" smtClean="0"/>
                  <a:t>O(</a:t>
                </a:r>
                <a:r>
                  <a:rPr lang="en-US" altLang="zh-CN" dirty="0" err="1" smtClean="0"/>
                  <a:t>nk</a:t>
                </a:r>
                <a:r>
                  <a:rPr lang="en-US" altLang="zh-CN" dirty="0" smtClean="0"/>
                  <a:t>) time complexity and O(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^</m:t>
                    </m:r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zh-CN" dirty="0" smtClean="0"/>
                  <a:t>) space complexity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  <m:r>
                      <a:rPr lang="en-US" altLang="zh-CN" b="0" i="1" smtClean="0">
                        <a:latin typeface="Cambria Math"/>
                      </a:rPr>
                      <m:t>&lt;1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Prove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nk</a:t>
                </a:r>
                <a:r>
                  <a:rPr lang="en-US" altLang="zh-CN" dirty="0" smtClean="0"/>
                  <a:t>) time complexity given constant factor approximation</a:t>
                </a:r>
              </a:p>
              <a:p>
                <a:r>
                  <a:rPr lang="en-US" altLang="zh-CN" dirty="0" err="1"/>
                  <a:t>Domingos</a:t>
                </a:r>
                <a:r>
                  <a:rPr lang="en-US" altLang="zh-CN" dirty="0"/>
                  <a:t> et </a:t>
                </a:r>
                <a:r>
                  <a:rPr lang="en-US" altLang="zh-CN" dirty="0" smtClean="0"/>
                  <a:t>al. General method named </a:t>
                </a:r>
                <a:r>
                  <a:rPr lang="en-US" altLang="zh-CN" dirty="0"/>
                  <a:t>Very </a:t>
                </a:r>
                <a:r>
                  <a:rPr lang="en-US" altLang="zh-CN" dirty="0" smtClean="0"/>
                  <a:t>Fast Machine </a:t>
                </a:r>
                <a:r>
                  <a:rPr lang="en-US" altLang="zh-CN" dirty="0"/>
                  <a:t>Learning </a:t>
                </a:r>
                <a:r>
                  <a:rPr lang="en-US" altLang="zh-CN" i="1" dirty="0" smtClean="0"/>
                  <a:t>VFML</a:t>
                </a:r>
                <a:r>
                  <a:rPr lang="en-US" altLang="zh-CN" dirty="0" smtClean="0"/>
                  <a:t>[6]</a:t>
                </a:r>
              </a:p>
              <a:p>
                <a:pPr lvl="1"/>
                <a:r>
                  <a:rPr lang="en-US" altLang="zh-CN" dirty="0" smtClean="0"/>
                  <a:t>Applied to K-Means </a:t>
                </a:r>
                <a:r>
                  <a:rPr lang="en-US" altLang="zh-CN" dirty="0" smtClean="0">
                    <a:sym typeface="Wingdings" pitchFamily="2" charset="2"/>
                  </a:rPr>
                  <a:t> VFKM</a:t>
                </a:r>
              </a:p>
              <a:p>
                <a:r>
                  <a:rPr lang="en-US" altLang="zh-CN" dirty="0" smtClean="0"/>
                  <a:t>Ordonez et al. Binary data streams clustering[5]</a:t>
                </a:r>
              </a:p>
              <a:p>
                <a:r>
                  <a:rPr lang="en-US" altLang="zh-CN" dirty="0" err="1"/>
                  <a:t>O’Challaghan</a:t>
                </a:r>
                <a:r>
                  <a:rPr lang="en-US" altLang="zh-CN" dirty="0"/>
                  <a:t> et </a:t>
                </a:r>
                <a:r>
                  <a:rPr lang="en-US" altLang="zh-CN" dirty="0" smtClean="0"/>
                  <a:t>al. High quality data stream clustering[7]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3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Classification[8]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High </a:t>
            </a:r>
            <a:r>
              <a:rPr lang="en-US" altLang="zh-CN" dirty="0" smtClean="0"/>
              <a:t>speed nature </a:t>
            </a:r>
            <a:r>
              <a:rPr lang="en-US" altLang="zh-CN" dirty="0"/>
              <a:t>of </a:t>
            </a:r>
            <a:r>
              <a:rPr lang="en-US" altLang="zh-CN" dirty="0" smtClean="0"/>
              <a:t>data streams : The </a:t>
            </a:r>
            <a:r>
              <a:rPr lang="en-US" altLang="zh-CN" dirty="0"/>
              <a:t>rate of building </a:t>
            </a:r>
            <a:r>
              <a:rPr lang="en-US" altLang="zh-CN" dirty="0" smtClean="0"/>
              <a:t>a classification </a:t>
            </a:r>
            <a:r>
              <a:rPr lang="en-US" altLang="zh-CN" dirty="0"/>
              <a:t>model should be higher than the </a:t>
            </a:r>
            <a:r>
              <a:rPr lang="en-US" altLang="zh-CN" dirty="0" smtClean="0"/>
              <a:t>data rate</a:t>
            </a:r>
          </a:p>
          <a:p>
            <a:r>
              <a:rPr lang="en-US" altLang="zh-CN" dirty="0" smtClean="0"/>
              <a:t>Bounded memory requirements: </a:t>
            </a:r>
            <a:r>
              <a:rPr lang="en-US" altLang="zh-CN" dirty="0"/>
              <a:t>load shedding, sampling, </a:t>
            </a:r>
            <a:r>
              <a:rPr lang="en-US" altLang="zh-CN" dirty="0" smtClean="0"/>
              <a:t>aggregation, and </a:t>
            </a:r>
            <a:r>
              <a:rPr lang="en-US" altLang="zh-CN" dirty="0"/>
              <a:t>creating data </a:t>
            </a:r>
            <a:r>
              <a:rPr lang="en-US" altLang="zh-CN" dirty="0" smtClean="0"/>
              <a:t>synopsis</a:t>
            </a:r>
          </a:p>
          <a:p>
            <a:r>
              <a:rPr lang="en-US" altLang="zh-CN" dirty="0"/>
              <a:t>Concept </a:t>
            </a:r>
            <a:r>
              <a:rPr lang="en-US" altLang="zh-CN" dirty="0" smtClean="0"/>
              <a:t>Drifting: Models become stale </a:t>
            </a:r>
            <a:r>
              <a:rPr lang="en-US" altLang="zh-CN" dirty="0"/>
              <a:t>and less relevant over </a:t>
            </a:r>
            <a:r>
              <a:rPr lang="en-US" altLang="zh-CN" dirty="0" smtClean="0"/>
              <a:t>time</a:t>
            </a:r>
            <a:r>
              <a:rPr lang="en-US" altLang="zh-CN" dirty="0"/>
              <a:t>. Ensemble </a:t>
            </a:r>
            <a:r>
              <a:rPr lang="en-US" altLang="zh-CN" dirty="0" smtClean="0"/>
              <a:t>based classification for voting a best prediction</a:t>
            </a:r>
          </a:p>
          <a:p>
            <a:r>
              <a:rPr lang="en-US" altLang="zh-CN" dirty="0"/>
              <a:t>Challenges in Distributed </a:t>
            </a:r>
            <a:r>
              <a:rPr lang="en-US" altLang="zh-CN" dirty="0" smtClean="0"/>
              <a:t>Applications: Large mounts mining result sent to users in a limited bandwidth environments.  Addressed by DFT methods </a:t>
            </a:r>
          </a:p>
          <a:p>
            <a:r>
              <a:rPr lang="en-US" altLang="zh-CN" dirty="0" smtClean="0"/>
              <a:t>Modeling </a:t>
            </a:r>
            <a:r>
              <a:rPr lang="en-US" altLang="zh-CN" dirty="0"/>
              <a:t>change of mining results over </a:t>
            </a:r>
            <a:r>
              <a:rPr lang="en-US" altLang="zh-CN" dirty="0" smtClean="0"/>
              <a:t>time: Users are interested in modeling changes </a:t>
            </a:r>
            <a:r>
              <a:rPr lang="en-US" altLang="zh-CN" dirty="0"/>
              <a:t>over a temporal basis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Frequent pattern Mining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47523" y="1467555"/>
                <a:ext cx="8915400" cy="4161444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support level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𝜃</m:t>
                    </m:r>
                    <m:r>
                      <a:rPr lang="en-US" altLang="zh-CN" b="0" i="1" smtClean="0">
                        <a:latin typeface="Cambria Math"/>
                      </a:rPr>
                      <m:t>=50%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Frequent patterns are: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{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Data stream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altLang="zh-CN" dirty="0" smtClean="0"/>
                  <a:t>, window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Mining frequent patterns based on window model</a:t>
                </a:r>
              </a:p>
              <a:p>
                <a:pPr lvl="1"/>
                <a:r>
                  <a:rPr lang="en-US" altLang="zh-CN" dirty="0"/>
                  <a:t>Landmark </a:t>
                </a:r>
                <a:r>
                  <a:rPr lang="en-US" altLang="zh-CN" dirty="0" smtClean="0"/>
                  <a:t>window: start point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to current point t,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Sliding </a:t>
                </a:r>
                <a:r>
                  <a:rPr lang="en-US" altLang="zh-CN" dirty="0" smtClean="0"/>
                  <a:t>window: fixed window size w,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𝑤</m:t>
                    </m:r>
                    <m:r>
                      <a:rPr lang="en-US" altLang="zh-CN" b="0" i="1" smtClean="0">
                        <a:latin typeface="Cambria Math"/>
                      </a:rPr>
                      <m:t>+1, 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Damped window model: assigns more weights to the </a:t>
                </a:r>
                <a:r>
                  <a:rPr lang="en-US" altLang="zh-CN" dirty="0" smtClean="0"/>
                  <a:t>recently arrived </a:t>
                </a:r>
                <a:r>
                  <a:rPr lang="en-US" altLang="zh-CN" dirty="0"/>
                  <a:t>transactions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47523" y="1467555"/>
                <a:ext cx="8915400" cy="4161444"/>
              </a:xfrm>
              <a:blipFill rotWithShape="1">
                <a:blip r:embed="rId2"/>
                <a:stretch>
                  <a:fillRect l="-1162" b="-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7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[1]</a:t>
            </a:r>
            <a:r>
              <a:rPr lang="en-US" altLang="zh-CN" dirty="0"/>
              <a:t> </a:t>
            </a:r>
            <a:r>
              <a:rPr lang="en-US" altLang="zh-CN" dirty="0" err="1"/>
              <a:t>Gaber</a:t>
            </a:r>
            <a:r>
              <a:rPr lang="en-US" altLang="zh-CN" dirty="0"/>
              <a:t> M </a:t>
            </a:r>
            <a:r>
              <a:rPr lang="en-US" altLang="zh-CN" dirty="0" err="1"/>
              <a:t>M</a:t>
            </a:r>
            <a:r>
              <a:rPr lang="en-US" altLang="zh-CN" dirty="0"/>
              <a:t>, </a:t>
            </a:r>
            <a:r>
              <a:rPr lang="en-US" altLang="zh-CN" dirty="0" err="1"/>
              <a:t>Zaslavsky</a:t>
            </a:r>
            <a:r>
              <a:rPr lang="en-US" altLang="zh-CN" dirty="0"/>
              <a:t> A, </a:t>
            </a:r>
            <a:r>
              <a:rPr lang="en-US" altLang="zh-CN" dirty="0" err="1"/>
              <a:t>Krishnaswamy</a:t>
            </a:r>
            <a:r>
              <a:rPr lang="en-US" altLang="zh-CN" dirty="0"/>
              <a:t> S. Mining data streams: a review[J]. ACM </a:t>
            </a:r>
            <a:r>
              <a:rPr lang="en-US" altLang="zh-CN" dirty="0" err="1"/>
              <a:t>Sigmod</a:t>
            </a:r>
            <a:r>
              <a:rPr lang="en-US" altLang="zh-CN" dirty="0"/>
              <a:t> Record, 2005, 34(2): 18-26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[2]</a:t>
            </a:r>
            <a:r>
              <a:rPr lang="en-US" altLang="zh-CN" dirty="0"/>
              <a:t> Babcock B, </a:t>
            </a:r>
            <a:r>
              <a:rPr lang="en-US" altLang="zh-CN" dirty="0" err="1"/>
              <a:t>Datar</a:t>
            </a:r>
            <a:r>
              <a:rPr lang="en-US" altLang="zh-CN" dirty="0"/>
              <a:t> M, </a:t>
            </a:r>
            <a:r>
              <a:rPr lang="en-US" altLang="zh-CN" dirty="0" err="1"/>
              <a:t>Motwani</a:t>
            </a:r>
            <a:r>
              <a:rPr lang="en-US" altLang="zh-CN" dirty="0"/>
              <a:t> R. Load shedding for aggregation queries over data streams[C]//Data Engineering, 2004. Proceedings. 20th International Conference on. IEEE, 2004: 350-361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[3]</a:t>
            </a:r>
            <a:r>
              <a:rPr lang="en-US" altLang="zh-CN" dirty="0"/>
              <a:t> </a:t>
            </a:r>
            <a:r>
              <a:rPr lang="en-US" altLang="zh-CN" dirty="0" err="1"/>
              <a:t>Guha</a:t>
            </a:r>
            <a:r>
              <a:rPr lang="en-US" altLang="zh-CN" dirty="0"/>
              <a:t> S, Mishra N, </a:t>
            </a:r>
            <a:r>
              <a:rPr lang="en-US" altLang="zh-CN" dirty="0" err="1"/>
              <a:t>Motwani</a:t>
            </a:r>
            <a:r>
              <a:rPr lang="en-US" altLang="zh-CN" dirty="0"/>
              <a:t> R, et al. Clustering data streams[C]//Foundations of computer science, 2000. proceedings. 41st annual symposium on. IEEE, 2000: 359-366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[4]</a:t>
            </a:r>
            <a:r>
              <a:rPr lang="en-US" altLang="zh-CN" dirty="0"/>
              <a:t> </a:t>
            </a:r>
            <a:r>
              <a:rPr lang="en-US" altLang="zh-CN" dirty="0" err="1"/>
              <a:t>Gaber</a:t>
            </a:r>
            <a:r>
              <a:rPr lang="en-US" altLang="zh-CN" dirty="0"/>
              <a:t> M </a:t>
            </a:r>
            <a:r>
              <a:rPr lang="en-US" altLang="zh-CN" dirty="0" err="1"/>
              <a:t>M</a:t>
            </a:r>
            <a:r>
              <a:rPr lang="en-US" altLang="zh-CN" dirty="0"/>
              <a:t>, </a:t>
            </a:r>
            <a:r>
              <a:rPr lang="en-US" altLang="zh-CN" dirty="0" err="1"/>
              <a:t>Zaslavsky</a:t>
            </a:r>
            <a:r>
              <a:rPr lang="en-US" altLang="zh-CN" dirty="0"/>
              <a:t> A, </a:t>
            </a:r>
            <a:r>
              <a:rPr lang="en-US" altLang="zh-CN" dirty="0" err="1"/>
              <a:t>Krishnaswamy</a:t>
            </a:r>
            <a:r>
              <a:rPr lang="en-US" altLang="zh-CN" dirty="0"/>
              <a:t> S. Mining data streams: a review[J]. ACM </a:t>
            </a:r>
            <a:r>
              <a:rPr lang="en-US" altLang="zh-CN" dirty="0" err="1"/>
              <a:t>Sigmod</a:t>
            </a:r>
            <a:r>
              <a:rPr lang="en-US" altLang="zh-CN" dirty="0"/>
              <a:t> Record, 2005, 34(2): 18-26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[5]</a:t>
            </a:r>
            <a:r>
              <a:rPr lang="en-US" altLang="zh-CN" dirty="0"/>
              <a:t> C. Ordonez. Clustering Binary Data Streams </a:t>
            </a:r>
            <a:r>
              <a:rPr lang="en-US" altLang="zh-CN" dirty="0" smtClean="0"/>
              <a:t>with K-means </a:t>
            </a:r>
            <a:r>
              <a:rPr lang="en-US" altLang="zh-CN" dirty="0"/>
              <a:t>ACM DMKD </a:t>
            </a:r>
            <a:r>
              <a:rPr lang="en-US" altLang="zh-CN" dirty="0" smtClean="0"/>
              <a:t>2003</a:t>
            </a:r>
          </a:p>
          <a:p>
            <a:pPr marL="0" indent="0">
              <a:buNone/>
            </a:pPr>
            <a:r>
              <a:rPr lang="en-US" altLang="zh-CN" dirty="0" smtClean="0"/>
              <a:t>[6]</a:t>
            </a:r>
            <a:r>
              <a:rPr lang="en-US" altLang="zh-CN" dirty="0"/>
              <a:t> </a:t>
            </a:r>
            <a:r>
              <a:rPr lang="en-US" altLang="zh-CN" dirty="0" err="1"/>
              <a:t>Domingos</a:t>
            </a:r>
            <a:r>
              <a:rPr lang="en-US" altLang="zh-CN" dirty="0"/>
              <a:t> P, </a:t>
            </a:r>
            <a:r>
              <a:rPr lang="en-US" altLang="zh-CN" dirty="0" err="1"/>
              <a:t>Hulten</a:t>
            </a:r>
            <a:r>
              <a:rPr lang="en-US" altLang="zh-CN" dirty="0"/>
              <a:t> G. A general method for scaling up machine learning algorithms and its application to clustering[C]//MACHINE LEARNING-INTERNATIONAL WORKSHOP THEN CONFERENCE-. 2001: 106-113.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85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[7]</a:t>
            </a:r>
            <a:r>
              <a:rPr lang="en-US" altLang="zh-CN" dirty="0"/>
              <a:t> </a:t>
            </a:r>
            <a:r>
              <a:rPr lang="en-US" altLang="zh-CN" dirty="0" err="1"/>
              <a:t>O'callaghan</a:t>
            </a:r>
            <a:r>
              <a:rPr lang="en-US" altLang="zh-CN" dirty="0"/>
              <a:t> L, Mishra N, </a:t>
            </a:r>
            <a:r>
              <a:rPr lang="en-US" altLang="zh-CN" dirty="0" err="1"/>
              <a:t>Meyerson</a:t>
            </a:r>
            <a:r>
              <a:rPr lang="en-US" altLang="zh-CN" dirty="0"/>
              <a:t> A, et al. Streaming-data algorithms for high-quality clustering[C]//Data Engineering, 2002. Proceedings. 18th International Conference on. IEEE, 2002: 685-694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[8]</a:t>
            </a:r>
            <a:r>
              <a:rPr lang="en-US" altLang="zh-CN" dirty="0"/>
              <a:t> </a:t>
            </a:r>
            <a:r>
              <a:rPr lang="en-US" altLang="zh-CN" dirty="0" err="1"/>
              <a:t>Aggarwal</a:t>
            </a:r>
            <a:r>
              <a:rPr lang="en-US" altLang="zh-CN" dirty="0"/>
              <a:t> C </a:t>
            </a:r>
            <a:r>
              <a:rPr lang="en-US" altLang="zh-CN" dirty="0" err="1"/>
              <a:t>C</a:t>
            </a:r>
            <a:r>
              <a:rPr lang="en-US" altLang="zh-CN" dirty="0"/>
              <a:t>. Data streams: models and algorithms[M]. Springer Science+ Business Media, 2007.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76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bove </a:t>
            </a:r>
            <a:r>
              <a:rPr lang="en-US" altLang="zh-CN" dirty="0"/>
              <a:t>materials and slides: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github.com/zixiaojindao/time-series-survey.git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3200" smtClean="0"/>
              <a:t>					Thanks</a:t>
            </a:r>
            <a:r>
              <a:rPr lang="en-US" altLang="zh-CN" sz="3200" dirty="0" smtClean="0"/>
              <a:t>!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Mining Data Streams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rocess </a:t>
            </a:r>
            <a:r>
              <a:rPr lang="en-US" altLang="zh-CN" dirty="0"/>
              <a:t>of extracting knowledge structures from continuous, rapid data </a:t>
            </a:r>
            <a:r>
              <a:rPr lang="en-US" altLang="zh-CN" dirty="0" smtClean="0"/>
              <a:t>records.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omputer </a:t>
            </a:r>
            <a:r>
              <a:rPr lang="en-US" altLang="zh-CN" dirty="0"/>
              <a:t>network traffic, phone conversations, ATM transactions, web searches, and sensor </a:t>
            </a:r>
            <a:r>
              <a:rPr lang="en-US" altLang="zh-CN" dirty="0" smtClean="0"/>
              <a:t>data.</a:t>
            </a:r>
          </a:p>
          <a:p>
            <a:pPr lvl="1"/>
            <a:r>
              <a:rPr lang="en-US" altLang="zh-CN" dirty="0" smtClean="0"/>
              <a:t>One pass constrain. </a:t>
            </a:r>
          </a:p>
          <a:p>
            <a:pPr lvl="1"/>
            <a:r>
              <a:rPr lang="en-US" altLang="zh-CN" dirty="0" smtClean="0"/>
              <a:t>Temporal evolution, historical data may be updated.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0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Theoretical </a:t>
            </a:r>
            <a:r>
              <a:rPr lang="en-US" altLang="zh-CN" dirty="0" smtClean="0"/>
              <a:t>Foundations[1]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Data-based </a:t>
            </a:r>
            <a:r>
              <a:rPr lang="en-US" altLang="zh-CN" dirty="0" smtClean="0"/>
              <a:t>techniques(summarize data set)</a:t>
            </a:r>
          </a:p>
          <a:p>
            <a:pPr lvl="1"/>
            <a:r>
              <a:rPr lang="en-US" altLang="zh-CN" dirty="0" smtClean="0"/>
              <a:t>Sampling</a:t>
            </a:r>
          </a:p>
          <a:p>
            <a:pPr lvl="1"/>
            <a:r>
              <a:rPr lang="en-US" altLang="zh-CN" dirty="0" smtClean="0"/>
              <a:t>Load shedding</a:t>
            </a:r>
          </a:p>
          <a:p>
            <a:pPr lvl="1"/>
            <a:r>
              <a:rPr lang="en-US" altLang="zh-CN" dirty="0" smtClean="0"/>
              <a:t>Sketching</a:t>
            </a:r>
          </a:p>
          <a:p>
            <a:pPr lvl="1"/>
            <a:r>
              <a:rPr lang="en-US" altLang="zh-CN" dirty="0" smtClean="0"/>
              <a:t>Aggregation</a:t>
            </a:r>
          </a:p>
          <a:p>
            <a:r>
              <a:rPr lang="en-US" altLang="zh-CN" dirty="0"/>
              <a:t>Task-based </a:t>
            </a:r>
            <a:r>
              <a:rPr lang="en-US" altLang="zh-CN" dirty="0" smtClean="0"/>
              <a:t>techniques(address </a:t>
            </a:r>
            <a:r>
              <a:rPr lang="en-US" altLang="zh-CN" dirty="0"/>
              <a:t>computational </a:t>
            </a:r>
            <a:r>
              <a:rPr lang="en-US" altLang="zh-CN" dirty="0" smtClean="0"/>
              <a:t>challenges)</a:t>
            </a:r>
          </a:p>
          <a:p>
            <a:pPr lvl="1"/>
            <a:r>
              <a:rPr lang="en-US" altLang="zh-CN" dirty="0"/>
              <a:t>Approximation </a:t>
            </a:r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/>
              <a:t>Sliding </a:t>
            </a:r>
            <a:r>
              <a:rPr lang="en-US" altLang="zh-CN" dirty="0" smtClean="0"/>
              <a:t>Window</a:t>
            </a:r>
          </a:p>
          <a:p>
            <a:pPr lvl="1"/>
            <a:r>
              <a:rPr lang="en-US" altLang="zh-CN" dirty="0"/>
              <a:t>Algorithm Output Granularity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6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Sampling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57956" y="1501423"/>
                <a:ext cx="10646656" cy="498968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/>
                  <a:t>Reservoir sampling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array R[k];    // result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integer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j;</a:t>
                </a:r>
              </a:p>
              <a:p>
                <a:pPr marL="274320" lvl="1" indent="0">
                  <a:buNone/>
                </a:pPr>
                <a:r>
                  <a:rPr lang="en-US" altLang="zh-CN" dirty="0" smtClean="0"/>
                  <a:t>// </a:t>
                </a:r>
                <a:r>
                  <a:rPr lang="en-US" altLang="zh-CN" dirty="0"/>
                  <a:t>fill the reservoir array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for each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/>
                  <a:t> to k do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    R[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:= S[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done;</a:t>
                </a:r>
              </a:p>
              <a:p>
                <a:pPr marL="274320" lvl="1" indent="0">
                  <a:buNone/>
                </a:pPr>
                <a:r>
                  <a:rPr lang="en-US" altLang="zh-CN" dirty="0" smtClean="0"/>
                  <a:t>// </a:t>
                </a:r>
                <a:r>
                  <a:rPr lang="en-US" altLang="zh-CN" dirty="0"/>
                  <a:t>replace elements with gradually decreasing probability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for each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in k+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/>
                  <a:t> to length(S) do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    j := </a:t>
                </a:r>
                <a:r>
                  <a:rPr lang="en-US" altLang="zh-CN" dirty="0" smtClean="0"/>
                  <a:t>random(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);   // important: inclusive range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    if j &lt;= k then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        R[j] := S[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    fi</a:t>
                </a:r>
              </a:p>
              <a:p>
                <a:pPr marL="274320" lvl="1" indent="0">
                  <a:buNone/>
                </a:pPr>
                <a:r>
                  <a:rPr lang="en-US" altLang="zh-CN" dirty="0" smtClean="0"/>
                  <a:t>Done</a:t>
                </a:r>
              </a:p>
              <a:p>
                <a:r>
                  <a:rPr lang="en-US" altLang="zh-CN" dirty="0" smtClean="0"/>
                  <a:t>Drawbacks: can not adapted to  </a:t>
                </a:r>
                <a:r>
                  <a:rPr lang="en-US" altLang="zh-CN" dirty="0"/>
                  <a:t>fluctuating </a:t>
                </a:r>
                <a:r>
                  <a:rPr lang="en-US" altLang="zh-CN" dirty="0" smtClean="0"/>
                  <a:t>data rates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57956" y="1501423"/>
                <a:ext cx="10646656" cy="4989688"/>
              </a:xfrm>
              <a:blipFill rotWithShape="1">
                <a:blip r:embed="rId2"/>
                <a:stretch>
                  <a:fillRect l="-286" t="-2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1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Shedding[2]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</p:spTree>
    <p:extLst>
      <p:ext uri="{BB962C8B-B14F-4D97-AF65-F5344CB8AC3E}">
        <p14:creationId xmlns:p14="http://schemas.microsoft.com/office/powerpoint/2010/main" val="13472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Shedding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00" y="3302001"/>
            <a:ext cx="5714823" cy="286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1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Sketching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kth</a:t>
                </a:r>
                <a:r>
                  <a:rPr lang="en-US" altLang="zh-CN" dirty="0"/>
                  <a:t> frequency </a:t>
                </a:r>
                <a:r>
                  <a:rPr lang="en-US" altLang="zh-CN" dirty="0" smtClean="0"/>
                  <a:t>moment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sequence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belongs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1,…,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CN" b="0" dirty="0" smtClean="0"/>
                  <a:t> # of unique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# of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size of self-join, use to estimate large join size</a:t>
                </a:r>
              </a:p>
              <a:p>
                <a:r>
                  <a:rPr lang="en-US" altLang="zh-CN" dirty="0"/>
                  <a:t>Principal Component Analysis (PCA)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2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Synopsis Data </a:t>
            </a:r>
            <a:r>
              <a:rPr lang="en-US" altLang="zh-CN" dirty="0" smtClean="0"/>
              <a:t>Structures &amp; Aggregation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Synopsis Data Structures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Wavelet analysis</a:t>
            </a:r>
          </a:p>
          <a:p>
            <a:pPr lvl="1"/>
            <a:r>
              <a:rPr lang="en-US" altLang="zh-CN" dirty="0" smtClean="0"/>
              <a:t>Histograms</a:t>
            </a:r>
          </a:p>
          <a:p>
            <a:pPr lvl="1"/>
            <a:r>
              <a:rPr lang="en-US" altLang="zh-CN" dirty="0" err="1" smtClean="0"/>
              <a:t>Quantiles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requency moments</a:t>
            </a:r>
          </a:p>
          <a:p>
            <a:r>
              <a:rPr lang="en-US" altLang="zh-CN" dirty="0" smtClean="0"/>
              <a:t>Aggregation</a:t>
            </a:r>
          </a:p>
          <a:p>
            <a:pPr lvl="1"/>
            <a:r>
              <a:rPr lang="en-US" altLang="zh-CN" dirty="0" smtClean="0"/>
              <a:t>Means</a:t>
            </a:r>
          </a:p>
          <a:p>
            <a:pPr lvl="1"/>
            <a:r>
              <a:rPr lang="en-US" altLang="zh-CN" dirty="0" smtClean="0"/>
              <a:t>Variances</a:t>
            </a:r>
          </a:p>
          <a:p>
            <a:pPr lvl="1"/>
            <a:r>
              <a:rPr lang="en-US" altLang="zh-CN" dirty="0" smtClean="0"/>
              <a:t>Other </a:t>
            </a:r>
            <a:r>
              <a:rPr lang="en-US" altLang="zh-CN" dirty="0"/>
              <a:t>statistical </a:t>
            </a:r>
            <a:r>
              <a:rPr lang="en-US" altLang="zh-CN" dirty="0" smtClean="0"/>
              <a:t> aggregated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5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Pros &amp; Cons 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800112"/>
              </p:ext>
            </p:extLst>
          </p:nvPr>
        </p:nvGraphicFramePr>
        <p:xfrm>
          <a:off x="2498902" y="1749778"/>
          <a:ext cx="89154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Techniques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Definitions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Choosing a data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subset for analysis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 Bounds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Guaranteed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 for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anomaly detection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Load</a:t>
                      </a:r>
                    </a:p>
                    <a:p>
                      <a:r>
                        <a:rPr lang="en-US" altLang="zh-CN" dirty="0" smtClean="0"/>
                        <a:t>Shedding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Ignoring a chunk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queries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Very poor for</a:t>
                      </a:r>
                    </a:p>
                    <a:p>
                      <a:r>
                        <a:rPr lang="en-US" altLang="zh-CN" dirty="0" smtClean="0"/>
                        <a:t>anomaly detection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Sketching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projection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feature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Extremely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ignore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Relevant features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Synopsis</a:t>
                      </a:r>
                    </a:p>
                    <a:p>
                      <a:r>
                        <a:rPr lang="en-US" altLang="zh-CN" dirty="0" smtClean="0"/>
                        <a:t>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Task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Independent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sufficient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very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 stream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Aggregation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Compiling summary statistics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Task Independent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ignore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Relevant features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4889" y="1237734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Data-Based: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168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5988</TotalTime>
  <Words>1082</Words>
  <Application>Microsoft Office PowerPoint</Application>
  <PresentationFormat>自定义</PresentationFormat>
  <Paragraphs>172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质朴</vt:lpstr>
      <vt:lpstr>Time Series Data Mining Review</vt:lpstr>
      <vt:lpstr>Mining Data Streams</vt:lpstr>
      <vt:lpstr>Theoretical Foundations[1]</vt:lpstr>
      <vt:lpstr>Sampling</vt:lpstr>
      <vt:lpstr>Load Shedding[2]</vt:lpstr>
      <vt:lpstr>Load Shedding</vt:lpstr>
      <vt:lpstr>Sketching</vt:lpstr>
      <vt:lpstr>Synopsis Data Structures &amp; Aggregation</vt:lpstr>
      <vt:lpstr>Pros &amp; Cons </vt:lpstr>
      <vt:lpstr>Pros &amp; Cons </vt:lpstr>
      <vt:lpstr>Data Stream Clustering[4]</vt:lpstr>
      <vt:lpstr>Data Stream Classification[8]</vt:lpstr>
      <vt:lpstr>Data Stream Frequent pattern Mining</vt:lpstr>
      <vt:lpstr>References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115</cp:revision>
  <dcterms:created xsi:type="dcterms:W3CDTF">2013-01-24T05:06:31Z</dcterms:created>
  <dcterms:modified xsi:type="dcterms:W3CDTF">2013-04-09T08:28:05Z</dcterms:modified>
</cp:coreProperties>
</file>