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0" r:id="rId23"/>
    <p:sldId id="262" r:id="rId24"/>
    <p:sldId id="261" r:id="rId25"/>
    <p:sldId id="310" r:id="rId26"/>
    <p:sldId id="309" r:id="rId27"/>
    <p:sldId id="311" r:id="rId28"/>
    <p:sldId id="263" r:id="rId29"/>
    <p:sldId id="312" r:id="rId30"/>
    <p:sldId id="321" r:id="rId31"/>
    <p:sldId id="322" r:id="rId32"/>
    <p:sldId id="334" r:id="rId33"/>
    <p:sldId id="335" r:id="rId34"/>
    <p:sldId id="336" r:id="rId35"/>
    <p:sldId id="337" r:id="rId36"/>
    <p:sldId id="324" r:id="rId37"/>
    <p:sldId id="32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8" r:id="rId46"/>
    <p:sldId id="339" r:id="rId47"/>
    <p:sldId id="340" r:id="rId48"/>
    <p:sldId id="313" r:id="rId49"/>
    <p:sldId id="314" r:id="rId50"/>
    <p:sldId id="315" r:id="rId51"/>
    <p:sldId id="316" r:id="rId52"/>
    <p:sldId id="317" r:id="rId53"/>
    <p:sldId id="343" r:id="rId54"/>
    <p:sldId id="318" r:id="rId55"/>
    <p:sldId id="264" r:id="rId56"/>
    <p:sldId id="266" r:id="rId57"/>
    <p:sldId id="268" r:id="rId58"/>
    <p:sldId id="269" r:id="rId59"/>
    <p:sldId id="270" r:id="rId60"/>
    <p:sldId id="319" r:id="rId61"/>
    <p:sldId id="341" r:id="rId62"/>
    <p:sldId id="34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874A99B2-2D8F-4C36-A223-6F85D71AF94F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0A7-B972-45E2-B3CB-233F5672C129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FB4-6E65-4F5D-884B-DDBED3B56417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1076-E4E1-4814-9584-EC3A7275BCA4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F4E11C8-4293-4B63-A3E6-A7E01161BE47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900-23D3-4FEF-B621-5EC3A5A79A47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B6AE-3869-4704-8983-A91C8FE6B943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437-5C0F-4F2D-B909-40C696F69552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80F3-1DEE-494C-B680-8612AFAA0B04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8791-B118-4C64-9530-D257CC31B243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76AF-58F0-43AB-BA5A-DB70375660E6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D55491-9258-4337-8EA5-FC2E2D555F1F}" type="datetime1">
              <a:rPr lang="en-US" altLang="zh-CN" smtClean="0"/>
              <a:t>4/9/2013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xiaojindao/time-series-survey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Algorithm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BottomUp</a:t>
                </a:r>
                <a:r>
                  <a:rPr lang="en-US" sz="1800" dirty="0" smtClean="0"/>
                  <a:t>(T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max_error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SegTS 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∅;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altLang="zh-CN" sz="1800" dirty="0" smtClean="0"/>
                  <a:t>length(T) -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// </a:t>
                </a:r>
                <a:r>
                  <a:rPr lang="en-US" sz="1800" dirty="0"/>
                  <a:t>Create initial fine approximation.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concat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, </a:t>
                </a:r>
                <a:r>
                  <a:rPr lang="en-US" sz="1800" dirty="0" err="1" smtClean="0"/>
                  <a:t>create_segment</a:t>
                </a:r>
                <a:r>
                  <a:rPr lang="en-US" sz="1800" dirty="0" smtClean="0"/>
                  <a:t>(T[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: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]));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length(</a:t>
                </a:r>
                <a:r>
                  <a:rPr lang="en-US" sz="1800" dirty="0" err="1" smtClean="0"/>
                  <a:t>SegTS</a:t>
                </a:r>
                <a:r>
                  <a:rPr lang="en-US" sz="1800" dirty="0"/>
                  <a:t>)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// Find merging costs.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/>
                  <a:t>([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))]);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while min(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 &lt; </a:t>
                </a:r>
                <a:r>
                  <a:rPr lang="en-US" sz="1800" dirty="0" err="1" smtClean="0"/>
                  <a:t>max_error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// While not finished.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p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argmin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merge_cost</a:t>
                </a:r>
                <a:r>
                  <a:rPr lang="en-US" sz="1800" dirty="0"/>
                  <a:t>); // Find ‘‘cheapest’’ pair to merge.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smtClean="0"/>
                  <a:t>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Merge them.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delete(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)); </a:t>
                </a:r>
                <a:r>
                  <a:rPr lang="en-US" sz="1800" dirty="0"/>
                  <a:t>// Update records.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 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)));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dirty="0" err="1" smtClean="0"/>
                  <a:t>merge_cost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err="1" smtClean="0"/>
                  <a:t>calculate_error</a:t>
                </a:r>
                <a:r>
                  <a:rPr lang="en-US" sz="1800" dirty="0" smtClean="0"/>
                  <a:t>(merge(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),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(p</a:t>
                </a:r>
                <a:r>
                  <a:rPr lang="en-US" sz="1800" dirty="0"/>
                  <a:t>)));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:r>
                  <a:rPr lang="en-US" sz="1800" dirty="0" err="1" smtClean="0"/>
                  <a:t>SegTS</a:t>
                </a:r>
                <a:r>
                  <a:rPr lang="en-US" sz="1800" dirty="0" smtClean="0"/>
                  <a:t>;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89212" y="1414732"/>
                <a:ext cx="8915400" cy="5144112"/>
              </a:xfrm>
              <a:blipFill rotWithShape="1">
                <a:blip r:embed="rId2"/>
                <a:stretch>
                  <a:fillRect l="-61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smtClean="0"/>
              <a:t>judgment, </a:t>
            </a:r>
            <a:r>
              <a:rPr lang="en-US" dirty="0"/>
              <a:t>intuition, commercial knowledge and </a:t>
            </a:r>
            <a:r>
              <a:rPr lang="en-US" dirty="0" smtClean="0"/>
              <a:t>any other relevant information</a:t>
            </a:r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</a:t>
            </a:r>
            <a:r>
              <a:rPr lang="en-US" dirty="0" smtClean="0"/>
              <a:t>given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forecasting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When feasible?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𝜇</m:t>
                      </m:r>
                      <m:r>
                        <a:rPr lang="en-US" sz="3000" b="0" i="1" smtClean="0">
                          <a:latin typeface="Cambria Math"/>
                        </a:rPr>
                        <m:t>+</m:t>
                      </m:r>
                      <m:r>
                        <a:rPr lang="en-US" sz="3000" b="0" i="1" smtClean="0">
                          <a:latin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3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 smtClean="0"/>
                  <a:t> is a pure stochastic process</a:t>
                </a:r>
              </a:p>
              <a:p>
                <a:pPr lvl="1"/>
                <a:r>
                  <a:rPr lang="en-US" sz="2800" dirty="0" smtClean="0"/>
                  <a:t>Optimization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lvl="2"/>
                <a:r>
                  <a:rPr lang="en-US" sz="2500" dirty="0" smtClean="0"/>
                  <a:t>0.1—0.3 </a:t>
                </a:r>
              </a:p>
              <a:p>
                <a:pPr lvl="2"/>
                <a:r>
                  <a:rPr lang="en-US" sz="2500" dirty="0" smtClean="0"/>
                  <a:t>Near to one</a:t>
                </a:r>
              </a:p>
              <a:p>
                <a:pPr lvl="2"/>
                <a:r>
                  <a:rPr lang="en-US" sz="2500" dirty="0" smtClean="0"/>
                  <a:t>Square error sum &amp; Gradient decent</a:t>
                </a:r>
                <a:endParaRPr lang="en-US" sz="25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  <a:blipFill rotWithShape="1">
                <a:blip r:embed="rId2"/>
                <a:stretch>
                  <a:fillRect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 r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</a:t>
            </a:r>
            <a:r>
              <a:rPr lang="en-US" dirty="0" smtClean="0"/>
              <a:t>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</a:t>
            </a:r>
            <a:r>
              <a:rPr lang="en-US" dirty="0" smtClean="0"/>
              <a:t>documents, DNA </a:t>
            </a:r>
            <a:r>
              <a:rPr lang="en-US" dirty="0"/>
              <a:t>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∅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  <a:blipFill rotWithShape="1">
                <a:blip r:embed="rId2"/>
                <a:stretch>
                  <a:fillRect l="-410" t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dirty="0" smtClean="0"/>
              <a:t>Details omitted</a:t>
            </a:r>
          </a:p>
          <a:p>
            <a:r>
              <a:rPr lang="en-US" altLang="zh-CN" dirty="0" err="1"/>
              <a:t>Faloutsos</a:t>
            </a:r>
            <a:r>
              <a:rPr lang="en-US" altLang="zh-CN" dirty="0"/>
              <a:t> C, </a:t>
            </a:r>
            <a:r>
              <a:rPr lang="en-US" altLang="zh-CN" dirty="0" err="1"/>
              <a:t>Ranganathan</a:t>
            </a:r>
            <a:r>
              <a:rPr lang="en-US" altLang="zh-CN" dirty="0"/>
              <a:t> M, </a:t>
            </a:r>
            <a:r>
              <a:rPr lang="en-US" altLang="zh-CN" dirty="0" err="1"/>
              <a:t>Manolopoulos</a:t>
            </a:r>
            <a:r>
              <a:rPr lang="en-US" altLang="zh-CN" dirty="0"/>
              <a:t> Y. Fast subsequence matching in time-series databases[M]. ACM, 1994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Find Subsequence with equal length of </a:t>
            </a:r>
            <a:r>
              <a:rPr lang="en-US" altLang="zh-CN" smtClean="0"/>
              <a:t>query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BMP 图像" r:id="rId5" imgW="4381560" imgH="1305000" progId="PBrush">
                  <p:embed/>
                </p:oleObj>
              </mc:Choice>
              <mc:Fallback>
                <p:oleObj name="BMP 图像" r:id="rId5" imgW="4381560" imgH="1305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09" y="2164427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93" y="2802971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07" y="2280924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2997397"/>
              </p:ext>
            </p:extLst>
          </p:nvPr>
        </p:nvGraphicFramePr>
        <p:xfrm>
          <a:off x="720902" y="2802971"/>
          <a:ext cx="40211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點陣圖影像" r:id="rId6" imgW="4638095" imgH="2534004" progId="PBrush">
                  <p:embed/>
                </p:oleObj>
              </mc:Choice>
              <mc:Fallback>
                <p:oleObj name="點陣圖影像" r:id="rId6" imgW="4638095" imgH="2534004" progId="PBrush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02" y="2802971"/>
                        <a:ext cx="4021137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				</a:t>
            </a:r>
            <a:r>
              <a:rPr lang="en-US" altLang="zh-CN" dirty="0"/>
              <a:t> </a:t>
            </a:r>
            <a:r>
              <a:rPr lang="en-US" altLang="zh-CN" dirty="0" smtClean="0"/>
              <a:t>       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Detection</a:t>
            </a:r>
          </a:p>
          <a:p>
            <a:r>
              <a:rPr lang="en-US" altLang="zh-CN" dirty="0" smtClean="0"/>
              <a:t>Associate Rules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Detection[8]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smtClean="0"/>
                  <a:t>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76" y="3565702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75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62" y="4022902"/>
            <a:ext cx="3324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Approximate Algorithms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91024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Associate </a:t>
            </a:r>
            <a:r>
              <a:rPr lang="en-US" altLang="zh-CN" dirty="0" smtClean="0"/>
              <a:t>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Rule: pattern </a:t>
            </a:r>
            <a:r>
              <a:rPr lang="en-US" altLang="zh-CN" dirty="0" smtClean="0">
                <a:sym typeface="Wingdings" pitchFamily="2" charset="2"/>
              </a:rPr>
              <a:t> pattern (support level, confidence level)</a:t>
            </a:r>
            <a:endParaRPr lang="en-US" altLang="zh-CN" dirty="0" smtClean="0"/>
          </a:p>
          <a:p>
            <a:r>
              <a:rPr lang="en-US" altLang="zh-CN" dirty="0" smtClean="0"/>
              <a:t>R1 </a:t>
            </a:r>
            <a:r>
              <a:rPr lang="en-US" altLang="zh-CN" dirty="0"/>
              <a:t>: 80% of customers who bought diaper also </a:t>
            </a:r>
            <a:r>
              <a:rPr lang="en-US" altLang="zh-CN" dirty="0" smtClean="0"/>
              <a:t>bought beer </a:t>
            </a:r>
            <a:r>
              <a:rPr lang="en-US" altLang="zh-CN" dirty="0"/>
              <a:t>(diaper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beer </a:t>
            </a:r>
            <a:r>
              <a:rPr lang="en-US" altLang="zh-CN" dirty="0"/>
              <a:t>(</a:t>
            </a:r>
            <a:r>
              <a:rPr lang="en-US" altLang="zh-CN" dirty="0" smtClean="0"/>
              <a:t>20%, 80%))</a:t>
            </a:r>
          </a:p>
          <a:p>
            <a:r>
              <a:rPr lang="en-US" altLang="zh-CN" dirty="0"/>
              <a:t>R2 : When the prices of IBM and SUN go up, 80% </a:t>
            </a:r>
            <a:r>
              <a:rPr lang="en-US" altLang="zh-CN" dirty="0" smtClean="0"/>
              <a:t>of time </a:t>
            </a:r>
            <a:r>
              <a:rPr lang="en-US" altLang="zh-CN" dirty="0"/>
              <a:t>the price of Microsoft goes up (on the </a:t>
            </a:r>
            <a:r>
              <a:rPr lang="en-US" altLang="zh-CN" dirty="0" smtClean="0"/>
              <a:t>same day)</a:t>
            </a:r>
          </a:p>
          <a:p>
            <a:endParaRPr lang="en-US" altLang="zh-CN" dirty="0" smtClean="0"/>
          </a:p>
          <a:p>
            <a:r>
              <a:rPr lang="en-US" altLang="zh-CN" dirty="0"/>
              <a:t>R3 : If the prices of IBM and SUN go up, </a:t>
            </a:r>
            <a:r>
              <a:rPr lang="en-US" altLang="zh-CN" dirty="0" smtClean="0"/>
              <a:t>Microsoft's will </a:t>
            </a:r>
            <a:r>
              <a:rPr lang="en-US" altLang="zh-CN" dirty="0"/>
              <a:t>most likely (80% of time) go up the next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5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Rule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/>
              <a:t>ntra-transaction association rules: associations among items within the same </a:t>
            </a:r>
            <a:r>
              <a:rPr lang="en-US" altLang="zh-CN" dirty="0" smtClean="0"/>
              <a:t>transaction record such as R1 and R2</a:t>
            </a:r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nter-transaction </a:t>
            </a:r>
            <a:r>
              <a:rPr lang="en-US" altLang="zh-CN" dirty="0"/>
              <a:t>association rules: association among </a:t>
            </a:r>
            <a:r>
              <a:rPr lang="en-US" altLang="zh-CN" dirty="0" smtClean="0"/>
              <a:t>items from different </a:t>
            </a:r>
            <a:r>
              <a:rPr lang="en-US" altLang="zh-CN" dirty="0"/>
              <a:t>transaction </a:t>
            </a:r>
            <a:r>
              <a:rPr lang="en-US" altLang="zh-CN" dirty="0" smtClean="0"/>
              <a:t>records such as R3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Intra-transaction 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en-US" altLang="zh-CN" dirty="0" smtClean="0"/>
              <a:t>algorithm[9]</a:t>
            </a:r>
          </a:p>
          <a:p>
            <a:pPr lvl="1"/>
            <a:r>
              <a:rPr lang="en-US" altLang="zh-CN" dirty="0"/>
              <a:t>FP-growth </a:t>
            </a:r>
            <a:r>
              <a:rPr lang="en-US" altLang="zh-CN" dirty="0" smtClean="0"/>
              <a:t>algorithm[10]</a:t>
            </a:r>
          </a:p>
          <a:p>
            <a:r>
              <a:rPr lang="en-US" altLang="zh-CN" dirty="0" smtClean="0"/>
              <a:t>Inter-transaction </a:t>
            </a:r>
            <a:r>
              <a:rPr lang="en-US" altLang="zh-CN" dirty="0"/>
              <a:t>association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/>
              <a:t>E-</a:t>
            </a:r>
            <a:r>
              <a:rPr lang="en-US" altLang="zh-CN" dirty="0" err="1"/>
              <a:t>Apriori</a:t>
            </a:r>
            <a:r>
              <a:rPr lang="en-US" altLang="zh-CN" dirty="0"/>
              <a:t> and </a:t>
            </a:r>
            <a:r>
              <a:rPr lang="en-US" altLang="zh-CN" dirty="0" smtClean="0"/>
              <a:t>EH-</a:t>
            </a:r>
            <a:r>
              <a:rPr lang="en-US" altLang="zh-CN" dirty="0" err="1" smtClean="0"/>
              <a:t>Apriori</a:t>
            </a:r>
            <a:r>
              <a:rPr lang="en-US" altLang="zh-CN" dirty="0" smtClean="0"/>
              <a:t>[11]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4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Match: Given a positive real number R (called range) and a time series T containing a subsequence C beginning at position p and a subsequence M beginning at q, if D(C, M) ≤ R, then M is called a matching subsequence of C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53</a:t>
            </a:fld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4" y="4176790"/>
            <a:ext cx="3952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30" y="4053748"/>
            <a:ext cx="39243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97" y="4563335"/>
            <a:ext cx="1971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Searching </a:t>
            </a:r>
            <a:r>
              <a:rPr lang="en-US" altLang="zh-CN" dirty="0"/>
              <a:t>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r>
              <a:rPr lang="en-US" altLang="zh-CN" dirty="0" smtClean="0"/>
              <a:t>Within </a:t>
            </a:r>
            <a:r>
              <a:rPr lang="en-US" altLang="zh-CN" dirty="0"/>
              <a:t>the smaller matrices, using ADM to prune away a large fraction of the search space </a:t>
            </a:r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a</a:t>
            </a:r>
            <a:r>
              <a:rPr lang="en-US" altLang="zh-CN" dirty="0"/>
              <a:t>) ≤ D(</a:t>
            </a:r>
            <a:r>
              <a:rPr lang="en-US" altLang="zh-CN" dirty="0" err="1"/>
              <a:t>Q,C</a:t>
            </a:r>
            <a:r>
              <a:rPr lang="en-US" altLang="zh-CN" baseline="30000" dirty="0" err="1"/>
              <a:t>b</a:t>
            </a:r>
            <a:r>
              <a:rPr lang="en-US" altLang="zh-CN" dirty="0"/>
              <a:t>) + 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a</a:t>
            </a:r>
            <a:r>
              <a:rPr lang="en-US" altLang="zh-CN" dirty="0" err="1" smtClean="0"/>
              <a:t>,C</a:t>
            </a:r>
            <a:r>
              <a:rPr lang="en-US" altLang="zh-CN" baseline="30000" dirty="0" err="1" smtClean="0"/>
              <a:t>b</a:t>
            </a:r>
            <a:r>
              <a:rPr lang="en-US" altLang="zh-CN" dirty="0"/>
              <a:t>) 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Clustering[12]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r>
              <a:rPr lang="en-US" dirty="0" smtClean="0"/>
              <a:t>[13]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kernels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[9]:R. </a:t>
            </a:r>
            <a:r>
              <a:rPr lang="en-US" altLang="zh-CN" dirty="0" err="1"/>
              <a:t>Agrawal</a:t>
            </a:r>
            <a:r>
              <a:rPr lang="en-US" altLang="zh-CN" dirty="0"/>
              <a:t>, R. </a:t>
            </a:r>
            <a:r>
              <a:rPr lang="en-US" altLang="zh-CN" dirty="0" err="1"/>
              <a:t>Srikant</a:t>
            </a:r>
            <a:r>
              <a:rPr lang="en-US" altLang="zh-CN" dirty="0"/>
              <a:t>, “Fast algorithms for mining association rules”. In: </a:t>
            </a:r>
            <a:r>
              <a:rPr lang="en-US" altLang="zh-CN" dirty="0" err="1"/>
              <a:t>J.Bocca</a:t>
            </a:r>
            <a:r>
              <a:rPr lang="en-US" altLang="zh-CN" dirty="0"/>
              <a:t>, </a:t>
            </a:r>
            <a:r>
              <a:rPr lang="en-US" altLang="zh-CN" dirty="0" err="1" smtClean="0"/>
              <a:t>M.Jarke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C.Zaniolo</a:t>
            </a:r>
            <a:r>
              <a:rPr lang="en-US" altLang="zh-CN" dirty="0" smtClean="0"/>
              <a:t> </a:t>
            </a:r>
            <a:r>
              <a:rPr lang="en-US" altLang="zh-CN" dirty="0"/>
              <a:t>eds. Proc. of the 20th Int’l </a:t>
            </a:r>
            <a:r>
              <a:rPr lang="en-US" altLang="zh-CN" dirty="0" err="1"/>
              <a:t>Conf</a:t>
            </a:r>
            <a:r>
              <a:rPr lang="en-US" altLang="zh-CN" dirty="0"/>
              <a:t> on Very </a:t>
            </a:r>
            <a:r>
              <a:rPr lang="en-US" altLang="zh-CN" dirty="0" smtClean="0"/>
              <a:t>Large </a:t>
            </a:r>
            <a:r>
              <a:rPr lang="en-US" altLang="zh-CN" dirty="0" err="1" smtClean="0"/>
              <a:t>DataBases</a:t>
            </a:r>
            <a:r>
              <a:rPr lang="en-US" altLang="zh-CN" dirty="0" smtClean="0"/>
              <a:t> </a:t>
            </a:r>
            <a:r>
              <a:rPr lang="en-US" altLang="zh-CN" dirty="0"/>
              <a:t>(VLDB’94). </a:t>
            </a:r>
            <a:r>
              <a:rPr lang="en-US" altLang="zh-CN" dirty="0" smtClean="0"/>
              <a:t>Santiago: Morgan </a:t>
            </a:r>
            <a:r>
              <a:rPr lang="en-US" altLang="zh-CN" dirty="0"/>
              <a:t>Kaufmann, 1994. pp. </a:t>
            </a:r>
            <a:r>
              <a:rPr lang="en-US" altLang="zh-CN" dirty="0" smtClean="0"/>
              <a:t>487-499</a:t>
            </a:r>
          </a:p>
          <a:p>
            <a:pPr marL="0" indent="0">
              <a:buNone/>
            </a:pPr>
            <a:r>
              <a:rPr lang="en-US" altLang="zh-CN" dirty="0" smtClean="0"/>
              <a:t>[10]: </a:t>
            </a:r>
            <a:r>
              <a:rPr lang="en-US" altLang="zh-CN" dirty="0"/>
              <a:t>J. Han, J. Pei, Y. Yin, “Mining frequent patterns without candidate generation”. In: </a:t>
            </a:r>
            <a:r>
              <a:rPr lang="en-US" altLang="zh-CN" dirty="0" smtClean="0"/>
              <a:t>M. Dunham</a:t>
            </a:r>
            <a:r>
              <a:rPr lang="en-US" altLang="zh-CN" dirty="0"/>
              <a:t>, J. </a:t>
            </a:r>
            <a:r>
              <a:rPr lang="en-US" altLang="zh-CN" dirty="0" err="1"/>
              <a:t>Naughton</a:t>
            </a:r>
            <a:r>
              <a:rPr lang="en-US" altLang="zh-CN" dirty="0"/>
              <a:t>, W. Chen eds. </a:t>
            </a:r>
            <a:r>
              <a:rPr lang="en-US" altLang="zh-CN" i="1" dirty="0"/>
              <a:t>Proc. of 2000 ACM-SIGMOD Int’l </a:t>
            </a:r>
            <a:r>
              <a:rPr lang="en-US" altLang="zh-CN" i="1" dirty="0" err="1"/>
              <a:t>Conf</a:t>
            </a:r>
            <a:r>
              <a:rPr lang="en-US" altLang="zh-CN" i="1" dirty="0"/>
              <a:t> on </a:t>
            </a:r>
            <a:r>
              <a:rPr lang="en-US" altLang="zh-CN" i="1" dirty="0" smtClean="0"/>
              <a:t>Management of </a:t>
            </a:r>
            <a:r>
              <a:rPr lang="en-US" altLang="zh-CN" i="1" dirty="0"/>
              <a:t>Data </a:t>
            </a:r>
            <a:r>
              <a:rPr lang="en-US" altLang="zh-CN" dirty="0"/>
              <a:t>(SIGMOD’00). Dallas, TX, New York: ACM Press, 2000. pp. </a:t>
            </a:r>
            <a:r>
              <a:rPr lang="en-US" altLang="zh-CN" dirty="0" smtClean="0"/>
              <a:t>1-12</a:t>
            </a:r>
          </a:p>
          <a:p>
            <a:pPr marL="0" indent="0">
              <a:buNone/>
            </a:pPr>
            <a:r>
              <a:rPr lang="en-US" altLang="zh-CN" dirty="0"/>
              <a:t>[11]:H. Lu, J. Han, and L. </a:t>
            </a:r>
            <a:r>
              <a:rPr lang="en-US" altLang="zh-CN" dirty="0" err="1"/>
              <a:t>Feng</a:t>
            </a:r>
            <a:r>
              <a:rPr lang="en-US" altLang="zh-CN" dirty="0"/>
              <a:t>, “Stock movement and n-dimensional inter-transaction </a:t>
            </a:r>
            <a:r>
              <a:rPr lang="en-US" altLang="zh-CN" dirty="0" smtClean="0"/>
              <a:t>association rules</a:t>
            </a:r>
            <a:r>
              <a:rPr lang="en-US" altLang="zh-CN" dirty="0"/>
              <a:t>”. In Proc. of the SIGMOD Workshop on Research Issues on Data Mining and </a:t>
            </a:r>
            <a:r>
              <a:rPr lang="en-US" altLang="zh-CN" dirty="0" smtClean="0"/>
              <a:t>Knowledge Discovery</a:t>
            </a:r>
            <a:r>
              <a:rPr lang="en-US" altLang="zh-CN" dirty="0"/>
              <a:t>, 1998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[12]</a:t>
            </a:r>
            <a:r>
              <a:rPr lang="en-US" altLang="zh-CN" dirty="0"/>
              <a:t> Warren Liao T. Clustering of time series data—a survey[J]. Pattern Recognition, 2005, 38(11): 1857-1874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[13]</a:t>
            </a:r>
            <a:r>
              <a:rPr lang="en-US" altLang="zh-CN" dirty="0"/>
              <a:t> Ye L, Keogh E. Time series </a:t>
            </a:r>
            <a:r>
              <a:rPr lang="en-US" altLang="zh-CN" dirty="0" err="1"/>
              <a:t>shapelets</a:t>
            </a:r>
            <a:r>
              <a:rPr lang="en-US" altLang="zh-CN" dirty="0"/>
              <a:t>: a new primitive for data mining[C]//Proceedings of the 15th ACM SIGKDD international conference on Knowledge discovery and data mining. ACM, 2009: 947-956.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bove </a:t>
            </a:r>
            <a:r>
              <a:rPr lang="en-US" altLang="zh-CN" dirty="0"/>
              <a:t>materials and slides: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github.com/zixiaojindao/time-series-survey.git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smtClean="0"/>
              <a:t>					Thanks</a:t>
            </a:r>
            <a:r>
              <a:rPr lang="en-US" altLang="zh-CN" sz="3200" dirty="0" smtClean="0"/>
              <a:t>!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Algorithm </a:t>
                </a:r>
                <a:r>
                  <a:rPr lang="en-US" dirty="0" err="1" smtClean="0"/>
                  <a:t>Seg</a:t>
                </a:r>
                <a:r>
                  <a:rPr lang="en-US" dirty="0" err="1"/>
                  <a:t>_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 smtClean="0"/>
                  <a:t>Sliding_Window</a:t>
                </a:r>
                <a:r>
                  <a:rPr lang="en-US" dirty="0" smtClean="0"/>
                  <a:t>(T</a:t>
                </a:r>
                <a:r>
                  <a:rPr lang="en-US" dirty="0"/>
                  <a:t>, max error)</a:t>
                </a:r>
              </a:p>
              <a:p>
                <a:r>
                  <a:rPr lang="en-US" dirty="0"/>
                  <a:t>anchor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/>
                  <a:t>while not finished segmenting time series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while </a:t>
                </a:r>
                <a:r>
                  <a:rPr lang="en-US" dirty="0" err="1" smtClean="0"/>
                  <a:t>calculate_error</a:t>
                </a:r>
                <a:r>
                  <a:rPr lang="en-US" dirty="0" smtClean="0"/>
                  <a:t>(T[anchor</a:t>
                </a:r>
                <a:r>
                  <a:rPr lang="en-US" dirty="0"/>
                  <a:t>: anchor + </a:t>
                </a:r>
                <a:r>
                  <a:rPr lang="en-US" dirty="0" err="1"/>
                  <a:t>i</a:t>
                </a:r>
                <a:r>
                  <a:rPr lang="en-US" dirty="0"/>
                  <a:t> ]) &lt; </a:t>
                </a:r>
                <a:r>
                  <a:rPr lang="en-US" dirty="0" err="1" smtClean="0"/>
                  <a:t>max_error</a:t>
                </a:r>
                <a:endParaRPr lang="en-US" dirty="0"/>
              </a:p>
              <a:p>
                <a:r>
                  <a:rPr lang="en-US" dirty="0" smtClean="0"/>
                  <a:t>      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Seg_TS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concat</a:t>
                </a:r>
                <a:r>
                  <a:rPr lang="en-US" dirty="0"/>
                  <a:t>(</a:t>
                </a:r>
                <a:r>
                  <a:rPr lang="en-US" dirty="0" err="1"/>
                  <a:t>Seg</a:t>
                </a:r>
                <a:r>
                  <a:rPr lang="en-US" dirty="0"/>
                  <a:t> TS, </a:t>
                </a:r>
                <a:r>
                  <a:rPr lang="en-US" dirty="0" err="1" smtClean="0"/>
                  <a:t>create_segment</a:t>
                </a:r>
                <a:r>
                  <a:rPr lang="en-US" dirty="0" smtClean="0"/>
                  <a:t>(T[anchor</a:t>
                </a:r>
                <a:r>
                  <a:rPr lang="en-US" dirty="0"/>
                  <a:t>: </a:t>
                </a:r>
                <a:r>
                  <a:rPr lang="en-US" dirty="0" smtClean="0"/>
                  <a:t>anchor+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anchor </a:t>
                </a:r>
                <a:r>
                  <a:rPr lang="en-US" dirty="0"/>
                  <a:t>= anchor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smtClean="0"/>
                  <a:t>return </a:t>
                </a:r>
                <a:r>
                  <a:rPr lang="en-US" dirty="0" err="1" smtClean="0"/>
                  <a:t>Seg_TS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20" y="1905000"/>
                <a:ext cx="9074989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604" t="-1179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Algorithm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∅;</m:t>
                              </m:r>
                            </m:oMath>
                          </a14:m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2 to length(T) - 2 // Find the best splitting point.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improvement_splitting_here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breakpoint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best_so_far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improvement_in_approximation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:breakpoint]);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calculate_error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 &gt;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max_error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TopDown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 +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else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concat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create_segment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(T[breakpoint+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length(T)]);</a:t>
                          </a:r>
                        </a:p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return 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SegTS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5128338"/>
                  </p:ext>
                </p:extLst>
              </p:nvPr>
            </p:nvGraphicFramePr>
            <p:xfrm>
              <a:off x="2493790" y="1219200"/>
              <a:ext cx="8915400" cy="5152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15400"/>
                  </a:tblGrid>
                  <a:tr h="47818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38" b="-790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</TotalTime>
  <Words>4902</Words>
  <Application>Microsoft Office PowerPoint</Application>
  <PresentationFormat>自定义</PresentationFormat>
  <Paragraphs>513</Paragraphs>
  <Slides>62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Forecasting[2]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Associate Rules</vt:lpstr>
      <vt:lpstr>Rule Categories</vt:lpstr>
      <vt:lpstr>Algorithms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Optimization</vt:lpstr>
      <vt:lpstr>Clustering[12]</vt:lpstr>
      <vt:lpstr>Classification[7]</vt:lpstr>
      <vt:lpstr>Feature Based Classification</vt:lpstr>
      <vt:lpstr>Sequence Distance Based Classification</vt:lpstr>
      <vt:lpstr>Model Based Classification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175</cp:revision>
  <dcterms:created xsi:type="dcterms:W3CDTF">2013-01-24T05:06:31Z</dcterms:created>
  <dcterms:modified xsi:type="dcterms:W3CDTF">2013-04-09T07:22:01Z</dcterms:modified>
</cp:coreProperties>
</file>