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27"/>
  </p:notesMasterIdLst>
  <p:sldIdLst>
    <p:sldId id="325" r:id="rId3"/>
    <p:sldId id="300" r:id="rId4"/>
    <p:sldId id="256" r:id="rId5"/>
    <p:sldId id="299" r:id="rId6"/>
    <p:sldId id="258" r:id="rId7"/>
    <p:sldId id="260" r:id="rId8"/>
    <p:sldId id="261" r:id="rId9"/>
    <p:sldId id="320" r:id="rId10"/>
    <p:sldId id="274" r:id="rId11"/>
    <p:sldId id="287" r:id="rId12"/>
    <p:sldId id="276" r:id="rId13"/>
    <p:sldId id="266" r:id="rId14"/>
    <p:sldId id="275" r:id="rId15"/>
    <p:sldId id="321" r:id="rId16"/>
    <p:sldId id="279" r:id="rId17"/>
    <p:sldId id="269" r:id="rId18"/>
    <p:sldId id="273" r:id="rId19"/>
    <p:sldId id="322" r:id="rId20"/>
    <p:sldId id="272" r:id="rId21"/>
    <p:sldId id="323" r:id="rId22"/>
    <p:sldId id="271" r:id="rId23"/>
    <p:sldId id="268" r:id="rId24"/>
    <p:sldId id="278" r:id="rId25"/>
    <p:sldId id="318" r:id="rId26"/>
  </p:sldIdLst>
  <p:sldSz cx="9144000" cy="5143500" type="screen16x9"/>
  <p:notesSz cx="6858000" cy="9144000"/>
  <p:embeddedFontLs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DM Sans" panose="020B0604020202020204" charset="0"/>
      <p:regular r:id="rId32"/>
      <p:bold r:id="rId33"/>
      <p:italic r:id="rId34"/>
      <p:boldItalic r:id="rId35"/>
    </p:embeddedFont>
    <p:embeddedFont>
      <p:font typeface="Proxima Nova Semibold" panose="020B0604020202020204" charset="0"/>
      <p:regular r:id="rId36"/>
      <p:bold r:id="rId37"/>
      <p:boldItalic r:id="rId38"/>
    </p:embeddedFont>
    <p:embeddedFont>
      <p:font typeface="Work Sans" panose="020B0604020202020204" charset="-93"/>
      <p:regular r:id="rId39"/>
      <p:bold r:id="rId40"/>
      <p:italic r:id="rId41"/>
      <p:boldItalic r:id="rId42"/>
    </p:embeddedFont>
    <p:embeddedFont>
      <p:font typeface="Work Sans SemiBold" panose="020B0604020202020204" charset="-93"/>
      <p:regular r:id="rId43"/>
      <p:bold r:id="rId44"/>
      <p:italic r:id="rId45"/>
      <p:boldItalic r:id="rId46"/>
    </p:embeddedFont>
    <p:embeddedFont>
      <p:font typeface="Nunito" panose="020B0604020202020204" charset="-93"/>
      <p:regular r:id="rId47"/>
      <p:bold r:id="rId48"/>
      <p:italic r:id="rId49"/>
      <p:boldItalic r:id="rId50"/>
    </p:embeddedFont>
    <p:embeddedFont>
      <p:font typeface="Montserrat SemiBold" panose="020B0604020202020204" charset="-93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895906-BBBD-4C7D-BE34-D54D83599BE3}">
  <a:tblStyle styleId="{20895906-BBBD-4C7D-BE34-D54D83599B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font" Target="fonts/font26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font" Target="fonts/font14.fntdata"/><Relationship Id="rId54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cc8cfa50e2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cc8cfa50e2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cbec6d0839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cbec6d0839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cc8cfa50e2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cc8cfa50e2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bec6d0839_3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bec6d0839_3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cc8cfa50e2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cc8cfa50e2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755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cbec6d0839_3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cbec6d0839_3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cc8cfa50e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cc8cfa50e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cbec6d0839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cbec6d0839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cc90446dd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cc90446dd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713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cbec6d0839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cbec6d0839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cc8cfa50e2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cc8cfa50e2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44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863ae5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863ae5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cbec6d0839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cbec6d0839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cc8cfa50e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cc8cfa50e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bec6d0839_3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bec6d0839_3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6" name="Google Shape;11746;gc863ae5e84_2_10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7" name="Google Shape;11747;gc863ae5e84_2_10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c8bcaa2a0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c8bcaa2a0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863ae5e8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863ae5e8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c8bcaa2a0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c8bcaa2a0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8bcaa2a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8bcaa2a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cc8cfa50e2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cc8cfa50e2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336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bec6d0839_3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bec6d0839_3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cc90446dd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cc90446dd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870513" y="3869150"/>
            <a:ext cx="2765700" cy="276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8108649" y="4107286"/>
            <a:ext cx="2289300" cy="2289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8505753" y="4503562"/>
            <a:ext cx="1495500" cy="1496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1581150" y="-1580275"/>
            <a:ext cx="2943600" cy="294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-1327411" y="-1326536"/>
            <a:ext cx="2436300" cy="24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-904778" y="-905027"/>
            <a:ext cx="1591500" cy="1592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932450" y="4444400"/>
            <a:ext cx="1615200" cy="161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1071728" y="4583678"/>
            <a:ext cx="1336800" cy="1336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03703" y="4815037"/>
            <a:ext cx="873300" cy="87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6536525" y="-1117475"/>
            <a:ext cx="1829700" cy="182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>
            <a:off x="6693914" y="-960086"/>
            <a:ext cx="1514700" cy="1514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6957099" y="-697754"/>
            <a:ext cx="989100" cy="990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746350" y="1570885"/>
            <a:ext cx="5697900" cy="14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750925" y="3178413"/>
            <a:ext cx="5697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/>
          <p:nvPr/>
        </p:nvSpPr>
        <p:spPr>
          <a:xfrm rot="5400000">
            <a:off x="-815175" y="-992725"/>
            <a:ext cx="2254200" cy="2254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 rot="5400000">
            <a:off x="-620862" y="-798538"/>
            <a:ext cx="1865700" cy="1865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 rot="5400000">
            <a:off x="-297615" y="-475827"/>
            <a:ext cx="1218600" cy="1219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 rot="5400000">
            <a:off x="6619050" y="4234625"/>
            <a:ext cx="1886100" cy="1886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 rot="5400000">
            <a:off x="6781769" y="4397106"/>
            <a:ext cx="1560900" cy="1560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 rot="5400000">
            <a:off x="7052044" y="4667180"/>
            <a:ext cx="1019700" cy="1020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 rot="5400000">
            <a:off x="-1667450" y="-1557425"/>
            <a:ext cx="2668500" cy="2668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 rot="5400000">
            <a:off x="-1437431" y="-1327543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 rot="5400000">
            <a:off x="-1054803" y="-945403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 rot="5400000">
            <a:off x="8257600" y="1692825"/>
            <a:ext cx="2668500" cy="2668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 rot="5400000">
            <a:off x="8487619" y="1922707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 rot="5400000">
            <a:off x="8870247" y="2304847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 rot="5400000">
            <a:off x="3668400" y="4451775"/>
            <a:ext cx="1807800" cy="1807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 rot="5400000">
            <a:off x="3824369" y="4607506"/>
            <a:ext cx="1496100" cy="1496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 rot="5400000">
            <a:off x="4083381" y="4866340"/>
            <a:ext cx="977400" cy="97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7428625" y="-1022150"/>
            <a:ext cx="3494100" cy="3494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7729725" y="-721150"/>
            <a:ext cx="2892000" cy="2892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 rot="5400000">
            <a:off x="8230817" y="-220752"/>
            <a:ext cx="1889100" cy="1890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 rot="5400000">
            <a:off x="-953375" y="2926425"/>
            <a:ext cx="3494100" cy="3494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 rot="5400000">
            <a:off x="-652275" y="3227425"/>
            <a:ext cx="2892000" cy="2892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 rot="5400000">
            <a:off x="-151183" y="3727823"/>
            <a:ext cx="1889100" cy="1890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">
  <p:cSld name="CUSTOM_9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/>
          <p:nvPr/>
        </p:nvSpPr>
        <p:spPr>
          <a:xfrm rot="2700000">
            <a:off x="-2992977" y="-2522795"/>
            <a:ext cx="10187005" cy="10187005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0"/>
          <p:cNvSpPr/>
          <p:nvPr/>
        </p:nvSpPr>
        <p:spPr>
          <a:xfrm>
            <a:off x="-2633289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0"/>
          <p:cNvSpPr/>
          <p:nvPr/>
        </p:nvSpPr>
        <p:spPr>
          <a:xfrm>
            <a:off x="-2278120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0"/>
          <p:cNvSpPr/>
          <p:nvPr/>
        </p:nvSpPr>
        <p:spPr>
          <a:xfrm>
            <a:off x="7932727" y="-1286450"/>
            <a:ext cx="2860800" cy="286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8179181" y="-1039995"/>
            <a:ext cx="2367900" cy="2367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8589516" y="-629735"/>
            <a:ext cx="1546800" cy="154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7406225" y="3967900"/>
            <a:ext cx="2283000" cy="22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"/>
          <p:cNvSpPr/>
          <p:nvPr/>
        </p:nvSpPr>
        <p:spPr>
          <a:xfrm rot="10800000">
            <a:off x="7602921" y="4164596"/>
            <a:ext cx="1889700" cy="1889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7930373" y="4491989"/>
            <a:ext cx="1234500" cy="1235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subTitle" idx="1"/>
          </p:nvPr>
        </p:nvSpPr>
        <p:spPr>
          <a:xfrm>
            <a:off x="713225" y="1859400"/>
            <a:ext cx="4691700" cy="10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0"/>
          <p:cNvSpPr txBox="1">
            <a:spLocks noGrp="1"/>
          </p:cNvSpPr>
          <p:nvPr>
            <p:ph type="title"/>
          </p:nvPr>
        </p:nvSpPr>
        <p:spPr>
          <a:xfrm>
            <a:off x="713225" y="2913300"/>
            <a:ext cx="4691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/>
          <p:nvPr/>
        </p:nvSpPr>
        <p:spPr>
          <a:xfrm rot="5400000">
            <a:off x="7037550" y="1547800"/>
            <a:ext cx="2880000" cy="2880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"/>
          <p:cNvSpPr/>
          <p:nvPr/>
        </p:nvSpPr>
        <p:spPr>
          <a:xfrm rot="5400000">
            <a:off x="7285941" y="1795909"/>
            <a:ext cx="2383500" cy="2383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"/>
          <p:cNvSpPr/>
          <p:nvPr/>
        </p:nvSpPr>
        <p:spPr>
          <a:xfrm rot="5400000">
            <a:off x="7698677" y="2207947"/>
            <a:ext cx="1556700" cy="1558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"/>
          <p:cNvSpPr/>
          <p:nvPr/>
        </p:nvSpPr>
        <p:spPr>
          <a:xfrm rot="5400000">
            <a:off x="569900" y="4296250"/>
            <a:ext cx="2384400" cy="2384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"/>
          <p:cNvSpPr/>
          <p:nvPr/>
        </p:nvSpPr>
        <p:spPr>
          <a:xfrm rot="5400000">
            <a:off x="775479" y="4501671"/>
            <a:ext cx="1973400" cy="1973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"/>
          <p:cNvSpPr/>
          <p:nvPr/>
        </p:nvSpPr>
        <p:spPr>
          <a:xfrm rot="5400000">
            <a:off x="1117074" y="4842937"/>
            <a:ext cx="1289100" cy="1290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1"/>
          <p:cNvSpPr/>
          <p:nvPr/>
        </p:nvSpPr>
        <p:spPr>
          <a:xfrm rot="5400000">
            <a:off x="-745475" y="-1400525"/>
            <a:ext cx="3372600" cy="3372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1"/>
          <p:cNvSpPr/>
          <p:nvPr/>
        </p:nvSpPr>
        <p:spPr>
          <a:xfrm rot="5400000">
            <a:off x="-454621" y="-1109979"/>
            <a:ext cx="2791200" cy="2791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1"/>
          <p:cNvSpPr/>
          <p:nvPr/>
        </p:nvSpPr>
        <p:spPr>
          <a:xfrm rot="5400000">
            <a:off x="28773" y="-627286"/>
            <a:ext cx="1823100" cy="1825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775650" y="155125"/>
            <a:ext cx="7655400" cy="4422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957375" y="346725"/>
            <a:ext cx="7292100" cy="4048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31"/>
          <p:cNvSpPr txBox="1">
            <a:spLocks noGrp="1"/>
          </p:cNvSpPr>
          <p:nvPr>
            <p:ph type="subTitle" idx="1"/>
          </p:nvPr>
        </p:nvSpPr>
        <p:spPr>
          <a:xfrm>
            <a:off x="713100" y="1151850"/>
            <a:ext cx="77178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9" name="Google Shape;389;p31"/>
          <p:cNvSpPr txBox="1">
            <a:spLocks noGrp="1"/>
          </p:cNvSpPr>
          <p:nvPr>
            <p:ph type="subTitle" idx="2"/>
          </p:nvPr>
        </p:nvSpPr>
        <p:spPr>
          <a:xfrm>
            <a:off x="713100" y="3758750"/>
            <a:ext cx="77178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0" name="Google Shape;390;p31"/>
          <p:cNvSpPr txBox="1"/>
          <p:nvPr/>
        </p:nvSpPr>
        <p:spPr>
          <a:xfrm>
            <a:off x="1755450" y="3235700"/>
            <a:ext cx="56331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/>
          <p:nvPr/>
        </p:nvSpPr>
        <p:spPr>
          <a:xfrm rot="5400000">
            <a:off x="-2228489" y="327425"/>
            <a:ext cx="4412100" cy="4412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/>
          <p:nvPr/>
        </p:nvSpPr>
        <p:spPr>
          <a:xfrm rot="5400000">
            <a:off x="-1848100" y="707536"/>
            <a:ext cx="3651600" cy="3651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"/>
          <p:cNvSpPr/>
          <p:nvPr/>
        </p:nvSpPr>
        <p:spPr>
          <a:xfrm rot="5400000">
            <a:off x="-1216051" y="1338900"/>
            <a:ext cx="2385300" cy="238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2"/>
          <p:cNvSpPr/>
          <p:nvPr/>
        </p:nvSpPr>
        <p:spPr>
          <a:xfrm rot="5400000">
            <a:off x="6960389" y="327425"/>
            <a:ext cx="4412100" cy="4412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"/>
          <p:cNvSpPr/>
          <p:nvPr/>
        </p:nvSpPr>
        <p:spPr>
          <a:xfrm rot="5400000">
            <a:off x="7340778" y="707536"/>
            <a:ext cx="3651600" cy="3651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"/>
          <p:cNvSpPr/>
          <p:nvPr/>
        </p:nvSpPr>
        <p:spPr>
          <a:xfrm rot="5400000">
            <a:off x="7972827" y="1338900"/>
            <a:ext cx="2385300" cy="238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/>
          <p:nvPr/>
        </p:nvSpPr>
        <p:spPr>
          <a:xfrm rot="5400000">
            <a:off x="-2287450" y="2537575"/>
            <a:ext cx="4859400" cy="4859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 rot="5400000">
            <a:off x="-1868503" y="2956227"/>
            <a:ext cx="4021800" cy="402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 rot="5400000">
            <a:off x="-1172362" y="3651612"/>
            <a:ext cx="2627100" cy="2630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3"/>
          <p:cNvSpPr/>
          <p:nvPr/>
        </p:nvSpPr>
        <p:spPr>
          <a:xfrm rot="5400000">
            <a:off x="6572050" y="-2447325"/>
            <a:ext cx="4859400" cy="4859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3"/>
          <p:cNvSpPr/>
          <p:nvPr/>
        </p:nvSpPr>
        <p:spPr>
          <a:xfrm rot="5400000">
            <a:off x="6990997" y="-2028673"/>
            <a:ext cx="4021800" cy="402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3"/>
          <p:cNvSpPr/>
          <p:nvPr/>
        </p:nvSpPr>
        <p:spPr>
          <a:xfrm rot="5400000">
            <a:off x="7687138" y="-1333288"/>
            <a:ext cx="2627100" cy="2630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-7141375" y="-2522775"/>
            <a:ext cx="10187100" cy="1018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6781639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-6426470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316500" y="1281288"/>
            <a:ext cx="2580900" cy="2580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1552899" y="1517686"/>
            <a:ext cx="2106300" cy="210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5211000" y="4029175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5433341" y="4251516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5803528" y="4621636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7198825" y="-1299600"/>
            <a:ext cx="3057900" cy="3057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462254" y="-1036171"/>
            <a:ext cx="2531100" cy="2531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900850" y="-597654"/>
            <a:ext cx="1653300" cy="1654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0" y="1978550"/>
            <a:ext cx="3858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4572000" y="2774450"/>
            <a:ext cx="3858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1748500" y="2201750"/>
            <a:ext cx="17151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rot="5400000">
            <a:off x="-1514950" y="-1668275"/>
            <a:ext cx="2926500" cy="2926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5400000">
            <a:off x="-1262461" y="-1416164"/>
            <a:ext cx="2421900" cy="242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 rot="5400000">
            <a:off x="-843038" y="-997011"/>
            <a:ext cx="1582200" cy="1583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rot="5400000">
            <a:off x="7797550" y="-1454625"/>
            <a:ext cx="2499300" cy="2499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5400000">
            <a:off x="8013061" y="-1239336"/>
            <a:ext cx="2068500" cy="2068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400000">
            <a:off x="8371381" y="-881492"/>
            <a:ext cx="1351200" cy="1352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5400000">
            <a:off x="3617850" y="4559650"/>
            <a:ext cx="1908300" cy="1908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5400000">
            <a:off x="3782574" y="4724026"/>
            <a:ext cx="1579200" cy="157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5400000">
            <a:off x="4055996" y="4997253"/>
            <a:ext cx="1031700" cy="1032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rot="2040244">
            <a:off x="5312612" y="-2522881"/>
            <a:ext cx="10187361" cy="10187361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5672736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6027905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6551500" y="-1285875"/>
            <a:ext cx="7710300" cy="77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700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-1436500" y="-1299598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-1214165" y="-1077263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-843988" y="-707153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2235725" y="4224902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2458060" y="4447237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2828237" y="4817347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713225" y="1345875"/>
            <a:ext cx="4103400" cy="18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713225" y="3322125"/>
            <a:ext cx="41034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body" idx="1"/>
          </p:nvPr>
        </p:nvSpPr>
        <p:spPr>
          <a:xfrm>
            <a:off x="2590363" y="2269272"/>
            <a:ext cx="39555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 b="1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-522300" y="-7944900"/>
            <a:ext cx="10187100" cy="1018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-162564" y="-7585164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192605" y="-7231083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 rot="5400000">
            <a:off x="-1626275" y="3435850"/>
            <a:ext cx="3434400" cy="34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 rot="5400000">
            <a:off x="-1330365" y="3731538"/>
            <a:ext cx="2842500" cy="2842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 rot="5400000">
            <a:off x="-837783" y="4223344"/>
            <a:ext cx="1856700" cy="1858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 rot="5400000">
            <a:off x="7708526" y="1660825"/>
            <a:ext cx="2916600" cy="291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 rot="5400000">
            <a:off x="7959768" y="1912082"/>
            <a:ext cx="2414100" cy="2414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 rot="5400000">
            <a:off x="8377913" y="2329813"/>
            <a:ext cx="1577100" cy="157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2642550" y="3074775"/>
            <a:ext cx="3858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"/>
          </p:nvPr>
        </p:nvSpPr>
        <p:spPr>
          <a:xfrm>
            <a:off x="2642550" y="3870675"/>
            <a:ext cx="3858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3749850" y="1482700"/>
            <a:ext cx="16443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3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/>
          <p:nvPr/>
        </p:nvSpPr>
        <p:spPr>
          <a:xfrm>
            <a:off x="-3047525" y="-2522775"/>
            <a:ext cx="10187100" cy="1018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-2687789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-2332620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5635050" y="1564350"/>
            <a:ext cx="2014800" cy="2014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5819605" y="1748905"/>
            <a:ext cx="1644300" cy="1644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5400000">
            <a:off x="7500000" y="3795625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/>
          <p:nvPr/>
        </p:nvSpPr>
        <p:spPr>
          <a:xfrm rot="5400000">
            <a:off x="7730019" y="4025507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/>
          <p:nvPr/>
        </p:nvSpPr>
        <p:spPr>
          <a:xfrm rot="5400000">
            <a:off x="8112647" y="4407647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 rot="5400000">
            <a:off x="8112050" y="-865625"/>
            <a:ext cx="2014800" cy="201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 rot="5400000">
            <a:off x="8285582" y="-692057"/>
            <a:ext cx="1667700" cy="1667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 rot="5400000">
            <a:off x="8574603" y="-403526"/>
            <a:ext cx="1089300" cy="1090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/>
          </p:nvPr>
        </p:nvSpPr>
        <p:spPr>
          <a:xfrm>
            <a:off x="924250" y="1978550"/>
            <a:ext cx="3858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1"/>
          </p:nvPr>
        </p:nvSpPr>
        <p:spPr>
          <a:xfrm>
            <a:off x="924250" y="2774450"/>
            <a:ext cx="3858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title" idx="2" hasCustomPrompt="1"/>
          </p:nvPr>
        </p:nvSpPr>
        <p:spPr>
          <a:xfrm>
            <a:off x="5784900" y="2201750"/>
            <a:ext cx="17151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/>
          <p:nvPr/>
        </p:nvSpPr>
        <p:spPr>
          <a:xfrm>
            <a:off x="-803475" y="-804800"/>
            <a:ext cx="1993800" cy="199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-631724" y="-633049"/>
            <a:ext cx="1650300" cy="165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-345767" y="-347143"/>
            <a:ext cx="1077900" cy="1078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953925" y="-804800"/>
            <a:ext cx="1993800" cy="199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8125676" y="-633049"/>
            <a:ext cx="1650300" cy="165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8411633" y="-347143"/>
            <a:ext cx="1077900" cy="1078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5591875" y="1926312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5591875" y="1505088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1600575" y="1796347"/>
            <a:ext cx="25332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4" hasCustomPrompt="1"/>
          </p:nvPr>
        </p:nvSpPr>
        <p:spPr>
          <a:xfrm>
            <a:off x="630900" y="1741750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title" idx="5" hasCustomPrompt="1"/>
          </p:nvPr>
        </p:nvSpPr>
        <p:spPr>
          <a:xfrm>
            <a:off x="630704" y="3394278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64" name="Google Shape;164;p15"/>
          <p:cNvSpPr txBox="1">
            <a:spLocks noGrp="1"/>
          </p:cNvSpPr>
          <p:nvPr>
            <p:ph type="title" idx="6" hasCustomPrompt="1"/>
          </p:nvPr>
        </p:nvSpPr>
        <p:spPr>
          <a:xfrm>
            <a:off x="4700571" y="1735600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7"/>
          </p:nvPr>
        </p:nvSpPr>
        <p:spPr>
          <a:xfrm>
            <a:off x="1600641" y="3584998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8"/>
          </p:nvPr>
        </p:nvSpPr>
        <p:spPr>
          <a:xfrm>
            <a:off x="1600641" y="3163774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9"/>
          </p:nvPr>
        </p:nvSpPr>
        <p:spPr>
          <a:xfrm>
            <a:off x="5591875" y="3584998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3"/>
          </p:nvPr>
        </p:nvSpPr>
        <p:spPr>
          <a:xfrm>
            <a:off x="5591875" y="3163774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4"/>
          </p:nvPr>
        </p:nvSpPr>
        <p:spPr>
          <a:xfrm>
            <a:off x="1600575" y="1461579"/>
            <a:ext cx="25332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15" hasCustomPrompt="1"/>
          </p:nvPr>
        </p:nvSpPr>
        <p:spPr>
          <a:xfrm>
            <a:off x="4700571" y="3394275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BECF0">
            <a:alpha val="480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7" name="Google Shape;407;p3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00" y="743908"/>
            <a:ext cx="7717800" cy="612300"/>
          </a:xfrm>
        </p:spPr>
        <p:txBody>
          <a:bodyPr/>
          <a:lstStyle/>
          <a:p>
            <a:r>
              <a:rPr lang="en-US" sz="2200" dirty="0"/>
              <a:t>Vietnam Korea University of Information and Communication Technology</a:t>
            </a:r>
            <a:endParaRPr lang="vi-VN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100" y="1527500"/>
            <a:ext cx="7717800" cy="777505"/>
          </a:xfrm>
        </p:spPr>
        <p:txBody>
          <a:bodyPr/>
          <a:lstStyle/>
          <a:p>
            <a:r>
              <a:rPr lang="en-US" sz="1800" dirty="0">
                <a:latin typeface="Montserrat SemiBold" panose="020B0604020202020204" charset="-93"/>
              </a:rPr>
              <a:t>Faculty of digital economy and e-commerce</a:t>
            </a:r>
            <a:endParaRPr lang="vi-VN" sz="1800" dirty="0">
              <a:latin typeface="Montserrat SemiBold" panose="020B0604020202020204" charset="-93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591180" y="2305005"/>
            <a:ext cx="7717800" cy="391500"/>
          </a:xfrm>
        </p:spPr>
        <p:txBody>
          <a:bodyPr/>
          <a:lstStyle/>
          <a:p>
            <a:r>
              <a:rPr lang="vi-VN" sz="1600" b="0" dirty="0" smtClean="0">
                <a:solidFill>
                  <a:srgbClr val="FF0000"/>
                </a:solidFill>
              </a:rPr>
              <a:t>Teacher</a:t>
            </a:r>
            <a:r>
              <a:rPr lang="vi-VN" sz="1600" b="0" dirty="0" smtClean="0"/>
              <a:t> : </a:t>
            </a:r>
            <a:r>
              <a:rPr lang="vi-VN" sz="1600" b="0" dirty="0"/>
              <a:t>Nguyen Thi Kieu </a:t>
            </a:r>
            <a:r>
              <a:rPr lang="vi-VN" sz="1600" b="0" dirty="0" smtClean="0"/>
              <a:t>Trang </a:t>
            </a: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34935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7"/>
          <p:cNvSpPr txBox="1">
            <a:spLocks noGrp="1"/>
          </p:cNvSpPr>
          <p:nvPr>
            <p:ph type="title"/>
          </p:nvPr>
        </p:nvSpPr>
        <p:spPr>
          <a:xfrm>
            <a:off x="924250" y="1978550"/>
            <a:ext cx="3858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Channels</a:t>
            </a:r>
            <a:endParaRPr dirty="0"/>
          </a:p>
        </p:txBody>
      </p:sp>
      <p:sp>
        <p:nvSpPr>
          <p:cNvPr id="1014" name="Google Shape;1014;p67"/>
          <p:cNvSpPr txBox="1">
            <a:spLocks noGrp="1"/>
          </p:cNvSpPr>
          <p:nvPr>
            <p:ph type="subTitle" idx="1"/>
          </p:nvPr>
        </p:nvSpPr>
        <p:spPr>
          <a:xfrm>
            <a:off x="924250" y="2774450"/>
            <a:ext cx="3858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5" name="Google Shape;1015;p67"/>
          <p:cNvSpPr txBox="1">
            <a:spLocks noGrp="1"/>
          </p:cNvSpPr>
          <p:nvPr>
            <p:ph type="title" idx="2"/>
          </p:nvPr>
        </p:nvSpPr>
        <p:spPr>
          <a:xfrm>
            <a:off x="5784900" y="2201750"/>
            <a:ext cx="17151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6"/>
          <p:cNvSpPr/>
          <p:nvPr/>
        </p:nvSpPr>
        <p:spPr>
          <a:xfrm>
            <a:off x="5864400" y="1271000"/>
            <a:ext cx="2566500" cy="331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6"/>
          <p:cNvSpPr/>
          <p:nvPr/>
        </p:nvSpPr>
        <p:spPr>
          <a:xfrm>
            <a:off x="6003750" y="1397450"/>
            <a:ext cx="2295300" cy="30465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6"/>
          <p:cNvSpPr/>
          <p:nvPr/>
        </p:nvSpPr>
        <p:spPr>
          <a:xfrm>
            <a:off x="713226" y="1620038"/>
            <a:ext cx="4638900" cy="2615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6"/>
          <p:cNvSpPr/>
          <p:nvPr/>
        </p:nvSpPr>
        <p:spPr>
          <a:xfrm>
            <a:off x="884420" y="1784330"/>
            <a:ext cx="4301700" cy="227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6"/>
          <p:cNvSpPr/>
          <p:nvPr/>
        </p:nvSpPr>
        <p:spPr>
          <a:xfrm>
            <a:off x="2637625" y="1273714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6"/>
          <p:cNvSpPr/>
          <p:nvPr/>
        </p:nvSpPr>
        <p:spPr>
          <a:xfrm>
            <a:off x="2710478" y="134658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90" name="Google Shape;790;p56"/>
          <p:cNvGraphicFramePr/>
          <p:nvPr>
            <p:extLst>
              <p:ext uri="{D42A27DB-BD31-4B8C-83A1-F6EECF244321}">
                <p14:modId xmlns:p14="http://schemas.microsoft.com/office/powerpoint/2010/main" val="3561840629"/>
              </p:ext>
            </p:extLst>
          </p:nvPr>
        </p:nvGraphicFramePr>
        <p:xfrm>
          <a:off x="5962650" y="1397838"/>
          <a:ext cx="2336450" cy="3046350"/>
        </p:xfrm>
        <a:graphic>
          <a:graphicData uri="http://schemas.openxmlformats.org/drawingml/2006/table">
            <a:tbl>
              <a:tblPr>
                <a:noFill/>
                <a:tableStyleId>{20895906-BBBD-4C7D-BE34-D54D83599BE3}</a:tableStyleId>
              </a:tblPr>
              <a:tblGrid>
                <a:gridCol w="233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5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Channels</a:t>
                      </a:r>
                      <a:endParaRPr sz="1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1" name="Google Shape;791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792" name="Google Shape;792;p56"/>
          <p:cNvSpPr txBox="1"/>
          <p:nvPr/>
        </p:nvSpPr>
        <p:spPr>
          <a:xfrm>
            <a:off x="1058377" y="1849524"/>
            <a:ext cx="3942300" cy="259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Distribution channel: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+Direct channel: Manufacturers sell directly to consumers through manufacturers'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stores,website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ecommerce (official store)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+Indirect channel:: reseller, supermarket, grocery, e-commerce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Communication:run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ads on TV, radio, speakers, internet,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facebook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telesale</a:t>
            </a: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93" name="Google Shape;793;p56"/>
          <p:cNvGrpSpPr/>
          <p:nvPr/>
        </p:nvGrpSpPr>
        <p:grpSpPr>
          <a:xfrm>
            <a:off x="2935449" y="1516731"/>
            <a:ext cx="194451" cy="309283"/>
            <a:chOff x="2935449" y="1516731"/>
            <a:chExt cx="194451" cy="309283"/>
          </a:xfrm>
        </p:grpSpPr>
        <p:sp>
          <p:nvSpPr>
            <p:cNvPr id="794" name="Google Shape;794;p56"/>
            <p:cNvSpPr/>
            <p:nvPr/>
          </p:nvSpPr>
          <p:spPr>
            <a:xfrm>
              <a:off x="2935449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5" name="Google Shape;795;p56"/>
            <p:cNvSpPr/>
            <p:nvPr/>
          </p:nvSpPr>
          <p:spPr>
            <a:xfrm>
              <a:off x="2992305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96" name="Google Shape;796;p56"/>
          <p:cNvGrpSpPr/>
          <p:nvPr/>
        </p:nvGrpSpPr>
        <p:grpSpPr>
          <a:xfrm>
            <a:off x="7986975" y="1536806"/>
            <a:ext cx="194464" cy="222587"/>
            <a:chOff x="7126025" y="1272181"/>
            <a:chExt cx="194464" cy="222587"/>
          </a:xfrm>
        </p:grpSpPr>
        <p:sp>
          <p:nvSpPr>
            <p:cNvPr id="797" name="Google Shape;797;p56"/>
            <p:cNvSpPr/>
            <p:nvPr/>
          </p:nvSpPr>
          <p:spPr>
            <a:xfrm>
              <a:off x="7174292" y="1306658"/>
              <a:ext cx="111134" cy="111100"/>
            </a:xfrm>
            <a:custGeom>
              <a:avLst/>
              <a:gdLst/>
              <a:ahLst/>
              <a:cxnLst/>
              <a:rect l="l" t="t" r="r" b="b"/>
              <a:pathLst>
                <a:path w="6907" h="6906" extrusionOk="0">
                  <a:moveTo>
                    <a:pt x="3453" y="810"/>
                  </a:moveTo>
                  <a:cubicBezTo>
                    <a:pt x="4918" y="810"/>
                    <a:pt x="6085" y="2000"/>
                    <a:pt x="6085" y="3441"/>
                  </a:cubicBezTo>
                  <a:cubicBezTo>
                    <a:pt x="6085" y="4894"/>
                    <a:pt x="4918" y="6084"/>
                    <a:pt x="3453" y="6084"/>
                  </a:cubicBezTo>
                  <a:cubicBezTo>
                    <a:pt x="2001" y="6084"/>
                    <a:pt x="822" y="4894"/>
                    <a:pt x="822" y="3441"/>
                  </a:cubicBezTo>
                  <a:cubicBezTo>
                    <a:pt x="822" y="1989"/>
                    <a:pt x="2013" y="810"/>
                    <a:pt x="3453" y="810"/>
                  </a:cubicBezTo>
                  <a:close/>
                  <a:moveTo>
                    <a:pt x="3453" y="0"/>
                  </a:moveTo>
                  <a:cubicBezTo>
                    <a:pt x="1548" y="0"/>
                    <a:pt x="1" y="1548"/>
                    <a:pt x="1" y="3453"/>
                  </a:cubicBezTo>
                  <a:cubicBezTo>
                    <a:pt x="1" y="5358"/>
                    <a:pt x="1548" y="6906"/>
                    <a:pt x="3453" y="6906"/>
                  </a:cubicBezTo>
                  <a:cubicBezTo>
                    <a:pt x="5358" y="6906"/>
                    <a:pt x="6906" y="5358"/>
                    <a:pt x="6906" y="3453"/>
                  </a:cubicBezTo>
                  <a:cubicBezTo>
                    <a:pt x="6906" y="1548"/>
                    <a:pt x="5358" y="0"/>
                    <a:pt x="3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6"/>
            <p:cNvSpPr/>
            <p:nvPr/>
          </p:nvSpPr>
          <p:spPr>
            <a:xfrm>
              <a:off x="7203992" y="1343161"/>
              <a:ext cx="51536" cy="38015"/>
            </a:xfrm>
            <a:custGeom>
              <a:avLst/>
              <a:gdLst/>
              <a:ahLst/>
              <a:cxnLst/>
              <a:rect l="l" t="t" r="r" b="b"/>
              <a:pathLst>
                <a:path w="3203" h="2363" extrusionOk="0">
                  <a:moveTo>
                    <a:pt x="2756" y="1"/>
                  </a:moveTo>
                  <a:cubicBezTo>
                    <a:pt x="2655" y="1"/>
                    <a:pt x="2553" y="42"/>
                    <a:pt x="2477" y="124"/>
                  </a:cubicBezTo>
                  <a:lnTo>
                    <a:pt x="1226" y="1375"/>
                  </a:lnTo>
                  <a:lnTo>
                    <a:pt x="738" y="898"/>
                  </a:lnTo>
                  <a:cubicBezTo>
                    <a:pt x="661" y="815"/>
                    <a:pt x="560" y="773"/>
                    <a:pt x="457" y="773"/>
                  </a:cubicBezTo>
                  <a:cubicBezTo>
                    <a:pt x="354" y="773"/>
                    <a:pt x="250" y="815"/>
                    <a:pt x="167" y="898"/>
                  </a:cubicBezTo>
                  <a:cubicBezTo>
                    <a:pt x="0" y="1065"/>
                    <a:pt x="0" y="1315"/>
                    <a:pt x="167" y="1470"/>
                  </a:cubicBezTo>
                  <a:lnTo>
                    <a:pt x="941" y="2256"/>
                  </a:lnTo>
                  <a:cubicBezTo>
                    <a:pt x="1012" y="2327"/>
                    <a:pt x="1119" y="2363"/>
                    <a:pt x="1226" y="2363"/>
                  </a:cubicBezTo>
                  <a:cubicBezTo>
                    <a:pt x="1322" y="2363"/>
                    <a:pt x="1429" y="2327"/>
                    <a:pt x="1500" y="2256"/>
                  </a:cubicBezTo>
                  <a:lnTo>
                    <a:pt x="3036" y="720"/>
                  </a:lnTo>
                  <a:cubicBezTo>
                    <a:pt x="3203" y="553"/>
                    <a:pt x="3203" y="303"/>
                    <a:pt x="3036" y="136"/>
                  </a:cubicBezTo>
                  <a:cubicBezTo>
                    <a:pt x="2964" y="45"/>
                    <a:pt x="2860" y="1"/>
                    <a:pt x="2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6"/>
            <p:cNvSpPr/>
            <p:nvPr/>
          </p:nvSpPr>
          <p:spPr>
            <a:xfrm>
              <a:off x="7126025" y="1272181"/>
              <a:ext cx="194464" cy="222587"/>
            </a:xfrm>
            <a:custGeom>
              <a:avLst/>
              <a:gdLst/>
              <a:ahLst/>
              <a:cxnLst/>
              <a:rect l="l" t="t" r="r" b="b"/>
              <a:pathLst>
                <a:path w="12086" h="13836" extrusionOk="0">
                  <a:moveTo>
                    <a:pt x="6453" y="810"/>
                  </a:moveTo>
                  <a:cubicBezTo>
                    <a:pt x="9120" y="810"/>
                    <a:pt x="11275" y="2977"/>
                    <a:pt x="11275" y="5620"/>
                  </a:cubicBezTo>
                  <a:cubicBezTo>
                    <a:pt x="11275" y="7465"/>
                    <a:pt x="10156" y="9192"/>
                    <a:pt x="8466" y="9966"/>
                  </a:cubicBezTo>
                  <a:cubicBezTo>
                    <a:pt x="8311" y="10025"/>
                    <a:pt x="8227" y="10180"/>
                    <a:pt x="8227" y="10335"/>
                  </a:cubicBezTo>
                  <a:lnTo>
                    <a:pt x="8227" y="12335"/>
                  </a:lnTo>
                  <a:cubicBezTo>
                    <a:pt x="8227" y="12704"/>
                    <a:pt x="7930" y="13014"/>
                    <a:pt x="7537" y="13014"/>
                  </a:cubicBezTo>
                  <a:lnTo>
                    <a:pt x="4477" y="13014"/>
                  </a:lnTo>
                  <a:cubicBezTo>
                    <a:pt x="4108" y="13014"/>
                    <a:pt x="3786" y="12716"/>
                    <a:pt x="3786" y="12335"/>
                  </a:cubicBezTo>
                  <a:lnTo>
                    <a:pt x="3786" y="11906"/>
                  </a:lnTo>
                  <a:cubicBezTo>
                    <a:pt x="3786" y="11085"/>
                    <a:pt x="3120" y="10418"/>
                    <a:pt x="2298" y="10418"/>
                  </a:cubicBezTo>
                  <a:cubicBezTo>
                    <a:pt x="1929" y="10418"/>
                    <a:pt x="1620" y="10097"/>
                    <a:pt x="1620" y="9727"/>
                  </a:cubicBezTo>
                  <a:lnTo>
                    <a:pt x="1620" y="8656"/>
                  </a:lnTo>
                  <a:cubicBezTo>
                    <a:pt x="1620" y="8430"/>
                    <a:pt x="1441" y="8251"/>
                    <a:pt x="1215" y="8251"/>
                  </a:cubicBezTo>
                  <a:lnTo>
                    <a:pt x="834" y="8251"/>
                  </a:lnTo>
                  <a:cubicBezTo>
                    <a:pt x="834" y="8168"/>
                    <a:pt x="834" y="8001"/>
                    <a:pt x="917" y="7763"/>
                  </a:cubicBezTo>
                  <a:lnTo>
                    <a:pt x="1620" y="5751"/>
                  </a:lnTo>
                  <a:cubicBezTo>
                    <a:pt x="1631" y="5715"/>
                    <a:pt x="1631" y="5667"/>
                    <a:pt x="1631" y="5620"/>
                  </a:cubicBezTo>
                  <a:cubicBezTo>
                    <a:pt x="1631" y="2977"/>
                    <a:pt x="3786" y="810"/>
                    <a:pt x="6453" y="810"/>
                  </a:cubicBezTo>
                  <a:close/>
                  <a:moveTo>
                    <a:pt x="6453" y="0"/>
                  </a:moveTo>
                  <a:cubicBezTo>
                    <a:pt x="3370" y="0"/>
                    <a:pt x="869" y="2477"/>
                    <a:pt x="846" y="5548"/>
                  </a:cubicBezTo>
                  <a:lnTo>
                    <a:pt x="179" y="7501"/>
                  </a:lnTo>
                  <a:cubicBezTo>
                    <a:pt x="0" y="8037"/>
                    <a:pt x="0" y="8513"/>
                    <a:pt x="203" y="8787"/>
                  </a:cubicBezTo>
                  <a:cubicBezTo>
                    <a:pt x="322" y="8965"/>
                    <a:pt x="512" y="9061"/>
                    <a:pt x="727" y="9061"/>
                  </a:cubicBezTo>
                  <a:lnTo>
                    <a:pt x="846" y="9061"/>
                  </a:lnTo>
                  <a:lnTo>
                    <a:pt x="846" y="9739"/>
                  </a:lnTo>
                  <a:cubicBezTo>
                    <a:pt x="846" y="10561"/>
                    <a:pt x="1512" y="11228"/>
                    <a:pt x="2334" y="11228"/>
                  </a:cubicBezTo>
                  <a:cubicBezTo>
                    <a:pt x="2703" y="11228"/>
                    <a:pt x="3013" y="11549"/>
                    <a:pt x="3013" y="11918"/>
                  </a:cubicBezTo>
                  <a:lnTo>
                    <a:pt x="3013" y="12347"/>
                  </a:lnTo>
                  <a:cubicBezTo>
                    <a:pt x="3013" y="13168"/>
                    <a:pt x="3691" y="13835"/>
                    <a:pt x="4501" y="13835"/>
                  </a:cubicBezTo>
                  <a:lnTo>
                    <a:pt x="7537" y="13835"/>
                  </a:lnTo>
                  <a:cubicBezTo>
                    <a:pt x="8358" y="13835"/>
                    <a:pt x="9025" y="13168"/>
                    <a:pt x="9025" y="12347"/>
                  </a:cubicBezTo>
                  <a:lnTo>
                    <a:pt x="9025" y="10609"/>
                  </a:lnTo>
                  <a:cubicBezTo>
                    <a:pt x="9894" y="10156"/>
                    <a:pt x="10621" y="9501"/>
                    <a:pt x="11156" y="8692"/>
                  </a:cubicBezTo>
                  <a:cubicBezTo>
                    <a:pt x="11752" y="7775"/>
                    <a:pt x="12061" y="6703"/>
                    <a:pt x="12061" y="5620"/>
                  </a:cubicBezTo>
                  <a:cubicBezTo>
                    <a:pt x="12085" y="2512"/>
                    <a:pt x="9549" y="0"/>
                    <a:pt x="6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Icon&#10;&#10;Description automatically generated with low confidence">
            <a:extLst>
              <a:ext uri="{FF2B5EF4-FFF2-40B4-BE49-F238E27FC236}">
                <a16:creationId xmlns:a16="http://schemas.microsoft.com/office/drawing/2014/main" id="{A77DC5B0-927C-4326-BF68-240847DF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054" y="2008498"/>
            <a:ext cx="2043192" cy="2276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6"/>
          <p:cNvSpPr/>
          <p:nvPr/>
        </p:nvSpPr>
        <p:spPr>
          <a:xfrm>
            <a:off x="3564550" y="864250"/>
            <a:ext cx="2014800" cy="2014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6"/>
          <p:cNvSpPr/>
          <p:nvPr/>
        </p:nvSpPr>
        <p:spPr>
          <a:xfrm>
            <a:off x="3749105" y="1049500"/>
            <a:ext cx="1644300" cy="1644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2642550" y="3074775"/>
            <a:ext cx="41964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Customers Relationship</a:t>
            </a:r>
            <a:endParaRPr dirty="0"/>
          </a:p>
        </p:txBody>
      </p:sp>
      <p:sp>
        <p:nvSpPr>
          <p:cNvPr id="580" name="Google Shape;580;p46"/>
          <p:cNvSpPr txBox="1">
            <a:spLocks noGrp="1"/>
          </p:cNvSpPr>
          <p:nvPr>
            <p:ph type="subTitle" idx="1"/>
          </p:nvPr>
        </p:nvSpPr>
        <p:spPr>
          <a:xfrm>
            <a:off x="2642550" y="4279250"/>
            <a:ext cx="3858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1" name="Google Shape;581;p46"/>
          <p:cNvSpPr txBox="1">
            <a:spLocks noGrp="1"/>
          </p:cNvSpPr>
          <p:nvPr>
            <p:ph type="title" idx="2"/>
          </p:nvPr>
        </p:nvSpPr>
        <p:spPr>
          <a:xfrm>
            <a:off x="3749850" y="1482700"/>
            <a:ext cx="16443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5"/>
          <p:cNvSpPr/>
          <p:nvPr/>
        </p:nvSpPr>
        <p:spPr>
          <a:xfrm>
            <a:off x="713225" y="1264275"/>
            <a:ext cx="2566500" cy="331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5"/>
          <p:cNvSpPr/>
          <p:nvPr/>
        </p:nvSpPr>
        <p:spPr>
          <a:xfrm>
            <a:off x="852650" y="1397450"/>
            <a:ext cx="2295300" cy="30465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55"/>
          <p:cNvSpPr/>
          <p:nvPr/>
        </p:nvSpPr>
        <p:spPr>
          <a:xfrm>
            <a:off x="3792001" y="1346580"/>
            <a:ext cx="4764170" cy="28888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5"/>
          <p:cNvSpPr/>
          <p:nvPr/>
        </p:nvSpPr>
        <p:spPr>
          <a:xfrm>
            <a:off x="3963195" y="1784330"/>
            <a:ext cx="4301700" cy="227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55"/>
          <p:cNvSpPr/>
          <p:nvPr/>
        </p:nvSpPr>
        <p:spPr>
          <a:xfrm>
            <a:off x="5763560" y="909246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55"/>
          <p:cNvSpPr/>
          <p:nvPr/>
        </p:nvSpPr>
        <p:spPr>
          <a:xfrm>
            <a:off x="5823524" y="955446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68" name="Google Shape;768;p55"/>
          <p:cNvGraphicFramePr/>
          <p:nvPr>
            <p:extLst>
              <p:ext uri="{D42A27DB-BD31-4B8C-83A1-F6EECF244321}">
                <p14:modId xmlns:p14="http://schemas.microsoft.com/office/powerpoint/2010/main" val="189877058"/>
              </p:ext>
            </p:extLst>
          </p:nvPr>
        </p:nvGraphicFramePr>
        <p:xfrm>
          <a:off x="852525" y="1397838"/>
          <a:ext cx="2295400" cy="3615860"/>
        </p:xfrm>
        <a:graphic>
          <a:graphicData uri="http://schemas.openxmlformats.org/drawingml/2006/table">
            <a:tbl>
              <a:tblPr>
                <a:noFill/>
                <a:tableStyleId>{20895906-BBBD-4C7D-BE34-D54D83599BE3}</a:tableStyleId>
              </a:tblPr>
              <a:tblGrid>
                <a:gridCol w="2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Customer Relationship</a:t>
                      </a:r>
                      <a:endParaRPr sz="18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4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Work Sans" pitchFamily="2" charset="0"/>
                        </a:rPr>
                        <a:t>+Long-term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Work Sans" pitchFamily="2" charset="0"/>
                        </a:rPr>
                        <a:t>+Personal Assistance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Work Sans" pitchFamily="2" charset="0"/>
                        </a:rPr>
                        <a:t>+Dedicated Personal assistance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Work Sans" pitchFamily="2" charset="0"/>
                        </a:rPr>
                        <a:t>+Automatic Services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Work Sans" pitchFamily="2" charset="0"/>
                        </a:rPr>
                        <a:t>+ 24/7 help via phone</a:t>
                      </a:r>
                    </a:p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9" name="Google Shape;769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Relationship</a:t>
            </a:r>
            <a:endParaRPr/>
          </a:p>
        </p:txBody>
      </p:sp>
      <p:sp>
        <p:nvSpPr>
          <p:cNvPr id="770" name="Google Shape;770;p55"/>
          <p:cNvSpPr txBox="1"/>
          <p:nvPr/>
        </p:nvSpPr>
        <p:spPr>
          <a:xfrm>
            <a:off x="4151650" y="2350750"/>
            <a:ext cx="3924900" cy="16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71" name="Google Shape;771;p55"/>
          <p:cNvGrpSpPr/>
          <p:nvPr/>
        </p:nvGrpSpPr>
        <p:grpSpPr>
          <a:xfrm>
            <a:off x="6114045" y="1180954"/>
            <a:ext cx="194451" cy="309283"/>
            <a:chOff x="6016824" y="1516731"/>
            <a:chExt cx="194451" cy="309283"/>
          </a:xfrm>
        </p:grpSpPr>
        <p:sp>
          <p:nvSpPr>
            <p:cNvPr id="772" name="Google Shape;772;p55"/>
            <p:cNvSpPr/>
            <p:nvPr/>
          </p:nvSpPr>
          <p:spPr>
            <a:xfrm>
              <a:off x="6016824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3" name="Google Shape;773;p55"/>
            <p:cNvSpPr/>
            <p:nvPr/>
          </p:nvSpPr>
          <p:spPr>
            <a:xfrm>
              <a:off x="6073680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74" name="Google Shape;774;p55"/>
          <p:cNvGrpSpPr/>
          <p:nvPr/>
        </p:nvGrpSpPr>
        <p:grpSpPr>
          <a:xfrm>
            <a:off x="2775150" y="1568887"/>
            <a:ext cx="194455" cy="194301"/>
            <a:chOff x="1914200" y="1387162"/>
            <a:chExt cx="194455" cy="194301"/>
          </a:xfrm>
        </p:grpSpPr>
        <p:sp>
          <p:nvSpPr>
            <p:cNvPr id="775" name="Google Shape;775;p55"/>
            <p:cNvSpPr/>
            <p:nvPr/>
          </p:nvSpPr>
          <p:spPr>
            <a:xfrm>
              <a:off x="1959814" y="1417467"/>
              <a:ext cx="102897" cy="102897"/>
            </a:xfrm>
            <a:custGeom>
              <a:avLst/>
              <a:gdLst/>
              <a:ahLst/>
              <a:cxnLst/>
              <a:rect l="l" t="t" r="r" b="b"/>
              <a:pathLst>
                <a:path w="7359" h="7359" extrusionOk="0">
                  <a:moveTo>
                    <a:pt x="3680" y="822"/>
                  </a:moveTo>
                  <a:cubicBezTo>
                    <a:pt x="5251" y="822"/>
                    <a:pt x="6537" y="2096"/>
                    <a:pt x="6537" y="3679"/>
                  </a:cubicBezTo>
                  <a:cubicBezTo>
                    <a:pt x="6537" y="5251"/>
                    <a:pt x="5251" y="6537"/>
                    <a:pt x="3680" y="6537"/>
                  </a:cubicBezTo>
                  <a:cubicBezTo>
                    <a:pt x="2096" y="6537"/>
                    <a:pt x="822" y="5251"/>
                    <a:pt x="822" y="3679"/>
                  </a:cubicBezTo>
                  <a:cubicBezTo>
                    <a:pt x="822" y="2096"/>
                    <a:pt x="2096" y="822"/>
                    <a:pt x="3680" y="822"/>
                  </a:cubicBezTo>
                  <a:close/>
                  <a:moveTo>
                    <a:pt x="3680" y="0"/>
                  </a:moveTo>
                  <a:cubicBezTo>
                    <a:pt x="1656" y="0"/>
                    <a:pt x="1" y="1655"/>
                    <a:pt x="1" y="3679"/>
                  </a:cubicBezTo>
                  <a:cubicBezTo>
                    <a:pt x="1" y="5704"/>
                    <a:pt x="1656" y="7359"/>
                    <a:pt x="3680" y="7359"/>
                  </a:cubicBezTo>
                  <a:cubicBezTo>
                    <a:pt x="5704" y="7359"/>
                    <a:pt x="7359" y="5704"/>
                    <a:pt x="7359" y="3679"/>
                  </a:cubicBezTo>
                  <a:cubicBezTo>
                    <a:pt x="7359" y="1655"/>
                    <a:pt x="5704" y="0"/>
                    <a:pt x="3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5"/>
            <p:cNvSpPr/>
            <p:nvPr/>
          </p:nvSpPr>
          <p:spPr>
            <a:xfrm>
              <a:off x="1982789" y="1463253"/>
              <a:ext cx="56951" cy="34145"/>
            </a:xfrm>
            <a:custGeom>
              <a:avLst/>
              <a:gdLst/>
              <a:ahLst/>
              <a:cxnLst/>
              <a:rect l="l" t="t" r="r" b="b"/>
              <a:pathLst>
                <a:path w="4073" h="2442" extrusionOk="0">
                  <a:moveTo>
                    <a:pt x="3192" y="822"/>
                  </a:moveTo>
                  <a:cubicBezTo>
                    <a:pt x="3037" y="1298"/>
                    <a:pt x="2573" y="1644"/>
                    <a:pt x="2037" y="1644"/>
                  </a:cubicBezTo>
                  <a:cubicBezTo>
                    <a:pt x="1501" y="1644"/>
                    <a:pt x="1037" y="1298"/>
                    <a:pt x="870" y="822"/>
                  </a:cubicBezTo>
                  <a:close/>
                  <a:moveTo>
                    <a:pt x="394" y="1"/>
                  </a:moveTo>
                  <a:cubicBezTo>
                    <a:pt x="179" y="1"/>
                    <a:pt x="1" y="179"/>
                    <a:pt x="1" y="405"/>
                  </a:cubicBezTo>
                  <a:cubicBezTo>
                    <a:pt x="1" y="1537"/>
                    <a:pt x="906" y="2441"/>
                    <a:pt x="2037" y="2441"/>
                  </a:cubicBezTo>
                  <a:cubicBezTo>
                    <a:pt x="3168" y="2441"/>
                    <a:pt x="4073" y="1525"/>
                    <a:pt x="4073" y="405"/>
                  </a:cubicBezTo>
                  <a:cubicBezTo>
                    <a:pt x="4073" y="179"/>
                    <a:pt x="3894" y="1"/>
                    <a:pt x="3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5"/>
            <p:cNvSpPr/>
            <p:nvPr/>
          </p:nvSpPr>
          <p:spPr>
            <a:xfrm>
              <a:off x="2020755" y="1443605"/>
              <a:ext cx="11340" cy="11172"/>
            </a:xfrm>
            <a:custGeom>
              <a:avLst/>
              <a:gdLst/>
              <a:ahLst/>
              <a:cxnLst/>
              <a:rect l="l" t="t" r="r" b="b"/>
              <a:pathLst>
                <a:path w="811" h="799" extrusionOk="0">
                  <a:moveTo>
                    <a:pt x="405" y="1"/>
                  </a:moveTo>
                  <a:cubicBezTo>
                    <a:pt x="298" y="1"/>
                    <a:pt x="191" y="36"/>
                    <a:pt x="120" y="120"/>
                  </a:cubicBezTo>
                  <a:cubicBezTo>
                    <a:pt x="48" y="191"/>
                    <a:pt x="0" y="298"/>
                    <a:pt x="0" y="394"/>
                  </a:cubicBezTo>
                  <a:cubicBezTo>
                    <a:pt x="0" y="501"/>
                    <a:pt x="48" y="608"/>
                    <a:pt x="120" y="679"/>
                  </a:cubicBezTo>
                  <a:cubicBezTo>
                    <a:pt x="191" y="751"/>
                    <a:pt x="298" y="798"/>
                    <a:pt x="405" y="798"/>
                  </a:cubicBezTo>
                  <a:cubicBezTo>
                    <a:pt x="512" y="798"/>
                    <a:pt x="620" y="751"/>
                    <a:pt x="691" y="679"/>
                  </a:cubicBezTo>
                  <a:cubicBezTo>
                    <a:pt x="762" y="608"/>
                    <a:pt x="810" y="501"/>
                    <a:pt x="810" y="394"/>
                  </a:cubicBezTo>
                  <a:cubicBezTo>
                    <a:pt x="810" y="298"/>
                    <a:pt x="762" y="191"/>
                    <a:pt x="691" y="120"/>
                  </a:cubicBezTo>
                  <a:cubicBezTo>
                    <a:pt x="620" y="36"/>
                    <a:pt x="51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5"/>
            <p:cNvSpPr/>
            <p:nvPr/>
          </p:nvSpPr>
          <p:spPr>
            <a:xfrm>
              <a:off x="1990452" y="1443605"/>
              <a:ext cx="11172" cy="11172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405" y="1"/>
                  </a:moveTo>
                  <a:cubicBezTo>
                    <a:pt x="298" y="1"/>
                    <a:pt x="191" y="36"/>
                    <a:pt x="120" y="120"/>
                  </a:cubicBezTo>
                  <a:cubicBezTo>
                    <a:pt x="48" y="191"/>
                    <a:pt x="1" y="298"/>
                    <a:pt x="1" y="394"/>
                  </a:cubicBezTo>
                  <a:cubicBezTo>
                    <a:pt x="1" y="501"/>
                    <a:pt x="48" y="608"/>
                    <a:pt x="120" y="679"/>
                  </a:cubicBezTo>
                  <a:cubicBezTo>
                    <a:pt x="191" y="751"/>
                    <a:pt x="298" y="798"/>
                    <a:pt x="405" y="798"/>
                  </a:cubicBezTo>
                  <a:cubicBezTo>
                    <a:pt x="501" y="798"/>
                    <a:pt x="608" y="751"/>
                    <a:pt x="679" y="679"/>
                  </a:cubicBezTo>
                  <a:cubicBezTo>
                    <a:pt x="763" y="608"/>
                    <a:pt x="798" y="501"/>
                    <a:pt x="798" y="394"/>
                  </a:cubicBezTo>
                  <a:cubicBezTo>
                    <a:pt x="798" y="298"/>
                    <a:pt x="763" y="191"/>
                    <a:pt x="679" y="120"/>
                  </a:cubicBezTo>
                  <a:cubicBezTo>
                    <a:pt x="608" y="36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5"/>
            <p:cNvSpPr/>
            <p:nvPr/>
          </p:nvSpPr>
          <p:spPr>
            <a:xfrm>
              <a:off x="1914200" y="1387162"/>
              <a:ext cx="194455" cy="194301"/>
            </a:xfrm>
            <a:custGeom>
              <a:avLst/>
              <a:gdLst/>
              <a:ahLst/>
              <a:cxnLst/>
              <a:rect l="l" t="t" r="r" b="b"/>
              <a:pathLst>
                <a:path w="13907" h="13896" extrusionOk="0">
                  <a:moveTo>
                    <a:pt x="12407" y="810"/>
                  </a:moveTo>
                  <a:cubicBezTo>
                    <a:pt x="12776" y="810"/>
                    <a:pt x="13085" y="1132"/>
                    <a:pt x="13085" y="1501"/>
                  </a:cubicBezTo>
                  <a:lnTo>
                    <a:pt x="13085" y="10228"/>
                  </a:lnTo>
                  <a:cubicBezTo>
                    <a:pt x="13085" y="10597"/>
                    <a:pt x="12776" y="10907"/>
                    <a:pt x="12407" y="10907"/>
                  </a:cubicBezTo>
                  <a:lnTo>
                    <a:pt x="8037" y="10907"/>
                  </a:lnTo>
                  <a:cubicBezTo>
                    <a:pt x="7894" y="10907"/>
                    <a:pt x="7740" y="11002"/>
                    <a:pt x="7680" y="11133"/>
                  </a:cubicBezTo>
                  <a:lnTo>
                    <a:pt x="6954" y="12585"/>
                  </a:lnTo>
                  <a:lnTo>
                    <a:pt x="6227" y="11133"/>
                  </a:lnTo>
                  <a:cubicBezTo>
                    <a:pt x="6156" y="11002"/>
                    <a:pt x="6013" y="10907"/>
                    <a:pt x="5870" y="10907"/>
                  </a:cubicBezTo>
                  <a:lnTo>
                    <a:pt x="1513" y="10907"/>
                  </a:lnTo>
                  <a:cubicBezTo>
                    <a:pt x="1132" y="10907"/>
                    <a:pt x="822" y="10597"/>
                    <a:pt x="822" y="10228"/>
                  </a:cubicBezTo>
                  <a:lnTo>
                    <a:pt x="822" y="1501"/>
                  </a:lnTo>
                  <a:cubicBezTo>
                    <a:pt x="822" y="1132"/>
                    <a:pt x="1132" y="810"/>
                    <a:pt x="1513" y="810"/>
                  </a:cubicBezTo>
                  <a:close/>
                  <a:moveTo>
                    <a:pt x="1513" y="1"/>
                  </a:moveTo>
                  <a:cubicBezTo>
                    <a:pt x="679" y="1"/>
                    <a:pt x="0" y="667"/>
                    <a:pt x="0" y="1501"/>
                  </a:cubicBezTo>
                  <a:lnTo>
                    <a:pt x="0" y="10228"/>
                  </a:lnTo>
                  <a:cubicBezTo>
                    <a:pt x="0" y="11061"/>
                    <a:pt x="679" y="11728"/>
                    <a:pt x="1513" y="11728"/>
                  </a:cubicBezTo>
                  <a:lnTo>
                    <a:pt x="5620" y="11728"/>
                  </a:lnTo>
                  <a:lnTo>
                    <a:pt x="6597" y="13681"/>
                  </a:lnTo>
                  <a:cubicBezTo>
                    <a:pt x="6668" y="13812"/>
                    <a:pt x="6811" y="13895"/>
                    <a:pt x="6954" y="13895"/>
                  </a:cubicBezTo>
                  <a:cubicBezTo>
                    <a:pt x="7109" y="13895"/>
                    <a:pt x="7251" y="13812"/>
                    <a:pt x="7311" y="13681"/>
                  </a:cubicBezTo>
                  <a:lnTo>
                    <a:pt x="8299" y="11728"/>
                  </a:lnTo>
                  <a:lnTo>
                    <a:pt x="12407" y="11728"/>
                  </a:lnTo>
                  <a:cubicBezTo>
                    <a:pt x="13240" y="11728"/>
                    <a:pt x="13907" y="11061"/>
                    <a:pt x="13907" y="10228"/>
                  </a:cubicBezTo>
                  <a:lnTo>
                    <a:pt x="13907" y="1501"/>
                  </a:lnTo>
                  <a:cubicBezTo>
                    <a:pt x="13895" y="667"/>
                    <a:pt x="13216" y="1"/>
                    <a:pt x="1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12F761-9E7A-4D03-8562-59D1569F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34" y="1623500"/>
            <a:ext cx="4157177" cy="2276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6"/>
          <p:cNvSpPr/>
          <p:nvPr/>
        </p:nvSpPr>
        <p:spPr>
          <a:xfrm>
            <a:off x="3564550" y="864250"/>
            <a:ext cx="2014800" cy="2014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6"/>
          <p:cNvSpPr/>
          <p:nvPr/>
        </p:nvSpPr>
        <p:spPr>
          <a:xfrm>
            <a:off x="3749105" y="1049500"/>
            <a:ext cx="1644300" cy="1644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2642550" y="3074775"/>
            <a:ext cx="41964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Revenue Streams</a:t>
            </a:r>
            <a:endParaRPr dirty="0"/>
          </a:p>
        </p:txBody>
      </p:sp>
      <p:sp>
        <p:nvSpPr>
          <p:cNvPr id="580" name="Google Shape;580;p46"/>
          <p:cNvSpPr txBox="1">
            <a:spLocks noGrp="1"/>
          </p:cNvSpPr>
          <p:nvPr>
            <p:ph type="subTitle" idx="1"/>
          </p:nvPr>
        </p:nvSpPr>
        <p:spPr>
          <a:xfrm>
            <a:off x="2642550" y="4279250"/>
            <a:ext cx="3858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1" name="Google Shape;581;p46"/>
          <p:cNvSpPr txBox="1">
            <a:spLocks noGrp="1"/>
          </p:cNvSpPr>
          <p:nvPr>
            <p:ph type="title" idx="2"/>
          </p:nvPr>
        </p:nvSpPr>
        <p:spPr>
          <a:xfrm>
            <a:off x="3749850" y="1482700"/>
            <a:ext cx="16443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8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9"/>
          <p:cNvSpPr/>
          <p:nvPr/>
        </p:nvSpPr>
        <p:spPr>
          <a:xfrm>
            <a:off x="233266" y="1264274"/>
            <a:ext cx="3268406" cy="3802247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59"/>
          <p:cNvSpPr/>
          <p:nvPr/>
        </p:nvSpPr>
        <p:spPr>
          <a:xfrm>
            <a:off x="852650" y="1397450"/>
            <a:ext cx="2295300" cy="30465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59"/>
          <p:cNvSpPr/>
          <p:nvPr/>
        </p:nvSpPr>
        <p:spPr>
          <a:xfrm>
            <a:off x="3792001" y="1620038"/>
            <a:ext cx="4638900" cy="2615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59"/>
          <p:cNvSpPr/>
          <p:nvPr/>
        </p:nvSpPr>
        <p:spPr>
          <a:xfrm>
            <a:off x="3963195" y="1784330"/>
            <a:ext cx="4301700" cy="227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59"/>
          <p:cNvSpPr/>
          <p:nvPr/>
        </p:nvSpPr>
        <p:spPr>
          <a:xfrm>
            <a:off x="5716400" y="1273714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59"/>
          <p:cNvSpPr/>
          <p:nvPr/>
        </p:nvSpPr>
        <p:spPr>
          <a:xfrm>
            <a:off x="5789253" y="134658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46" name="Google Shape;846;p59"/>
          <p:cNvGraphicFramePr/>
          <p:nvPr>
            <p:extLst>
              <p:ext uri="{D42A27DB-BD31-4B8C-83A1-F6EECF244321}">
                <p14:modId xmlns:p14="http://schemas.microsoft.com/office/powerpoint/2010/main" val="2776164686"/>
              </p:ext>
            </p:extLst>
          </p:nvPr>
        </p:nvGraphicFramePr>
        <p:xfrm>
          <a:off x="485192" y="1397838"/>
          <a:ext cx="2855181" cy="3547386"/>
        </p:xfrm>
        <a:graphic>
          <a:graphicData uri="http://schemas.openxmlformats.org/drawingml/2006/table">
            <a:tbl>
              <a:tblPr>
                <a:noFill/>
                <a:tableStyleId>{20895906-BBBD-4C7D-BE34-D54D83599BE3}</a:tableStyleId>
              </a:tblPr>
              <a:tblGrid>
                <a:gridCol w="2855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246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Revenue </a:t>
                      </a:r>
                      <a:endParaRPr sz="18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Streams</a:t>
                      </a:r>
                      <a:endParaRPr sz="18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4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4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7" name="Google Shape;847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Streams</a:t>
            </a:r>
            <a:endParaRPr/>
          </a:p>
        </p:txBody>
      </p:sp>
      <p:sp>
        <p:nvSpPr>
          <p:cNvPr id="848" name="Google Shape;848;p59"/>
          <p:cNvSpPr txBox="1"/>
          <p:nvPr/>
        </p:nvSpPr>
        <p:spPr>
          <a:xfrm>
            <a:off x="4054374" y="1728984"/>
            <a:ext cx="3924900" cy="259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+Registration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you want to use smart products, you need to register through the app once a year, the registration price is not too expensive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+Sell product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+Advertisement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when customers visit to shop for food on the refrigerator allows other companies to list their products for sale</a:t>
            </a: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849" name="Google Shape;849;p59"/>
          <p:cNvGrpSpPr/>
          <p:nvPr/>
        </p:nvGrpSpPr>
        <p:grpSpPr>
          <a:xfrm>
            <a:off x="6016824" y="1516731"/>
            <a:ext cx="194451" cy="309283"/>
            <a:chOff x="6016824" y="1516731"/>
            <a:chExt cx="194451" cy="309283"/>
          </a:xfrm>
        </p:grpSpPr>
        <p:sp>
          <p:nvSpPr>
            <p:cNvPr id="850" name="Google Shape;850;p59"/>
            <p:cNvSpPr/>
            <p:nvPr/>
          </p:nvSpPr>
          <p:spPr>
            <a:xfrm>
              <a:off x="6016824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1" name="Google Shape;851;p59"/>
            <p:cNvSpPr/>
            <p:nvPr/>
          </p:nvSpPr>
          <p:spPr>
            <a:xfrm>
              <a:off x="6073680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52" name="Google Shape;852;p59"/>
          <p:cNvGrpSpPr/>
          <p:nvPr/>
        </p:nvGrpSpPr>
        <p:grpSpPr>
          <a:xfrm>
            <a:off x="2828325" y="1551108"/>
            <a:ext cx="194448" cy="252543"/>
            <a:chOff x="1967375" y="1230358"/>
            <a:chExt cx="194448" cy="252543"/>
          </a:xfrm>
        </p:grpSpPr>
        <p:sp>
          <p:nvSpPr>
            <p:cNvPr id="853" name="Google Shape;853;p59"/>
            <p:cNvSpPr/>
            <p:nvPr/>
          </p:nvSpPr>
          <p:spPr>
            <a:xfrm>
              <a:off x="1967375" y="1348056"/>
              <a:ext cx="194448" cy="134844"/>
            </a:xfrm>
            <a:custGeom>
              <a:avLst/>
              <a:gdLst/>
              <a:ahLst/>
              <a:cxnLst/>
              <a:rect l="l" t="t" r="r" b="b"/>
              <a:pathLst>
                <a:path w="10681" h="7407" extrusionOk="0">
                  <a:moveTo>
                    <a:pt x="5347" y="822"/>
                  </a:moveTo>
                  <a:cubicBezTo>
                    <a:pt x="6049" y="822"/>
                    <a:pt x="6633" y="1393"/>
                    <a:pt x="6633" y="2096"/>
                  </a:cubicBezTo>
                  <a:cubicBezTo>
                    <a:pt x="6633" y="2798"/>
                    <a:pt x="6049" y="3382"/>
                    <a:pt x="5347" y="3382"/>
                  </a:cubicBezTo>
                  <a:cubicBezTo>
                    <a:pt x="4644" y="3382"/>
                    <a:pt x="4073" y="2798"/>
                    <a:pt x="4073" y="2096"/>
                  </a:cubicBezTo>
                  <a:cubicBezTo>
                    <a:pt x="4073" y="1381"/>
                    <a:pt x="4632" y="822"/>
                    <a:pt x="5347" y="822"/>
                  </a:cubicBezTo>
                  <a:close/>
                  <a:moveTo>
                    <a:pt x="1387" y="1591"/>
                  </a:moveTo>
                  <a:cubicBezTo>
                    <a:pt x="1506" y="1591"/>
                    <a:pt x="1625" y="1645"/>
                    <a:pt x="1715" y="1727"/>
                  </a:cubicBezTo>
                  <a:lnTo>
                    <a:pt x="4073" y="4060"/>
                  </a:lnTo>
                  <a:cubicBezTo>
                    <a:pt x="4144" y="4132"/>
                    <a:pt x="4251" y="4179"/>
                    <a:pt x="4347" y="4179"/>
                  </a:cubicBezTo>
                  <a:lnTo>
                    <a:pt x="6299" y="4179"/>
                  </a:lnTo>
                  <a:cubicBezTo>
                    <a:pt x="6406" y="4179"/>
                    <a:pt x="6514" y="4132"/>
                    <a:pt x="6585" y="4060"/>
                  </a:cubicBezTo>
                  <a:lnTo>
                    <a:pt x="8931" y="1727"/>
                  </a:lnTo>
                  <a:cubicBezTo>
                    <a:pt x="9026" y="1632"/>
                    <a:pt x="9145" y="1596"/>
                    <a:pt x="9264" y="1596"/>
                  </a:cubicBezTo>
                  <a:cubicBezTo>
                    <a:pt x="9383" y="1596"/>
                    <a:pt x="9502" y="1632"/>
                    <a:pt x="9585" y="1727"/>
                  </a:cubicBezTo>
                  <a:cubicBezTo>
                    <a:pt x="9800" y="1905"/>
                    <a:pt x="9800" y="2203"/>
                    <a:pt x="9609" y="2382"/>
                  </a:cubicBezTo>
                  <a:lnTo>
                    <a:pt x="6787" y="5180"/>
                  </a:lnTo>
                  <a:cubicBezTo>
                    <a:pt x="6716" y="5251"/>
                    <a:pt x="6668" y="5358"/>
                    <a:pt x="6668" y="5453"/>
                  </a:cubicBezTo>
                  <a:lnTo>
                    <a:pt x="6668" y="6585"/>
                  </a:lnTo>
                  <a:lnTo>
                    <a:pt x="3989" y="6585"/>
                  </a:lnTo>
                  <a:lnTo>
                    <a:pt x="3989" y="5453"/>
                  </a:lnTo>
                  <a:cubicBezTo>
                    <a:pt x="3989" y="5358"/>
                    <a:pt x="3954" y="5251"/>
                    <a:pt x="3870" y="5180"/>
                  </a:cubicBezTo>
                  <a:lnTo>
                    <a:pt x="1061" y="2382"/>
                  </a:lnTo>
                  <a:cubicBezTo>
                    <a:pt x="846" y="2167"/>
                    <a:pt x="882" y="1798"/>
                    <a:pt x="1168" y="1655"/>
                  </a:cubicBezTo>
                  <a:cubicBezTo>
                    <a:pt x="1192" y="1632"/>
                    <a:pt x="1239" y="1620"/>
                    <a:pt x="1275" y="1608"/>
                  </a:cubicBezTo>
                  <a:cubicBezTo>
                    <a:pt x="1312" y="1596"/>
                    <a:pt x="1349" y="1591"/>
                    <a:pt x="1387" y="1591"/>
                  </a:cubicBezTo>
                  <a:close/>
                  <a:moveTo>
                    <a:pt x="5347" y="0"/>
                  </a:moveTo>
                  <a:cubicBezTo>
                    <a:pt x="4192" y="0"/>
                    <a:pt x="3251" y="941"/>
                    <a:pt x="3251" y="2084"/>
                  </a:cubicBezTo>
                  <a:lnTo>
                    <a:pt x="2323" y="1155"/>
                  </a:lnTo>
                  <a:cubicBezTo>
                    <a:pt x="2084" y="917"/>
                    <a:pt x="1763" y="786"/>
                    <a:pt x="1418" y="786"/>
                  </a:cubicBezTo>
                  <a:cubicBezTo>
                    <a:pt x="1072" y="786"/>
                    <a:pt x="751" y="917"/>
                    <a:pt x="513" y="1155"/>
                  </a:cubicBezTo>
                  <a:cubicBezTo>
                    <a:pt x="1" y="1655"/>
                    <a:pt x="1" y="2465"/>
                    <a:pt x="513" y="2965"/>
                  </a:cubicBezTo>
                  <a:lnTo>
                    <a:pt x="3192" y="5644"/>
                  </a:lnTo>
                  <a:lnTo>
                    <a:pt x="3192" y="7013"/>
                  </a:lnTo>
                  <a:cubicBezTo>
                    <a:pt x="3192" y="7227"/>
                    <a:pt x="3370" y="7406"/>
                    <a:pt x="3597" y="7406"/>
                  </a:cubicBezTo>
                  <a:lnTo>
                    <a:pt x="7085" y="7406"/>
                  </a:lnTo>
                  <a:cubicBezTo>
                    <a:pt x="7311" y="7406"/>
                    <a:pt x="7490" y="7227"/>
                    <a:pt x="7490" y="7013"/>
                  </a:cubicBezTo>
                  <a:lnTo>
                    <a:pt x="7490" y="5644"/>
                  </a:lnTo>
                  <a:lnTo>
                    <a:pt x="10169" y="2965"/>
                  </a:lnTo>
                  <a:cubicBezTo>
                    <a:pt x="10681" y="2465"/>
                    <a:pt x="10681" y="1655"/>
                    <a:pt x="10181" y="1155"/>
                  </a:cubicBezTo>
                  <a:cubicBezTo>
                    <a:pt x="9943" y="917"/>
                    <a:pt x="9621" y="786"/>
                    <a:pt x="9276" y="786"/>
                  </a:cubicBezTo>
                  <a:cubicBezTo>
                    <a:pt x="8931" y="786"/>
                    <a:pt x="8609" y="917"/>
                    <a:pt x="8371" y="1155"/>
                  </a:cubicBezTo>
                  <a:lnTo>
                    <a:pt x="7442" y="2084"/>
                  </a:lnTo>
                  <a:cubicBezTo>
                    <a:pt x="7442" y="941"/>
                    <a:pt x="6490" y="0"/>
                    <a:pt x="5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9"/>
            <p:cNvSpPr/>
            <p:nvPr/>
          </p:nvSpPr>
          <p:spPr>
            <a:xfrm>
              <a:off x="2007045" y="1230358"/>
              <a:ext cx="114910" cy="109048"/>
            </a:xfrm>
            <a:custGeom>
              <a:avLst/>
              <a:gdLst/>
              <a:ahLst/>
              <a:cxnLst/>
              <a:rect l="l" t="t" r="r" b="b"/>
              <a:pathLst>
                <a:path w="6312" h="5990" extrusionOk="0">
                  <a:moveTo>
                    <a:pt x="3168" y="1310"/>
                  </a:moveTo>
                  <a:lnTo>
                    <a:pt x="3644" y="2286"/>
                  </a:lnTo>
                  <a:cubicBezTo>
                    <a:pt x="3704" y="2405"/>
                    <a:pt x="3823" y="2489"/>
                    <a:pt x="3954" y="2501"/>
                  </a:cubicBezTo>
                  <a:lnTo>
                    <a:pt x="5025" y="2655"/>
                  </a:lnTo>
                  <a:lnTo>
                    <a:pt x="4251" y="3417"/>
                  </a:lnTo>
                  <a:cubicBezTo>
                    <a:pt x="4168" y="3501"/>
                    <a:pt x="4120" y="3632"/>
                    <a:pt x="4132" y="3775"/>
                  </a:cubicBezTo>
                  <a:lnTo>
                    <a:pt x="4311" y="4822"/>
                  </a:lnTo>
                  <a:lnTo>
                    <a:pt x="3358" y="4322"/>
                  </a:lnTo>
                  <a:cubicBezTo>
                    <a:pt x="3299" y="4287"/>
                    <a:pt x="3239" y="4275"/>
                    <a:pt x="3168" y="4275"/>
                  </a:cubicBezTo>
                  <a:cubicBezTo>
                    <a:pt x="3108" y="4275"/>
                    <a:pt x="3037" y="4287"/>
                    <a:pt x="2977" y="4322"/>
                  </a:cubicBezTo>
                  <a:lnTo>
                    <a:pt x="2025" y="4822"/>
                  </a:lnTo>
                  <a:lnTo>
                    <a:pt x="2203" y="3775"/>
                  </a:lnTo>
                  <a:cubicBezTo>
                    <a:pt x="2227" y="3632"/>
                    <a:pt x="2191" y="3501"/>
                    <a:pt x="2084" y="3417"/>
                  </a:cubicBezTo>
                  <a:lnTo>
                    <a:pt x="1310" y="2655"/>
                  </a:lnTo>
                  <a:lnTo>
                    <a:pt x="2382" y="2501"/>
                  </a:lnTo>
                  <a:cubicBezTo>
                    <a:pt x="2513" y="2489"/>
                    <a:pt x="2632" y="2405"/>
                    <a:pt x="2692" y="2286"/>
                  </a:cubicBezTo>
                  <a:lnTo>
                    <a:pt x="3168" y="1310"/>
                  </a:lnTo>
                  <a:close/>
                  <a:moveTo>
                    <a:pt x="3156" y="0"/>
                  </a:moveTo>
                  <a:cubicBezTo>
                    <a:pt x="3001" y="0"/>
                    <a:pt x="2858" y="96"/>
                    <a:pt x="2775" y="227"/>
                  </a:cubicBezTo>
                  <a:lnTo>
                    <a:pt x="2037" y="1751"/>
                  </a:lnTo>
                  <a:lnTo>
                    <a:pt x="370" y="1989"/>
                  </a:lnTo>
                  <a:cubicBezTo>
                    <a:pt x="215" y="2001"/>
                    <a:pt x="84" y="2120"/>
                    <a:pt x="36" y="2262"/>
                  </a:cubicBezTo>
                  <a:cubicBezTo>
                    <a:pt x="1" y="2417"/>
                    <a:pt x="25" y="2584"/>
                    <a:pt x="144" y="2679"/>
                  </a:cubicBezTo>
                  <a:lnTo>
                    <a:pt x="1370" y="3846"/>
                  </a:lnTo>
                  <a:lnTo>
                    <a:pt x="1084" y="5513"/>
                  </a:lnTo>
                  <a:cubicBezTo>
                    <a:pt x="1048" y="5656"/>
                    <a:pt x="1120" y="5822"/>
                    <a:pt x="1251" y="5918"/>
                  </a:cubicBezTo>
                  <a:cubicBezTo>
                    <a:pt x="1322" y="5953"/>
                    <a:pt x="1394" y="5989"/>
                    <a:pt x="1489" y="5989"/>
                  </a:cubicBezTo>
                  <a:cubicBezTo>
                    <a:pt x="1549" y="5989"/>
                    <a:pt x="1620" y="5977"/>
                    <a:pt x="1680" y="5942"/>
                  </a:cubicBezTo>
                  <a:lnTo>
                    <a:pt x="3168" y="5156"/>
                  </a:lnTo>
                  <a:lnTo>
                    <a:pt x="4656" y="5942"/>
                  </a:lnTo>
                  <a:cubicBezTo>
                    <a:pt x="4716" y="5977"/>
                    <a:pt x="4775" y="5989"/>
                    <a:pt x="4847" y="5989"/>
                  </a:cubicBezTo>
                  <a:cubicBezTo>
                    <a:pt x="5025" y="5989"/>
                    <a:pt x="5192" y="5870"/>
                    <a:pt x="5239" y="5703"/>
                  </a:cubicBezTo>
                  <a:cubicBezTo>
                    <a:pt x="5251" y="5632"/>
                    <a:pt x="5251" y="5561"/>
                    <a:pt x="5239" y="5501"/>
                  </a:cubicBezTo>
                  <a:lnTo>
                    <a:pt x="4954" y="3858"/>
                  </a:lnTo>
                  <a:lnTo>
                    <a:pt x="6156" y="2679"/>
                  </a:lnTo>
                  <a:cubicBezTo>
                    <a:pt x="6263" y="2584"/>
                    <a:pt x="6311" y="2417"/>
                    <a:pt x="6263" y="2262"/>
                  </a:cubicBezTo>
                  <a:cubicBezTo>
                    <a:pt x="6216" y="2120"/>
                    <a:pt x="6085" y="2012"/>
                    <a:pt x="5930" y="1989"/>
                  </a:cubicBezTo>
                  <a:lnTo>
                    <a:pt x="4263" y="1751"/>
                  </a:lnTo>
                  <a:lnTo>
                    <a:pt x="3525" y="227"/>
                  </a:lnTo>
                  <a:cubicBezTo>
                    <a:pt x="3454" y="96"/>
                    <a:pt x="3311" y="0"/>
                    <a:pt x="3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FF806B31-E03E-414B-A537-F90A475F6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24" y="2166600"/>
            <a:ext cx="2710969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9"/>
          <p:cNvSpPr txBox="1">
            <a:spLocks noGrp="1"/>
          </p:cNvSpPr>
          <p:nvPr>
            <p:ph type="title"/>
          </p:nvPr>
        </p:nvSpPr>
        <p:spPr>
          <a:xfrm>
            <a:off x="713225" y="1345875"/>
            <a:ext cx="4103400" cy="18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06.Key resources</a:t>
            </a:r>
            <a:endParaRPr dirty="0"/>
          </a:p>
        </p:txBody>
      </p:sp>
      <p:sp>
        <p:nvSpPr>
          <p:cNvPr id="636" name="Google Shape;636;p49"/>
          <p:cNvSpPr txBox="1">
            <a:spLocks noGrp="1"/>
          </p:cNvSpPr>
          <p:nvPr>
            <p:ph type="subTitle" idx="1"/>
          </p:nvPr>
        </p:nvSpPr>
        <p:spPr>
          <a:xfrm>
            <a:off x="713225" y="3322125"/>
            <a:ext cx="41034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3"/>
          <p:cNvSpPr/>
          <p:nvPr/>
        </p:nvSpPr>
        <p:spPr>
          <a:xfrm>
            <a:off x="713225" y="1264275"/>
            <a:ext cx="2566500" cy="331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3"/>
          <p:cNvSpPr/>
          <p:nvPr/>
        </p:nvSpPr>
        <p:spPr>
          <a:xfrm>
            <a:off x="852650" y="1397450"/>
            <a:ext cx="2295300" cy="30465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3"/>
          <p:cNvSpPr/>
          <p:nvPr/>
        </p:nvSpPr>
        <p:spPr>
          <a:xfrm>
            <a:off x="3792001" y="1620038"/>
            <a:ext cx="4638900" cy="2615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3"/>
          <p:cNvSpPr/>
          <p:nvPr/>
        </p:nvSpPr>
        <p:spPr>
          <a:xfrm>
            <a:off x="3963195" y="1784330"/>
            <a:ext cx="4301700" cy="227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3"/>
          <p:cNvSpPr/>
          <p:nvPr/>
        </p:nvSpPr>
        <p:spPr>
          <a:xfrm>
            <a:off x="5716400" y="1273714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3"/>
          <p:cNvSpPr/>
          <p:nvPr/>
        </p:nvSpPr>
        <p:spPr>
          <a:xfrm>
            <a:off x="5789253" y="134658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27" name="Google Shape;727;p53"/>
          <p:cNvGraphicFramePr/>
          <p:nvPr>
            <p:extLst>
              <p:ext uri="{D42A27DB-BD31-4B8C-83A1-F6EECF244321}">
                <p14:modId xmlns:p14="http://schemas.microsoft.com/office/powerpoint/2010/main" val="3297242115"/>
              </p:ext>
            </p:extLst>
          </p:nvPr>
        </p:nvGraphicFramePr>
        <p:xfrm>
          <a:off x="852525" y="1397838"/>
          <a:ext cx="2295400" cy="4042580"/>
        </p:xfrm>
        <a:graphic>
          <a:graphicData uri="http://schemas.openxmlformats.org/drawingml/2006/table">
            <a:tbl>
              <a:tblPr>
                <a:noFill/>
                <a:tableStyleId>{20895906-BBBD-4C7D-BE34-D54D83599BE3}</a:tableStyleId>
              </a:tblPr>
              <a:tblGrid>
                <a:gridCol w="2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5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Key </a:t>
                      </a:r>
                      <a:endParaRPr sz="18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Resources</a:t>
                      </a:r>
                      <a:endParaRPr sz="18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4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_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Work Sans" pitchFamily="2" charset="0"/>
                        </a:rPr>
                        <a:t>Supporters and investors - the company's relationship with major investors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Work Sans" pitchFamily="2" charset="0"/>
                        </a:rPr>
                        <a:t>_ Awards - nominations that help promote the company's products to a global audience</a:t>
                      </a:r>
                    </a:p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8" name="Google Shape;728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Resources</a:t>
            </a:r>
            <a:endParaRPr/>
          </a:p>
        </p:txBody>
      </p:sp>
      <p:sp>
        <p:nvSpPr>
          <p:cNvPr id="729" name="Google Shape;729;p53"/>
          <p:cNvSpPr txBox="1"/>
          <p:nvPr/>
        </p:nvSpPr>
        <p:spPr>
          <a:xfrm>
            <a:off x="4141702" y="1826014"/>
            <a:ext cx="3708750" cy="37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_ App / Website - the main channel to provide information about refrigerators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_ Platform - an analytics and holistic system for customer delivery and personalization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Staff - general staff plus technical staff who maintain and develop the platform.</a:t>
            </a:r>
          </a:p>
        </p:txBody>
      </p:sp>
      <p:grpSp>
        <p:nvGrpSpPr>
          <p:cNvPr id="730" name="Google Shape;730;p53"/>
          <p:cNvGrpSpPr/>
          <p:nvPr/>
        </p:nvGrpSpPr>
        <p:grpSpPr>
          <a:xfrm>
            <a:off x="6016824" y="1516731"/>
            <a:ext cx="194451" cy="309283"/>
            <a:chOff x="6016824" y="1516731"/>
            <a:chExt cx="194451" cy="309283"/>
          </a:xfrm>
        </p:grpSpPr>
        <p:sp>
          <p:nvSpPr>
            <p:cNvPr id="731" name="Google Shape;731;p53"/>
            <p:cNvSpPr/>
            <p:nvPr/>
          </p:nvSpPr>
          <p:spPr>
            <a:xfrm>
              <a:off x="6016824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6073680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3" name="Google Shape;733;p53"/>
          <p:cNvGrpSpPr/>
          <p:nvPr/>
        </p:nvGrpSpPr>
        <p:grpSpPr>
          <a:xfrm>
            <a:off x="2800375" y="1574165"/>
            <a:ext cx="194451" cy="194416"/>
            <a:chOff x="1939425" y="1329615"/>
            <a:chExt cx="194451" cy="194416"/>
          </a:xfrm>
        </p:grpSpPr>
        <p:sp>
          <p:nvSpPr>
            <p:cNvPr id="734" name="Google Shape;734;p53"/>
            <p:cNvSpPr/>
            <p:nvPr/>
          </p:nvSpPr>
          <p:spPr>
            <a:xfrm>
              <a:off x="1939425" y="1329615"/>
              <a:ext cx="194451" cy="194416"/>
            </a:xfrm>
            <a:custGeom>
              <a:avLst/>
              <a:gdLst/>
              <a:ahLst/>
              <a:cxnLst/>
              <a:rect l="l" t="t" r="r" b="b"/>
              <a:pathLst>
                <a:path w="13872" h="13872" extrusionOk="0">
                  <a:moveTo>
                    <a:pt x="5858" y="810"/>
                  </a:moveTo>
                  <a:cubicBezTo>
                    <a:pt x="8632" y="810"/>
                    <a:pt x="10895" y="3072"/>
                    <a:pt x="10895" y="5846"/>
                  </a:cubicBezTo>
                  <a:cubicBezTo>
                    <a:pt x="10895" y="8632"/>
                    <a:pt x="8632" y="10895"/>
                    <a:pt x="5858" y="10895"/>
                  </a:cubicBezTo>
                  <a:cubicBezTo>
                    <a:pt x="3072" y="10895"/>
                    <a:pt x="810" y="8632"/>
                    <a:pt x="810" y="5846"/>
                  </a:cubicBezTo>
                  <a:cubicBezTo>
                    <a:pt x="810" y="3072"/>
                    <a:pt x="3072" y="810"/>
                    <a:pt x="5858" y="810"/>
                  </a:cubicBezTo>
                  <a:close/>
                  <a:moveTo>
                    <a:pt x="10442" y="9478"/>
                  </a:moveTo>
                  <a:lnTo>
                    <a:pt x="12859" y="11907"/>
                  </a:lnTo>
                  <a:cubicBezTo>
                    <a:pt x="13002" y="12038"/>
                    <a:pt x="13050" y="12204"/>
                    <a:pt x="13050" y="12383"/>
                  </a:cubicBezTo>
                  <a:cubicBezTo>
                    <a:pt x="13050" y="12561"/>
                    <a:pt x="13002" y="12740"/>
                    <a:pt x="12859" y="12871"/>
                  </a:cubicBezTo>
                  <a:cubicBezTo>
                    <a:pt x="12728" y="13008"/>
                    <a:pt x="12553" y="13076"/>
                    <a:pt x="12377" y="13076"/>
                  </a:cubicBezTo>
                  <a:cubicBezTo>
                    <a:pt x="12201" y="13076"/>
                    <a:pt x="12026" y="13008"/>
                    <a:pt x="11895" y="12871"/>
                  </a:cubicBezTo>
                  <a:lnTo>
                    <a:pt x="9466" y="10454"/>
                  </a:lnTo>
                  <a:cubicBezTo>
                    <a:pt x="9644" y="10311"/>
                    <a:pt x="9811" y="10156"/>
                    <a:pt x="9978" y="9990"/>
                  </a:cubicBezTo>
                  <a:cubicBezTo>
                    <a:pt x="10145" y="9823"/>
                    <a:pt x="10287" y="9656"/>
                    <a:pt x="10442" y="9478"/>
                  </a:cubicBezTo>
                  <a:close/>
                  <a:moveTo>
                    <a:pt x="5858" y="0"/>
                  </a:moveTo>
                  <a:cubicBezTo>
                    <a:pt x="4287" y="0"/>
                    <a:pt x="2822" y="608"/>
                    <a:pt x="1715" y="1715"/>
                  </a:cubicBezTo>
                  <a:cubicBezTo>
                    <a:pt x="620" y="2810"/>
                    <a:pt x="0" y="4287"/>
                    <a:pt x="0" y="5846"/>
                  </a:cubicBezTo>
                  <a:cubicBezTo>
                    <a:pt x="0" y="7418"/>
                    <a:pt x="620" y="8882"/>
                    <a:pt x="1715" y="9990"/>
                  </a:cubicBezTo>
                  <a:cubicBezTo>
                    <a:pt x="2822" y="11085"/>
                    <a:pt x="4287" y="11704"/>
                    <a:pt x="5858" y="11704"/>
                  </a:cubicBezTo>
                  <a:cubicBezTo>
                    <a:pt x="6906" y="11704"/>
                    <a:pt x="7906" y="11418"/>
                    <a:pt x="8799" y="10906"/>
                  </a:cubicBezTo>
                  <a:lnTo>
                    <a:pt x="11335" y="13443"/>
                  </a:lnTo>
                  <a:cubicBezTo>
                    <a:pt x="11633" y="13740"/>
                    <a:pt x="12002" y="13871"/>
                    <a:pt x="12383" y="13871"/>
                  </a:cubicBezTo>
                  <a:cubicBezTo>
                    <a:pt x="12776" y="13871"/>
                    <a:pt x="13145" y="13728"/>
                    <a:pt x="13443" y="13443"/>
                  </a:cubicBezTo>
                  <a:cubicBezTo>
                    <a:pt x="13728" y="13157"/>
                    <a:pt x="13871" y="12788"/>
                    <a:pt x="13871" y="12383"/>
                  </a:cubicBezTo>
                  <a:cubicBezTo>
                    <a:pt x="13871" y="12002"/>
                    <a:pt x="13728" y="11609"/>
                    <a:pt x="13443" y="11323"/>
                  </a:cubicBezTo>
                  <a:lnTo>
                    <a:pt x="10918" y="8799"/>
                  </a:lnTo>
                  <a:cubicBezTo>
                    <a:pt x="11430" y="7918"/>
                    <a:pt x="11704" y="6906"/>
                    <a:pt x="11704" y="5846"/>
                  </a:cubicBezTo>
                  <a:cubicBezTo>
                    <a:pt x="11704" y="4287"/>
                    <a:pt x="11097" y="2810"/>
                    <a:pt x="9990" y="1715"/>
                  </a:cubicBezTo>
                  <a:cubicBezTo>
                    <a:pt x="8894" y="608"/>
                    <a:pt x="7418" y="0"/>
                    <a:pt x="5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3"/>
            <p:cNvSpPr/>
            <p:nvPr/>
          </p:nvSpPr>
          <p:spPr>
            <a:xfrm>
              <a:off x="1969972" y="1360157"/>
              <a:ext cx="102987" cy="102968"/>
            </a:xfrm>
            <a:custGeom>
              <a:avLst/>
              <a:gdLst/>
              <a:ahLst/>
              <a:cxnLst/>
              <a:rect l="l" t="t" r="r" b="b"/>
              <a:pathLst>
                <a:path w="7347" h="7347" extrusionOk="0">
                  <a:moveTo>
                    <a:pt x="3679" y="810"/>
                  </a:moveTo>
                  <a:cubicBezTo>
                    <a:pt x="5251" y="810"/>
                    <a:pt x="6537" y="2096"/>
                    <a:pt x="6537" y="3667"/>
                  </a:cubicBezTo>
                  <a:cubicBezTo>
                    <a:pt x="6537" y="5251"/>
                    <a:pt x="5251" y="6525"/>
                    <a:pt x="3679" y="6525"/>
                  </a:cubicBezTo>
                  <a:cubicBezTo>
                    <a:pt x="2096" y="6525"/>
                    <a:pt x="822" y="5251"/>
                    <a:pt x="822" y="3667"/>
                  </a:cubicBezTo>
                  <a:cubicBezTo>
                    <a:pt x="822" y="2096"/>
                    <a:pt x="2096" y="810"/>
                    <a:pt x="3679" y="810"/>
                  </a:cubicBezTo>
                  <a:close/>
                  <a:moveTo>
                    <a:pt x="3679" y="0"/>
                  </a:moveTo>
                  <a:cubicBezTo>
                    <a:pt x="1655" y="0"/>
                    <a:pt x="0" y="1643"/>
                    <a:pt x="0" y="3667"/>
                  </a:cubicBezTo>
                  <a:cubicBezTo>
                    <a:pt x="0" y="5691"/>
                    <a:pt x="1655" y="7346"/>
                    <a:pt x="3679" y="7346"/>
                  </a:cubicBezTo>
                  <a:cubicBezTo>
                    <a:pt x="5703" y="7346"/>
                    <a:pt x="7346" y="5691"/>
                    <a:pt x="7346" y="3667"/>
                  </a:cubicBezTo>
                  <a:cubicBezTo>
                    <a:pt x="7334" y="1643"/>
                    <a:pt x="5703" y="0"/>
                    <a:pt x="3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3"/>
            <p:cNvSpPr/>
            <p:nvPr/>
          </p:nvSpPr>
          <p:spPr>
            <a:xfrm>
              <a:off x="1995836" y="1391020"/>
              <a:ext cx="51248" cy="44736"/>
            </a:xfrm>
            <a:custGeom>
              <a:avLst/>
              <a:gdLst/>
              <a:ahLst/>
              <a:cxnLst/>
              <a:rect l="l" t="t" r="r" b="b"/>
              <a:pathLst>
                <a:path w="3656" h="3192" extrusionOk="0">
                  <a:moveTo>
                    <a:pt x="2382" y="811"/>
                  </a:moveTo>
                  <a:cubicBezTo>
                    <a:pt x="2465" y="811"/>
                    <a:pt x="2572" y="858"/>
                    <a:pt x="2632" y="918"/>
                  </a:cubicBezTo>
                  <a:cubicBezTo>
                    <a:pt x="2751" y="1049"/>
                    <a:pt x="2751" y="1287"/>
                    <a:pt x="2620" y="1430"/>
                  </a:cubicBezTo>
                  <a:lnTo>
                    <a:pt x="1834" y="2215"/>
                  </a:lnTo>
                  <a:lnTo>
                    <a:pt x="1037" y="1430"/>
                  </a:lnTo>
                  <a:cubicBezTo>
                    <a:pt x="906" y="1287"/>
                    <a:pt x="906" y="1049"/>
                    <a:pt x="1037" y="918"/>
                  </a:cubicBezTo>
                  <a:cubicBezTo>
                    <a:pt x="1120" y="846"/>
                    <a:pt x="1203" y="811"/>
                    <a:pt x="1298" y="811"/>
                  </a:cubicBezTo>
                  <a:cubicBezTo>
                    <a:pt x="1382" y="811"/>
                    <a:pt x="1489" y="858"/>
                    <a:pt x="1549" y="918"/>
                  </a:cubicBezTo>
                  <a:cubicBezTo>
                    <a:pt x="1632" y="1001"/>
                    <a:pt x="1736" y="1043"/>
                    <a:pt x="1840" y="1043"/>
                  </a:cubicBezTo>
                  <a:cubicBezTo>
                    <a:pt x="1944" y="1043"/>
                    <a:pt x="2049" y="1001"/>
                    <a:pt x="2132" y="918"/>
                  </a:cubicBezTo>
                  <a:cubicBezTo>
                    <a:pt x="2203" y="846"/>
                    <a:pt x="2287" y="811"/>
                    <a:pt x="2382" y="811"/>
                  </a:cubicBezTo>
                  <a:close/>
                  <a:moveTo>
                    <a:pt x="1287" y="1"/>
                  </a:moveTo>
                  <a:cubicBezTo>
                    <a:pt x="977" y="1"/>
                    <a:pt x="679" y="120"/>
                    <a:pt x="453" y="334"/>
                  </a:cubicBezTo>
                  <a:cubicBezTo>
                    <a:pt x="1" y="799"/>
                    <a:pt x="1" y="1549"/>
                    <a:pt x="453" y="1989"/>
                  </a:cubicBezTo>
                  <a:lnTo>
                    <a:pt x="1549" y="3073"/>
                  </a:lnTo>
                  <a:cubicBezTo>
                    <a:pt x="1620" y="3156"/>
                    <a:pt x="1727" y="3192"/>
                    <a:pt x="1822" y="3192"/>
                  </a:cubicBezTo>
                  <a:cubicBezTo>
                    <a:pt x="1930" y="3192"/>
                    <a:pt x="2037" y="3156"/>
                    <a:pt x="2108" y="3073"/>
                  </a:cubicBezTo>
                  <a:lnTo>
                    <a:pt x="3192" y="1989"/>
                  </a:lnTo>
                  <a:cubicBezTo>
                    <a:pt x="3656" y="1525"/>
                    <a:pt x="3656" y="787"/>
                    <a:pt x="3192" y="334"/>
                  </a:cubicBezTo>
                  <a:cubicBezTo>
                    <a:pt x="2977" y="132"/>
                    <a:pt x="2680" y="1"/>
                    <a:pt x="2370" y="1"/>
                  </a:cubicBezTo>
                  <a:cubicBezTo>
                    <a:pt x="2168" y="1"/>
                    <a:pt x="1989" y="37"/>
                    <a:pt x="1834" y="132"/>
                  </a:cubicBezTo>
                  <a:cubicBezTo>
                    <a:pt x="1668" y="37"/>
                    <a:pt x="1477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7"/>
          <p:cNvSpPr txBox="1">
            <a:spLocks noGrp="1"/>
          </p:cNvSpPr>
          <p:nvPr>
            <p:ph type="title"/>
          </p:nvPr>
        </p:nvSpPr>
        <p:spPr>
          <a:xfrm>
            <a:off x="924250" y="1978550"/>
            <a:ext cx="3858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activities</a:t>
            </a:r>
            <a:endParaRPr dirty="0"/>
          </a:p>
        </p:txBody>
      </p:sp>
      <p:sp>
        <p:nvSpPr>
          <p:cNvPr id="1015" name="Google Shape;1015;p67"/>
          <p:cNvSpPr txBox="1">
            <a:spLocks noGrp="1"/>
          </p:cNvSpPr>
          <p:nvPr>
            <p:ph type="title" idx="2"/>
          </p:nvPr>
        </p:nvSpPr>
        <p:spPr>
          <a:xfrm>
            <a:off x="5784900" y="2201750"/>
            <a:ext cx="17151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829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"/>
          <p:cNvSpPr/>
          <p:nvPr/>
        </p:nvSpPr>
        <p:spPr>
          <a:xfrm>
            <a:off x="5864400" y="1271000"/>
            <a:ext cx="2566500" cy="331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52"/>
          <p:cNvSpPr/>
          <p:nvPr/>
        </p:nvSpPr>
        <p:spPr>
          <a:xfrm>
            <a:off x="6003750" y="1397450"/>
            <a:ext cx="2295300" cy="30465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52"/>
          <p:cNvSpPr/>
          <p:nvPr/>
        </p:nvSpPr>
        <p:spPr>
          <a:xfrm>
            <a:off x="713226" y="1620038"/>
            <a:ext cx="4638900" cy="35234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2"/>
          <p:cNvSpPr/>
          <p:nvPr/>
        </p:nvSpPr>
        <p:spPr>
          <a:xfrm>
            <a:off x="884420" y="1784330"/>
            <a:ext cx="4301700" cy="33591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Work Sans" pitchFamily="2" charset="0"/>
              </a:rPr>
              <a:t>_ Technology R&amp;D - As technology is constantly changing, the company needs to continuously invest and innovate its technology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Work Sans" pitchFamily="2" charset="0"/>
              </a:rPr>
              <a:t>_ Producing proprietary technology - Producing products and technologies that other companies' products do not have.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Work Sans" pitchFamily="2" charset="0"/>
              </a:rPr>
              <a:t>_ Delivery of goods - optimize the transportation of goods globally.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Work Sans" pitchFamily="2" charset="0"/>
              </a:rPr>
              <a:t>_ Customer care - survey the user's experience after the sale to improve the product and give the customer the best experience</a:t>
            </a:r>
          </a:p>
        </p:txBody>
      </p:sp>
      <p:sp>
        <p:nvSpPr>
          <p:cNvPr id="703" name="Google Shape;703;p52"/>
          <p:cNvSpPr/>
          <p:nvPr/>
        </p:nvSpPr>
        <p:spPr>
          <a:xfrm>
            <a:off x="2637625" y="1273714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52"/>
          <p:cNvSpPr/>
          <p:nvPr/>
        </p:nvSpPr>
        <p:spPr>
          <a:xfrm>
            <a:off x="2710478" y="134658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05" name="Google Shape;705;p52"/>
          <p:cNvGraphicFramePr/>
          <p:nvPr>
            <p:extLst>
              <p:ext uri="{D42A27DB-BD31-4B8C-83A1-F6EECF244321}">
                <p14:modId xmlns:p14="http://schemas.microsoft.com/office/powerpoint/2010/main" val="2051522489"/>
              </p:ext>
            </p:extLst>
          </p:nvPr>
        </p:nvGraphicFramePr>
        <p:xfrm>
          <a:off x="6003700" y="1397838"/>
          <a:ext cx="2295400" cy="3046350"/>
        </p:xfrm>
        <a:graphic>
          <a:graphicData uri="http://schemas.openxmlformats.org/drawingml/2006/table">
            <a:tbl>
              <a:tblPr>
                <a:noFill/>
                <a:tableStyleId>{20895906-BBBD-4C7D-BE34-D54D83599BE3}</a:tableStyleId>
              </a:tblPr>
              <a:tblGrid>
                <a:gridCol w="2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5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Key </a:t>
                      </a:r>
                      <a:endParaRPr sz="18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Activities</a:t>
                      </a:r>
                      <a:endParaRPr sz="1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4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Work Sans" pitchFamily="2" charset="0"/>
                        </a:rPr>
                        <a:t>Sales and marketing</a:t>
                      </a:r>
                    </a:p>
                  </a:txBody>
                  <a:tcP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6" name="Google Shape;706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Activities</a:t>
            </a:r>
            <a:endParaRPr/>
          </a:p>
        </p:txBody>
      </p:sp>
      <p:grpSp>
        <p:nvGrpSpPr>
          <p:cNvPr id="708" name="Google Shape;708;p52"/>
          <p:cNvGrpSpPr/>
          <p:nvPr/>
        </p:nvGrpSpPr>
        <p:grpSpPr>
          <a:xfrm>
            <a:off x="2935449" y="1516731"/>
            <a:ext cx="194451" cy="309283"/>
            <a:chOff x="2935449" y="1516731"/>
            <a:chExt cx="194451" cy="309283"/>
          </a:xfrm>
        </p:grpSpPr>
        <p:sp>
          <p:nvSpPr>
            <p:cNvPr id="709" name="Google Shape;709;p52"/>
            <p:cNvSpPr/>
            <p:nvPr/>
          </p:nvSpPr>
          <p:spPr>
            <a:xfrm>
              <a:off x="2935449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2992305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1" name="Google Shape;711;p52"/>
          <p:cNvGrpSpPr/>
          <p:nvPr/>
        </p:nvGrpSpPr>
        <p:grpSpPr>
          <a:xfrm>
            <a:off x="7974227" y="1590669"/>
            <a:ext cx="194440" cy="114978"/>
            <a:chOff x="7113277" y="1346119"/>
            <a:chExt cx="194440" cy="114978"/>
          </a:xfrm>
        </p:grpSpPr>
        <p:sp>
          <p:nvSpPr>
            <p:cNvPr id="712" name="Google Shape;712;p52"/>
            <p:cNvSpPr/>
            <p:nvPr/>
          </p:nvSpPr>
          <p:spPr>
            <a:xfrm>
              <a:off x="7113277" y="1376288"/>
              <a:ext cx="194440" cy="84809"/>
            </a:xfrm>
            <a:custGeom>
              <a:avLst/>
              <a:gdLst/>
              <a:ahLst/>
              <a:cxnLst/>
              <a:rect l="l" t="t" r="r" b="b"/>
              <a:pathLst>
                <a:path w="13896" h="6061" extrusionOk="0">
                  <a:moveTo>
                    <a:pt x="12395" y="822"/>
                  </a:moveTo>
                  <a:cubicBezTo>
                    <a:pt x="12764" y="822"/>
                    <a:pt x="13086" y="1131"/>
                    <a:pt x="13086" y="1500"/>
                  </a:cubicBezTo>
                  <a:lnTo>
                    <a:pt x="13086" y="4560"/>
                  </a:lnTo>
                  <a:cubicBezTo>
                    <a:pt x="13086" y="4929"/>
                    <a:pt x="12788" y="5239"/>
                    <a:pt x="12395" y="5239"/>
                  </a:cubicBezTo>
                  <a:lnTo>
                    <a:pt x="1501" y="5239"/>
                  </a:lnTo>
                  <a:cubicBezTo>
                    <a:pt x="1132" y="5239"/>
                    <a:pt x="823" y="4929"/>
                    <a:pt x="823" y="4560"/>
                  </a:cubicBezTo>
                  <a:lnTo>
                    <a:pt x="823" y="1500"/>
                  </a:lnTo>
                  <a:cubicBezTo>
                    <a:pt x="823" y="1131"/>
                    <a:pt x="1132" y="822"/>
                    <a:pt x="1501" y="822"/>
                  </a:cubicBezTo>
                  <a:close/>
                  <a:moveTo>
                    <a:pt x="1501" y="0"/>
                  </a:moveTo>
                  <a:cubicBezTo>
                    <a:pt x="668" y="0"/>
                    <a:pt x="1" y="667"/>
                    <a:pt x="1" y="1500"/>
                  </a:cubicBezTo>
                  <a:lnTo>
                    <a:pt x="1" y="4560"/>
                  </a:lnTo>
                  <a:cubicBezTo>
                    <a:pt x="1" y="5394"/>
                    <a:pt x="668" y="6060"/>
                    <a:pt x="1501" y="6060"/>
                  </a:cubicBezTo>
                  <a:lnTo>
                    <a:pt x="12395" y="6060"/>
                  </a:lnTo>
                  <a:cubicBezTo>
                    <a:pt x="13229" y="6060"/>
                    <a:pt x="13896" y="5394"/>
                    <a:pt x="13896" y="4560"/>
                  </a:cubicBezTo>
                  <a:lnTo>
                    <a:pt x="13896" y="1500"/>
                  </a:lnTo>
                  <a:cubicBezTo>
                    <a:pt x="13896" y="667"/>
                    <a:pt x="13229" y="0"/>
                    <a:pt x="1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>
              <a:off x="7113613" y="1346119"/>
              <a:ext cx="11348" cy="11180"/>
            </a:xfrm>
            <a:custGeom>
              <a:avLst/>
              <a:gdLst/>
              <a:ahLst/>
              <a:cxnLst/>
              <a:rect l="l" t="t" r="r" b="b"/>
              <a:pathLst>
                <a:path w="811" h="799" extrusionOk="0">
                  <a:moveTo>
                    <a:pt x="406" y="1"/>
                  </a:moveTo>
                  <a:cubicBezTo>
                    <a:pt x="298" y="1"/>
                    <a:pt x="203" y="49"/>
                    <a:pt x="120" y="120"/>
                  </a:cubicBezTo>
                  <a:cubicBezTo>
                    <a:pt x="48" y="191"/>
                    <a:pt x="1" y="299"/>
                    <a:pt x="1" y="406"/>
                  </a:cubicBezTo>
                  <a:cubicBezTo>
                    <a:pt x="1" y="501"/>
                    <a:pt x="48" y="608"/>
                    <a:pt x="120" y="680"/>
                  </a:cubicBezTo>
                  <a:cubicBezTo>
                    <a:pt x="203" y="763"/>
                    <a:pt x="298" y="799"/>
                    <a:pt x="406" y="799"/>
                  </a:cubicBezTo>
                  <a:cubicBezTo>
                    <a:pt x="513" y="799"/>
                    <a:pt x="620" y="763"/>
                    <a:pt x="691" y="680"/>
                  </a:cubicBezTo>
                  <a:cubicBezTo>
                    <a:pt x="763" y="608"/>
                    <a:pt x="810" y="501"/>
                    <a:pt x="810" y="406"/>
                  </a:cubicBezTo>
                  <a:cubicBezTo>
                    <a:pt x="810" y="299"/>
                    <a:pt x="763" y="191"/>
                    <a:pt x="691" y="120"/>
                  </a:cubicBezTo>
                  <a:cubicBezTo>
                    <a:pt x="620" y="49"/>
                    <a:pt x="513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7138116" y="1346119"/>
              <a:ext cx="11166" cy="11180"/>
            </a:xfrm>
            <a:custGeom>
              <a:avLst/>
              <a:gdLst/>
              <a:ahLst/>
              <a:cxnLst/>
              <a:rect l="l" t="t" r="r" b="b"/>
              <a:pathLst>
                <a:path w="798" h="799" extrusionOk="0">
                  <a:moveTo>
                    <a:pt x="393" y="1"/>
                  </a:moveTo>
                  <a:cubicBezTo>
                    <a:pt x="298" y="1"/>
                    <a:pt x="191" y="49"/>
                    <a:pt x="119" y="120"/>
                  </a:cubicBezTo>
                  <a:cubicBezTo>
                    <a:pt x="36" y="191"/>
                    <a:pt x="0" y="299"/>
                    <a:pt x="0" y="406"/>
                  </a:cubicBezTo>
                  <a:cubicBezTo>
                    <a:pt x="0" y="501"/>
                    <a:pt x="36" y="608"/>
                    <a:pt x="119" y="680"/>
                  </a:cubicBezTo>
                  <a:cubicBezTo>
                    <a:pt x="191" y="763"/>
                    <a:pt x="298" y="799"/>
                    <a:pt x="393" y="799"/>
                  </a:cubicBezTo>
                  <a:cubicBezTo>
                    <a:pt x="500" y="799"/>
                    <a:pt x="607" y="763"/>
                    <a:pt x="679" y="680"/>
                  </a:cubicBezTo>
                  <a:cubicBezTo>
                    <a:pt x="750" y="608"/>
                    <a:pt x="798" y="501"/>
                    <a:pt x="798" y="406"/>
                  </a:cubicBezTo>
                  <a:cubicBezTo>
                    <a:pt x="798" y="299"/>
                    <a:pt x="750" y="191"/>
                    <a:pt x="679" y="120"/>
                  </a:cubicBezTo>
                  <a:cubicBezTo>
                    <a:pt x="607" y="49"/>
                    <a:pt x="500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>
              <a:off x="7162437" y="1346119"/>
              <a:ext cx="11180" cy="11180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405" y="1"/>
                  </a:moveTo>
                  <a:cubicBezTo>
                    <a:pt x="298" y="1"/>
                    <a:pt x="191" y="49"/>
                    <a:pt x="119" y="120"/>
                  </a:cubicBezTo>
                  <a:cubicBezTo>
                    <a:pt x="48" y="191"/>
                    <a:pt x="0" y="299"/>
                    <a:pt x="0" y="406"/>
                  </a:cubicBezTo>
                  <a:cubicBezTo>
                    <a:pt x="0" y="501"/>
                    <a:pt x="48" y="608"/>
                    <a:pt x="119" y="680"/>
                  </a:cubicBezTo>
                  <a:cubicBezTo>
                    <a:pt x="191" y="763"/>
                    <a:pt x="298" y="799"/>
                    <a:pt x="405" y="799"/>
                  </a:cubicBezTo>
                  <a:cubicBezTo>
                    <a:pt x="500" y="799"/>
                    <a:pt x="608" y="763"/>
                    <a:pt x="679" y="680"/>
                  </a:cubicBezTo>
                  <a:cubicBezTo>
                    <a:pt x="750" y="608"/>
                    <a:pt x="798" y="501"/>
                    <a:pt x="798" y="406"/>
                  </a:cubicBezTo>
                  <a:cubicBezTo>
                    <a:pt x="798" y="299"/>
                    <a:pt x="750" y="191"/>
                    <a:pt x="679" y="120"/>
                  </a:cubicBezTo>
                  <a:cubicBezTo>
                    <a:pt x="608" y="49"/>
                    <a:pt x="500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2"/>
            <p:cNvSpPr/>
            <p:nvPr/>
          </p:nvSpPr>
          <p:spPr>
            <a:xfrm>
              <a:off x="7138270" y="1401112"/>
              <a:ext cx="145130" cy="35653"/>
            </a:xfrm>
            <a:custGeom>
              <a:avLst/>
              <a:gdLst/>
              <a:ahLst/>
              <a:cxnLst/>
              <a:rect l="l" t="t" r="r" b="b"/>
              <a:pathLst>
                <a:path w="10372" h="2548" extrusionOk="0">
                  <a:moveTo>
                    <a:pt x="1727" y="798"/>
                  </a:moveTo>
                  <a:lnTo>
                    <a:pt x="1727" y="1726"/>
                  </a:lnTo>
                  <a:lnTo>
                    <a:pt x="799" y="1726"/>
                  </a:lnTo>
                  <a:lnTo>
                    <a:pt x="799" y="798"/>
                  </a:lnTo>
                  <a:close/>
                  <a:moveTo>
                    <a:pt x="3466" y="798"/>
                  </a:moveTo>
                  <a:lnTo>
                    <a:pt x="3466" y="1726"/>
                  </a:lnTo>
                  <a:lnTo>
                    <a:pt x="2549" y="1726"/>
                  </a:lnTo>
                  <a:lnTo>
                    <a:pt x="2549" y="798"/>
                  </a:lnTo>
                  <a:close/>
                  <a:moveTo>
                    <a:pt x="5192" y="798"/>
                  </a:moveTo>
                  <a:lnTo>
                    <a:pt x="5192" y="1726"/>
                  </a:lnTo>
                  <a:lnTo>
                    <a:pt x="4275" y="1726"/>
                  </a:lnTo>
                  <a:lnTo>
                    <a:pt x="4275" y="798"/>
                  </a:lnTo>
                  <a:close/>
                  <a:moveTo>
                    <a:pt x="9574" y="798"/>
                  </a:moveTo>
                  <a:lnTo>
                    <a:pt x="9574" y="1726"/>
                  </a:lnTo>
                  <a:lnTo>
                    <a:pt x="6014" y="1726"/>
                  </a:lnTo>
                  <a:lnTo>
                    <a:pt x="6014" y="798"/>
                  </a:lnTo>
                  <a:close/>
                  <a:moveTo>
                    <a:pt x="394" y="0"/>
                  </a:moveTo>
                  <a:cubicBezTo>
                    <a:pt x="180" y="0"/>
                    <a:pt x="1" y="179"/>
                    <a:pt x="1" y="405"/>
                  </a:cubicBezTo>
                  <a:lnTo>
                    <a:pt x="1" y="2143"/>
                  </a:lnTo>
                  <a:cubicBezTo>
                    <a:pt x="1" y="2369"/>
                    <a:pt x="180" y="2548"/>
                    <a:pt x="394" y="2548"/>
                  </a:cubicBezTo>
                  <a:lnTo>
                    <a:pt x="9966" y="2548"/>
                  </a:lnTo>
                  <a:cubicBezTo>
                    <a:pt x="10193" y="2548"/>
                    <a:pt x="10371" y="2369"/>
                    <a:pt x="10371" y="2143"/>
                  </a:cubicBezTo>
                  <a:lnTo>
                    <a:pt x="10371" y="405"/>
                  </a:lnTo>
                  <a:cubicBezTo>
                    <a:pt x="10371" y="179"/>
                    <a:pt x="10193" y="0"/>
                    <a:pt x="9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D2A7296-159F-4014-B28E-393D002A3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992" y="2789853"/>
            <a:ext cx="1686887" cy="1547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80"/>
          <p:cNvSpPr txBox="1">
            <a:spLocks noGrp="1"/>
          </p:cNvSpPr>
          <p:nvPr>
            <p:ph type="title"/>
          </p:nvPr>
        </p:nvSpPr>
        <p:spPr>
          <a:xfrm>
            <a:off x="713100" y="17605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SPOIL TEAM:MEMBER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C03F9E-00D2-4846-AF47-C69194A9A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27" y="657829"/>
            <a:ext cx="2011854" cy="20789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67659B-E9FE-4E05-8EE1-A03C4DBC1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4" y="2683513"/>
            <a:ext cx="2152075" cy="384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E5A7B3-F2A4-4742-9A8A-534421A33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867" y="567289"/>
            <a:ext cx="1963082" cy="2048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0A2E62-35F5-4EE2-9DA9-74B9EFA32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1874" y="2718995"/>
            <a:ext cx="2152075" cy="377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B59ACF-4AE1-46EB-A9A7-D1CB0C8184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1984" y="489154"/>
            <a:ext cx="2078916" cy="2158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4182A-1A12-43F3-9264-F0ACC2AD8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8464" y="2674617"/>
            <a:ext cx="2377646" cy="377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EC0DB4-33C9-4766-A1EB-6AE76C4A09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6160" y="2919159"/>
            <a:ext cx="1798476" cy="1737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32C488-44B3-4DD0-9ECA-E8768EF49D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789" y="4715293"/>
            <a:ext cx="2603218" cy="377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CCCF1B-063F-4DC4-885A-97C4245E43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1984" y="2919159"/>
            <a:ext cx="1877731" cy="1963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7EF95B-3EDE-4640-A627-8278B8E763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1323" y="4747801"/>
            <a:ext cx="2719052" cy="3779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6"/>
          <p:cNvSpPr/>
          <p:nvPr/>
        </p:nvSpPr>
        <p:spPr>
          <a:xfrm>
            <a:off x="3564550" y="864250"/>
            <a:ext cx="2014800" cy="2014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6"/>
          <p:cNvSpPr/>
          <p:nvPr/>
        </p:nvSpPr>
        <p:spPr>
          <a:xfrm>
            <a:off x="3749105" y="1049500"/>
            <a:ext cx="1644300" cy="1644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2473055" y="3127000"/>
            <a:ext cx="41964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partnerships</a:t>
            </a:r>
            <a:endParaRPr dirty="0"/>
          </a:p>
        </p:txBody>
      </p:sp>
      <p:sp>
        <p:nvSpPr>
          <p:cNvPr id="580" name="Google Shape;580;p46"/>
          <p:cNvSpPr txBox="1">
            <a:spLocks noGrp="1"/>
          </p:cNvSpPr>
          <p:nvPr>
            <p:ph type="subTitle" idx="1"/>
          </p:nvPr>
        </p:nvSpPr>
        <p:spPr>
          <a:xfrm>
            <a:off x="2642550" y="4279250"/>
            <a:ext cx="3858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1" name="Google Shape;581;p46"/>
          <p:cNvSpPr txBox="1">
            <a:spLocks noGrp="1"/>
          </p:cNvSpPr>
          <p:nvPr>
            <p:ph type="title" idx="2"/>
          </p:nvPr>
        </p:nvSpPr>
        <p:spPr>
          <a:xfrm>
            <a:off x="3749850" y="1482700"/>
            <a:ext cx="16443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726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1"/>
          <p:cNvSpPr/>
          <p:nvPr/>
        </p:nvSpPr>
        <p:spPr>
          <a:xfrm>
            <a:off x="713225" y="1264275"/>
            <a:ext cx="2566500" cy="331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51"/>
          <p:cNvSpPr/>
          <p:nvPr/>
        </p:nvSpPr>
        <p:spPr>
          <a:xfrm>
            <a:off x="852650" y="1397450"/>
            <a:ext cx="2295300" cy="30465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84" name="Google Shape;684;p51"/>
          <p:cNvGraphicFramePr/>
          <p:nvPr>
            <p:extLst>
              <p:ext uri="{D42A27DB-BD31-4B8C-83A1-F6EECF244321}">
                <p14:modId xmlns:p14="http://schemas.microsoft.com/office/powerpoint/2010/main" val="3221748375"/>
              </p:ext>
            </p:extLst>
          </p:nvPr>
        </p:nvGraphicFramePr>
        <p:xfrm>
          <a:off x="852525" y="1397838"/>
          <a:ext cx="2295400" cy="3046350"/>
        </p:xfrm>
        <a:graphic>
          <a:graphicData uri="http://schemas.openxmlformats.org/drawingml/2006/table">
            <a:tbl>
              <a:tblPr>
                <a:noFill/>
                <a:tableStyleId>{20895906-BBBD-4C7D-BE34-D54D83599BE3}</a:tableStyleId>
              </a:tblPr>
              <a:tblGrid>
                <a:gridCol w="2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6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Key </a:t>
                      </a:r>
                      <a:endParaRPr sz="18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Partners</a:t>
                      </a:r>
                      <a:endParaRPr sz="18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_ Transport and logistics partner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_ Agency: link together to create quality advertising clips, campaigns for the company. Create great buzz about the brand.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_ Ground partner, construction design, engineering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5" name="Google Shape;685;p51"/>
          <p:cNvSpPr/>
          <p:nvPr/>
        </p:nvSpPr>
        <p:spPr>
          <a:xfrm>
            <a:off x="3792001" y="1620038"/>
            <a:ext cx="4638900" cy="2615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1"/>
          <p:cNvSpPr/>
          <p:nvPr/>
        </p:nvSpPr>
        <p:spPr>
          <a:xfrm>
            <a:off x="3963195" y="1784330"/>
            <a:ext cx="4301700" cy="227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7" name="Google Shape;687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Partnerships</a:t>
            </a:r>
            <a:endParaRPr dirty="0"/>
          </a:p>
        </p:txBody>
      </p:sp>
      <p:sp>
        <p:nvSpPr>
          <p:cNvPr id="688" name="Google Shape;688;p51"/>
          <p:cNvSpPr/>
          <p:nvPr/>
        </p:nvSpPr>
        <p:spPr>
          <a:xfrm>
            <a:off x="2787325" y="1566650"/>
            <a:ext cx="194458" cy="188739"/>
          </a:xfrm>
          <a:custGeom>
            <a:avLst/>
            <a:gdLst/>
            <a:ahLst/>
            <a:cxnLst/>
            <a:rect l="l" t="t" r="r" b="b"/>
            <a:pathLst>
              <a:path w="14145" h="13729" extrusionOk="0">
                <a:moveTo>
                  <a:pt x="5645" y="821"/>
                </a:moveTo>
                <a:cubicBezTo>
                  <a:pt x="5661" y="821"/>
                  <a:pt x="5676" y="822"/>
                  <a:pt x="5691" y="822"/>
                </a:cubicBezTo>
                <a:cubicBezTo>
                  <a:pt x="5846" y="834"/>
                  <a:pt x="6013" y="918"/>
                  <a:pt x="6132" y="1037"/>
                </a:cubicBezTo>
                <a:lnTo>
                  <a:pt x="7394" y="2299"/>
                </a:lnTo>
                <a:cubicBezTo>
                  <a:pt x="7715" y="2608"/>
                  <a:pt x="7668" y="3156"/>
                  <a:pt x="7263" y="3406"/>
                </a:cubicBezTo>
                <a:cubicBezTo>
                  <a:pt x="7156" y="3466"/>
                  <a:pt x="7025" y="3513"/>
                  <a:pt x="6906" y="3513"/>
                </a:cubicBezTo>
                <a:cubicBezTo>
                  <a:pt x="6715" y="3513"/>
                  <a:pt x="6537" y="3442"/>
                  <a:pt x="6394" y="3311"/>
                </a:cubicBezTo>
                <a:lnTo>
                  <a:pt x="5120" y="2025"/>
                </a:lnTo>
                <a:cubicBezTo>
                  <a:pt x="4858" y="1763"/>
                  <a:pt x="4858" y="1311"/>
                  <a:pt x="5120" y="1037"/>
                </a:cubicBezTo>
                <a:cubicBezTo>
                  <a:pt x="5263" y="893"/>
                  <a:pt x="5448" y="821"/>
                  <a:pt x="5645" y="821"/>
                </a:cubicBezTo>
                <a:close/>
                <a:moveTo>
                  <a:pt x="4036" y="2418"/>
                </a:moveTo>
                <a:cubicBezTo>
                  <a:pt x="4227" y="2418"/>
                  <a:pt x="4405" y="2489"/>
                  <a:pt x="4536" y="2620"/>
                </a:cubicBezTo>
                <a:lnTo>
                  <a:pt x="5822" y="3906"/>
                </a:lnTo>
                <a:lnTo>
                  <a:pt x="6132" y="4216"/>
                </a:lnTo>
                <a:cubicBezTo>
                  <a:pt x="6263" y="4347"/>
                  <a:pt x="6346" y="4525"/>
                  <a:pt x="6346" y="4728"/>
                </a:cubicBezTo>
                <a:cubicBezTo>
                  <a:pt x="6346" y="4918"/>
                  <a:pt x="6263" y="5097"/>
                  <a:pt x="6132" y="5228"/>
                </a:cubicBezTo>
                <a:cubicBezTo>
                  <a:pt x="6001" y="5359"/>
                  <a:pt x="5822" y="5442"/>
                  <a:pt x="5632" y="5442"/>
                </a:cubicBezTo>
                <a:cubicBezTo>
                  <a:pt x="5429" y="5442"/>
                  <a:pt x="5251" y="5359"/>
                  <a:pt x="5120" y="5228"/>
                </a:cubicBezTo>
                <a:lnTo>
                  <a:pt x="4810" y="4918"/>
                </a:lnTo>
                <a:lnTo>
                  <a:pt x="3524" y="3620"/>
                </a:lnTo>
                <a:cubicBezTo>
                  <a:pt x="3262" y="3335"/>
                  <a:pt x="3262" y="2894"/>
                  <a:pt x="3524" y="2620"/>
                </a:cubicBezTo>
                <a:cubicBezTo>
                  <a:pt x="3667" y="2489"/>
                  <a:pt x="3846" y="2418"/>
                  <a:pt x="4036" y="2418"/>
                </a:cubicBezTo>
                <a:close/>
                <a:moveTo>
                  <a:pt x="2441" y="4013"/>
                </a:moveTo>
                <a:cubicBezTo>
                  <a:pt x="2631" y="4013"/>
                  <a:pt x="2810" y="4085"/>
                  <a:pt x="2953" y="4216"/>
                </a:cubicBezTo>
                <a:lnTo>
                  <a:pt x="4227" y="5502"/>
                </a:lnTo>
                <a:cubicBezTo>
                  <a:pt x="4513" y="5775"/>
                  <a:pt x="4501" y="6228"/>
                  <a:pt x="4227" y="6490"/>
                </a:cubicBezTo>
                <a:cubicBezTo>
                  <a:pt x="4096" y="6633"/>
                  <a:pt x="3917" y="6704"/>
                  <a:pt x="3727" y="6704"/>
                </a:cubicBezTo>
                <a:cubicBezTo>
                  <a:pt x="3524" y="6704"/>
                  <a:pt x="3346" y="6633"/>
                  <a:pt x="3215" y="6490"/>
                </a:cubicBezTo>
                <a:lnTo>
                  <a:pt x="1953" y="5228"/>
                </a:lnTo>
                <a:cubicBezTo>
                  <a:pt x="1810" y="5097"/>
                  <a:pt x="1738" y="4918"/>
                  <a:pt x="1738" y="4728"/>
                </a:cubicBezTo>
                <a:cubicBezTo>
                  <a:pt x="1726" y="4525"/>
                  <a:pt x="1798" y="4347"/>
                  <a:pt x="1941" y="4216"/>
                </a:cubicBezTo>
                <a:cubicBezTo>
                  <a:pt x="2072" y="4085"/>
                  <a:pt x="2250" y="4013"/>
                  <a:pt x="2441" y="4013"/>
                </a:cubicBezTo>
                <a:close/>
                <a:moveTo>
                  <a:pt x="1657" y="6405"/>
                </a:moveTo>
                <a:cubicBezTo>
                  <a:pt x="1842" y="6405"/>
                  <a:pt x="2008" y="6483"/>
                  <a:pt x="2143" y="6609"/>
                </a:cubicBezTo>
                <a:lnTo>
                  <a:pt x="3096" y="7561"/>
                </a:lnTo>
                <a:cubicBezTo>
                  <a:pt x="3381" y="7847"/>
                  <a:pt x="3381" y="8300"/>
                  <a:pt x="3096" y="8561"/>
                </a:cubicBezTo>
                <a:cubicBezTo>
                  <a:pt x="2965" y="8692"/>
                  <a:pt x="2786" y="8776"/>
                  <a:pt x="2596" y="8776"/>
                </a:cubicBezTo>
                <a:lnTo>
                  <a:pt x="2477" y="8776"/>
                </a:lnTo>
                <a:cubicBezTo>
                  <a:pt x="2322" y="8740"/>
                  <a:pt x="2191" y="8681"/>
                  <a:pt x="2084" y="8573"/>
                </a:cubicBezTo>
                <a:lnTo>
                  <a:pt x="1143" y="7621"/>
                </a:lnTo>
                <a:cubicBezTo>
                  <a:pt x="833" y="7311"/>
                  <a:pt x="869" y="6787"/>
                  <a:pt x="1238" y="6537"/>
                </a:cubicBezTo>
                <a:cubicBezTo>
                  <a:pt x="1322" y="6478"/>
                  <a:pt x="1417" y="6454"/>
                  <a:pt x="1524" y="6418"/>
                </a:cubicBezTo>
                <a:cubicBezTo>
                  <a:pt x="1569" y="6409"/>
                  <a:pt x="1614" y="6405"/>
                  <a:pt x="1657" y="6405"/>
                </a:cubicBezTo>
                <a:close/>
                <a:moveTo>
                  <a:pt x="11835" y="9919"/>
                </a:moveTo>
                <a:lnTo>
                  <a:pt x="12180" y="10252"/>
                </a:lnTo>
                <a:cubicBezTo>
                  <a:pt x="12359" y="10443"/>
                  <a:pt x="12299" y="10836"/>
                  <a:pt x="12025" y="11097"/>
                </a:cubicBezTo>
                <a:lnTo>
                  <a:pt x="10418" y="12693"/>
                </a:lnTo>
                <a:cubicBezTo>
                  <a:pt x="10287" y="12830"/>
                  <a:pt x="10108" y="12898"/>
                  <a:pt x="9930" y="12898"/>
                </a:cubicBezTo>
                <a:cubicBezTo>
                  <a:pt x="9751" y="12898"/>
                  <a:pt x="9573" y="12830"/>
                  <a:pt x="9442" y="12693"/>
                </a:cubicBezTo>
                <a:lnTo>
                  <a:pt x="8989" y="12252"/>
                </a:lnTo>
                <a:cubicBezTo>
                  <a:pt x="9573" y="12002"/>
                  <a:pt x="10097" y="11657"/>
                  <a:pt x="10537" y="11205"/>
                </a:cubicBezTo>
                <a:lnTo>
                  <a:pt x="11835" y="9919"/>
                </a:lnTo>
                <a:close/>
                <a:moveTo>
                  <a:pt x="8477" y="773"/>
                </a:moveTo>
                <a:cubicBezTo>
                  <a:pt x="8489" y="773"/>
                  <a:pt x="8501" y="774"/>
                  <a:pt x="8513" y="775"/>
                </a:cubicBezTo>
                <a:cubicBezTo>
                  <a:pt x="8965" y="822"/>
                  <a:pt x="9239" y="1156"/>
                  <a:pt x="9239" y="1513"/>
                </a:cubicBezTo>
                <a:cubicBezTo>
                  <a:pt x="9239" y="1703"/>
                  <a:pt x="9168" y="1882"/>
                  <a:pt x="9037" y="2013"/>
                </a:cubicBezTo>
                <a:cubicBezTo>
                  <a:pt x="8965" y="2084"/>
                  <a:pt x="8918" y="2204"/>
                  <a:pt x="8918" y="2311"/>
                </a:cubicBezTo>
                <a:cubicBezTo>
                  <a:pt x="8918" y="2418"/>
                  <a:pt x="8965" y="2525"/>
                  <a:pt x="9037" y="2608"/>
                </a:cubicBezTo>
                <a:cubicBezTo>
                  <a:pt x="9120" y="2692"/>
                  <a:pt x="9227" y="2733"/>
                  <a:pt x="9333" y="2733"/>
                </a:cubicBezTo>
                <a:cubicBezTo>
                  <a:pt x="9439" y="2733"/>
                  <a:pt x="9543" y="2692"/>
                  <a:pt x="9620" y="2608"/>
                </a:cubicBezTo>
                <a:cubicBezTo>
                  <a:pt x="9757" y="2465"/>
                  <a:pt x="9939" y="2394"/>
                  <a:pt x="10119" y="2394"/>
                </a:cubicBezTo>
                <a:cubicBezTo>
                  <a:pt x="10299" y="2394"/>
                  <a:pt x="10478" y="2465"/>
                  <a:pt x="10609" y="2608"/>
                </a:cubicBezTo>
                <a:cubicBezTo>
                  <a:pt x="10894" y="2894"/>
                  <a:pt x="10894" y="3335"/>
                  <a:pt x="10609" y="3608"/>
                </a:cubicBezTo>
                <a:cubicBezTo>
                  <a:pt x="10537" y="3680"/>
                  <a:pt x="10489" y="3799"/>
                  <a:pt x="10489" y="3906"/>
                </a:cubicBezTo>
                <a:cubicBezTo>
                  <a:pt x="10489" y="4013"/>
                  <a:pt x="10537" y="4109"/>
                  <a:pt x="10609" y="4204"/>
                </a:cubicBezTo>
                <a:cubicBezTo>
                  <a:pt x="10692" y="4287"/>
                  <a:pt x="10802" y="4329"/>
                  <a:pt x="10909" y="4329"/>
                </a:cubicBezTo>
                <a:cubicBezTo>
                  <a:pt x="11016" y="4329"/>
                  <a:pt x="11120" y="4287"/>
                  <a:pt x="11192" y="4204"/>
                </a:cubicBezTo>
                <a:cubicBezTo>
                  <a:pt x="11323" y="4073"/>
                  <a:pt x="11501" y="3989"/>
                  <a:pt x="11704" y="3989"/>
                </a:cubicBezTo>
                <a:cubicBezTo>
                  <a:pt x="11894" y="3989"/>
                  <a:pt x="12073" y="4073"/>
                  <a:pt x="12204" y="4204"/>
                </a:cubicBezTo>
                <a:cubicBezTo>
                  <a:pt x="12335" y="4335"/>
                  <a:pt x="12418" y="4513"/>
                  <a:pt x="12418" y="4704"/>
                </a:cubicBezTo>
                <a:cubicBezTo>
                  <a:pt x="12418" y="4906"/>
                  <a:pt x="12335" y="5061"/>
                  <a:pt x="12204" y="5204"/>
                </a:cubicBezTo>
                <a:lnTo>
                  <a:pt x="11609" y="5799"/>
                </a:lnTo>
                <a:cubicBezTo>
                  <a:pt x="11466" y="5942"/>
                  <a:pt x="11442" y="6180"/>
                  <a:pt x="11585" y="6347"/>
                </a:cubicBezTo>
                <a:lnTo>
                  <a:pt x="11668" y="6466"/>
                </a:lnTo>
                <a:cubicBezTo>
                  <a:pt x="11726" y="6538"/>
                  <a:pt x="11813" y="6575"/>
                  <a:pt x="11902" y="6575"/>
                </a:cubicBezTo>
                <a:cubicBezTo>
                  <a:pt x="11961" y="6575"/>
                  <a:pt x="12021" y="6559"/>
                  <a:pt x="12073" y="6525"/>
                </a:cubicBezTo>
                <a:cubicBezTo>
                  <a:pt x="12202" y="6424"/>
                  <a:pt x="12352" y="6375"/>
                  <a:pt x="12502" y="6375"/>
                </a:cubicBezTo>
                <a:cubicBezTo>
                  <a:pt x="12686" y="6375"/>
                  <a:pt x="12870" y="6448"/>
                  <a:pt x="13014" y="6585"/>
                </a:cubicBezTo>
                <a:cubicBezTo>
                  <a:pt x="13287" y="6871"/>
                  <a:pt x="13287" y="7311"/>
                  <a:pt x="13014" y="7585"/>
                </a:cubicBezTo>
                <a:lnTo>
                  <a:pt x="12061" y="8538"/>
                </a:lnTo>
                <a:lnTo>
                  <a:pt x="10013" y="10574"/>
                </a:lnTo>
                <a:cubicBezTo>
                  <a:pt x="9180" y="11371"/>
                  <a:pt x="8118" y="11798"/>
                  <a:pt x="7049" y="11798"/>
                </a:cubicBezTo>
                <a:cubicBezTo>
                  <a:pt x="6698" y="11798"/>
                  <a:pt x="6346" y="11751"/>
                  <a:pt x="6001" y="11657"/>
                </a:cubicBezTo>
                <a:cubicBezTo>
                  <a:pt x="5989" y="11657"/>
                  <a:pt x="5965" y="11657"/>
                  <a:pt x="5965" y="11645"/>
                </a:cubicBezTo>
                <a:lnTo>
                  <a:pt x="5775" y="11645"/>
                </a:lnTo>
                <a:cubicBezTo>
                  <a:pt x="5775" y="11645"/>
                  <a:pt x="5763" y="11645"/>
                  <a:pt x="5763" y="11657"/>
                </a:cubicBezTo>
                <a:lnTo>
                  <a:pt x="5751" y="11657"/>
                </a:lnTo>
                <a:cubicBezTo>
                  <a:pt x="5751" y="11657"/>
                  <a:pt x="5727" y="11657"/>
                  <a:pt x="5727" y="11669"/>
                </a:cubicBezTo>
                <a:cubicBezTo>
                  <a:pt x="5727" y="11669"/>
                  <a:pt x="5715" y="11669"/>
                  <a:pt x="5715" y="11693"/>
                </a:cubicBezTo>
                <a:cubicBezTo>
                  <a:pt x="5715" y="11693"/>
                  <a:pt x="5703" y="11693"/>
                  <a:pt x="5703" y="11705"/>
                </a:cubicBezTo>
                <a:lnTo>
                  <a:pt x="5691" y="11717"/>
                </a:lnTo>
                <a:cubicBezTo>
                  <a:pt x="5691" y="11717"/>
                  <a:pt x="5667" y="11717"/>
                  <a:pt x="5667" y="11729"/>
                </a:cubicBezTo>
                <a:lnTo>
                  <a:pt x="5656" y="11752"/>
                </a:lnTo>
                <a:lnTo>
                  <a:pt x="5644" y="11752"/>
                </a:lnTo>
                <a:lnTo>
                  <a:pt x="4584" y="12800"/>
                </a:lnTo>
                <a:cubicBezTo>
                  <a:pt x="4489" y="12901"/>
                  <a:pt x="4367" y="12952"/>
                  <a:pt x="4245" y="12952"/>
                </a:cubicBezTo>
                <a:cubicBezTo>
                  <a:pt x="4123" y="12952"/>
                  <a:pt x="4001" y="12901"/>
                  <a:pt x="3905" y="12800"/>
                </a:cubicBezTo>
                <a:lnTo>
                  <a:pt x="2143" y="11050"/>
                </a:lnTo>
                <a:cubicBezTo>
                  <a:pt x="2012" y="10919"/>
                  <a:pt x="1917" y="10740"/>
                  <a:pt x="1917" y="10562"/>
                </a:cubicBezTo>
                <a:cubicBezTo>
                  <a:pt x="1905" y="10395"/>
                  <a:pt x="1965" y="10240"/>
                  <a:pt x="2072" y="10145"/>
                </a:cubicBezTo>
                <a:lnTo>
                  <a:pt x="2655" y="9562"/>
                </a:lnTo>
                <a:lnTo>
                  <a:pt x="2679" y="9562"/>
                </a:lnTo>
                <a:cubicBezTo>
                  <a:pt x="3096" y="9562"/>
                  <a:pt x="3489" y="9395"/>
                  <a:pt x="3762" y="9109"/>
                </a:cubicBezTo>
                <a:cubicBezTo>
                  <a:pt x="4215" y="8669"/>
                  <a:pt x="4334" y="8014"/>
                  <a:pt x="4108" y="7466"/>
                </a:cubicBezTo>
                <a:cubicBezTo>
                  <a:pt x="4393" y="7407"/>
                  <a:pt x="4655" y="7252"/>
                  <a:pt x="4882" y="7049"/>
                </a:cubicBezTo>
                <a:cubicBezTo>
                  <a:pt x="5120" y="6811"/>
                  <a:pt x="5275" y="6490"/>
                  <a:pt x="5310" y="6180"/>
                </a:cubicBezTo>
                <a:cubicBezTo>
                  <a:pt x="5429" y="6216"/>
                  <a:pt x="5572" y="6228"/>
                  <a:pt x="5703" y="6228"/>
                </a:cubicBezTo>
                <a:cubicBezTo>
                  <a:pt x="6120" y="6228"/>
                  <a:pt x="6501" y="6061"/>
                  <a:pt x="6787" y="5775"/>
                </a:cubicBezTo>
                <a:cubicBezTo>
                  <a:pt x="7084" y="5478"/>
                  <a:pt x="7239" y="5109"/>
                  <a:pt x="7239" y="4692"/>
                </a:cubicBezTo>
                <a:cubicBezTo>
                  <a:pt x="7239" y="4561"/>
                  <a:pt x="7215" y="4442"/>
                  <a:pt x="7191" y="4311"/>
                </a:cubicBezTo>
                <a:cubicBezTo>
                  <a:pt x="7513" y="4263"/>
                  <a:pt x="7811" y="4109"/>
                  <a:pt x="8049" y="3870"/>
                </a:cubicBezTo>
                <a:cubicBezTo>
                  <a:pt x="8644" y="3275"/>
                  <a:pt x="8644" y="2299"/>
                  <a:pt x="8049" y="1703"/>
                </a:cubicBezTo>
                <a:lnTo>
                  <a:pt x="7691" y="1346"/>
                </a:lnTo>
                <a:lnTo>
                  <a:pt x="8108" y="930"/>
                </a:lnTo>
                <a:cubicBezTo>
                  <a:pt x="8206" y="831"/>
                  <a:pt x="8344" y="773"/>
                  <a:pt x="8477" y="773"/>
                </a:cubicBezTo>
                <a:close/>
                <a:moveTo>
                  <a:pt x="5656" y="1"/>
                </a:moveTo>
                <a:cubicBezTo>
                  <a:pt x="5239" y="1"/>
                  <a:pt x="4858" y="168"/>
                  <a:pt x="4572" y="453"/>
                </a:cubicBezTo>
                <a:cubicBezTo>
                  <a:pt x="4262" y="763"/>
                  <a:pt x="4108" y="1180"/>
                  <a:pt x="4120" y="1596"/>
                </a:cubicBezTo>
                <a:lnTo>
                  <a:pt x="4060" y="1596"/>
                </a:lnTo>
                <a:cubicBezTo>
                  <a:pt x="3643" y="1596"/>
                  <a:pt x="3262" y="1763"/>
                  <a:pt x="2977" y="2037"/>
                </a:cubicBezTo>
                <a:cubicBezTo>
                  <a:pt x="2667" y="2358"/>
                  <a:pt x="2512" y="2775"/>
                  <a:pt x="2536" y="3192"/>
                </a:cubicBezTo>
                <a:lnTo>
                  <a:pt x="2477" y="3192"/>
                </a:lnTo>
                <a:cubicBezTo>
                  <a:pt x="2060" y="3192"/>
                  <a:pt x="1667" y="3358"/>
                  <a:pt x="1381" y="3632"/>
                </a:cubicBezTo>
                <a:cubicBezTo>
                  <a:pt x="1084" y="3930"/>
                  <a:pt x="941" y="4323"/>
                  <a:pt x="941" y="4716"/>
                </a:cubicBezTo>
                <a:cubicBezTo>
                  <a:pt x="941" y="5049"/>
                  <a:pt x="1048" y="5371"/>
                  <a:pt x="1238" y="5633"/>
                </a:cubicBezTo>
                <a:cubicBezTo>
                  <a:pt x="1000" y="5704"/>
                  <a:pt x="774" y="5835"/>
                  <a:pt x="595" y="6014"/>
                </a:cubicBezTo>
                <a:cubicBezTo>
                  <a:pt x="0" y="6609"/>
                  <a:pt x="0" y="7597"/>
                  <a:pt x="595" y="8192"/>
                </a:cubicBezTo>
                <a:lnTo>
                  <a:pt x="1548" y="9145"/>
                </a:lnTo>
                <a:cubicBezTo>
                  <a:pt x="1607" y="9204"/>
                  <a:pt x="1667" y="9252"/>
                  <a:pt x="1726" y="9288"/>
                </a:cubicBezTo>
                <a:lnTo>
                  <a:pt x="1441" y="9573"/>
                </a:lnTo>
                <a:cubicBezTo>
                  <a:pt x="1179" y="9835"/>
                  <a:pt x="1024" y="10216"/>
                  <a:pt x="1060" y="10633"/>
                </a:cubicBezTo>
                <a:cubicBezTo>
                  <a:pt x="1072" y="11014"/>
                  <a:pt x="1250" y="11395"/>
                  <a:pt x="1536" y="11669"/>
                </a:cubicBezTo>
                <a:lnTo>
                  <a:pt x="3143" y="13276"/>
                </a:lnTo>
                <a:cubicBezTo>
                  <a:pt x="3441" y="13574"/>
                  <a:pt x="3822" y="13729"/>
                  <a:pt x="4227" y="13729"/>
                </a:cubicBezTo>
                <a:cubicBezTo>
                  <a:pt x="4632" y="13729"/>
                  <a:pt x="5013" y="13574"/>
                  <a:pt x="5310" y="13276"/>
                </a:cubicBezTo>
                <a:lnTo>
                  <a:pt x="6060" y="12538"/>
                </a:lnTo>
                <a:cubicBezTo>
                  <a:pt x="6406" y="12610"/>
                  <a:pt x="6739" y="12633"/>
                  <a:pt x="7096" y="12633"/>
                </a:cubicBezTo>
                <a:cubicBezTo>
                  <a:pt x="7441" y="12633"/>
                  <a:pt x="7799" y="12610"/>
                  <a:pt x="8144" y="12538"/>
                </a:cubicBezTo>
                <a:lnTo>
                  <a:pt x="8882" y="13276"/>
                </a:lnTo>
                <a:cubicBezTo>
                  <a:pt x="9180" y="13574"/>
                  <a:pt x="9573" y="13729"/>
                  <a:pt x="9977" y="13729"/>
                </a:cubicBezTo>
                <a:cubicBezTo>
                  <a:pt x="10358" y="13729"/>
                  <a:pt x="10763" y="13574"/>
                  <a:pt x="11061" y="13276"/>
                </a:cubicBezTo>
                <a:lnTo>
                  <a:pt x="12668" y="11669"/>
                </a:lnTo>
                <a:cubicBezTo>
                  <a:pt x="13264" y="11074"/>
                  <a:pt x="13335" y="10169"/>
                  <a:pt x="12811" y="9657"/>
                </a:cubicBezTo>
                <a:lnTo>
                  <a:pt x="12478" y="9323"/>
                </a:lnTo>
                <a:lnTo>
                  <a:pt x="12597" y="9145"/>
                </a:lnTo>
                <a:lnTo>
                  <a:pt x="13549" y="8192"/>
                </a:lnTo>
                <a:cubicBezTo>
                  <a:pt x="14145" y="7597"/>
                  <a:pt x="14145" y="6609"/>
                  <a:pt x="13549" y="6002"/>
                </a:cubicBezTo>
                <a:cubicBezTo>
                  <a:pt x="13371" y="5823"/>
                  <a:pt x="13145" y="5692"/>
                  <a:pt x="12906" y="5609"/>
                </a:cubicBezTo>
                <a:cubicBezTo>
                  <a:pt x="13097" y="5347"/>
                  <a:pt x="13204" y="5037"/>
                  <a:pt x="13204" y="4704"/>
                </a:cubicBezTo>
                <a:cubicBezTo>
                  <a:pt x="13204" y="4287"/>
                  <a:pt x="13037" y="3906"/>
                  <a:pt x="12752" y="3620"/>
                </a:cubicBezTo>
                <a:cubicBezTo>
                  <a:pt x="12454" y="3323"/>
                  <a:pt x="12073" y="3168"/>
                  <a:pt x="11668" y="3168"/>
                </a:cubicBezTo>
                <a:lnTo>
                  <a:pt x="11621" y="3168"/>
                </a:lnTo>
                <a:cubicBezTo>
                  <a:pt x="11644" y="2763"/>
                  <a:pt x="11490" y="2334"/>
                  <a:pt x="11180" y="2025"/>
                </a:cubicBezTo>
                <a:cubicBezTo>
                  <a:pt x="10891" y="1736"/>
                  <a:pt x="10509" y="1582"/>
                  <a:pt x="10121" y="1582"/>
                </a:cubicBezTo>
                <a:cubicBezTo>
                  <a:pt x="10093" y="1582"/>
                  <a:pt x="10065" y="1583"/>
                  <a:pt x="10037" y="1584"/>
                </a:cubicBezTo>
                <a:lnTo>
                  <a:pt x="10037" y="1537"/>
                </a:lnTo>
                <a:cubicBezTo>
                  <a:pt x="10037" y="1120"/>
                  <a:pt x="9870" y="727"/>
                  <a:pt x="9585" y="453"/>
                </a:cubicBezTo>
                <a:cubicBezTo>
                  <a:pt x="9287" y="156"/>
                  <a:pt x="8894" y="7"/>
                  <a:pt x="8498" y="7"/>
                </a:cubicBezTo>
                <a:cubicBezTo>
                  <a:pt x="8102" y="7"/>
                  <a:pt x="7703" y="156"/>
                  <a:pt x="7394" y="453"/>
                </a:cubicBezTo>
                <a:lnTo>
                  <a:pt x="7072" y="775"/>
                </a:lnTo>
                <a:lnTo>
                  <a:pt x="6739" y="453"/>
                </a:lnTo>
                <a:cubicBezTo>
                  <a:pt x="6441" y="156"/>
                  <a:pt x="6060" y="1"/>
                  <a:pt x="56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51"/>
          <p:cNvSpPr txBox="1"/>
          <p:nvPr/>
        </p:nvSpPr>
        <p:spPr>
          <a:xfrm>
            <a:off x="4199280" y="2049847"/>
            <a:ext cx="3748800" cy="187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_ The investors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_ Payment service partner and installment support: Payment via ATM card, Visa, Mastercard. Optimize forms for customers. Link with Home Credit, FE Credit. To have an installment program for customers.</a:t>
            </a:r>
          </a:p>
        </p:txBody>
      </p:sp>
      <p:sp>
        <p:nvSpPr>
          <p:cNvPr id="690" name="Google Shape;690;p51"/>
          <p:cNvSpPr/>
          <p:nvPr/>
        </p:nvSpPr>
        <p:spPr>
          <a:xfrm>
            <a:off x="5716400" y="1273714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51"/>
          <p:cNvSpPr/>
          <p:nvPr/>
        </p:nvSpPr>
        <p:spPr>
          <a:xfrm>
            <a:off x="5789253" y="134658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51"/>
          <p:cNvGrpSpPr/>
          <p:nvPr/>
        </p:nvGrpSpPr>
        <p:grpSpPr>
          <a:xfrm>
            <a:off x="6016824" y="1516731"/>
            <a:ext cx="194451" cy="309283"/>
            <a:chOff x="6016824" y="1516731"/>
            <a:chExt cx="194451" cy="309283"/>
          </a:xfrm>
        </p:grpSpPr>
        <p:sp>
          <p:nvSpPr>
            <p:cNvPr id="693" name="Google Shape;693;p51"/>
            <p:cNvSpPr/>
            <p:nvPr/>
          </p:nvSpPr>
          <p:spPr>
            <a:xfrm>
              <a:off x="6016824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6073680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8"/>
          <p:cNvSpPr/>
          <p:nvPr/>
        </p:nvSpPr>
        <p:spPr>
          <a:xfrm rot="10800000">
            <a:off x="2177776" y="1754694"/>
            <a:ext cx="4780674" cy="1634256"/>
          </a:xfrm>
          <a:prstGeom prst="flowChartTerminator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8"/>
          <p:cNvSpPr/>
          <p:nvPr/>
        </p:nvSpPr>
        <p:spPr>
          <a:xfrm rot="10800000">
            <a:off x="2314801" y="1887300"/>
            <a:ext cx="4506624" cy="1368900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8"/>
          <p:cNvSpPr txBox="1">
            <a:spLocks noGrp="1"/>
          </p:cNvSpPr>
          <p:nvPr>
            <p:ph type="body" idx="1"/>
          </p:nvPr>
        </p:nvSpPr>
        <p:spPr>
          <a:xfrm>
            <a:off x="2590363" y="2269272"/>
            <a:ext cx="39555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09.Cost Structure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8"/>
          <p:cNvSpPr/>
          <p:nvPr/>
        </p:nvSpPr>
        <p:spPr>
          <a:xfrm>
            <a:off x="5864400" y="1271000"/>
            <a:ext cx="2566500" cy="331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58"/>
          <p:cNvSpPr/>
          <p:nvPr/>
        </p:nvSpPr>
        <p:spPr>
          <a:xfrm>
            <a:off x="6003750" y="1397450"/>
            <a:ext cx="2295300" cy="30465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58"/>
          <p:cNvSpPr/>
          <p:nvPr/>
        </p:nvSpPr>
        <p:spPr>
          <a:xfrm>
            <a:off x="713226" y="1620038"/>
            <a:ext cx="4638900" cy="331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58"/>
          <p:cNvSpPr/>
          <p:nvPr/>
        </p:nvSpPr>
        <p:spPr>
          <a:xfrm>
            <a:off x="884420" y="1784330"/>
            <a:ext cx="4301700" cy="303532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58"/>
          <p:cNvSpPr/>
          <p:nvPr/>
        </p:nvSpPr>
        <p:spPr>
          <a:xfrm>
            <a:off x="2637625" y="1273714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58"/>
          <p:cNvSpPr/>
          <p:nvPr/>
        </p:nvSpPr>
        <p:spPr>
          <a:xfrm>
            <a:off x="2710478" y="134658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29" name="Google Shape;829;p58"/>
          <p:cNvGraphicFramePr/>
          <p:nvPr>
            <p:extLst>
              <p:ext uri="{D42A27DB-BD31-4B8C-83A1-F6EECF244321}">
                <p14:modId xmlns:p14="http://schemas.microsoft.com/office/powerpoint/2010/main" val="988202859"/>
              </p:ext>
            </p:extLst>
          </p:nvPr>
        </p:nvGraphicFramePr>
        <p:xfrm>
          <a:off x="6003700" y="1397838"/>
          <a:ext cx="2295400" cy="3046350"/>
        </p:xfrm>
        <a:graphic>
          <a:graphicData uri="http://schemas.openxmlformats.org/drawingml/2006/table">
            <a:tbl>
              <a:tblPr>
                <a:noFill/>
                <a:tableStyleId>{20895906-BBBD-4C7D-BE34-D54D83599BE3}</a:tableStyleId>
              </a:tblPr>
              <a:tblGrid>
                <a:gridCol w="2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5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Cost </a:t>
                      </a:r>
                      <a:endParaRPr sz="18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Structure</a:t>
                      </a:r>
                      <a:endParaRPr sz="18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0" name="Google Shape;830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Structure</a:t>
            </a:r>
            <a:endParaRPr/>
          </a:p>
        </p:txBody>
      </p:sp>
      <p:sp>
        <p:nvSpPr>
          <p:cNvPr id="831" name="Google Shape;831;p58"/>
          <p:cNvSpPr txBox="1"/>
          <p:nvPr/>
        </p:nvSpPr>
        <p:spPr>
          <a:xfrm>
            <a:off x="1227999" y="2030563"/>
            <a:ext cx="3414900" cy="2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_ Cost of capital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_ Research and development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_ Sales administration expenses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_ Financial expenses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_ Management of Enterprise expenses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_ Tax expenses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_ Marketing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_ The infrastructure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_ Staff</a:t>
            </a: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832" name="Google Shape;832;p58"/>
          <p:cNvGrpSpPr/>
          <p:nvPr/>
        </p:nvGrpSpPr>
        <p:grpSpPr>
          <a:xfrm>
            <a:off x="2935449" y="1516731"/>
            <a:ext cx="194451" cy="309283"/>
            <a:chOff x="2935449" y="1516731"/>
            <a:chExt cx="194451" cy="309283"/>
          </a:xfrm>
        </p:grpSpPr>
        <p:sp>
          <p:nvSpPr>
            <p:cNvPr id="833" name="Google Shape;833;p58"/>
            <p:cNvSpPr/>
            <p:nvPr/>
          </p:nvSpPr>
          <p:spPr>
            <a:xfrm>
              <a:off x="2935449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4" name="Google Shape;834;p58"/>
            <p:cNvSpPr/>
            <p:nvPr/>
          </p:nvSpPr>
          <p:spPr>
            <a:xfrm>
              <a:off x="2992305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35" name="Google Shape;835;p58"/>
          <p:cNvSpPr/>
          <p:nvPr/>
        </p:nvSpPr>
        <p:spPr>
          <a:xfrm>
            <a:off x="7918338" y="1561099"/>
            <a:ext cx="265672" cy="259238"/>
          </a:xfrm>
          <a:custGeom>
            <a:avLst/>
            <a:gdLst/>
            <a:ahLst/>
            <a:cxnLst/>
            <a:rect l="l" t="t" r="r" b="b"/>
            <a:pathLst>
              <a:path w="13895" h="13562" extrusionOk="0">
                <a:moveTo>
                  <a:pt x="6930" y="6691"/>
                </a:moveTo>
                <a:cubicBezTo>
                  <a:pt x="7620" y="6691"/>
                  <a:pt x="8204" y="7275"/>
                  <a:pt x="8204" y="7977"/>
                </a:cubicBezTo>
                <a:cubicBezTo>
                  <a:pt x="8204" y="8680"/>
                  <a:pt x="7620" y="9251"/>
                  <a:pt x="6930" y="9251"/>
                </a:cubicBezTo>
                <a:cubicBezTo>
                  <a:pt x="6227" y="9251"/>
                  <a:pt x="5644" y="8668"/>
                  <a:pt x="5644" y="7977"/>
                </a:cubicBezTo>
                <a:cubicBezTo>
                  <a:pt x="5644" y="7275"/>
                  <a:pt x="6227" y="6691"/>
                  <a:pt x="6930" y="6691"/>
                </a:cubicBezTo>
                <a:close/>
                <a:moveTo>
                  <a:pt x="6930" y="1322"/>
                </a:moveTo>
                <a:lnTo>
                  <a:pt x="8573" y="4667"/>
                </a:lnTo>
                <a:cubicBezTo>
                  <a:pt x="8632" y="4786"/>
                  <a:pt x="8751" y="4882"/>
                  <a:pt x="8894" y="4894"/>
                </a:cubicBezTo>
                <a:lnTo>
                  <a:pt x="12585" y="5429"/>
                </a:lnTo>
                <a:lnTo>
                  <a:pt x="9906" y="8037"/>
                </a:lnTo>
                <a:cubicBezTo>
                  <a:pt x="9811" y="8120"/>
                  <a:pt x="9764" y="8263"/>
                  <a:pt x="9787" y="8394"/>
                </a:cubicBezTo>
                <a:lnTo>
                  <a:pt x="10406" y="12073"/>
                </a:lnTo>
                <a:lnTo>
                  <a:pt x="9049" y="11359"/>
                </a:lnTo>
                <a:cubicBezTo>
                  <a:pt x="9037" y="10656"/>
                  <a:pt x="8692" y="10025"/>
                  <a:pt x="8156" y="9644"/>
                </a:cubicBezTo>
                <a:cubicBezTo>
                  <a:pt x="8668" y="9251"/>
                  <a:pt x="9013" y="8644"/>
                  <a:pt x="9013" y="7965"/>
                </a:cubicBezTo>
                <a:cubicBezTo>
                  <a:pt x="9013" y="6810"/>
                  <a:pt x="8073" y="5882"/>
                  <a:pt x="6930" y="5882"/>
                </a:cubicBezTo>
                <a:cubicBezTo>
                  <a:pt x="5775" y="5882"/>
                  <a:pt x="4846" y="6810"/>
                  <a:pt x="4846" y="7965"/>
                </a:cubicBezTo>
                <a:cubicBezTo>
                  <a:pt x="4846" y="8644"/>
                  <a:pt x="5168" y="9251"/>
                  <a:pt x="5692" y="9644"/>
                </a:cubicBezTo>
                <a:cubicBezTo>
                  <a:pt x="5156" y="10025"/>
                  <a:pt x="4799" y="10656"/>
                  <a:pt x="4799" y="11359"/>
                </a:cubicBezTo>
                <a:lnTo>
                  <a:pt x="3441" y="12073"/>
                </a:lnTo>
                <a:lnTo>
                  <a:pt x="4072" y="8394"/>
                </a:lnTo>
                <a:cubicBezTo>
                  <a:pt x="4096" y="8263"/>
                  <a:pt x="4049" y="8120"/>
                  <a:pt x="3953" y="8037"/>
                </a:cubicBezTo>
                <a:lnTo>
                  <a:pt x="1274" y="5429"/>
                </a:lnTo>
                <a:lnTo>
                  <a:pt x="4965" y="4894"/>
                </a:lnTo>
                <a:cubicBezTo>
                  <a:pt x="5096" y="4882"/>
                  <a:pt x="5215" y="4786"/>
                  <a:pt x="5275" y="4667"/>
                </a:cubicBezTo>
                <a:lnTo>
                  <a:pt x="6930" y="1322"/>
                </a:lnTo>
                <a:close/>
                <a:moveTo>
                  <a:pt x="6928" y="10061"/>
                </a:moveTo>
                <a:cubicBezTo>
                  <a:pt x="7668" y="10061"/>
                  <a:pt x="8263" y="10663"/>
                  <a:pt x="8263" y="11394"/>
                </a:cubicBezTo>
                <a:lnTo>
                  <a:pt x="8263" y="11621"/>
                </a:lnTo>
                <a:lnTo>
                  <a:pt x="8263" y="12740"/>
                </a:lnTo>
                <a:lnTo>
                  <a:pt x="5596" y="12740"/>
                </a:lnTo>
                <a:lnTo>
                  <a:pt x="5596" y="12728"/>
                </a:lnTo>
                <a:lnTo>
                  <a:pt x="5596" y="11609"/>
                </a:lnTo>
                <a:lnTo>
                  <a:pt x="5596" y="11418"/>
                </a:lnTo>
                <a:cubicBezTo>
                  <a:pt x="5596" y="10680"/>
                  <a:pt x="6180" y="10073"/>
                  <a:pt x="6906" y="10061"/>
                </a:cubicBezTo>
                <a:cubicBezTo>
                  <a:pt x="6913" y="10061"/>
                  <a:pt x="6920" y="10061"/>
                  <a:pt x="6928" y="10061"/>
                </a:cubicBezTo>
                <a:close/>
                <a:moveTo>
                  <a:pt x="6942" y="0"/>
                </a:moveTo>
                <a:cubicBezTo>
                  <a:pt x="6787" y="0"/>
                  <a:pt x="6644" y="83"/>
                  <a:pt x="6585" y="226"/>
                </a:cubicBezTo>
                <a:lnTo>
                  <a:pt x="4668" y="4120"/>
                </a:lnTo>
                <a:lnTo>
                  <a:pt x="381" y="4751"/>
                </a:lnTo>
                <a:cubicBezTo>
                  <a:pt x="227" y="4763"/>
                  <a:pt x="96" y="4882"/>
                  <a:pt x="48" y="5025"/>
                </a:cubicBezTo>
                <a:cubicBezTo>
                  <a:pt x="0" y="5179"/>
                  <a:pt x="36" y="5346"/>
                  <a:pt x="155" y="5441"/>
                </a:cubicBezTo>
                <a:lnTo>
                  <a:pt x="3263" y="8477"/>
                </a:lnTo>
                <a:lnTo>
                  <a:pt x="2536" y="12764"/>
                </a:lnTo>
                <a:cubicBezTo>
                  <a:pt x="2501" y="12918"/>
                  <a:pt x="2560" y="13085"/>
                  <a:pt x="2703" y="13168"/>
                </a:cubicBezTo>
                <a:cubicBezTo>
                  <a:pt x="2775" y="13216"/>
                  <a:pt x="2846" y="13240"/>
                  <a:pt x="2941" y="13240"/>
                </a:cubicBezTo>
                <a:cubicBezTo>
                  <a:pt x="3001" y="13240"/>
                  <a:pt x="3072" y="13228"/>
                  <a:pt x="3132" y="13204"/>
                </a:cubicBezTo>
                <a:lnTo>
                  <a:pt x="4822" y="12311"/>
                </a:lnTo>
                <a:lnTo>
                  <a:pt x="4822" y="13157"/>
                </a:lnTo>
                <a:cubicBezTo>
                  <a:pt x="4822" y="13383"/>
                  <a:pt x="5001" y="13561"/>
                  <a:pt x="5227" y="13561"/>
                </a:cubicBezTo>
                <a:lnTo>
                  <a:pt x="8692" y="13561"/>
                </a:lnTo>
                <a:cubicBezTo>
                  <a:pt x="8918" y="13561"/>
                  <a:pt x="9097" y="13383"/>
                  <a:pt x="9097" y="13157"/>
                </a:cubicBezTo>
                <a:lnTo>
                  <a:pt x="9097" y="12275"/>
                </a:lnTo>
                <a:lnTo>
                  <a:pt x="10799" y="13168"/>
                </a:lnTo>
                <a:cubicBezTo>
                  <a:pt x="10855" y="13199"/>
                  <a:pt x="10918" y="13214"/>
                  <a:pt x="10982" y="13214"/>
                </a:cubicBezTo>
                <a:cubicBezTo>
                  <a:pt x="11067" y="13214"/>
                  <a:pt x="11153" y="13187"/>
                  <a:pt x="11228" y="13133"/>
                </a:cubicBezTo>
                <a:cubicBezTo>
                  <a:pt x="11347" y="13049"/>
                  <a:pt x="11418" y="12895"/>
                  <a:pt x="11395" y="12740"/>
                </a:cubicBezTo>
                <a:lnTo>
                  <a:pt x="10656" y="8454"/>
                </a:lnTo>
                <a:lnTo>
                  <a:pt x="13776" y="5417"/>
                </a:lnTo>
                <a:cubicBezTo>
                  <a:pt x="13847" y="5322"/>
                  <a:pt x="13895" y="5167"/>
                  <a:pt x="13835" y="5013"/>
                </a:cubicBezTo>
                <a:cubicBezTo>
                  <a:pt x="13788" y="4870"/>
                  <a:pt x="13645" y="4763"/>
                  <a:pt x="13502" y="4727"/>
                </a:cubicBezTo>
                <a:lnTo>
                  <a:pt x="9216" y="4108"/>
                </a:lnTo>
                <a:lnTo>
                  <a:pt x="7299" y="226"/>
                </a:lnTo>
                <a:cubicBezTo>
                  <a:pt x="7227" y="83"/>
                  <a:pt x="7085" y="0"/>
                  <a:pt x="69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9010C90-60A9-443B-9C81-6412AF9F0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340" y="2375417"/>
            <a:ext cx="2042296" cy="1853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7551" y="2079605"/>
            <a:ext cx="64203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 FOR WATCHING</a:t>
            </a:r>
            <a:endParaRPr 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"/>
          <p:cNvSpPr/>
          <p:nvPr/>
        </p:nvSpPr>
        <p:spPr>
          <a:xfrm rot="10800000">
            <a:off x="592839" y="950216"/>
            <a:ext cx="8014086" cy="3153384"/>
          </a:xfrm>
          <a:prstGeom prst="flowChartTerminator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6"/>
          <p:cNvSpPr/>
          <p:nvPr/>
        </p:nvSpPr>
        <p:spPr>
          <a:xfrm rot="10800000">
            <a:off x="783318" y="1140105"/>
            <a:ext cx="7623882" cy="2761020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6"/>
          <p:cNvSpPr txBox="1">
            <a:spLocks noGrp="1"/>
          </p:cNvSpPr>
          <p:nvPr>
            <p:ph type="subTitle" idx="1"/>
          </p:nvPr>
        </p:nvSpPr>
        <p:spPr>
          <a:xfrm>
            <a:off x="1750925" y="3178413"/>
            <a:ext cx="5697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 refrigerator with voice control</a:t>
            </a:r>
          </a:p>
        </p:txBody>
      </p:sp>
      <p:sp>
        <p:nvSpPr>
          <p:cNvPr id="416" name="Google Shape;416;p36"/>
          <p:cNvSpPr txBox="1">
            <a:spLocks noGrp="1"/>
          </p:cNvSpPr>
          <p:nvPr>
            <p:ph type="ctrTitle"/>
          </p:nvPr>
        </p:nvSpPr>
        <p:spPr>
          <a:xfrm>
            <a:off x="1746350" y="1570885"/>
            <a:ext cx="5697900" cy="148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Model Canvas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7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about the ideas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4743A-FC20-405F-860D-1AF7E36455A9}"/>
              </a:ext>
            </a:extLst>
          </p:cNvPr>
          <p:cNvSpPr txBox="1"/>
          <p:nvPr/>
        </p:nvSpPr>
        <p:spPr>
          <a:xfrm>
            <a:off x="233332" y="1293018"/>
            <a:ext cx="47339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Work Sans" pitchFamily="2" charset="0"/>
              </a:rPr>
              <a:t>Voice control smart refrigerator:</a:t>
            </a:r>
          </a:p>
          <a:p>
            <a:r>
              <a:rPr lang="en-US" sz="1600" dirty="0">
                <a:solidFill>
                  <a:schemeClr val="tx1"/>
                </a:solidFill>
                <a:latin typeface="Work Sans" pitchFamily="2" charset="0"/>
              </a:rPr>
              <a:t>-Refrigerator with an external touch screen like a smartphone, users can ask the refrigerator to answer questions, tell you the weather information and even play a music or an audiobook… without touching the refrigerator. </a:t>
            </a:r>
          </a:p>
        </p:txBody>
      </p:sp>
      <p:pic>
        <p:nvPicPr>
          <p:cNvPr id="4" name="Picture 3" descr="A person standing next to a refrigerator&#10;&#10;Description automatically generated">
            <a:extLst>
              <a:ext uri="{FF2B5EF4-FFF2-40B4-BE49-F238E27FC236}">
                <a16:creationId xmlns:a16="http://schemas.microsoft.com/office/drawing/2014/main" id="{655ABBDB-6BC3-41F5-B60C-A2615659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58" y="1008527"/>
            <a:ext cx="3463767" cy="3481173"/>
          </a:xfrm>
          <a:prstGeom prst="rect">
            <a:avLst/>
          </a:prstGeom>
        </p:spPr>
      </p:pic>
      <p:pic>
        <p:nvPicPr>
          <p:cNvPr id="6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C380AAC-2994-43A4-9AA4-F7835B874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76" y="3183016"/>
            <a:ext cx="3463767" cy="1731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/>
          <p:nvPr/>
        </p:nvSpPr>
        <p:spPr>
          <a:xfrm rot="10800000">
            <a:off x="607588" y="3637832"/>
            <a:ext cx="3478516" cy="758446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429" name="Google Shape;429;p38"/>
          <p:cNvSpPr/>
          <p:nvPr/>
        </p:nvSpPr>
        <p:spPr>
          <a:xfrm>
            <a:off x="802746" y="3700961"/>
            <a:ext cx="814395" cy="648631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8"/>
          <p:cNvSpPr txBox="1">
            <a:spLocks noGrp="1"/>
          </p:cNvSpPr>
          <p:nvPr>
            <p:ph type="title" idx="15"/>
          </p:nvPr>
        </p:nvSpPr>
        <p:spPr>
          <a:xfrm>
            <a:off x="896435" y="3888830"/>
            <a:ext cx="644065" cy="256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32" name="Google Shape;432;p38"/>
          <p:cNvSpPr/>
          <p:nvPr/>
        </p:nvSpPr>
        <p:spPr>
          <a:xfrm rot="10800000">
            <a:off x="609437" y="1574891"/>
            <a:ext cx="3478517" cy="851699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3" name="Google Shape;433;p38" descr="ddd&#10;"/>
          <p:cNvSpPr/>
          <p:nvPr/>
        </p:nvSpPr>
        <p:spPr>
          <a:xfrm rot="10800000">
            <a:off x="607589" y="2590250"/>
            <a:ext cx="3478518" cy="879841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38"/>
          <p:cNvSpPr/>
          <p:nvPr/>
        </p:nvSpPr>
        <p:spPr>
          <a:xfrm rot="10800000">
            <a:off x="572239" y="525037"/>
            <a:ext cx="3552915" cy="851699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8" name="Google Shape;438;p38"/>
          <p:cNvSpPr/>
          <p:nvPr/>
        </p:nvSpPr>
        <p:spPr>
          <a:xfrm>
            <a:off x="780689" y="2717697"/>
            <a:ext cx="733668" cy="68536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8"/>
          <p:cNvSpPr/>
          <p:nvPr/>
        </p:nvSpPr>
        <p:spPr>
          <a:xfrm>
            <a:off x="729413" y="1645990"/>
            <a:ext cx="752726" cy="71421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8"/>
          <p:cNvSpPr/>
          <p:nvPr/>
        </p:nvSpPr>
        <p:spPr>
          <a:xfrm>
            <a:off x="708187" y="596001"/>
            <a:ext cx="839681" cy="725215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/>
          </p:nvPr>
        </p:nvSpPr>
        <p:spPr>
          <a:xfrm>
            <a:off x="636164" y="124615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</a:t>
            </a:r>
            <a:endParaRPr dirty="0"/>
          </a:p>
        </p:txBody>
      </p:sp>
      <p:sp>
        <p:nvSpPr>
          <p:cNvPr id="449" name="Google Shape;449;p38"/>
          <p:cNvSpPr txBox="1">
            <a:spLocks noGrp="1"/>
          </p:cNvSpPr>
          <p:nvPr>
            <p:ph type="title" idx="5"/>
          </p:nvPr>
        </p:nvSpPr>
        <p:spPr>
          <a:xfrm>
            <a:off x="662657" y="1716787"/>
            <a:ext cx="851700" cy="557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50" name="Google Shape;450;p38"/>
          <p:cNvSpPr txBox="1">
            <a:spLocks noGrp="1"/>
          </p:cNvSpPr>
          <p:nvPr>
            <p:ph type="title" idx="6"/>
          </p:nvPr>
        </p:nvSpPr>
        <p:spPr>
          <a:xfrm>
            <a:off x="799287" y="2737103"/>
            <a:ext cx="774000" cy="6465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52" name="Google Shape;452;p38"/>
          <p:cNvSpPr txBox="1">
            <a:spLocks noGrp="1"/>
          </p:cNvSpPr>
          <p:nvPr>
            <p:ph type="subTitle" idx="8"/>
          </p:nvPr>
        </p:nvSpPr>
        <p:spPr>
          <a:xfrm>
            <a:off x="1633190" y="1635784"/>
            <a:ext cx="2044615" cy="7546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Value</a:t>
            </a:r>
            <a:r>
              <a:rPr lang="en-US" dirty="0"/>
              <a:t> </a:t>
            </a:r>
            <a:r>
              <a:rPr lang="en-US" sz="2000" dirty="0"/>
              <a:t>proposition</a:t>
            </a:r>
            <a:endParaRPr dirty="0"/>
          </a:p>
        </p:txBody>
      </p:sp>
      <p:sp>
        <p:nvSpPr>
          <p:cNvPr id="455" name="Google Shape;455;p38"/>
          <p:cNvSpPr txBox="1">
            <a:spLocks noGrp="1"/>
          </p:cNvSpPr>
          <p:nvPr>
            <p:ph type="title" idx="4"/>
          </p:nvPr>
        </p:nvSpPr>
        <p:spPr>
          <a:xfrm>
            <a:off x="679926" y="727533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9E953-6AE1-4FC4-A6AA-75EB49BCC6D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525617" y="600318"/>
            <a:ext cx="2533200" cy="487200"/>
          </a:xfrm>
        </p:spPr>
        <p:txBody>
          <a:bodyPr/>
          <a:lstStyle/>
          <a:p>
            <a:r>
              <a:rPr lang="en-US" dirty="0"/>
              <a:t>Customer Segments</a:t>
            </a:r>
          </a:p>
          <a:p>
            <a:endParaRPr lang="en-US" dirty="0"/>
          </a:p>
        </p:txBody>
      </p:sp>
      <p:sp>
        <p:nvSpPr>
          <p:cNvPr id="37" name="Google Shape;427;p38">
            <a:extLst>
              <a:ext uri="{FF2B5EF4-FFF2-40B4-BE49-F238E27FC236}">
                <a16:creationId xmlns:a16="http://schemas.microsoft.com/office/drawing/2014/main" id="{76217E24-8B45-44DA-9DA0-697CD777761E}"/>
              </a:ext>
            </a:extLst>
          </p:cNvPr>
          <p:cNvSpPr/>
          <p:nvPr/>
        </p:nvSpPr>
        <p:spPr>
          <a:xfrm rot="10800000">
            <a:off x="4774498" y="3676699"/>
            <a:ext cx="3566755" cy="731871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8" name="Google Shape;433;p38">
            <a:extLst>
              <a:ext uri="{FF2B5EF4-FFF2-40B4-BE49-F238E27FC236}">
                <a16:creationId xmlns:a16="http://schemas.microsoft.com/office/drawing/2014/main" id="{4BCB7716-2590-46A7-887F-746015171EF1}"/>
              </a:ext>
            </a:extLst>
          </p:cNvPr>
          <p:cNvSpPr/>
          <p:nvPr/>
        </p:nvSpPr>
        <p:spPr>
          <a:xfrm rot="10800000">
            <a:off x="4825915" y="2665702"/>
            <a:ext cx="3478518" cy="893485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433;p38">
            <a:extLst>
              <a:ext uri="{FF2B5EF4-FFF2-40B4-BE49-F238E27FC236}">
                <a16:creationId xmlns:a16="http://schemas.microsoft.com/office/drawing/2014/main" id="{58C5CAB6-EABC-4D3E-A9BE-196E65856940}"/>
              </a:ext>
            </a:extLst>
          </p:cNvPr>
          <p:cNvSpPr/>
          <p:nvPr/>
        </p:nvSpPr>
        <p:spPr>
          <a:xfrm rot="10800000">
            <a:off x="4774499" y="1560298"/>
            <a:ext cx="3478518" cy="964817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33;p38">
            <a:extLst>
              <a:ext uri="{FF2B5EF4-FFF2-40B4-BE49-F238E27FC236}">
                <a16:creationId xmlns:a16="http://schemas.microsoft.com/office/drawing/2014/main" id="{1251CCBD-8DC4-40B0-92CC-3722337D84B9}"/>
              </a:ext>
            </a:extLst>
          </p:cNvPr>
          <p:cNvSpPr/>
          <p:nvPr/>
        </p:nvSpPr>
        <p:spPr>
          <a:xfrm rot="10800000">
            <a:off x="4800906" y="498183"/>
            <a:ext cx="3478518" cy="893485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25A768-8B7D-49FA-94CB-C1DAE2ABAABE}"/>
              </a:ext>
            </a:extLst>
          </p:cNvPr>
          <p:cNvSpPr txBox="1"/>
          <p:nvPr/>
        </p:nvSpPr>
        <p:spPr>
          <a:xfrm>
            <a:off x="1738971" y="2871133"/>
            <a:ext cx="140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Work Sans"/>
                <a:sym typeface="Work Sans"/>
              </a:rPr>
              <a:t>Channels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D1639-FAE2-4AAD-BE93-FD57E4C35D5E}"/>
              </a:ext>
            </a:extLst>
          </p:cNvPr>
          <p:cNvSpPr txBox="1"/>
          <p:nvPr/>
        </p:nvSpPr>
        <p:spPr>
          <a:xfrm>
            <a:off x="1738971" y="3664367"/>
            <a:ext cx="1938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Work Sans"/>
              </a:rPr>
              <a:t>Customer Relationships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6305C3-E142-463E-9274-D15F13794015}"/>
              </a:ext>
            </a:extLst>
          </p:cNvPr>
          <p:cNvSpPr txBox="1"/>
          <p:nvPr/>
        </p:nvSpPr>
        <p:spPr>
          <a:xfrm>
            <a:off x="5897047" y="651163"/>
            <a:ext cx="190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Work Sans"/>
              </a:rPr>
              <a:t>Revenue Streams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370708-644C-45B2-BDD4-0208B17FC051}"/>
              </a:ext>
            </a:extLst>
          </p:cNvPr>
          <p:cNvSpPr txBox="1"/>
          <p:nvPr/>
        </p:nvSpPr>
        <p:spPr>
          <a:xfrm>
            <a:off x="5876682" y="1688763"/>
            <a:ext cx="174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Work Sans"/>
              </a:rPr>
              <a:t>Key</a:t>
            </a:r>
            <a:r>
              <a:rPr lang="en-US" dirty="0"/>
              <a:t> </a:t>
            </a:r>
            <a:r>
              <a:rPr lang="en-US" sz="2000" b="1" dirty="0">
                <a:solidFill>
                  <a:schemeClr val="dk1"/>
                </a:solidFill>
                <a:latin typeface="Work Sans"/>
              </a:rPr>
              <a:t>Resources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2C5AC9-0CE3-4406-A427-01AB768FDBAA}"/>
              </a:ext>
            </a:extLst>
          </p:cNvPr>
          <p:cNvSpPr txBox="1"/>
          <p:nvPr/>
        </p:nvSpPr>
        <p:spPr>
          <a:xfrm>
            <a:off x="5876682" y="2717245"/>
            <a:ext cx="1499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Work Sans"/>
              </a:rPr>
              <a:t>Key activities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B5CA9-AA63-421B-9F3C-DF0BDE2FF59E}"/>
              </a:ext>
            </a:extLst>
          </p:cNvPr>
          <p:cNvSpPr txBox="1"/>
          <p:nvPr/>
        </p:nvSpPr>
        <p:spPr>
          <a:xfrm>
            <a:off x="5898304" y="3655402"/>
            <a:ext cx="2022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Work Sans"/>
              </a:rPr>
              <a:t>Key</a:t>
            </a:r>
            <a:r>
              <a:rPr lang="en-US" dirty="0"/>
              <a:t> </a:t>
            </a:r>
            <a:r>
              <a:rPr lang="en-US" sz="2000" b="1" dirty="0">
                <a:solidFill>
                  <a:schemeClr val="dk1"/>
                </a:solidFill>
                <a:latin typeface="Work Sans"/>
              </a:rPr>
              <a:t>partnerships</a:t>
            </a:r>
          </a:p>
        </p:txBody>
      </p:sp>
      <p:sp>
        <p:nvSpPr>
          <p:cNvPr id="64" name="Google Shape;427;p38">
            <a:extLst>
              <a:ext uri="{FF2B5EF4-FFF2-40B4-BE49-F238E27FC236}">
                <a16:creationId xmlns:a16="http://schemas.microsoft.com/office/drawing/2014/main" id="{41EAB27C-8436-4702-B673-D3DC259820C0}"/>
              </a:ext>
            </a:extLst>
          </p:cNvPr>
          <p:cNvSpPr/>
          <p:nvPr/>
        </p:nvSpPr>
        <p:spPr>
          <a:xfrm rot="10800000">
            <a:off x="2663680" y="4482484"/>
            <a:ext cx="3284735" cy="626706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442CE-EA16-41E2-8DF6-0CB9FBC52285}"/>
              </a:ext>
            </a:extLst>
          </p:cNvPr>
          <p:cNvSpPr txBox="1"/>
          <p:nvPr/>
        </p:nvSpPr>
        <p:spPr>
          <a:xfrm>
            <a:off x="3485327" y="4586155"/>
            <a:ext cx="2121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Work Sans"/>
              </a:rPr>
              <a:t>Cost Structure</a:t>
            </a:r>
          </a:p>
        </p:txBody>
      </p:sp>
      <p:sp>
        <p:nvSpPr>
          <p:cNvPr id="65" name="Google Shape;440;p38">
            <a:extLst>
              <a:ext uri="{FF2B5EF4-FFF2-40B4-BE49-F238E27FC236}">
                <a16:creationId xmlns:a16="http://schemas.microsoft.com/office/drawing/2014/main" id="{FCC9C364-12B8-444B-8A15-F1DC43EEFD26}"/>
              </a:ext>
            </a:extLst>
          </p:cNvPr>
          <p:cNvSpPr/>
          <p:nvPr/>
        </p:nvSpPr>
        <p:spPr>
          <a:xfrm>
            <a:off x="4985343" y="616123"/>
            <a:ext cx="727267" cy="70509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Work Sans"/>
              </a:rPr>
              <a:t>05</a:t>
            </a:r>
            <a:endParaRPr sz="2000" b="1" dirty="0">
              <a:solidFill>
                <a:schemeClr val="dk1"/>
              </a:solidFill>
              <a:latin typeface="Work Sans"/>
            </a:endParaRPr>
          </a:p>
        </p:txBody>
      </p:sp>
      <p:sp>
        <p:nvSpPr>
          <p:cNvPr id="66" name="Google Shape;440;p38">
            <a:extLst>
              <a:ext uri="{FF2B5EF4-FFF2-40B4-BE49-F238E27FC236}">
                <a16:creationId xmlns:a16="http://schemas.microsoft.com/office/drawing/2014/main" id="{B6197466-6732-4796-ACF9-FAA28D9B1F14}"/>
              </a:ext>
            </a:extLst>
          </p:cNvPr>
          <p:cNvSpPr/>
          <p:nvPr/>
        </p:nvSpPr>
        <p:spPr>
          <a:xfrm>
            <a:off x="4953921" y="1722889"/>
            <a:ext cx="719189" cy="63963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Work Sans"/>
              </a:rPr>
              <a:t>06</a:t>
            </a:r>
            <a:endParaRPr sz="2000" b="1" dirty="0">
              <a:solidFill>
                <a:schemeClr val="dk1"/>
              </a:solidFill>
              <a:latin typeface="Work Sans"/>
            </a:endParaRPr>
          </a:p>
        </p:txBody>
      </p:sp>
      <p:sp>
        <p:nvSpPr>
          <p:cNvPr id="67" name="Google Shape;449;p38">
            <a:extLst>
              <a:ext uri="{FF2B5EF4-FFF2-40B4-BE49-F238E27FC236}">
                <a16:creationId xmlns:a16="http://schemas.microsoft.com/office/drawing/2014/main" id="{1AE234B0-A401-425E-A15B-C00EB3D49FC4}"/>
              </a:ext>
            </a:extLst>
          </p:cNvPr>
          <p:cNvSpPr txBox="1">
            <a:spLocks/>
          </p:cNvSpPr>
          <p:nvPr/>
        </p:nvSpPr>
        <p:spPr>
          <a:xfrm>
            <a:off x="662657" y="1699557"/>
            <a:ext cx="851700" cy="5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68" name="Google Shape;440;p38">
            <a:extLst>
              <a:ext uri="{FF2B5EF4-FFF2-40B4-BE49-F238E27FC236}">
                <a16:creationId xmlns:a16="http://schemas.microsoft.com/office/drawing/2014/main" id="{767FD344-2B0E-4244-BF5D-7757A9F49E80}"/>
              </a:ext>
            </a:extLst>
          </p:cNvPr>
          <p:cNvSpPr/>
          <p:nvPr/>
        </p:nvSpPr>
        <p:spPr>
          <a:xfrm>
            <a:off x="4975166" y="2843398"/>
            <a:ext cx="752265" cy="568148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Work Sans"/>
              </a:rPr>
              <a:t>07</a:t>
            </a:r>
            <a:endParaRPr sz="2000" b="1" dirty="0">
              <a:solidFill>
                <a:schemeClr val="dk1"/>
              </a:solidFill>
              <a:latin typeface="Work Sans"/>
            </a:endParaRPr>
          </a:p>
        </p:txBody>
      </p:sp>
      <p:sp>
        <p:nvSpPr>
          <p:cNvPr id="69" name="Google Shape;438;p38">
            <a:extLst>
              <a:ext uri="{FF2B5EF4-FFF2-40B4-BE49-F238E27FC236}">
                <a16:creationId xmlns:a16="http://schemas.microsoft.com/office/drawing/2014/main" id="{064428B6-B607-485B-A66F-A013D23EAB31}"/>
              </a:ext>
            </a:extLst>
          </p:cNvPr>
          <p:cNvSpPr/>
          <p:nvPr/>
        </p:nvSpPr>
        <p:spPr>
          <a:xfrm>
            <a:off x="4999691" y="3738723"/>
            <a:ext cx="898613" cy="562630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Work Sans"/>
              </a:rPr>
              <a:t>08</a:t>
            </a:r>
            <a:endParaRPr sz="2000" b="1" dirty="0">
              <a:solidFill>
                <a:schemeClr val="dk1"/>
              </a:solidFill>
              <a:latin typeface="Work Sans"/>
            </a:endParaRPr>
          </a:p>
        </p:txBody>
      </p:sp>
      <p:sp>
        <p:nvSpPr>
          <p:cNvPr id="70" name="Google Shape;429;p38">
            <a:extLst>
              <a:ext uri="{FF2B5EF4-FFF2-40B4-BE49-F238E27FC236}">
                <a16:creationId xmlns:a16="http://schemas.microsoft.com/office/drawing/2014/main" id="{BBE1B820-8773-4B04-B140-37F1CEBE5E7A}"/>
              </a:ext>
            </a:extLst>
          </p:cNvPr>
          <p:cNvSpPr/>
          <p:nvPr/>
        </p:nvSpPr>
        <p:spPr>
          <a:xfrm>
            <a:off x="2785865" y="4564018"/>
            <a:ext cx="719335" cy="42694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Work Sans"/>
                <a:sym typeface="Work Sans"/>
              </a:rPr>
              <a:t>09</a:t>
            </a:r>
            <a:endParaRPr sz="2000" b="1" dirty="0">
              <a:solidFill>
                <a:schemeClr val="dk1"/>
              </a:solidFill>
              <a:latin typeface="Work Sans"/>
              <a:sym typeface="Work Sans"/>
            </a:endParaRPr>
          </a:p>
        </p:txBody>
      </p:sp>
      <p:sp>
        <p:nvSpPr>
          <p:cNvPr id="72" name="Google Shape;440;p38">
            <a:extLst>
              <a:ext uri="{FF2B5EF4-FFF2-40B4-BE49-F238E27FC236}">
                <a16:creationId xmlns:a16="http://schemas.microsoft.com/office/drawing/2014/main" id="{53A28EE4-67E6-4620-82D0-F19BE3432524}"/>
              </a:ext>
            </a:extLst>
          </p:cNvPr>
          <p:cNvSpPr/>
          <p:nvPr/>
        </p:nvSpPr>
        <p:spPr>
          <a:xfrm>
            <a:off x="4999691" y="3776087"/>
            <a:ext cx="752265" cy="568148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Work Sans"/>
              </a:rPr>
              <a:t>08</a:t>
            </a:r>
            <a:endParaRPr sz="2000" b="1" dirty="0">
              <a:solidFill>
                <a:schemeClr val="dk1"/>
              </a:solidFill>
              <a:latin typeface="Work San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"/>
          <p:cNvSpPr txBox="1">
            <a:spLocks noGrp="1"/>
          </p:cNvSpPr>
          <p:nvPr>
            <p:ph type="title"/>
          </p:nvPr>
        </p:nvSpPr>
        <p:spPr>
          <a:xfrm>
            <a:off x="4572000" y="1978550"/>
            <a:ext cx="3858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Segments</a:t>
            </a:r>
            <a:endParaRPr dirty="0"/>
          </a:p>
        </p:txBody>
      </p:sp>
      <p:sp>
        <p:nvSpPr>
          <p:cNvPr id="466" name="Google Shape;466;p40"/>
          <p:cNvSpPr txBox="1">
            <a:spLocks noGrp="1"/>
          </p:cNvSpPr>
          <p:nvPr>
            <p:ph type="subTitle" idx="1"/>
          </p:nvPr>
        </p:nvSpPr>
        <p:spPr>
          <a:xfrm>
            <a:off x="4505325" y="3374525"/>
            <a:ext cx="3858900" cy="391500"/>
          </a:xfrm>
          <a:prstGeom prst="rect">
            <a:avLst/>
          </a:prstGeom>
        </p:spPr>
        <p:txBody>
          <a:bodyPr spcFirstLastPara="1" wrap="square" lIns="1097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7" name="Google Shape;467;p40"/>
          <p:cNvSpPr txBox="1">
            <a:spLocks noGrp="1"/>
          </p:cNvSpPr>
          <p:nvPr>
            <p:ph type="title" idx="2"/>
          </p:nvPr>
        </p:nvSpPr>
        <p:spPr>
          <a:xfrm>
            <a:off x="1748500" y="2201750"/>
            <a:ext cx="17151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accent2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01</a:t>
            </a:r>
            <a:endParaRPr sz="7200" b="0" dirty="0">
              <a:solidFill>
                <a:schemeClr val="accent2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>
            <a:spLocks noGrp="1"/>
          </p:cNvSpPr>
          <p:nvPr>
            <p:ph type="subTitle" idx="1"/>
          </p:nvPr>
        </p:nvSpPr>
        <p:spPr>
          <a:xfrm>
            <a:off x="451800" y="-302774"/>
            <a:ext cx="4691700" cy="32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Basically, the product is aimed at low- to middle-class customers as well as upper-class people who have a good lifestyle and luxury in their personal lives. </a:t>
            </a:r>
            <a:endParaRPr dirty="0"/>
          </a:p>
        </p:txBody>
      </p:sp>
      <p:sp>
        <p:nvSpPr>
          <p:cNvPr id="473" name="Google Shape;473;p41"/>
          <p:cNvSpPr txBox="1">
            <a:spLocks noGrp="1"/>
          </p:cNvSpPr>
          <p:nvPr>
            <p:ph type="title"/>
          </p:nvPr>
        </p:nvSpPr>
        <p:spPr>
          <a:xfrm>
            <a:off x="5361425" y="3589575"/>
            <a:ext cx="4691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—Someone Famous</a:t>
            </a:r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A43162A-082C-49F8-88DE-04B7884BB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50" y="2277020"/>
            <a:ext cx="4263550" cy="2625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6"/>
          <p:cNvSpPr/>
          <p:nvPr/>
        </p:nvSpPr>
        <p:spPr>
          <a:xfrm>
            <a:off x="3564550" y="864250"/>
            <a:ext cx="2014800" cy="2014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6"/>
          <p:cNvSpPr/>
          <p:nvPr/>
        </p:nvSpPr>
        <p:spPr>
          <a:xfrm>
            <a:off x="3749105" y="1049500"/>
            <a:ext cx="1644300" cy="1644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2642550" y="3074775"/>
            <a:ext cx="3858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 proposition</a:t>
            </a:r>
            <a:endParaRPr dirty="0"/>
          </a:p>
        </p:txBody>
      </p:sp>
      <p:sp>
        <p:nvSpPr>
          <p:cNvPr id="580" name="Google Shape;580;p46"/>
          <p:cNvSpPr txBox="1">
            <a:spLocks noGrp="1"/>
          </p:cNvSpPr>
          <p:nvPr>
            <p:ph type="subTitle" idx="1"/>
          </p:nvPr>
        </p:nvSpPr>
        <p:spPr>
          <a:xfrm>
            <a:off x="2756850" y="4066400"/>
            <a:ext cx="3858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1" name="Google Shape;581;p46"/>
          <p:cNvSpPr txBox="1">
            <a:spLocks noGrp="1"/>
          </p:cNvSpPr>
          <p:nvPr>
            <p:ph type="title" idx="2"/>
          </p:nvPr>
        </p:nvSpPr>
        <p:spPr>
          <a:xfrm>
            <a:off x="3749850" y="1482700"/>
            <a:ext cx="16443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0343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4"/>
          <p:cNvSpPr/>
          <p:nvPr/>
        </p:nvSpPr>
        <p:spPr>
          <a:xfrm>
            <a:off x="5864400" y="1271000"/>
            <a:ext cx="2566500" cy="331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4"/>
          <p:cNvSpPr/>
          <p:nvPr/>
        </p:nvSpPr>
        <p:spPr>
          <a:xfrm>
            <a:off x="6003750" y="1397450"/>
            <a:ext cx="2295300" cy="30465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4"/>
          <p:cNvSpPr/>
          <p:nvPr/>
        </p:nvSpPr>
        <p:spPr>
          <a:xfrm>
            <a:off x="713226" y="1620038"/>
            <a:ext cx="4638900" cy="2615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54"/>
          <p:cNvSpPr/>
          <p:nvPr/>
        </p:nvSpPr>
        <p:spPr>
          <a:xfrm>
            <a:off x="884420" y="1784330"/>
            <a:ext cx="4301700" cy="227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54"/>
          <p:cNvSpPr/>
          <p:nvPr/>
        </p:nvSpPr>
        <p:spPr>
          <a:xfrm>
            <a:off x="2637625" y="1273714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4"/>
          <p:cNvSpPr/>
          <p:nvPr/>
        </p:nvSpPr>
        <p:spPr>
          <a:xfrm>
            <a:off x="2710478" y="134658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47" name="Google Shape;747;p54"/>
          <p:cNvGraphicFramePr/>
          <p:nvPr>
            <p:extLst>
              <p:ext uri="{D42A27DB-BD31-4B8C-83A1-F6EECF244321}">
                <p14:modId xmlns:p14="http://schemas.microsoft.com/office/powerpoint/2010/main" val="4179846888"/>
              </p:ext>
            </p:extLst>
          </p:nvPr>
        </p:nvGraphicFramePr>
        <p:xfrm>
          <a:off x="5991225" y="1397838"/>
          <a:ext cx="2307875" cy="3046350"/>
        </p:xfrm>
        <a:graphic>
          <a:graphicData uri="http://schemas.openxmlformats.org/drawingml/2006/table">
            <a:tbl>
              <a:tblPr>
                <a:noFill/>
                <a:tableStyleId>{20895906-BBBD-4C7D-BE34-D54D83599BE3}</a:tableStyleId>
              </a:tblPr>
              <a:tblGrid>
                <a:gridCol w="230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5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Value</a:t>
                      </a:r>
                      <a:endParaRPr sz="18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Proportions</a:t>
                      </a:r>
                      <a:endParaRPr sz="1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450"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We have 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diferences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Nunito"/>
                          <a:sym typeface="Arial"/>
                        </a:rPr>
                        <a:t> services for each customer segment</a:t>
                      </a:r>
                    </a:p>
                  </a:txBody>
                  <a:tcP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450"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Nunito"/>
                          <a:cs typeface="Arial"/>
                          <a:sym typeface="Arial"/>
                        </a:rPr>
                        <a:t>Package 1 for ordinary customers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Nunito"/>
                          <a:cs typeface="Arial"/>
                          <a:sym typeface="Arial"/>
                        </a:rPr>
                        <a:t>For VIP customers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8" name="Google Shape;748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Proportions</a:t>
            </a:r>
            <a:endParaRPr/>
          </a:p>
        </p:txBody>
      </p:sp>
      <p:sp>
        <p:nvSpPr>
          <p:cNvPr id="749" name="Google Shape;749;p54"/>
          <p:cNvSpPr txBox="1"/>
          <p:nvPr/>
        </p:nvSpPr>
        <p:spPr>
          <a:xfrm>
            <a:off x="1180200" y="2344399"/>
            <a:ext cx="3748800" cy="152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bring convenience and smart experience like never before to our </a:t>
            </a:r>
            <a:r>
              <a:rPr lang="en-US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customers.We</a:t>
            </a:r>
            <a:r>
              <a:rPr lang="en-US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solve the problem of losing time while waiting for customers to find their food.</a:t>
            </a: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50" name="Google Shape;750;p54"/>
          <p:cNvGrpSpPr/>
          <p:nvPr/>
        </p:nvGrpSpPr>
        <p:grpSpPr>
          <a:xfrm>
            <a:off x="2935449" y="1516731"/>
            <a:ext cx="194451" cy="309283"/>
            <a:chOff x="2935449" y="1516731"/>
            <a:chExt cx="194451" cy="309283"/>
          </a:xfrm>
        </p:grpSpPr>
        <p:sp>
          <p:nvSpPr>
            <p:cNvPr id="751" name="Google Shape;751;p54"/>
            <p:cNvSpPr/>
            <p:nvPr/>
          </p:nvSpPr>
          <p:spPr>
            <a:xfrm>
              <a:off x="2935449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2" name="Google Shape;752;p54"/>
            <p:cNvSpPr/>
            <p:nvPr/>
          </p:nvSpPr>
          <p:spPr>
            <a:xfrm>
              <a:off x="2992305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53" name="Google Shape;753;p54"/>
          <p:cNvGrpSpPr/>
          <p:nvPr/>
        </p:nvGrpSpPr>
        <p:grpSpPr>
          <a:xfrm>
            <a:off x="7916950" y="1620052"/>
            <a:ext cx="194440" cy="194440"/>
            <a:chOff x="7056000" y="1375502"/>
            <a:chExt cx="194440" cy="194440"/>
          </a:xfrm>
        </p:grpSpPr>
        <p:sp>
          <p:nvSpPr>
            <p:cNvPr id="754" name="Google Shape;754;p54"/>
            <p:cNvSpPr/>
            <p:nvPr/>
          </p:nvSpPr>
          <p:spPr>
            <a:xfrm>
              <a:off x="7056000" y="1375502"/>
              <a:ext cx="194440" cy="194440"/>
            </a:xfrm>
            <a:custGeom>
              <a:avLst/>
              <a:gdLst/>
              <a:ahLst/>
              <a:cxnLst/>
              <a:rect l="l" t="t" r="r" b="b"/>
              <a:pathLst>
                <a:path w="13896" h="13896" extrusionOk="0">
                  <a:moveTo>
                    <a:pt x="7371" y="834"/>
                  </a:moveTo>
                  <a:cubicBezTo>
                    <a:pt x="8192" y="893"/>
                    <a:pt x="8966" y="1096"/>
                    <a:pt x="9657" y="1441"/>
                  </a:cubicBezTo>
                  <a:lnTo>
                    <a:pt x="8978" y="2632"/>
                  </a:lnTo>
                  <a:cubicBezTo>
                    <a:pt x="8490" y="2406"/>
                    <a:pt x="7930" y="2263"/>
                    <a:pt x="7371" y="2203"/>
                  </a:cubicBezTo>
                  <a:lnTo>
                    <a:pt x="7371" y="834"/>
                  </a:lnTo>
                  <a:close/>
                  <a:moveTo>
                    <a:pt x="10359" y="1858"/>
                  </a:moveTo>
                  <a:cubicBezTo>
                    <a:pt x="11026" y="2310"/>
                    <a:pt x="11597" y="2882"/>
                    <a:pt x="12038" y="3537"/>
                  </a:cubicBezTo>
                  <a:lnTo>
                    <a:pt x="10847" y="4227"/>
                  </a:lnTo>
                  <a:cubicBezTo>
                    <a:pt x="10526" y="3763"/>
                    <a:pt x="10133" y="3358"/>
                    <a:pt x="9681" y="3048"/>
                  </a:cubicBezTo>
                  <a:lnTo>
                    <a:pt x="10359" y="1858"/>
                  </a:lnTo>
                  <a:close/>
                  <a:moveTo>
                    <a:pt x="12455" y="4251"/>
                  </a:moveTo>
                  <a:cubicBezTo>
                    <a:pt x="12800" y="4953"/>
                    <a:pt x="13026" y="5727"/>
                    <a:pt x="13074" y="6549"/>
                  </a:cubicBezTo>
                  <a:lnTo>
                    <a:pt x="11705" y="6549"/>
                  </a:lnTo>
                  <a:cubicBezTo>
                    <a:pt x="11657" y="5977"/>
                    <a:pt x="11502" y="5430"/>
                    <a:pt x="11264" y="4942"/>
                  </a:cubicBezTo>
                  <a:lnTo>
                    <a:pt x="12455" y="4251"/>
                  </a:lnTo>
                  <a:close/>
                  <a:moveTo>
                    <a:pt x="6549" y="834"/>
                  </a:moveTo>
                  <a:lnTo>
                    <a:pt x="6549" y="2203"/>
                  </a:lnTo>
                  <a:cubicBezTo>
                    <a:pt x="4108" y="2406"/>
                    <a:pt x="2192" y="4465"/>
                    <a:pt x="2192" y="6954"/>
                  </a:cubicBezTo>
                  <a:cubicBezTo>
                    <a:pt x="2192" y="7668"/>
                    <a:pt x="2334" y="8347"/>
                    <a:pt x="2632" y="8978"/>
                  </a:cubicBezTo>
                  <a:lnTo>
                    <a:pt x="1465" y="9656"/>
                  </a:lnTo>
                  <a:cubicBezTo>
                    <a:pt x="1060" y="8835"/>
                    <a:pt x="834" y="7918"/>
                    <a:pt x="834" y="6954"/>
                  </a:cubicBezTo>
                  <a:cubicBezTo>
                    <a:pt x="822" y="3703"/>
                    <a:pt x="3370" y="1060"/>
                    <a:pt x="6549" y="834"/>
                  </a:cubicBezTo>
                  <a:close/>
                  <a:moveTo>
                    <a:pt x="13074" y="7370"/>
                  </a:moveTo>
                  <a:cubicBezTo>
                    <a:pt x="13014" y="8180"/>
                    <a:pt x="12800" y="8954"/>
                    <a:pt x="12455" y="9656"/>
                  </a:cubicBezTo>
                  <a:lnTo>
                    <a:pt x="11264" y="8978"/>
                  </a:lnTo>
                  <a:cubicBezTo>
                    <a:pt x="11502" y="8478"/>
                    <a:pt x="11657" y="7930"/>
                    <a:pt x="11705" y="7370"/>
                  </a:cubicBezTo>
                  <a:close/>
                  <a:moveTo>
                    <a:pt x="6954" y="3013"/>
                  </a:moveTo>
                  <a:cubicBezTo>
                    <a:pt x="9121" y="3013"/>
                    <a:pt x="10895" y="4787"/>
                    <a:pt x="10895" y="6966"/>
                  </a:cubicBezTo>
                  <a:cubicBezTo>
                    <a:pt x="10895" y="9133"/>
                    <a:pt x="9133" y="10907"/>
                    <a:pt x="6954" y="10907"/>
                  </a:cubicBezTo>
                  <a:cubicBezTo>
                    <a:pt x="6252" y="10907"/>
                    <a:pt x="5585" y="10728"/>
                    <a:pt x="5001" y="10407"/>
                  </a:cubicBezTo>
                  <a:cubicBezTo>
                    <a:pt x="4990" y="10407"/>
                    <a:pt x="4990" y="10383"/>
                    <a:pt x="4978" y="10383"/>
                  </a:cubicBezTo>
                  <a:cubicBezTo>
                    <a:pt x="4978" y="10383"/>
                    <a:pt x="4954" y="10371"/>
                    <a:pt x="4942" y="10371"/>
                  </a:cubicBezTo>
                  <a:cubicBezTo>
                    <a:pt x="4656" y="10204"/>
                    <a:pt x="4394" y="10002"/>
                    <a:pt x="4156" y="9764"/>
                  </a:cubicBezTo>
                  <a:cubicBezTo>
                    <a:pt x="3918" y="9525"/>
                    <a:pt x="3704" y="9252"/>
                    <a:pt x="3549" y="8978"/>
                  </a:cubicBezTo>
                  <a:cubicBezTo>
                    <a:pt x="3549" y="8954"/>
                    <a:pt x="3525" y="8954"/>
                    <a:pt x="3525" y="8942"/>
                  </a:cubicBezTo>
                  <a:cubicBezTo>
                    <a:pt x="3525" y="8930"/>
                    <a:pt x="3513" y="8930"/>
                    <a:pt x="3513" y="8906"/>
                  </a:cubicBezTo>
                  <a:cubicBezTo>
                    <a:pt x="3180" y="8335"/>
                    <a:pt x="3013" y="7668"/>
                    <a:pt x="3013" y="6966"/>
                  </a:cubicBezTo>
                  <a:cubicBezTo>
                    <a:pt x="3013" y="4787"/>
                    <a:pt x="4775" y="3013"/>
                    <a:pt x="6954" y="3013"/>
                  </a:cubicBezTo>
                  <a:close/>
                  <a:moveTo>
                    <a:pt x="3037" y="9668"/>
                  </a:moveTo>
                  <a:cubicBezTo>
                    <a:pt x="3204" y="9895"/>
                    <a:pt x="3382" y="10121"/>
                    <a:pt x="3573" y="10311"/>
                  </a:cubicBezTo>
                  <a:cubicBezTo>
                    <a:pt x="3763" y="10502"/>
                    <a:pt x="3989" y="10692"/>
                    <a:pt x="4216" y="10847"/>
                  </a:cubicBezTo>
                  <a:lnTo>
                    <a:pt x="3525" y="12026"/>
                  </a:lnTo>
                  <a:cubicBezTo>
                    <a:pt x="2894" y="11609"/>
                    <a:pt x="2311" y="11026"/>
                    <a:pt x="1858" y="10359"/>
                  </a:cubicBezTo>
                  <a:lnTo>
                    <a:pt x="3037" y="9668"/>
                  </a:lnTo>
                  <a:close/>
                  <a:moveTo>
                    <a:pt x="10847" y="9668"/>
                  </a:moveTo>
                  <a:lnTo>
                    <a:pt x="12038" y="10359"/>
                  </a:lnTo>
                  <a:cubicBezTo>
                    <a:pt x="11597" y="11026"/>
                    <a:pt x="11026" y="11609"/>
                    <a:pt x="10359" y="12038"/>
                  </a:cubicBezTo>
                  <a:lnTo>
                    <a:pt x="9681" y="10847"/>
                  </a:lnTo>
                  <a:cubicBezTo>
                    <a:pt x="10133" y="10526"/>
                    <a:pt x="10538" y="10133"/>
                    <a:pt x="10847" y="9668"/>
                  </a:cubicBezTo>
                  <a:close/>
                  <a:moveTo>
                    <a:pt x="4942" y="11276"/>
                  </a:moveTo>
                  <a:cubicBezTo>
                    <a:pt x="5430" y="11502"/>
                    <a:pt x="5990" y="11657"/>
                    <a:pt x="6549" y="11692"/>
                  </a:cubicBezTo>
                  <a:lnTo>
                    <a:pt x="6549" y="13062"/>
                  </a:lnTo>
                  <a:cubicBezTo>
                    <a:pt x="5728" y="13002"/>
                    <a:pt x="4954" y="12800"/>
                    <a:pt x="4263" y="12454"/>
                  </a:cubicBezTo>
                  <a:lnTo>
                    <a:pt x="4942" y="11276"/>
                  </a:lnTo>
                  <a:close/>
                  <a:moveTo>
                    <a:pt x="8978" y="11264"/>
                  </a:moveTo>
                  <a:lnTo>
                    <a:pt x="9657" y="12454"/>
                  </a:lnTo>
                  <a:cubicBezTo>
                    <a:pt x="8954" y="12800"/>
                    <a:pt x="8192" y="13026"/>
                    <a:pt x="7371" y="13062"/>
                  </a:cubicBezTo>
                  <a:lnTo>
                    <a:pt x="7371" y="11692"/>
                  </a:lnTo>
                  <a:cubicBezTo>
                    <a:pt x="7930" y="11657"/>
                    <a:pt x="8490" y="11502"/>
                    <a:pt x="8978" y="11264"/>
                  </a:cubicBezTo>
                  <a:close/>
                  <a:moveTo>
                    <a:pt x="6954" y="0"/>
                  </a:moveTo>
                  <a:cubicBezTo>
                    <a:pt x="5085" y="0"/>
                    <a:pt x="3346" y="727"/>
                    <a:pt x="2037" y="2036"/>
                  </a:cubicBezTo>
                  <a:cubicBezTo>
                    <a:pt x="727" y="3346"/>
                    <a:pt x="1" y="5084"/>
                    <a:pt x="1" y="6954"/>
                  </a:cubicBezTo>
                  <a:cubicBezTo>
                    <a:pt x="1" y="8811"/>
                    <a:pt x="727" y="10549"/>
                    <a:pt x="2037" y="11859"/>
                  </a:cubicBezTo>
                  <a:cubicBezTo>
                    <a:pt x="3346" y="13169"/>
                    <a:pt x="5085" y="13895"/>
                    <a:pt x="6954" y="13895"/>
                  </a:cubicBezTo>
                  <a:cubicBezTo>
                    <a:pt x="8811" y="13895"/>
                    <a:pt x="10550" y="13169"/>
                    <a:pt x="11859" y="11859"/>
                  </a:cubicBezTo>
                  <a:cubicBezTo>
                    <a:pt x="13169" y="10549"/>
                    <a:pt x="13895" y="8811"/>
                    <a:pt x="13895" y="6954"/>
                  </a:cubicBezTo>
                  <a:cubicBezTo>
                    <a:pt x="13895" y="5084"/>
                    <a:pt x="13169" y="3346"/>
                    <a:pt x="11859" y="2036"/>
                  </a:cubicBezTo>
                  <a:cubicBezTo>
                    <a:pt x="10550" y="727"/>
                    <a:pt x="8811" y="0"/>
                    <a:pt x="6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4"/>
            <p:cNvSpPr/>
            <p:nvPr/>
          </p:nvSpPr>
          <p:spPr>
            <a:xfrm>
              <a:off x="7125315" y="1445573"/>
              <a:ext cx="55662" cy="54739"/>
            </a:xfrm>
            <a:custGeom>
              <a:avLst/>
              <a:gdLst/>
              <a:ahLst/>
              <a:cxnLst/>
              <a:rect l="l" t="t" r="r" b="b"/>
              <a:pathLst>
                <a:path w="3978" h="3912" extrusionOk="0">
                  <a:moveTo>
                    <a:pt x="3540" y="0"/>
                  </a:moveTo>
                  <a:cubicBezTo>
                    <a:pt x="3439" y="0"/>
                    <a:pt x="3335" y="42"/>
                    <a:pt x="3251" y="125"/>
                  </a:cubicBezTo>
                  <a:lnTo>
                    <a:pt x="167" y="3209"/>
                  </a:lnTo>
                  <a:cubicBezTo>
                    <a:pt x="1" y="3375"/>
                    <a:pt x="1" y="3625"/>
                    <a:pt x="167" y="3792"/>
                  </a:cubicBezTo>
                  <a:cubicBezTo>
                    <a:pt x="239" y="3864"/>
                    <a:pt x="346" y="3911"/>
                    <a:pt x="453" y="3911"/>
                  </a:cubicBezTo>
                  <a:cubicBezTo>
                    <a:pt x="560" y="3911"/>
                    <a:pt x="656" y="3864"/>
                    <a:pt x="739" y="3792"/>
                  </a:cubicBezTo>
                  <a:lnTo>
                    <a:pt x="3811" y="708"/>
                  </a:lnTo>
                  <a:cubicBezTo>
                    <a:pt x="3977" y="542"/>
                    <a:pt x="3977" y="292"/>
                    <a:pt x="3811" y="125"/>
                  </a:cubicBezTo>
                  <a:cubicBezTo>
                    <a:pt x="3739" y="42"/>
                    <a:pt x="3641" y="0"/>
                    <a:pt x="3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4"/>
            <p:cNvSpPr/>
            <p:nvPr/>
          </p:nvSpPr>
          <p:spPr>
            <a:xfrm>
              <a:off x="7164975" y="1484478"/>
              <a:ext cx="11180" cy="11166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05" y="0"/>
                  </a:moveTo>
                  <a:cubicBezTo>
                    <a:pt x="298" y="0"/>
                    <a:pt x="191" y="36"/>
                    <a:pt x="120" y="119"/>
                  </a:cubicBezTo>
                  <a:cubicBezTo>
                    <a:pt x="48" y="191"/>
                    <a:pt x="0" y="298"/>
                    <a:pt x="0" y="393"/>
                  </a:cubicBezTo>
                  <a:cubicBezTo>
                    <a:pt x="0" y="500"/>
                    <a:pt x="48" y="607"/>
                    <a:pt x="120" y="679"/>
                  </a:cubicBezTo>
                  <a:cubicBezTo>
                    <a:pt x="191" y="750"/>
                    <a:pt x="298" y="798"/>
                    <a:pt x="405" y="798"/>
                  </a:cubicBezTo>
                  <a:cubicBezTo>
                    <a:pt x="501" y="798"/>
                    <a:pt x="608" y="750"/>
                    <a:pt x="679" y="679"/>
                  </a:cubicBezTo>
                  <a:cubicBezTo>
                    <a:pt x="751" y="607"/>
                    <a:pt x="798" y="500"/>
                    <a:pt x="798" y="393"/>
                  </a:cubicBezTo>
                  <a:cubicBezTo>
                    <a:pt x="798" y="298"/>
                    <a:pt x="751" y="191"/>
                    <a:pt x="679" y="119"/>
                  </a:cubicBezTo>
                  <a:cubicBezTo>
                    <a:pt x="608" y="3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4"/>
            <p:cNvSpPr/>
            <p:nvPr/>
          </p:nvSpPr>
          <p:spPr>
            <a:xfrm>
              <a:off x="7130311" y="1449981"/>
              <a:ext cx="11348" cy="11348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1"/>
                  </a:moveTo>
                  <a:cubicBezTo>
                    <a:pt x="299" y="1"/>
                    <a:pt x="203" y="48"/>
                    <a:pt x="120" y="120"/>
                  </a:cubicBezTo>
                  <a:cubicBezTo>
                    <a:pt x="49" y="203"/>
                    <a:pt x="1" y="298"/>
                    <a:pt x="1" y="405"/>
                  </a:cubicBezTo>
                  <a:cubicBezTo>
                    <a:pt x="1" y="513"/>
                    <a:pt x="49" y="620"/>
                    <a:pt x="120" y="691"/>
                  </a:cubicBezTo>
                  <a:cubicBezTo>
                    <a:pt x="203" y="763"/>
                    <a:pt x="299" y="810"/>
                    <a:pt x="406" y="810"/>
                  </a:cubicBezTo>
                  <a:cubicBezTo>
                    <a:pt x="513" y="810"/>
                    <a:pt x="620" y="763"/>
                    <a:pt x="692" y="691"/>
                  </a:cubicBezTo>
                  <a:cubicBezTo>
                    <a:pt x="763" y="620"/>
                    <a:pt x="811" y="513"/>
                    <a:pt x="811" y="405"/>
                  </a:cubicBezTo>
                  <a:cubicBezTo>
                    <a:pt x="811" y="298"/>
                    <a:pt x="763" y="203"/>
                    <a:pt x="692" y="120"/>
                  </a:cubicBezTo>
                  <a:cubicBezTo>
                    <a:pt x="620" y="48"/>
                    <a:pt x="513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siness Model Canvas by Slidesgo">
  <a:themeElements>
    <a:clrScheme name="Simple Light">
      <a:dk1>
        <a:srgbClr val="595F6B"/>
      </a:dk1>
      <a:lt1>
        <a:srgbClr val="FFFFFF"/>
      </a:lt1>
      <a:dk2>
        <a:srgbClr val="EBECF0"/>
      </a:dk2>
      <a:lt2>
        <a:srgbClr val="1658F1"/>
      </a:lt2>
      <a:accent1>
        <a:srgbClr val="36DBE0"/>
      </a:accent1>
      <a:accent2>
        <a:srgbClr val="595F6B"/>
      </a:accent2>
      <a:accent3>
        <a:srgbClr val="FFFFFF"/>
      </a:accent3>
      <a:accent4>
        <a:srgbClr val="EBECF0"/>
      </a:accent4>
      <a:accent5>
        <a:srgbClr val="1658F1"/>
      </a:accent5>
      <a:accent6>
        <a:srgbClr val="36DBE0"/>
      </a:accent6>
      <a:hlink>
        <a:srgbClr val="595F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609</Words>
  <Application>Microsoft Office PowerPoint</Application>
  <PresentationFormat>On-screen Show (16:9)</PresentationFormat>
  <Paragraphs>118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Proxima Nova</vt:lpstr>
      <vt:lpstr>DM Sans</vt:lpstr>
      <vt:lpstr>Proxima Nova Semibold</vt:lpstr>
      <vt:lpstr>Arial</vt:lpstr>
      <vt:lpstr>Work Sans</vt:lpstr>
      <vt:lpstr>Work Sans SemiBold</vt:lpstr>
      <vt:lpstr>Nunito</vt:lpstr>
      <vt:lpstr>Montserrat SemiBold</vt:lpstr>
      <vt:lpstr>Business Model Canvas by Slidesgo</vt:lpstr>
      <vt:lpstr>Slidesgo Final Pages</vt:lpstr>
      <vt:lpstr>Vietnam Korea University of Information and Communication Technology</vt:lpstr>
      <vt:lpstr>SPOIL TEAM:MEMBER</vt:lpstr>
      <vt:lpstr>Business Model Canvas</vt:lpstr>
      <vt:lpstr>Introduce about the ideas</vt:lpstr>
      <vt:lpstr>04</vt:lpstr>
      <vt:lpstr>Customer Segments</vt:lpstr>
      <vt:lpstr>—Someone Famous</vt:lpstr>
      <vt:lpstr>Value proposition</vt:lpstr>
      <vt:lpstr>Value Proportions</vt:lpstr>
      <vt:lpstr>Channels</vt:lpstr>
      <vt:lpstr>Channels</vt:lpstr>
      <vt:lpstr>Customers Relationship</vt:lpstr>
      <vt:lpstr>Customer Relationship</vt:lpstr>
      <vt:lpstr>Revenue Streams</vt:lpstr>
      <vt:lpstr>Revenue Streams</vt:lpstr>
      <vt:lpstr>06.Key resources</vt:lpstr>
      <vt:lpstr>Key Resources</vt:lpstr>
      <vt:lpstr>Key activities</vt:lpstr>
      <vt:lpstr>Key Activities</vt:lpstr>
      <vt:lpstr>Key partnerships</vt:lpstr>
      <vt:lpstr>Key Partnerships</vt:lpstr>
      <vt:lpstr>PowerPoint Presentation</vt:lpstr>
      <vt:lpstr>Cost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</dc:title>
  <cp:lastModifiedBy>QUOC HUY</cp:lastModifiedBy>
  <cp:revision>6</cp:revision>
  <dcterms:modified xsi:type="dcterms:W3CDTF">2021-12-22T13:12:03Z</dcterms:modified>
</cp:coreProperties>
</file>