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58" r:id="rId4"/>
    <p:sldId id="259" r:id="rId5"/>
    <p:sldId id="260" r:id="rId6"/>
    <p:sldId id="261" r:id="rId7"/>
    <p:sldId id="262" r:id="rId8"/>
    <p:sldId id="265" r:id="rId9"/>
    <p:sldId id="266" r:id="rId10"/>
    <p:sldId id="267" r:id="rId11"/>
    <p:sldId id="268" r:id="rId12"/>
    <p:sldId id="269" r:id="rId13"/>
    <p:sldId id="270" r:id="rId14"/>
    <p:sldId id="271" r:id="rId15"/>
    <p:sldId id="272" r:id="rId16"/>
    <p:sldId id="264" r:id="rId17"/>
    <p:sldId id="263"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330C1-078D-4769-B894-143311FA4E15}"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90C20-18C8-430E-A523-DF6A8C4EA0E8}" type="slidenum">
              <a:rPr lang="en-US" smtClean="0"/>
              <a:t>‹#›</a:t>
            </a:fld>
            <a:endParaRPr lang="en-US"/>
          </a:p>
        </p:txBody>
      </p:sp>
    </p:spTree>
    <p:extLst>
      <p:ext uri="{BB962C8B-B14F-4D97-AF65-F5344CB8AC3E}">
        <p14:creationId xmlns:p14="http://schemas.microsoft.com/office/powerpoint/2010/main" val="277246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6A1A3F-FBC4-4067-9F73-28CB23856BE6}"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3E302-81A0-45C7-82E7-9BC544D25D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77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1A3F-FBC4-4067-9F73-28CB23856BE6}"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130092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1A3F-FBC4-4067-9F73-28CB23856BE6}"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326470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1A3F-FBC4-4067-9F73-28CB23856BE6}"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273582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A1A3F-FBC4-4067-9F73-28CB23856BE6}"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33E302-81A0-45C7-82E7-9BC544D25DB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147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A1A3F-FBC4-4067-9F73-28CB23856BE6}"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991678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6A1A3F-FBC4-4067-9F73-28CB23856BE6}"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36230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A1A3F-FBC4-4067-9F73-28CB23856BE6}"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265249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A6A1A3F-FBC4-4067-9F73-28CB23856BE6}" type="datetimeFigureOut">
              <a:rPr lang="en-US" smtClean="0"/>
              <a:t>1/16/2025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276400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A6A1A3F-FBC4-4067-9F73-28CB23856BE6}" type="datetimeFigureOut">
              <a:rPr lang="en-US" smtClean="0"/>
              <a:t>1/16/2025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33E302-81A0-45C7-82E7-9BC544D25DBC}" type="slidenum">
              <a:rPr lang="en-US" smtClean="0"/>
              <a:t>‹#›</a:t>
            </a:fld>
            <a:endParaRPr lang="en-US"/>
          </a:p>
        </p:txBody>
      </p:sp>
    </p:spTree>
    <p:extLst>
      <p:ext uri="{BB962C8B-B14F-4D97-AF65-F5344CB8AC3E}">
        <p14:creationId xmlns:p14="http://schemas.microsoft.com/office/powerpoint/2010/main" val="283132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6A1A3F-FBC4-4067-9F73-28CB23856BE6}"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33E302-81A0-45C7-82E7-9BC544D25DBC}" type="slidenum">
              <a:rPr lang="en-US" smtClean="0"/>
              <a:t>‹#›</a:t>
            </a:fld>
            <a:endParaRPr lang="en-US"/>
          </a:p>
        </p:txBody>
      </p:sp>
    </p:spTree>
    <p:extLst>
      <p:ext uri="{BB962C8B-B14F-4D97-AF65-F5344CB8AC3E}">
        <p14:creationId xmlns:p14="http://schemas.microsoft.com/office/powerpoint/2010/main" val="7423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A6A1A3F-FBC4-4067-9F73-28CB23856BE6}" type="datetimeFigureOut">
              <a:rPr lang="en-US" smtClean="0"/>
              <a:t>1/16/2025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33E302-81A0-45C7-82E7-9BC544D25DB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836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79E8-A0B4-5E76-B40F-D2B70C324851}"/>
              </a:ext>
            </a:extLst>
          </p:cNvPr>
          <p:cNvSpPr>
            <a:spLocks noGrp="1"/>
          </p:cNvSpPr>
          <p:nvPr>
            <p:ph type="ctrTitle"/>
          </p:nvPr>
        </p:nvSpPr>
        <p:spPr/>
        <p:txBody>
          <a:bodyPr>
            <a:noAutofit/>
          </a:bodyPr>
          <a:lstStyle/>
          <a:p>
            <a:r>
              <a:rPr lang="en-US" sz="4800" dirty="0">
                <a:latin typeface="Tahoma" panose="020B0604030504040204" pitchFamily="34" charset="0"/>
                <a:ea typeface="Tahoma" panose="020B0604030504040204" pitchFamily="34" charset="0"/>
                <a:cs typeface="Tahoma" panose="020B0604030504040204" pitchFamily="34" charset="0"/>
              </a:rPr>
              <a:t>TÌM HIỂU NGÔN NGỮ XML VÀ XÂY DỰNG ỨNG DỤNG WEB QUẢN LÝ KẾT QUẢ HỌC TẬP SINH VIÊN</a:t>
            </a:r>
            <a:endParaRPr lang="en-US" sz="4800" dirty="0"/>
          </a:p>
        </p:txBody>
      </p:sp>
      <p:sp>
        <p:nvSpPr>
          <p:cNvPr id="3" name="Subtitle 2">
            <a:extLst>
              <a:ext uri="{FF2B5EF4-FFF2-40B4-BE49-F238E27FC236}">
                <a16:creationId xmlns:a16="http://schemas.microsoft.com/office/drawing/2014/main" id="{D2292459-1DA6-40E1-5C26-4BB8402836D8}"/>
              </a:ext>
            </a:extLst>
          </p:cNvPr>
          <p:cNvSpPr>
            <a:spLocks noGrp="1"/>
          </p:cNvSpPr>
          <p:nvPr>
            <p:ph type="subTitle" idx="1"/>
          </p:nvPr>
        </p:nvSpPr>
        <p:spPr/>
        <p:txBody>
          <a:bodyPr>
            <a:normAutofit fontScale="47500" lnSpcReduction="20000"/>
          </a:bodyPr>
          <a:lstStyle/>
          <a:p>
            <a:pPr algn="l"/>
            <a:r>
              <a:rPr lang="vi-VN" dirty="0"/>
              <a:t>Giáo viên hướng dẫn: Nguyễn Ngọc Đan Thanh</a:t>
            </a:r>
          </a:p>
          <a:p>
            <a:pPr algn="l"/>
            <a:r>
              <a:rPr lang="vi-VN" dirty="0"/>
              <a:t>Sinh viên thực hiện: Ngô Huỳnh Quốc Khang</a:t>
            </a:r>
          </a:p>
          <a:p>
            <a:pPr algn="l"/>
            <a:r>
              <a:rPr lang="vi-VN" dirty="0"/>
              <a:t>Mã số sinh viên: 110122092</a:t>
            </a:r>
          </a:p>
          <a:p>
            <a:pPr algn="l"/>
            <a:r>
              <a:rPr lang="vi-VN" dirty="0"/>
              <a:t>Lớp: DA22TTD</a:t>
            </a:r>
            <a:endParaRPr lang="en-US" dirty="0"/>
          </a:p>
        </p:txBody>
      </p:sp>
    </p:spTree>
    <p:extLst>
      <p:ext uri="{BB962C8B-B14F-4D97-AF65-F5344CB8AC3E}">
        <p14:creationId xmlns:p14="http://schemas.microsoft.com/office/powerpoint/2010/main" val="311810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E8D6-CA1D-1A0C-374F-2BDB8F58D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C8868-49CE-B54B-0E9D-AD56C0241E38}"/>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descr="A screenshot of a computer&#10;&#10;Description automatically generated">
            <a:extLst>
              <a:ext uri="{FF2B5EF4-FFF2-40B4-BE49-F238E27FC236}">
                <a16:creationId xmlns:a16="http://schemas.microsoft.com/office/drawing/2014/main" id="{33CBA631-16C9-B6C2-5DF8-ED83982F0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40428"/>
            <a:ext cx="10058400" cy="34343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0826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A973A-73DA-4B8D-56AF-40641A547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42DD5-40EF-E345-6D5B-00FD17A5EA8A}"/>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descr="A screenshot of a computer screen&#10;&#10;Description automatically generated">
            <a:extLst>
              <a:ext uri="{FF2B5EF4-FFF2-40B4-BE49-F238E27FC236}">
                <a16:creationId xmlns:a16="http://schemas.microsoft.com/office/drawing/2014/main" id="{9426C8FA-DFDF-78B3-9FC4-D724329B1D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33117"/>
            <a:ext cx="10058400" cy="34490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7599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5D4AA-04CC-0A9C-5625-AB5A8BD43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60C4B-085F-08DE-3E3E-8C7BDAE355A1}"/>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descr="A screenshot of a computer&#10;&#10;Description automatically generated">
            <a:extLst>
              <a:ext uri="{FF2B5EF4-FFF2-40B4-BE49-F238E27FC236}">
                <a16:creationId xmlns:a16="http://schemas.microsoft.com/office/drawing/2014/main" id="{EBEB35F2-F034-B90C-8735-A32B85E2F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090010"/>
            <a:ext cx="10058400" cy="35352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26186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6793-16E6-C4D2-7C59-D8CD046291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7E3B1-59B4-9F4F-5CB7-8415AFDC80C6}"/>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descr="A screenshot of a computer&#10;&#10;Description automatically generated">
            <a:extLst>
              <a:ext uri="{FF2B5EF4-FFF2-40B4-BE49-F238E27FC236}">
                <a16:creationId xmlns:a16="http://schemas.microsoft.com/office/drawing/2014/main" id="{BF94CAEE-2F92-276C-40AA-8E29FB2AC3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091309"/>
            <a:ext cx="10058400" cy="353263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528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E5907-1D76-F265-66AE-479EEE6EE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98262-05A0-6BAE-29DA-C50100F445B6}"/>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a:extLst>
              <a:ext uri="{FF2B5EF4-FFF2-40B4-BE49-F238E27FC236}">
                <a16:creationId xmlns:a16="http://schemas.microsoft.com/office/drawing/2014/main" id="{63F19321-B0BA-4FE5-2ABA-3BEF6D88D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663191"/>
            <a:ext cx="10058400" cy="23888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7219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540AC-043D-5C9C-DD75-B0DD8C2D2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E42E0-2304-E042-F87A-6C11AF00ED5F}"/>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5" descr="A screenshot of a computer&#10;&#10;Description automatically generated">
            <a:extLst>
              <a:ext uri="{FF2B5EF4-FFF2-40B4-BE49-F238E27FC236}">
                <a16:creationId xmlns:a16="http://schemas.microsoft.com/office/drawing/2014/main" id="{85B2A270-C390-41D7-862D-597C6B6BD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58463"/>
            <a:ext cx="10058400" cy="39983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24705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F7FEE-5108-93EA-8B3E-E7ECFA7EE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4723B-991E-1466-D5D9-99C68E29AD04}"/>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6" descr="A screenshot of a computer&#10;&#10;Description automatically generated">
            <a:extLst>
              <a:ext uri="{FF2B5EF4-FFF2-40B4-BE49-F238E27FC236}">
                <a16:creationId xmlns:a16="http://schemas.microsoft.com/office/drawing/2014/main" id="{731034F1-57AA-17BB-46CF-7CD051BA8A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679" y="1846263"/>
            <a:ext cx="8882968"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1438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B60E2-4BA8-C010-912C-A19B9CA7F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9C17B-9679-96D2-04F9-5293808C2136}"/>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7" descr="A screenshot of a computer&#10;&#10;Description automatically generated">
            <a:extLst>
              <a:ext uri="{FF2B5EF4-FFF2-40B4-BE49-F238E27FC236}">
                <a16:creationId xmlns:a16="http://schemas.microsoft.com/office/drawing/2014/main" id="{5F561DE0-7E74-3AE3-85EC-99B0AED07A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77654"/>
            <a:ext cx="10058400" cy="39599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99288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10B5D-4A65-3F80-AA15-505B13CD7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01FABE-D3F8-8786-E2F4-CDDDEB8B3A36}"/>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7" name="Content Placeholder 6" descr="A screenshot of a computer&#10;&#10;Description automatically generated">
            <a:extLst>
              <a:ext uri="{FF2B5EF4-FFF2-40B4-BE49-F238E27FC236}">
                <a16:creationId xmlns:a16="http://schemas.microsoft.com/office/drawing/2014/main" id="{75DFB7A3-D2D7-34EB-E75F-59B9CD925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916" y="1846263"/>
            <a:ext cx="9054494"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703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954A9-414A-D5F4-35B4-6A9F1B6FD3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A4681-3A84-9356-E422-CE66BD3E1901}"/>
              </a:ext>
            </a:extLst>
          </p:cNvPr>
          <p:cNvSpPr>
            <a:spLocks noGrp="1"/>
          </p:cNvSpPr>
          <p:nvPr>
            <p:ph type="title"/>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4. Hướng phát triển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68E92D91-8B66-9E85-450F-C9AA3B02119E}"/>
              </a:ext>
            </a:extLst>
          </p:cNvPr>
          <p:cNvSpPr>
            <a:spLocks noGrp="1"/>
          </p:cNvSpPr>
          <p:nvPr>
            <p:ph idx="1"/>
          </p:nvPr>
        </p:nvSpPr>
        <p:spPr/>
        <p:txBody>
          <a:bodyPr>
            <a:normAutofit fontScale="85000" lnSpcReduction="20000"/>
          </a:bodyPr>
          <a:lstStyle/>
          <a:p>
            <a:pPr>
              <a:lnSpc>
                <a:spcPct val="150000"/>
              </a:lnSpc>
            </a:pPr>
            <a:r>
              <a:rPr lang="vi-VN" sz="2000" dirty="0"/>
              <a:t>Cải thiện thêm hệ thống quản lý điểm như thêm vào chức năng tìm kiếm một sinh viên cụ thể trong danh sách, giúp cho giảng viên có thể nhanh chóng xác định sinh viên cần nhập điểm. Ngoài ra cần cải thiện thêm tính năng chọn nhiều sinh viên cùng lúc để giảng viên có thể nhập điểm cho nhiều sinh viên thay vì một sinh viên.</a:t>
            </a:r>
          </a:p>
          <a:p>
            <a:pPr>
              <a:lnSpc>
                <a:spcPct val="150000"/>
              </a:lnSpc>
            </a:pPr>
            <a:r>
              <a:rPr lang="vi-VN" sz="2000" dirty="0"/>
              <a:t>Tìm hiểu và phát triển thêm chức năng thông báo mỗi khi có kết quả học tập mới được công bố giúp cho sinh viên nhận được tin tức một cách sớm nhất, cụ thể hơn thì sẽ thêm vào một biểu tượng thông báo sẽ hoạt động theo thời gian thực, để khi có kết quả mới nhất đến từ hệ thống thì biểu tượng sẽ hiển thị thông báo đó đến sinh viên.</a:t>
            </a:r>
          </a:p>
          <a:p>
            <a:pPr>
              <a:lnSpc>
                <a:spcPct val="150000"/>
              </a:lnSpc>
            </a:pPr>
            <a:r>
              <a:rPr lang="vi-VN" sz="2000" dirty="0"/>
              <a:t>Gia tăng khả năng bảo mật cho hệ thống, cụ thể là trong các quá trình truy suất dữ liệu và đăng nhập tài khoản.</a:t>
            </a:r>
          </a:p>
        </p:txBody>
      </p:sp>
    </p:spTree>
    <p:extLst>
      <p:ext uri="{BB962C8B-B14F-4D97-AF65-F5344CB8AC3E}">
        <p14:creationId xmlns:p14="http://schemas.microsoft.com/office/powerpoint/2010/main" val="148804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EEAF-FCFB-F6F8-1DEC-ECFCE33E6F54}"/>
              </a:ext>
            </a:extLst>
          </p:cNvPr>
          <p:cNvSpPr>
            <a:spLocks noGrp="1"/>
          </p:cNvSpPr>
          <p:nvPr>
            <p:ph type="title"/>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NỘI DUNG ĐỒ ÁN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51D9A56-CA97-FA71-B91B-B9083768E911}"/>
              </a:ext>
            </a:extLst>
          </p:cNvPr>
          <p:cNvSpPr>
            <a:spLocks noGrp="1"/>
          </p:cNvSpPr>
          <p:nvPr>
            <p:ph idx="1"/>
          </p:nvPr>
        </p:nvSpPr>
        <p:spPr/>
        <p:txBody>
          <a:bodyPr/>
          <a:lstStyle/>
          <a:p>
            <a:pPr marL="514350" indent="-514350">
              <a:lnSpc>
                <a:spcPct val="150000"/>
              </a:lnSpc>
              <a:buFont typeface="+mj-lt"/>
              <a:buAutoNum type="arabicPeriod"/>
            </a:pPr>
            <a:r>
              <a:rPr lang="vi-VN" dirty="0"/>
              <a:t>Cơ sở lý thuyết</a:t>
            </a:r>
          </a:p>
          <a:p>
            <a:pPr marL="514350" indent="-514350">
              <a:lnSpc>
                <a:spcPct val="150000"/>
              </a:lnSpc>
              <a:buFont typeface="+mj-lt"/>
              <a:buAutoNum type="arabicPeriod"/>
            </a:pPr>
            <a:r>
              <a:rPr lang="vi-VN" dirty="0"/>
              <a:t>Xây dựng hệ thống</a:t>
            </a:r>
          </a:p>
          <a:p>
            <a:pPr marL="514350" indent="-514350">
              <a:lnSpc>
                <a:spcPct val="150000"/>
              </a:lnSpc>
              <a:buFont typeface="+mj-lt"/>
              <a:buAutoNum type="arabicPeriod"/>
            </a:pPr>
            <a:r>
              <a:rPr lang="vi-VN" dirty="0"/>
              <a:t>Kết quả đạt được</a:t>
            </a:r>
          </a:p>
          <a:p>
            <a:pPr marL="514350" indent="-514350">
              <a:lnSpc>
                <a:spcPct val="150000"/>
              </a:lnSpc>
              <a:buFont typeface="+mj-lt"/>
              <a:buAutoNum type="arabicPeriod"/>
            </a:pPr>
            <a:r>
              <a:rPr lang="vi-VN" dirty="0"/>
              <a:t>Hướng phát triển</a:t>
            </a:r>
            <a:endParaRPr lang="en-US" dirty="0"/>
          </a:p>
        </p:txBody>
      </p:sp>
    </p:spTree>
    <p:extLst>
      <p:ext uri="{BB962C8B-B14F-4D97-AF65-F5344CB8AC3E}">
        <p14:creationId xmlns:p14="http://schemas.microsoft.com/office/powerpoint/2010/main" val="368560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375E3-9254-A827-CD04-2906F2743A5F}"/>
              </a:ext>
            </a:extLst>
          </p:cNvPr>
          <p:cNvSpPr txBox="1"/>
          <p:nvPr/>
        </p:nvSpPr>
        <p:spPr>
          <a:xfrm>
            <a:off x="2840140" y="3044279"/>
            <a:ext cx="6511719" cy="769441"/>
          </a:xfrm>
          <a:prstGeom prst="rect">
            <a:avLst/>
          </a:prstGeom>
          <a:noFill/>
        </p:spPr>
        <p:txBody>
          <a:bodyPr wrap="none" rtlCol="0">
            <a:spAutoFit/>
          </a:bodyPr>
          <a:lstStyle/>
          <a:p>
            <a:r>
              <a:rPr lang="vi-VN" sz="4400" dirty="0">
                <a:latin typeface="Tahoma" panose="020B0604030504040204" pitchFamily="34" charset="0"/>
                <a:ea typeface="Tahoma" panose="020B0604030504040204" pitchFamily="34" charset="0"/>
                <a:cs typeface="Tahoma" panose="020B0604030504040204" pitchFamily="34" charset="0"/>
              </a:rPr>
              <a:t>THANKS FOR LISTENING</a:t>
            </a:r>
            <a:endParaRPr lang="en-US" sz="4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0453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F222-1E3D-B264-05E7-CB60A790890B}"/>
              </a:ext>
            </a:extLst>
          </p:cNvPr>
          <p:cNvSpPr>
            <a:spLocks noGrp="1"/>
          </p:cNvSpPr>
          <p:nvPr>
            <p:ph type="title"/>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1. Cơ sở lý thuyết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B098692-3260-F127-C9DE-E52F56FC38C9}"/>
              </a:ext>
            </a:extLst>
          </p:cNvPr>
          <p:cNvSpPr>
            <a:spLocks noGrp="1"/>
          </p:cNvSpPr>
          <p:nvPr>
            <p:ph idx="1"/>
          </p:nvPr>
        </p:nvSpPr>
        <p:spPr/>
        <p:txBody>
          <a:bodyPr>
            <a:normAutofit fontScale="92500" lnSpcReduction="20000"/>
          </a:bodyPr>
          <a:lstStyle/>
          <a:p>
            <a:pPr>
              <a:lnSpc>
                <a:spcPct val="150000"/>
              </a:lnSpc>
            </a:pPr>
            <a:r>
              <a:rPr lang="vi-VN" b="1" dirty="0"/>
              <a:t>HTML</a:t>
            </a:r>
            <a:r>
              <a:rPr lang="vi-VN" dirty="0"/>
              <a:t> là ngôn ngữ đánh dấu được sử dụng để tạo và cấu trúc nội dung trên web. HTML định nghĩa cách các phần tử trên trang web được hiển thị và liên kết với nhau.</a:t>
            </a:r>
          </a:p>
          <a:p>
            <a:pPr>
              <a:lnSpc>
                <a:spcPct val="150000"/>
              </a:lnSpc>
            </a:pPr>
            <a:r>
              <a:rPr lang="vi-VN" b="1" dirty="0"/>
              <a:t>CSS</a:t>
            </a:r>
            <a:r>
              <a:rPr lang="vi-VN" dirty="0"/>
              <a:t> là ngôn ngữ dùng để định dạng các phần tử được tạo ra bới ngôn ngữ HTML. CSS giúp bạn tách biệt nội dung giữa các phần tử với nhau làm cho việc phát triển và bảo trì trang web trở nên dễ dàng hơn.</a:t>
            </a:r>
          </a:p>
          <a:p>
            <a:pPr>
              <a:lnSpc>
                <a:spcPct val="150000"/>
              </a:lnSpc>
            </a:pPr>
            <a:r>
              <a:rPr lang="vi-VN" b="1" dirty="0"/>
              <a:t>JavaScript</a:t>
            </a:r>
            <a:r>
              <a:rPr lang="vi-VN" dirty="0"/>
              <a:t> là ngôn ngữ lập trình bên phía người dùng(client) được dùng để tạo ra các tính năng động và tương tác dành cho trang web. JavaScript chạy trên trình duyệt của người dùng và giúp trang web trở nên sống động, có thể phản hồi ngay lập tức với hành động của người dùng.</a:t>
            </a:r>
          </a:p>
        </p:txBody>
      </p:sp>
    </p:spTree>
    <p:extLst>
      <p:ext uri="{BB962C8B-B14F-4D97-AF65-F5344CB8AC3E}">
        <p14:creationId xmlns:p14="http://schemas.microsoft.com/office/powerpoint/2010/main" val="398676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CCFB-8DAA-3F11-D2FB-37BBB47E8FEE}"/>
              </a:ext>
            </a:extLst>
          </p:cNvPr>
          <p:cNvSpPr>
            <a:spLocks noGrp="1"/>
          </p:cNvSpPr>
          <p:nvPr>
            <p:ph type="title"/>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1. Cơ sở lý thuyết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B056AA0C-91A6-0A0D-3BBA-1C851E6C2890}"/>
              </a:ext>
            </a:extLst>
          </p:cNvPr>
          <p:cNvSpPr>
            <a:spLocks noGrp="1"/>
          </p:cNvSpPr>
          <p:nvPr>
            <p:ph idx="1"/>
          </p:nvPr>
        </p:nvSpPr>
        <p:spPr/>
        <p:txBody>
          <a:bodyPr>
            <a:normAutofit fontScale="92500" lnSpcReduction="20000"/>
          </a:bodyPr>
          <a:lstStyle/>
          <a:p>
            <a:pPr>
              <a:lnSpc>
                <a:spcPct val="150000"/>
              </a:lnSpc>
            </a:pPr>
            <a:r>
              <a:rPr lang="vi-VN" b="1" dirty="0"/>
              <a:t>Bootstrap</a:t>
            </a:r>
            <a:r>
              <a:rPr lang="vi-VN" dirty="0"/>
              <a:t> là một framework của CSS giúp cho việc xây dựng giao diện trang web nhanh chóng và dễ dàng. Bootstrap cung cấp các thành phần giao diện như bảng, nút bấm, thanh điều hướng và các công cụ JavaScript hỗ trợ tính năng như thả xuống, hộp thoại.</a:t>
            </a:r>
          </a:p>
          <a:p>
            <a:pPr>
              <a:lnSpc>
                <a:spcPct val="150000"/>
              </a:lnSpc>
            </a:pPr>
            <a:r>
              <a:rPr lang="vi-VN" b="1" dirty="0"/>
              <a:t>PHP</a:t>
            </a:r>
            <a:r>
              <a:rPr lang="vi-VN" dirty="0"/>
              <a:t> là ngôn ngữ lập trình bên phía máy chủ(server) được sử dụng để phát triển các trang web động, chạy trên máy chủ. PHP cho phép xử lý dữ liệu từ form, tương tác với cơ sở dữ liệu và tạo ra các trang web có nội dung thay đổi.</a:t>
            </a:r>
          </a:p>
          <a:p>
            <a:pPr>
              <a:lnSpc>
                <a:spcPct val="150000"/>
              </a:lnSpc>
            </a:pPr>
            <a:r>
              <a:rPr lang="vi-VN" b="1" dirty="0"/>
              <a:t>XML</a:t>
            </a:r>
            <a:r>
              <a:rPr lang="vi-VN" dirty="0"/>
              <a:t> là ngôn ngữ đánh dấu được sử dụng để lưu trữ và truyền tải dữ liệu. XML cho phép người dùng tự định nghĩa cấu trúc dữ liệu theo cách riêng và rất linh hoạt, có thể dễ dàng xử lý dữ liệu giữa các hệ thống khác nhau.</a:t>
            </a:r>
            <a:endParaRPr lang="en-US" dirty="0"/>
          </a:p>
        </p:txBody>
      </p:sp>
    </p:spTree>
    <p:extLst>
      <p:ext uri="{BB962C8B-B14F-4D97-AF65-F5344CB8AC3E}">
        <p14:creationId xmlns:p14="http://schemas.microsoft.com/office/powerpoint/2010/main" val="124539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46A4C-3AB0-239C-81B7-5954C664A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999EE-1A91-31BD-4404-6E9A6B774B07}"/>
              </a:ext>
            </a:extLst>
          </p:cNvPr>
          <p:cNvSpPr>
            <a:spLocks noGrp="1"/>
          </p:cNvSpPr>
          <p:nvPr>
            <p:ph type="title"/>
          </p:nvPr>
        </p:nvSpPr>
        <p:spPr/>
        <p:txBody>
          <a:bodyPr/>
          <a:lstStyle/>
          <a:p>
            <a:r>
              <a:rPr lang="vi-VN" dirty="0">
                <a:latin typeface="Tahoma" panose="020B0604030504040204" pitchFamily="34" charset="0"/>
                <a:ea typeface="Tahoma" panose="020B0604030504040204" pitchFamily="34" charset="0"/>
                <a:cs typeface="Tahoma" panose="020B0604030504040204" pitchFamily="34" charset="0"/>
              </a:rPr>
              <a:t>2. Xây dựng hệ thống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F4A27FE1-EC9C-4290-627D-A07EC815E05D}"/>
              </a:ext>
            </a:extLst>
          </p:cNvPr>
          <p:cNvSpPr>
            <a:spLocks noGrp="1"/>
          </p:cNvSpPr>
          <p:nvPr>
            <p:ph idx="1"/>
          </p:nvPr>
        </p:nvSpPr>
        <p:spPr/>
        <p:txBody>
          <a:bodyPr>
            <a:normAutofit/>
          </a:bodyPr>
          <a:lstStyle/>
          <a:p>
            <a:pPr marL="0" indent="0">
              <a:lnSpc>
                <a:spcPct val="150000"/>
              </a:lnSpc>
              <a:buNone/>
            </a:pPr>
            <a:r>
              <a:rPr lang="vi-VN" sz="1900" b="1" dirty="0"/>
              <a:t>Giao diện web bao gồm các trang chính:</a:t>
            </a:r>
          </a:p>
          <a:p>
            <a:pPr>
              <a:lnSpc>
                <a:spcPct val="150000"/>
              </a:lnSpc>
              <a:buFont typeface="Wingdings" panose="05000000000000000000" pitchFamily="2" charset="2"/>
              <a:buChar char="§"/>
            </a:pPr>
            <a:r>
              <a:rPr lang="vi-VN" sz="1900" dirty="0"/>
              <a:t> trang chủ dùng để hiển thị danh sách kết quả học tập của sinh viên.</a:t>
            </a:r>
            <a:endParaRPr lang="vi-VN" sz="1900" b="1" dirty="0"/>
          </a:p>
          <a:p>
            <a:pPr>
              <a:lnSpc>
                <a:spcPct val="150000"/>
              </a:lnSpc>
              <a:buFont typeface="Wingdings" panose="05000000000000000000" pitchFamily="2" charset="2"/>
              <a:buChar char="§"/>
            </a:pPr>
            <a:r>
              <a:rPr lang="vi-VN" sz="1900" dirty="0"/>
              <a:t> Trang đăng nhập để xác nhận danh tính của người dùng.</a:t>
            </a:r>
          </a:p>
          <a:p>
            <a:pPr>
              <a:lnSpc>
                <a:spcPct val="150000"/>
              </a:lnSpc>
              <a:buFont typeface="Wingdings" panose="05000000000000000000" pitchFamily="2" charset="2"/>
              <a:buChar char="§"/>
            </a:pPr>
            <a:r>
              <a:rPr lang="vi-VN" sz="1900" dirty="0"/>
              <a:t> trang đăng ký môn dành cho sinh viên.</a:t>
            </a:r>
          </a:p>
          <a:p>
            <a:pPr>
              <a:lnSpc>
                <a:spcPct val="150000"/>
              </a:lnSpc>
              <a:buFont typeface="Wingdings" panose="05000000000000000000" pitchFamily="2" charset="2"/>
              <a:buChar char="§"/>
            </a:pPr>
            <a:r>
              <a:rPr lang="vi-VN" sz="1900" dirty="0"/>
              <a:t>  trang quản lý điểm dành cho giảng viên.</a:t>
            </a:r>
          </a:p>
          <a:p>
            <a:pPr>
              <a:lnSpc>
                <a:spcPct val="150000"/>
              </a:lnSpc>
              <a:buFont typeface="Wingdings" panose="05000000000000000000" pitchFamily="2" charset="2"/>
              <a:buChar char="§"/>
            </a:pPr>
            <a:r>
              <a:rPr lang="vi-VN" sz="1900" dirty="0"/>
              <a:t>  trang quản trị viên với các chức năng quản lý môn học, lớp học, học kỳ, sinh viên, giảng viên, phân công lịch giảng dạy.</a:t>
            </a:r>
            <a:endParaRPr lang="en-US" sz="1900" dirty="0"/>
          </a:p>
        </p:txBody>
      </p:sp>
    </p:spTree>
    <p:extLst>
      <p:ext uri="{BB962C8B-B14F-4D97-AF65-F5344CB8AC3E}">
        <p14:creationId xmlns:p14="http://schemas.microsoft.com/office/powerpoint/2010/main" val="250270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A4E6E-BC1B-F370-BC6A-DB323E3F8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96BAB-25A2-8F0B-15BF-5997DB8BF471}"/>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2. Xây dựng hệ thống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F0724CC-2D9B-65A6-DEDF-46C07B174962}"/>
              </a:ext>
            </a:extLst>
          </p:cNvPr>
          <p:cNvSpPr>
            <a:spLocks noGrp="1"/>
          </p:cNvSpPr>
          <p:nvPr>
            <p:ph idx="1"/>
          </p:nvPr>
        </p:nvSpPr>
        <p:spPr/>
        <p:txBody>
          <a:bodyPr>
            <a:normAutofit/>
          </a:bodyPr>
          <a:lstStyle/>
          <a:p>
            <a:pPr>
              <a:lnSpc>
                <a:spcPct val="150000"/>
              </a:lnSpc>
            </a:pPr>
            <a:r>
              <a:rPr lang="vi-VN" sz="2000" b="1"/>
              <a:t>Tổ chức lưu trữ dữ liệu:</a:t>
            </a:r>
          </a:p>
          <a:p>
            <a:pPr>
              <a:lnSpc>
                <a:spcPct val="150000"/>
              </a:lnSpc>
            </a:pPr>
            <a:endParaRPr lang="vi-VN" sz="2000" b="1" dirty="0"/>
          </a:p>
        </p:txBody>
      </p:sp>
      <p:pic>
        <p:nvPicPr>
          <p:cNvPr id="1030" name="Picture 6">
            <a:extLst>
              <a:ext uri="{FF2B5EF4-FFF2-40B4-BE49-F238E27FC236}">
                <a16:creationId xmlns:a16="http://schemas.microsoft.com/office/drawing/2014/main" id="{59FE5FB0-B920-E550-8C11-E970E610A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94052"/>
            <a:ext cx="9413158" cy="39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75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CB513-CBAF-3B48-B3C2-CF8CFA702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49E9E-4730-D4AB-63D3-3B349D32750E}"/>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13" name="Content Placeholder 5" descr="A screenshot of a computer&#10;&#10;Description automatically generated">
            <a:extLst>
              <a:ext uri="{FF2B5EF4-FFF2-40B4-BE49-F238E27FC236}">
                <a16:creationId xmlns:a16="http://schemas.microsoft.com/office/drawing/2014/main" id="{847C610F-783C-F554-F000-5B311528D4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621" y="1846263"/>
            <a:ext cx="9795084"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8957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4D5FF-1E99-E161-EAB6-93CBABE28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D730EB-88D5-EC58-2EC3-8593DA7F319F}"/>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6" descr="A screenshot of a computer&#10;&#10;Description automatically generated">
            <a:extLst>
              <a:ext uri="{FF2B5EF4-FFF2-40B4-BE49-F238E27FC236}">
                <a16:creationId xmlns:a16="http://schemas.microsoft.com/office/drawing/2014/main" id="{9AB19174-38EF-FD53-7A04-6E6C70F420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177" y="1846263"/>
            <a:ext cx="9553971" cy="40227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07655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B2667-09A8-0D0B-96ED-C35622FCB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83FC-2796-EB62-636C-E694D71EB66B}"/>
              </a:ext>
            </a:extLst>
          </p:cNvPr>
          <p:cNvSpPr>
            <a:spLocks noGrp="1"/>
          </p:cNvSpPr>
          <p:nvPr>
            <p:ph type="title"/>
          </p:nvPr>
        </p:nvSpPr>
        <p:spPr/>
        <p:txBody>
          <a:bodyPr/>
          <a:lstStyle/>
          <a:p>
            <a:r>
              <a:rPr lang="vi-VN">
                <a:latin typeface="Tahoma" panose="020B0604030504040204" pitchFamily="34" charset="0"/>
                <a:ea typeface="Tahoma" panose="020B0604030504040204" pitchFamily="34" charset="0"/>
                <a:cs typeface="Tahoma" panose="020B0604030504040204" pitchFamily="34" charset="0"/>
              </a:rPr>
              <a:t>3. Kết quả đạt được</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6" name="Content Placeholder 7" descr="A screenshot of a computer&#10;&#10;Description automatically generated">
            <a:extLst>
              <a:ext uri="{FF2B5EF4-FFF2-40B4-BE49-F238E27FC236}">
                <a16:creationId xmlns:a16="http://schemas.microsoft.com/office/drawing/2014/main" id="{9C1988A9-C4E8-F1E4-9E05-3A34FC79D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44300"/>
            <a:ext cx="10058400" cy="34266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873231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138</TotalTime>
  <Words>755</Words>
  <Application>Microsoft Office PowerPoint</Application>
  <PresentationFormat>Widescreen</PresentationFormat>
  <Paragraphs>44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Calibri Light</vt:lpstr>
      <vt:lpstr>Tahoma</vt:lpstr>
      <vt:lpstr>Wingdings</vt:lpstr>
      <vt:lpstr>Retrospect</vt:lpstr>
      <vt:lpstr>TÌM HIỂU NGÔN NGỮ XML VÀ XÂY DỰNG ỨNG DỤNG WEB QUẢN LÝ KẾT QUẢ HỌC TẬP SINH VIÊN</vt:lpstr>
      <vt:lpstr>NỘI DUNG ĐỒ ÁN</vt:lpstr>
      <vt:lpstr>1. Cơ sở lý thuyết</vt:lpstr>
      <vt:lpstr>1. Cơ sở lý thuyết</vt:lpstr>
      <vt:lpstr>2. Xây dựng hệ thống</vt:lpstr>
      <vt:lpstr>2. Xây dựng hệ thống</vt:lpstr>
      <vt:lpstr>3. Kết quả đạt được</vt:lpstr>
      <vt:lpstr>3. Kết quả đạt được</vt:lpstr>
      <vt:lpstr>3. Kết quả đạt được</vt:lpstr>
      <vt:lpstr>3. Kết quả đạt được</vt:lpstr>
      <vt:lpstr>3. Kết quả đạt được</vt:lpstr>
      <vt:lpstr>3. Kết quả đạt được</vt:lpstr>
      <vt:lpstr>3. Kết quả đạt được</vt:lpstr>
      <vt:lpstr>3. Kết quả đạt được</vt:lpstr>
      <vt:lpstr>3. Kết quả đạt được</vt:lpstr>
      <vt:lpstr>3. Kết quả đạt được</vt:lpstr>
      <vt:lpstr>3. Kết quả đạt được</vt:lpstr>
      <vt:lpstr>3. Kết quả đạt được</vt:lpstr>
      <vt:lpstr>4.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quoc khang</dc:creator>
  <cp:lastModifiedBy>quoc khang</cp:lastModifiedBy>
  <cp:revision>2</cp:revision>
  <dcterms:created xsi:type="dcterms:W3CDTF">2025-01-16T15:52:20Z</dcterms:created>
  <dcterms:modified xsi:type="dcterms:W3CDTF">2025-01-16T18:11:11Z</dcterms:modified>
</cp:coreProperties>
</file>