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6"/>
  </p:handoutMasterIdLst>
  <p:sldIdLst>
    <p:sldId id="342" r:id="rId3"/>
    <p:sldId id="359" r:id="rId5"/>
    <p:sldId id="375" r:id="rId6"/>
    <p:sldId id="378" r:id="rId7"/>
    <p:sldId id="376" r:id="rId8"/>
    <p:sldId id="385" r:id="rId9"/>
    <p:sldId id="388" r:id="rId10"/>
    <p:sldId id="384" r:id="rId11"/>
    <p:sldId id="383" r:id="rId12"/>
    <p:sldId id="397" r:id="rId13"/>
    <p:sldId id="398" r:id="rId14"/>
    <p:sldId id="387" r:id="rId15"/>
    <p:sldId id="379" r:id="rId16"/>
    <p:sldId id="389" r:id="rId17"/>
    <p:sldId id="390" r:id="rId18"/>
    <p:sldId id="391" r:id="rId19"/>
    <p:sldId id="394" r:id="rId20"/>
    <p:sldId id="377" r:id="rId21"/>
    <p:sldId id="392" r:id="rId22"/>
    <p:sldId id="393" r:id="rId23"/>
    <p:sldId id="396" r:id="rId24"/>
    <p:sldId id="3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0A1B5D5-9B99-4C35-A422-299274C87663}"/>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78" d="100"/>
          <a:sy n="78"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ustomXml" Target="../customXml/item3.xml"/><Relationship Id="rId31" Type="http://schemas.openxmlformats.org/officeDocument/2006/relationships/customXml" Target="../customXml/item2.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srcRect/>
          <a:stretch>
            <a:fillRect/>
          </a:stretch>
        </p:blipFill>
        <p:spPr>
          <a:xfrm>
            <a:off x="3" y="1"/>
            <a:ext cx="12192003" cy="6857999"/>
          </a:xfrm>
          <a:prstGeom prst="rect">
            <a:avLst/>
          </a:prstGeom>
        </p:spPr>
      </p:pic>
      <p:sp>
        <p:nvSpPr>
          <p:cNvPr id="2" name="Title 1"/>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endParaRPr lang="en-US" dirty="0"/>
          </a:p>
        </p:txBody>
      </p:sp>
      <p:sp>
        <p:nvSpPr>
          <p:cNvPr id="12" name="Subtitle 2"/>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Arial Nova" panose="020B0504020202020204"/>
              <a:ea typeface="+mn-ea"/>
              <a:cs typeface="+mn-cs"/>
            </a:endParaRPr>
          </a:p>
        </p:txBody>
      </p:sp>
      <p:sp>
        <p:nvSpPr>
          <p:cNvPr id="2" name="Title 1"/>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0" name="Picture Placeholder 9"/>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8960" indent="-285750">
              <a:lnSpc>
                <a:spcPct val="120000"/>
              </a:lnSpc>
              <a:spcBef>
                <a:spcPts val="1000"/>
              </a:spcBef>
              <a:spcAft>
                <a:spcPts val="600"/>
              </a:spcAft>
              <a:buClr>
                <a:schemeClr val="accent3"/>
              </a:buClr>
              <a:buFont typeface="Arial" panose="020B0604020202020204" pitchFamily="34" charset="0"/>
              <a:buChar char="•"/>
              <a:defRPr sz="1800" spc="0"/>
            </a:lvl2pPr>
            <a:lvl3pPr marL="861695" indent="-285750">
              <a:lnSpc>
                <a:spcPct val="120000"/>
              </a:lnSpc>
              <a:spcBef>
                <a:spcPts val="1000"/>
              </a:spcBef>
              <a:spcAft>
                <a:spcPts val="600"/>
              </a:spcAft>
              <a:buClr>
                <a:schemeClr val="accent3"/>
              </a:buClr>
              <a:buFont typeface="Arial" panose="020B0604020202020204" pitchFamily="34" charset="0"/>
              <a:buChar char="•"/>
              <a:defRPr sz="1800" spc="0"/>
            </a:lvl3pPr>
            <a:lvl4pPr marL="1151890"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cxnSp>
        <p:nvCxnSpPr>
          <p:cNvPr id="4" name="Straight Connector 3"/>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Arial Nova" panose="020B0504020202020204"/>
              <a:ea typeface="+mn-ea"/>
              <a:cs typeface="+mn-cs"/>
            </a:endParaRPr>
          </a:p>
        </p:txBody>
      </p:sp>
      <p:cxnSp>
        <p:nvCxnSpPr>
          <p:cNvPr id="4" name="Straight Connector 3"/>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9" name="Content Placeholder 4"/>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8960" indent="-285750">
              <a:lnSpc>
                <a:spcPct val="120000"/>
              </a:lnSpc>
              <a:spcBef>
                <a:spcPts val="1000"/>
              </a:spcBef>
              <a:spcAft>
                <a:spcPts val="600"/>
              </a:spcAft>
              <a:buClr>
                <a:schemeClr val="accent3"/>
              </a:buClr>
              <a:buFont typeface="Arial" panose="020B0604020202020204" pitchFamily="34" charset="0"/>
              <a:buChar char="•"/>
              <a:defRPr sz="1800" spc="0"/>
            </a:lvl2pPr>
            <a:lvl3pPr marL="861695" indent="-285750">
              <a:lnSpc>
                <a:spcPct val="120000"/>
              </a:lnSpc>
              <a:spcBef>
                <a:spcPts val="1000"/>
              </a:spcBef>
              <a:spcAft>
                <a:spcPts val="600"/>
              </a:spcAft>
              <a:buClr>
                <a:schemeClr val="accent3"/>
              </a:buClr>
              <a:buFont typeface="Arial" panose="020B0604020202020204" pitchFamily="34" charset="0"/>
              <a:buChar char="•"/>
              <a:defRPr sz="1800" spc="0"/>
            </a:lvl3pPr>
            <a:lvl4pPr marL="1151890"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2" name="Table Placeholder 11"/>
          <p:cNvSpPr>
            <a:spLocks noGrp="1"/>
          </p:cNvSpPr>
          <p:nvPr>
            <p:ph type="tbl" sz="quarter" idx="37" hasCustomPrompt="1"/>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9" name="Content Placeholder 4"/>
          <p:cNvSpPr>
            <a:spLocks noGrp="1"/>
          </p:cNvSpPr>
          <p:nvPr>
            <p:ph sz="quarter" idx="36" hasCustomPrompt="1"/>
          </p:nvPr>
        </p:nvSpPr>
        <p:spPr>
          <a:xfrm>
            <a:off x="814302" y="2465535"/>
            <a:ext cx="7303538" cy="3427265"/>
          </a:xfrm>
        </p:spPr>
        <p:txBody>
          <a:bodyPr/>
          <a:lstStyle>
            <a:lvl1pPr marL="283210" indent="-283210">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7055" indent="-283210">
              <a:lnSpc>
                <a:spcPct val="120000"/>
              </a:lnSpc>
              <a:spcBef>
                <a:spcPts val="500"/>
              </a:spcBef>
              <a:buClr>
                <a:schemeClr val="accent3"/>
              </a:buClr>
              <a:defRPr sz="1800" spc="0"/>
            </a:lvl2pPr>
            <a:lvl3pPr marL="859790" indent="-283210">
              <a:lnSpc>
                <a:spcPct val="120000"/>
              </a:lnSpc>
              <a:spcBef>
                <a:spcPts val="500"/>
              </a:spcBef>
              <a:buClr>
                <a:schemeClr val="accent3"/>
              </a:buClr>
              <a:defRPr sz="1800" spc="0"/>
            </a:lvl3pPr>
            <a:lvl4pPr marL="1151890">
              <a:lnSpc>
                <a:spcPct val="120000"/>
              </a:lnSpc>
              <a:spcBef>
                <a:spcPts val="500"/>
              </a:spcBef>
              <a:buClr>
                <a:schemeClr val="accent3"/>
              </a:buClr>
              <a:defRPr sz="1800" spc="0"/>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0" name="Content Placeholder 9"/>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0" name="Table Placeholder 9"/>
          <p:cNvSpPr>
            <a:spLocks noGrp="1"/>
          </p:cNvSpPr>
          <p:nvPr>
            <p:ph type="tbl" sz="quarter" idx="13" hasCustomPrompt="1"/>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4575462" y="4137"/>
            <a:ext cx="7616537" cy="6853863"/>
            <a:chOff x="4575462" y="4137"/>
            <a:chExt cx="7616537" cy="6853863"/>
          </a:xfrm>
        </p:grpSpPr>
        <p:grpSp>
          <p:nvGrpSpPr>
            <p:cNvPr id="16" name="Group 15"/>
            <p:cNvGrpSpPr/>
            <p:nvPr/>
          </p:nvGrpSpPr>
          <p:grpSpPr>
            <a:xfrm>
              <a:off x="4575462" y="691665"/>
              <a:ext cx="364018" cy="857035"/>
              <a:chOff x="468157" y="1144246"/>
              <a:chExt cx="364018" cy="857035"/>
            </a:xfrm>
          </p:grpSpPr>
          <p:sp>
            <p:nvSpPr>
              <p:cNvPr id="27" name="Oval 26"/>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p:cNvPicPr>
              <a:picLocks noChangeAspect="1"/>
            </p:cNvPicPr>
            <p:nvPr userDrawn="1"/>
          </p:nvPicPr>
          <p:blipFill rotWithShape="1">
            <a:blip r:embed="rId2" cstate="screen"/>
            <a:srcRect/>
            <a:stretch>
              <a:fillRect/>
            </a:stretch>
          </p:blipFill>
          <p:spPr>
            <a:xfrm>
              <a:off x="6542796" y="4137"/>
              <a:ext cx="5649203" cy="6853863"/>
            </a:xfrm>
            <a:prstGeom prst="rect">
              <a:avLst/>
            </a:prstGeom>
          </p:spPr>
        </p:pic>
      </p:grpSp>
      <p:sp>
        <p:nvSpPr>
          <p:cNvPr id="2" name="Title 1"/>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endParaRPr lang="en-US" dirty="0"/>
          </a:p>
        </p:txBody>
      </p:sp>
      <p:sp>
        <p:nvSpPr>
          <p:cNvPr id="7" name="Content Placeholder 6"/>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6" name="Straight Connector 5"/>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srcRect/>
          <a:stretch>
            <a:fillRect/>
          </a:stretch>
        </p:blipFill>
        <p:spPr>
          <a:xfrm>
            <a:off x="3" y="1"/>
            <a:ext cx="12192003" cy="6857999"/>
          </a:xfrm>
          <a:prstGeom prst="rect">
            <a:avLst/>
          </a:prstGeom>
        </p:spPr>
      </p:pic>
      <p:sp>
        <p:nvSpPr>
          <p:cNvPr id="2" name="Title 1"/>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0" y="-6350"/>
            <a:ext cx="12185769" cy="6864350"/>
            <a:chOff x="0" y="-6350"/>
            <a:chExt cx="12185769" cy="6864350"/>
          </a:xfrm>
        </p:grpSpPr>
        <p:sp>
          <p:nvSpPr>
            <p:cNvPr id="4" name="Rectangle 3"/>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p:cNvPicPr>
              <a:picLocks noChangeAspect="1"/>
            </p:cNvPicPr>
            <p:nvPr/>
          </p:nvPicPr>
          <p:blipFill rotWithShape="1">
            <a:blip r:embed="rId2" cstate="screen"/>
            <a:srcRect/>
            <a:stretch>
              <a:fillRect/>
            </a:stretch>
          </p:blipFill>
          <p:spPr>
            <a:xfrm rot="5400000">
              <a:off x="5750267" y="410125"/>
              <a:ext cx="6845628" cy="6025377"/>
            </a:xfrm>
            <a:prstGeom prst="rect">
              <a:avLst/>
            </a:prstGeom>
          </p:spPr>
        </p:pic>
        <p:grpSp>
          <p:nvGrpSpPr>
            <p:cNvPr id="7" name="Group 6"/>
            <p:cNvGrpSpPr/>
            <p:nvPr/>
          </p:nvGrpSpPr>
          <p:grpSpPr>
            <a:xfrm rot="10800000">
              <a:off x="5304704" y="259572"/>
              <a:ext cx="584267" cy="390181"/>
              <a:chOff x="1876516" y="596691"/>
              <a:chExt cx="584267" cy="390181"/>
            </a:xfrm>
          </p:grpSpPr>
          <p:sp>
            <p:nvSpPr>
              <p:cNvPr id="8" name="Oval 7"/>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endParaRPr lang="en-US" dirty="0"/>
          </a:p>
        </p:txBody>
      </p:sp>
      <p:sp>
        <p:nvSpPr>
          <p:cNvPr id="7" name="Subtitle 2"/>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endParaRPr lang="en-US" dirty="0"/>
          </a:p>
        </p:txBody>
      </p:sp>
      <p:sp>
        <p:nvSpPr>
          <p:cNvPr id="8" name="Subtitle 2"/>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10" name="Picture Placeholder 9"/>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p:cNvPicPr>
            <a:picLocks noChangeAspect="1"/>
          </p:cNvPicPr>
          <p:nvPr userDrawn="1"/>
        </p:nvPicPr>
        <p:blipFill rotWithShape="1">
          <a:blip r:embed="rId2" cstate="screen"/>
          <a:srcRect/>
          <a:stretch>
            <a:fillRect/>
          </a:stretch>
        </p:blipFill>
        <p:spPr>
          <a:xfrm>
            <a:off x="0" y="-6350"/>
            <a:ext cx="2356339" cy="6853863"/>
          </a:xfrm>
          <a:prstGeom prst="rect">
            <a:avLst/>
          </a:prstGeom>
        </p:spPr>
      </p:pic>
      <p:sp>
        <p:nvSpPr>
          <p:cNvPr id="5" name="Rectangle 4"/>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3" name="Content Placeholder 12"/>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p:cNvGrpSpPr/>
          <p:nvPr userDrawn="1"/>
        </p:nvGrpSpPr>
        <p:grpSpPr>
          <a:xfrm>
            <a:off x="3" y="2"/>
            <a:ext cx="12191997" cy="6857998"/>
            <a:chOff x="3" y="2"/>
            <a:chExt cx="12191997" cy="6857998"/>
          </a:xfrm>
        </p:grpSpPr>
        <p:sp>
          <p:nvSpPr>
            <p:cNvPr id="21" name="Rectangle 20"/>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cstate="screen"/>
            <a:srcRect/>
            <a:stretch>
              <a:fillRect/>
            </a:stretch>
          </p:blipFill>
          <p:spPr>
            <a:xfrm>
              <a:off x="3" y="2"/>
              <a:ext cx="12191994" cy="6857996"/>
            </a:xfrm>
            <a:prstGeom prst="rect">
              <a:avLst/>
            </a:prstGeom>
          </p:spPr>
        </p:pic>
        <p:grpSp>
          <p:nvGrpSpPr>
            <p:cNvPr id="11" name="Group 10"/>
            <p:cNvGrpSpPr/>
            <p:nvPr/>
          </p:nvGrpSpPr>
          <p:grpSpPr>
            <a:xfrm rot="5400000">
              <a:off x="1645776" y="1222395"/>
              <a:ext cx="431603" cy="412684"/>
              <a:chOff x="1870859" y="869908"/>
              <a:chExt cx="431603" cy="412684"/>
            </a:xfrm>
          </p:grpSpPr>
          <p:sp>
            <p:nvSpPr>
              <p:cNvPr id="12" name="Graphic 15"/>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p:cNvGrpSpPr/>
            <p:nvPr/>
          </p:nvGrpSpPr>
          <p:grpSpPr>
            <a:xfrm rot="20626702">
              <a:off x="10248169" y="5448942"/>
              <a:ext cx="431603" cy="412684"/>
              <a:chOff x="1870859" y="869908"/>
              <a:chExt cx="431603" cy="412684"/>
            </a:xfrm>
          </p:grpSpPr>
          <p:sp>
            <p:nvSpPr>
              <p:cNvPr id="6" name="Graphic 15"/>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1" y="-6350"/>
            <a:ext cx="12192000" cy="6864350"/>
            <a:chOff x="-1" y="-6350"/>
            <a:chExt cx="12192000" cy="6864350"/>
          </a:xfrm>
        </p:grpSpPr>
        <p:sp>
          <p:nvSpPr>
            <p:cNvPr id="4" name="Rectangle 3"/>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p:cNvPicPr>
              <a:picLocks noChangeAspect="1"/>
            </p:cNvPicPr>
            <p:nvPr/>
          </p:nvPicPr>
          <p:blipFill rotWithShape="1">
            <a:blip r:embed="rId2" cstate="screen"/>
            <a:srcRect b="-93"/>
            <a:stretch>
              <a:fillRect/>
            </a:stretch>
          </p:blipFill>
          <p:spPr>
            <a:xfrm flipH="1">
              <a:off x="-1" y="0"/>
              <a:ext cx="1428751" cy="6858000"/>
            </a:xfrm>
            <a:prstGeom prst="rect">
              <a:avLst/>
            </a:prstGeom>
          </p:spPr>
        </p:pic>
        <p:grpSp>
          <p:nvGrpSpPr>
            <p:cNvPr id="7" name="Group 6"/>
            <p:cNvGrpSpPr/>
            <p:nvPr/>
          </p:nvGrpSpPr>
          <p:grpSpPr>
            <a:xfrm>
              <a:off x="10649689" y="4382998"/>
              <a:ext cx="754139" cy="1865729"/>
              <a:chOff x="653351" y="2693558"/>
              <a:chExt cx="754139" cy="1865729"/>
            </a:xfrm>
          </p:grpSpPr>
          <p:sp>
            <p:nvSpPr>
              <p:cNvPr id="11" name="Graphic 15"/>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p:cNvGrpSpPr/>
            <p:nvPr/>
          </p:nvGrpSpPr>
          <p:grpSpPr>
            <a:xfrm>
              <a:off x="1870859" y="869908"/>
              <a:ext cx="431603" cy="412684"/>
              <a:chOff x="1870859" y="869908"/>
              <a:chExt cx="431603" cy="412684"/>
            </a:xfrm>
          </p:grpSpPr>
          <p:sp>
            <p:nvSpPr>
              <p:cNvPr id="9" name="Graphic 15"/>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5" name="Content Placeholder 4"/>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21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7055"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79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21" name="Content Placeholder 4"/>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21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7055"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79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rot="10800000" flipH="1">
            <a:off x="10488530" y="4210019"/>
            <a:ext cx="754139" cy="1865729"/>
            <a:chOff x="653351" y="2693558"/>
            <a:chExt cx="754139" cy="1865729"/>
          </a:xfrm>
        </p:grpSpPr>
        <p:sp>
          <p:nvSpPr>
            <p:cNvPr id="10" name="Graphic 15"/>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5" name="Content Placeholder 4"/>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110"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845"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040"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9" name="Content Placeholder 4"/>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21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7055"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79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0" y="304799"/>
            <a:ext cx="12191998" cy="3215641"/>
          </a:xfrm>
        </p:spPr>
        <p:txBody>
          <a:bodyPr anchor="b"/>
          <a:lstStyle/>
          <a:p>
            <a:r>
              <a:rPr lang="en-US" dirty="0"/>
              <a:t>Công </a:t>
            </a:r>
            <a:r>
              <a:rPr lang="en-US" dirty="0" err="1"/>
              <a:t>nghệ</a:t>
            </a:r>
            <a:r>
              <a:rPr lang="en-US" dirty="0"/>
              <a:t> </a:t>
            </a:r>
            <a:r>
              <a:rPr lang="en-US" dirty="0" err="1"/>
              <a:t>phần</a:t>
            </a:r>
            <a:r>
              <a:rPr lang="en-US" dirty="0"/>
              <a:t> </a:t>
            </a:r>
            <a:r>
              <a:rPr lang="en-US" dirty="0" err="1"/>
              <a:t>mềm</a:t>
            </a:r>
            <a:endParaRPr lang="en-US" dirty="0"/>
          </a:p>
        </p:txBody>
      </p:sp>
      <p:sp>
        <p:nvSpPr>
          <p:cNvPr id="9" name="Subtitle 3"/>
          <p:cNvSpPr>
            <a:spLocks noGrp="1"/>
          </p:cNvSpPr>
          <p:nvPr>
            <p:ph type="subTitle" idx="1"/>
          </p:nvPr>
        </p:nvSpPr>
        <p:spPr>
          <a:xfrm>
            <a:off x="3" y="3670628"/>
            <a:ext cx="12191997" cy="2577772"/>
          </a:xfrm>
        </p:spPr>
        <p:txBody>
          <a:bodyPr/>
          <a:lstStyle/>
          <a:p>
            <a:r>
              <a:rPr lang="en-US" dirty="0" err="1"/>
              <a:t>Giáo</a:t>
            </a:r>
            <a:r>
              <a:rPr lang="en-US" dirty="0"/>
              <a:t> </a:t>
            </a:r>
            <a:r>
              <a:rPr lang="en-US" dirty="0" err="1"/>
              <a:t>viên</a:t>
            </a:r>
            <a:r>
              <a:rPr lang="en-US" dirty="0"/>
              <a:t>: </a:t>
            </a:r>
            <a:r>
              <a:rPr lang="en-US" dirty="0" err="1"/>
              <a:t>nguyễn</a:t>
            </a:r>
            <a:r>
              <a:rPr lang="en-US" dirty="0"/>
              <a:t> </a:t>
            </a:r>
            <a:r>
              <a:rPr lang="en-US" dirty="0" err="1"/>
              <a:t>bảo</a:t>
            </a:r>
            <a:r>
              <a:rPr lang="en-US" dirty="0"/>
              <a:t> </a:t>
            </a:r>
            <a:r>
              <a:rPr lang="en-US" dirty="0" err="1"/>
              <a:t>ân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5. MYSQL</a:t>
            </a:r>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pic>
        <p:nvPicPr>
          <p:cNvPr id="67202125" name="Picture 1" descr="A screenshot of a computer&#10;&#10;AI-generated content may be incorrect."/>
          <p:cNvPicPr>
            <a:picLocks noChangeAspect="1"/>
          </p:cNvPicPr>
          <p:nvPr/>
        </p:nvPicPr>
        <p:blipFill>
          <a:blip r:embed="rId1"/>
          <a:stretch>
            <a:fillRect/>
          </a:stretch>
        </p:blipFill>
        <p:spPr>
          <a:xfrm>
            <a:off x="3331845" y="2136140"/>
            <a:ext cx="6262370" cy="3824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5. MYSQL</a:t>
            </a:r>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2"/>
          <p:cNvSpPr>
            <a:spLocks noGrp="1"/>
          </p:cNvSpPr>
          <p:nvPr>
            <p:ph sz="quarter" idx="35"/>
          </p:nvPr>
        </p:nvSpPr>
        <p:spPr>
          <a:xfrm>
            <a:off x="4615106" y="6082548"/>
            <a:ext cx="4173294" cy="461354"/>
          </a:xfrm>
        </p:spPr>
        <p:txBody>
          <a:bodyPr/>
          <a:lstStyle/>
          <a:p>
            <a:r>
              <a:rPr lang="en-US" dirty="0" err="1"/>
              <a:t>Hình</a:t>
            </a:r>
            <a:r>
              <a:rPr lang="en-US" dirty="0"/>
              <a:t> 5. </a:t>
            </a:r>
            <a:r>
              <a:rPr lang="en-US" dirty="0" err="1"/>
              <a:t>Viết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endParaRPr lang="en-US" dirty="0"/>
          </a:p>
        </p:txBody>
      </p:sp>
      <p:pic>
        <p:nvPicPr>
          <p:cNvPr id="6" name="Picture 5"/>
          <p:cNvPicPr>
            <a:picLocks noChangeAspect="1"/>
          </p:cNvPicPr>
          <p:nvPr/>
        </p:nvPicPr>
        <p:blipFill>
          <a:blip r:embed="rId1"/>
          <a:stretch>
            <a:fillRect/>
          </a:stretch>
        </p:blipFill>
        <p:spPr>
          <a:xfrm>
            <a:off x="3742665" y="2084179"/>
            <a:ext cx="6156959" cy="39243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6. POSMAN</a:t>
            </a:r>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2"/>
          <p:cNvSpPr>
            <a:spLocks noGrp="1"/>
          </p:cNvSpPr>
          <p:nvPr>
            <p:ph sz="quarter" idx="35"/>
          </p:nvPr>
        </p:nvSpPr>
        <p:spPr>
          <a:xfrm>
            <a:off x="4340786" y="6115655"/>
            <a:ext cx="4173294" cy="461354"/>
          </a:xfrm>
        </p:spPr>
        <p:txBody>
          <a:bodyPr/>
          <a:lstStyle/>
          <a:p>
            <a:r>
              <a:rPr lang="en-US" dirty="0" err="1"/>
              <a:t>Hình</a:t>
            </a:r>
            <a:r>
              <a:rPr lang="en-US" dirty="0"/>
              <a:t> 6. </a:t>
            </a:r>
            <a:r>
              <a:rPr lang="en-US" dirty="0" err="1"/>
              <a:t>Sử</a:t>
            </a:r>
            <a:r>
              <a:rPr lang="en-US" dirty="0"/>
              <a:t> </a:t>
            </a:r>
            <a:r>
              <a:rPr lang="en-US" dirty="0" err="1"/>
              <a:t>dụng</a:t>
            </a:r>
            <a:r>
              <a:rPr lang="en-US" dirty="0"/>
              <a:t> postman </a:t>
            </a:r>
            <a:r>
              <a:rPr lang="en-US" dirty="0" err="1"/>
              <a:t>để</a:t>
            </a:r>
            <a:r>
              <a:rPr lang="en-US" dirty="0"/>
              <a:t> test API</a:t>
            </a:r>
            <a:endParaRPr lang="en-US" dirty="0"/>
          </a:p>
        </p:txBody>
      </p:sp>
      <p:pic>
        <p:nvPicPr>
          <p:cNvPr id="4" name="Picture 3"/>
          <p:cNvPicPr>
            <a:picLocks noChangeAspect="1"/>
          </p:cNvPicPr>
          <p:nvPr/>
        </p:nvPicPr>
        <p:blipFill>
          <a:blip r:embed="rId1"/>
          <a:stretch>
            <a:fillRect/>
          </a:stretch>
        </p:blipFill>
        <p:spPr>
          <a:xfrm>
            <a:off x="3241040" y="2073792"/>
            <a:ext cx="7071360" cy="40418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5370" y="171396"/>
            <a:ext cx="3736630" cy="2202350"/>
          </a:xfrm>
        </p:spPr>
        <p:txBody>
          <a:bodyPr/>
          <a:lstStyle/>
          <a:p>
            <a:pPr lvl="0"/>
            <a:r>
              <a:rPr lang="en-US" dirty="0"/>
              <a:t>iii. KẾT QUẢ THỰC NGHIỆM </a:t>
            </a:r>
            <a:endParaRPr lang="en-US" noProof="0" dirty="0"/>
          </a:p>
        </p:txBody>
      </p:sp>
      <p:sp>
        <p:nvSpPr>
          <p:cNvPr id="4" name="Content Placeholder 3"/>
          <p:cNvSpPr>
            <a:spLocks noGrp="1"/>
          </p:cNvSpPr>
          <p:nvPr>
            <p:ph sz="quarter" idx="36"/>
          </p:nvPr>
        </p:nvSpPr>
        <p:spPr>
          <a:xfrm>
            <a:off x="835370" y="2960256"/>
            <a:ext cx="3108193" cy="3047997"/>
          </a:xfrm>
        </p:spPr>
        <p:txBody>
          <a:bodyPr/>
          <a:lstStyle/>
          <a:p>
            <a:r>
              <a:rPr lang="en-US" b="1" dirty="0"/>
              <a:t>1. </a:t>
            </a:r>
            <a:r>
              <a:rPr lang="en-US" b="1" dirty="0" err="1"/>
              <a:t>Đăng</a:t>
            </a:r>
            <a:r>
              <a:rPr lang="en-US" b="1" dirty="0"/>
              <a:t> </a:t>
            </a:r>
            <a:r>
              <a:rPr lang="en-US" b="1" dirty="0" err="1"/>
              <a:t>nhập</a:t>
            </a:r>
            <a:r>
              <a:rPr lang="en-US" b="1" dirty="0"/>
              <a:t> &amp;  </a:t>
            </a:r>
            <a:r>
              <a:rPr lang="en-US" b="1" dirty="0" err="1"/>
              <a:t>Đăng</a:t>
            </a:r>
            <a:r>
              <a:rPr lang="en-US" b="1" dirty="0"/>
              <a:t> </a:t>
            </a:r>
            <a:r>
              <a:rPr lang="en-US" b="1" dirty="0" err="1"/>
              <a:t>ký</a:t>
            </a:r>
            <a:endParaRPr lang="en-US" dirty="0"/>
          </a:p>
        </p:txBody>
      </p:sp>
      <p:pic>
        <p:nvPicPr>
          <p:cNvPr id="5" name="Picture 4"/>
          <p:cNvPicPr>
            <a:picLocks noChangeAspect="1"/>
          </p:cNvPicPr>
          <p:nvPr/>
        </p:nvPicPr>
        <p:blipFill>
          <a:blip r:embed="rId1"/>
          <a:stretch>
            <a:fillRect/>
          </a:stretch>
        </p:blipFill>
        <p:spPr>
          <a:xfrm>
            <a:off x="5621004" y="171396"/>
            <a:ext cx="6225031" cy="2899976"/>
          </a:xfrm>
          <a:prstGeom prst="rect">
            <a:avLst/>
          </a:prstGeom>
        </p:spPr>
      </p:pic>
      <p:pic>
        <p:nvPicPr>
          <p:cNvPr id="7" name="Picture 6"/>
          <p:cNvPicPr>
            <a:picLocks noChangeAspect="1"/>
          </p:cNvPicPr>
          <p:nvPr/>
        </p:nvPicPr>
        <p:blipFill>
          <a:blip r:embed="rId2"/>
          <a:stretch>
            <a:fillRect/>
          </a:stretch>
        </p:blipFill>
        <p:spPr>
          <a:xfrm>
            <a:off x="5640056" y="3175203"/>
            <a:ext cx="6205979" cy="35114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5370" y="171396"/>
            <a:ext cx="3736630" cy="2202350"/>
          </a:xfrm>
        </p:spPr>
        <p:txBody>
          <a:bodyPr/>
          <a:lstStyle/>
          <a:p>
            <a:pPr lvl="0"/>
            <a:r>
              <a:rPr lang="en-US" dirty="0"/>
              <a:t>iii. KẾT QUẢ THỰC NGHIỆM </a:t>
            </a:r>
            <a:endParaRPr lang="en-US" noProof="0" dirty="0"/>
          </a:p>
        </p:txBody>
      </p:sp>
      <p:sp>
        <p:nvSpPr>
          <p:cNvPr id="4" name="Content Placeholder 3"/>
          <p:cNvSpPr>
            <a:spLocks noGrp="1"/>
          </p:cNvSpPr>
          <p:nvPr>
            <p:ph sz="quarter" idx="36"/>
          </p:nvPr>
        </p:nvSpPr>
        <p:spPr>
          <a:xfrm>
            <a:off x="835370" y="2960256"/>
            <a:ext cx="3108193" cy="3047997"/>
          </a:xfrm>
        </p:spPr>
        <p:txBody>
          <a:bodyPr/>
          <a:lstStyle/>
          <a:p>
            <a:r>
              <a:rPr lang="en-US" b="1" dirty="0"/>
              <a:t>2. Trang </a:t>
            </a:r>
            <a:r>
              <a:rPr lang="en-US" b="1" dirty="0" err="1"/>
              <a:t>chủ</a:t>
            </a:r>
            <a:endParaRPr lang="en-US" dirty="0"/>
          </a:p>
        </p:txBody>
      </p:sp>
      <p:pic>
        <p:nvPicPr>
          <p:cNvPr id="7" name="Picture 6"/>
          <p:cNvPicPr>
            <a:picLocks noChangeAspect="1"/>
          </p:cNvPicPr>
          <p:nvPr/>
        </p:nvPicPr>
        <p:blipFill>
          <a:blip r:embed="rId1"/>
          <a:stretch>
            <a:fillRect/>
          </a:stretch>
        </p:blipFill>
        <p:spPr>
          <a:xfrm>
            <a:off x="4758814" y="73074"/>
            <a:ext cx="7256206" cy="65152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9620" y="162560"/>
            <a:ext cx="8843050" cy="940570"/>
          </a:xfrm>
        </p:spPr>
        <p:txBody>
          <a:bodyPr/>
          <a:lstStyle/>
          <a:p>
            <a:pPr lvl="0"/>
            <a:r>
              <a:rPr lang="en-US" dirty="0"/>
              <a:t>iii. KẾT QUẢ THỰC NGHIỆM </a:t>
            </a:r>
            <a:endParaRPr lang="en-US" noProof="0" dirty="0"/>
          </a:p>
        </p:txBody>
      </p:sp>
      <p:sp>
        <p:nvSpPr>
          <p:cNvPr id="4" name="Content Placeholder 3"/>
          <p:cNvSpPr>
            <a:spLocks noGrp="1"/>
          </p:cNvSpPr>
          <p:nvPr>
            <p:ph sz="quarter" idx="35"/>
          </p:nvPr>
        </p:nvSpPr>
        <p:spPr>
          <a:xfrm>
            <a:off x="2674142" y="1213683"/>
            <a:ext cx="6022818" cy="664629"/>
          </a:xfrm>
        </p:spPr>
        <p:txBody>
          <a:bodyPr/>
          <a:lstStyle/>
          <a:p>
            <a:r>
              <a:rPr lang="en-US" b="1" dirty="0"/>
              <a:t>3. </a:t>
            </a:r>
            <a:r>
              <a:rPr lang="en-US" b="1" dirty="0" err="1"/>
              <a:t>Tạo</a:t>
            </a:r>
            <a:r>
              <a:rPr lang="en-US" b="1" dirty="0"/>
              <a:t> </a:t>
            </a:r>
            <a:r>
              <a:rPr lang="en-US" b="1" dirty="0" err="1"/>
              <a:t>hồ</a:t>
            </a:r>
            <a:r>
              <a:rPr lang="en-US" b="1" dirty="0"/>
              <a:t> </a:t>
            </a:r>
            <a:r>
              <a:rPr lang="en-US" b="1" dirty="0" err="1"/>
              <a:t>sơ</a:t>
            </a:r>
            <a:r>
              <a:rPr lang="en-US" b="1" dirty="0"/>
              <a:t> &amp; </a:t>
            </a:r>
            <a:r>
              <a:rPr lang="en-US" b="1" dirty="0" err="1"/>
              <a:t>chỉnh</a:t>
            </a:r>
            <a:r>
              <a:rPr lang="en-US" b="1" dirty="0"/>
              <a:t> </a:t>
            </a:r>
            <a:r>
              <a:rPr lang="en-US" b="1" dirty="0" err="1"/>
              <a:t>sửa</a:t>
            </a:r>
            <a:r>
              <a:rPr lang="en-US" b="1" dirty="0"/>
              <a:t> </a:t>
            </a:r>
            <a:r>
              <a:rPr lang="en-US" b="1" dirty="0" err="1"/>
              <a:t>hồ</a:t>
            </a:r>
            <a:r>
              <a:rPr lang="en-US" b="1" dirty="0"/>
              <a:t> </a:t>
            </a:r>
            <a:r>
              <a:rPr lang="en-US" b="1" dirty="0" err="1"/>
              <a:t>sơ</a:t>
            </a:r>
            <a:endParaRPr lang="en-US" dirty="0"/>
          </a:p>
        </p:txBody>
      </p:sp>
      <p:pic>
        <p:nvPicPr>
          <p:cNvPr id="5" name="Picture 4"/>
          <p:cNvPicPr>
            <a:picLocks noChangeAspect="1"/>
          </p:cNvPicPr>
          <p:nvPr/>
        </p:nvPicPr>
        <p:blipFill>
          <a:blip r:embed="rId1"/>
          <a:stretch>
            <a:fillRect/>
          </a:stretch>
        </p:blipFill>
        <p:spPr>
          <a:xfrm>
            <a:off x="7118555" y="2128358"/>
            <a:ext cx="3858644" cy="4442822"/>
          </a:xfrm>
          <a:prstGeom prst="rect">
            <a:avLst/>
          </a:prstGeom>
        </p:spPr>
      </p:pic>
      <p:pic>
        <p:nvPicPr>
          <p:cNvPr id="7" name="Picture 6"/>
          <p:cNvPicPr>
            <a:picLocks noChangeAspect="1"/>
          </p:cNvPicPr>
          <p:nvPr/>
        </p:nvPicPr>
        <p:blipFill>
          <a:blip r:embed="rId2"/>
          <a:stretch>
            <a:fillRect/>
          </a:stretch>
        </p:blipFill>
        <p:spPr>
          <a:xfrm>
            <a:off x="2674142" y="2128358"/>
            <a:ext cx="3940525" cy="45723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5370" y="171396"/>
            <a:ext cx="3736630" cy="2202350"/>
          </a:xfrm>
        </p:spPr>
        <p:txBody>
          <a:bodyPr/>
          <a:lstStyle/>
          <a:p>
            <a:pPr lvl="0"/>
            <a:r>
              <a:rPr lang="en-US" dirty="0"/>
              <a:t>iii. KẾT QUẢ THỰC NGHIỆM </a:t>
            </a:r>
            <a:endParaRPr lang="en-US" noProof="0" dirty="0"/>
          </a:p>
        </p:txBody>
      </p:sp>
      <p:sp>
        <p:nvSpPr>
          <p:cNvPr id="4" name="Content Placeholder 3"/>
          <p:cNvSpPr>
            <a:spLocks noGrp="1"/>
          </p:cNvSpPr>
          <p:nvPr>
            <p:ph sz="quarter" idx="36"/>
          </p:nvPr>
        </p:nvSpPr>
        <p:spPr>
          <a:xfrm>
            <a:off x="835370" y="2960256"/>
            <a:ext cx="3108193" cy="3047997"/>
          </a:xfrm>
        </p:spPr>
        <p:txBody>
          <a:bodyPr/>
          <a:lstStyle/>
          <a:p>
            <a:r>
              <a:rPr lang="en-US" b="1" dirty="0"/>
              <a:t>4. Trang </a:t>
            </a:r>
            <a:r>
              <a:rPr lang="en-US" b="1" dirty="0" err="1"/>
              <a:t>nhắn</a:t>
            </a:r>
            <a:r>
              <a:rPr lang="en-US" b="1" dirty="0"/>
              <a:t> tin</a:t>
            </a:r>
            <a:endParaRPr lang="en-US" dirty="0"/>
          </a:p>
        </p:txBody>
      </p:sp>
      <p:pic>
        <p:nvPicPr>
          <p:cNvPr id="7" name="Picture 6"/>
          <p:cNvPicPr>
            <a:picLocks noChangeAspect="1"/>
          </p:cNvPicPr>
          <p:nvPr/>
        </p:nvPicPr>
        <p:blipFill>
          <a:blip r:embed="rId1"/>
          <a:stretch>
            <a:fillRect/>
          </a:stretch>
        </p:blipFill>
        <p:spPr>
          <a:xfrm>
            <a:off x="4827639" y="277516"/>
            <a:ext cx="7275871" cy="59266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5370" y="171396"/>
            <a:ext cx="3736630" cy="2202350"/>
          </a:xfrm>
        </p:spPr>
        <p:txBody>
          <a:bodyPr/>
          <a:lstStyle/>
          <a:p>
            <a:pPr lvl="0"/>
            <a:r>
              <a:rPr lang="en-US" dirty="0"/>
              <a:t>iii. KẾT QUẢ THỰC NGHIỆM </a:t>
            </a:r>
            <a:endParaRPr lang="en-US" noProof="0" dirty="0"/>
          </a:p>
        </p:txBody>
      </p:sp>
      <p:sp>
        <p:nvSpPr>
          <p:cNvPr id="4" name="Content Placeholder 3"/>
          <p:cNvSpPr>
            <a:spLocks noGrp="1"/>
          </p:cNvSpPr>
          <p:nvPr>
            <p:ph sz="quarter" idx="36"/>
          </p:nvPr>
        </p:nvSpPr>
        <p:spPr>
          <a:xfrm>
            <a:off x="835370" y="2960256"/>
            <a:ext cx="3108193" cy="3047997"/>
          </a:xfrm>
        </p:spPr>
        <p:txBody>
          <a:bodyPr/>
          <a:lstStyle/>
          <a:p>
            <a:r>
              <a:rPr lang="en-US" b="1" dirty="0"/>
              <a:t>5. Trang </a:t>
            </a:r>
            <a:r>
              <a:rPr lang="en-US" b="1" dirty="0" err="1"/>
              <a:t>đăng</a:t>
            </a:r>
            <a:r>
              <a:rPr lang="en-US" b="1" dirty="0"/>
              <a:t> </a:t>
            </a:r>
            <a:r>
              <a:rPr lang="en-US" b="1" dirty="0" err="1"/>
              <a:t>bài</a:t>
            </a:r>
            <a:endParaRPr lang="en-US" dirty="0"/>
          </a:p>
        </p:txBody>
      </p:sp>
      <p:pic>
        <p:nvPicPr>
          <p:cNvPr id="5" name="Picture 4"/>
          <p:cNvPicPr>
            <a:picLocks noChangeAspect="1"/>
          </p:cNvPicPr>
          <p:nvPr/>
        </p:nvPicPr>
        <p:blipFill>
          <a:blip r:embed="rId1"/>
          <a:stretch>
            <a:fillRect/>
          </a:stretch>
        </p:blipFill>
        <p:spPr>
          <a:xfrm>
            <a:off x="4824755" y="171395"/>
            <a:ext cx="7160768" cy="63473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430482"/>
            <a:ext cx="10500989" cy="1327464"/>
          </a:xfrm>
        </p:spPr>
        <p:txBody>
          <a:bodyPr/>
          <a:lstStyle/>
          <a:p>
            <a:r>
              <a:rPr lang="en-US" dirty="0"/>
              <a:t>IV. KẾT LUẬN VÀ HƯỚNG PHÁT TRIỂN</a:t>
            </a:r>
            <a:endParaRPr lang="en-US" dirty="0"/>
          </a:p>
        </p:txBody>
      </p:sp>
      <p:sp>
        <p:nvSpPr>
          <p:cNvPr id="3" name="Content Placeholder 2"/>
          <p:cNvSpPr>
            <a:spLocks noGrp="1"/>
          </p:cNvSpPr>
          <p:nvPr>
            <p:ph sz="quarter" idx="35"/>
          </p:nvPr>
        </p:nvSpPr>
        <p:spPr>
          <a:xfrm>
            <a:off x="807038" y="2292819"/>
            <a:ext cx="10435631" cy="3723753"/>
          </a:xfrm>
        </p:spPr>
        <p:txBody>
          <a:bodyPr/>
          <a:lstStyle/>
          <a:p>
            <a:pPr marL="285750" indent="-285750">
              <a:buFont typeface="Wingdings" panose="05000000000000000000" pitchFamily="2" charset="2"/>
              <a:buChar char="v"/>
            </a:pPr>
            <a:r>
              <a:rPr lang="en-US" dirty="0"/>
              <a:t> </a:t>
            </a:r>
            <a:r>
              <a:rPr lang="en-US" dirty="0" err="1"/>
              <a:t>Kết</a:t>
            </a:r>
            <a:r>
              <a:rPr lang="en-US" dirty="0"/>
              <a:t> </a:t>
            </a:r>
            <a:r>
              <a:rPr lang="en-US" dirty="0" err="1"/>
              <a:t>luận</a:t>
            </a:r>
            <a:r>
              <a:rPr lang="en-US" dirty="0"/>
              <a:t>:</a:t>
            </a:r>
            <a:endParaRPr lang="en-US" dirty="0"/>
          </a:p>
          <a:p>
            <a:pPr marL="0" indent="0">
              <a:buNone/>
            </a:pPr>
            <a:r>
              <a:rPr lang="en-US" dirty="0"/>
              <a:t>        </a:t>
            </a:r>
            <a:r>
              <a:rPr lang="vi-VN" dirty="0"/>
              <a:t>Sau quá trình nghiên cứu và triển khai, nhóm đã hoàn thành đề tài “</a:t>
            </a:r>
            <a:r>
              <a:rPr lang="en-US" dirty="0" err="1"/>
              <a:t>Xây</a:t>
            </a:r>
            <a:r>
              <a:rPr lang="en-US" dirty="0"/>
              <a:t> </a:t>
            </a:r>
            <a:r>
              <a:rPr lang="en-US" dirty="0" err="1"/>
              <a:t>dựng</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dành</a:t>
            </a:r>
            <a:r>
              <a:rPr lang="en-US" dirty="0"/>
              <a:t> </a:t>
            </a:r>
            <a:r>
              <a:rPr lang="en-US" dirty="0" err="1"/>
              <a:t>cho</a:t>
            </a:r>
            <a:r>
              <a:rPr lang="en-US" dirty="0"/>
              <a:t> </a:t>
            </a:r>
            <a:r>
              <a:rPr lang="en-US" dirty="0" err="1"/>
              <a:t>sinh</a:t>
            </a:r>
            <a:r>
              <a:rPr lang="en-US" dirty="0"/>
              <a:t> </a:t>
            </a:r>
            <a:r>
              <a:rPr lang="en-US" dirty="0" err="1"/>
              <a:t>viên</a:t>
            </a:r>
            <a:r>
              <a:rPr lang="vi-VN" dirty="0"/>
              <a:t>” với nhiều kết quả tích cực:</a:t>
            </a:r>
            <a:endParaRPr lang="en-US" dirty="0"/>
          </a:p>
          <a:p>
            <a:pPr marL="285750" indent="-285750">
              <a:buFont typeface="Arial" panose="020B0604020202020204" pitchFamily="34" charset="0"/>
              <a:buChar char="•"/>
            </a:pPr>
            <a:r>
              <a:rPr lang="vi-VN" dirty="0"/>
              <a:t>Xây dựng được nền tảng kết nối học thuật thân thiện, giúp sinh viên chia sẻ tài liệu, học tập và giao lưu.</a:t>
            </a:r>
            <a:endParaRPr lang="en-US" dirty="0"/>
          </a:p>
          <a:p>
            <a:pPr marL="285750" indent="-285750">
              <a:buFont typeface="Arial" panose="020B0604020202020204" pitchFamily="34" charset="0"/>
              <a:buChar char="•"/>
            </a:pPr>
            <a:r>
              <a:rPr lang="vi-VN" dirty="0"/>
              <a:t>Áp dụng thành công các công nghệ như React, Node.js, Docker, CI/CD vào một sản phẩm thực tiễn.</a:t>
            </a:r>
            <a:endParaRPr lang="en-US" dirty="0"/>
          </a:p>
          <a:p>
            <a:pPr marL="285750" indent="-285750">
              <a:buFont typeface="Arial" panose="020B0604020202020204" pitchFamily="34" charset="0"/>
              <a:buChar char="•"/>
            </a:pPr>
            <a:r>
              <a:rPr lang="vi-VN" dirty="0"/>
              <a:t>Rèn luyện kỹ năng làm việc nhóm, quản lý dự án, thiết kế UI/UX và kiểm thử phần mềm.</a:t>
            </a:r>
            <a:endParaRPr lang="en-US" dirty="0"/>
          </a:p>
          <a:p>
            <a:pPr marL="285750" indent="-285750">
              <a:buFont typeface="Arial" panose="020B0604020202020204" pitchFamily="34" charset="0"/>
              <a:buChar char="•"/>
            </a:pPr>
            <a:r>
              <a:rPr lang="vi-VN" dirty="0"/>
              <a:t>Củng cố tư duy phân tích – giải quyết vấn đề trong quy trình phát triển phần mềm.</a:t>
            </a:r>
            <a:endParaRPr lang="en-US" dirty="0"/>
          </a:p>
        </p:txBody>
      </p:sp>
      <p:sp>
        <p:nvSpPr>
          <p:cNvPr id="5" name="Slide Number Placeholder 4"/>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430482"/>
            <a:ext cx="10500989" cy="1327464"/>
          </a:xfrm>
        </p:spPr>
        <p:txBody>
          <a:bodyPr/>
          <a:lstStyle/>
          <a:p>
            <a:r>
              <a:rPr lang="en-US" dirty="0"/>
              <a:t>IV. KẾT LUẬN VÀ HƯỚNG PHÁT TRIỂN</a:t>
            </a:r>
            <a:endParaRPr lang="en-US" dirty="0"/>
          </a:p>
        </p:txBody>
      </p:sp>
      <p:sp>
        <p:nvSpPr>
          <p:cNvPr id="3" name="Content Placeholder 2"/>
          <p:cNvSpPr>
            <a:spLocks noGrp="1"/>
          </p:cNvSpPr>
          <p:nvPr>
            <p:ph sz="quarter" idx="35"/>
          </p:nvPr>
        </p:nvSpPr>
        <p:spPr>
          <a:xfrm>
            <a:off x="807038" y="2130195"/>
            <a:ext cx="10500989" cy="3723753"/>
          </a:xfrm>
        </p:spPr>
        <p:txBody>
          <a:bodyPr/>
          <a:lstStyle/>
          <a:p>
            <a:pPr marL="285750" indent="-285750">
              <a:buFont typeface="Wingdings" panose="05000000000000000000" pitchFamily="2" charset="2"/>
              <a:buChar char="v"/>
            </a:pPr>
            <a:r>
              <a:rPr lang="en-US" dirty="0" err="1"/>
              <a:t>Hướng</a:t>
            </a:r>
            <a:r>
              <a:rPr lang="en-US" dirty="0"/>
              <a:t> </a:t>
            </a:r>
            <a:r>
              <a:rPr lang="en-US" dirty="0" err="1"/>
              <a:t>phát</a:t>
            </a:r>
            <a:r>
              <a:rPr lang="en-US" dirty="0"/>
              <a:t> </a:t>
            </a:r>
            <a:r>
              <a:rPr lang="en-US" dirty="0" err="1"/>
              <a:t>triển</a:t>
            </a:r>
            <a:r>
              <a:rPr lang="en-US" dirty="0"/>
              <a:t>: </a:t>
            </a:r>
            <a:endParaRPr lang="en-US" dirty="0"/>
          </a:p>
          <a:p>
            <a:pPr marL="285750" indent="-285750">
              <a:buFont typeface="Arial" panose="020B0604020202020204" pitchFamily="34" charset="0"/>
              <a:buChar char="•"/>
            </a:pPr>
            <a:r>
              <a:rPr lang="vi-VN" dirty="0"/>
              <a:t>Để nâng cấp sản phẩm và tăng tính ứng dụng thực tế, nhóm đề xuất các hướng sau:</a:t>
            </a:r>
            <a:endParaRPr lang="vi-VN" dirty="0"/>
          </a:p>
          <a:p>
            <a:pPr marL="285750" indent="-285750">
              <a:buFont typeface="Arial" panose="020B0604020202020204" pitchFamily="34" charset="0"/>
              <a:buChar char="•"/>
            </a:pPr>
            <a:r>
              <a:rPr lang="vi-VN" dirty="0"/>
              <a:t>Tích hợp AI hỗ trợ học tập: Gợi ý tài liệu, chat bot tư vấn, hệ thống tự đánh giá tiến độ học.</a:t>
            </a:r>
            <a:endParaRPr lang="vi-VN" dirty="0"/>
          </a:p>
          <a:p>
            <a:pPr marL="285750" indent="-285750">
              <a:buFont typeface="Arial" panose="020B0604020202020204" pitchFamily="34" charset="0"/>
              <a:buChar char="•"/>
            </a:pPr>
            <a:r>
              <a:rPr lang="vi-VN" dirty="0"/>
              <a:t>Tăng cường bảo mật &amp; quyền riêng tư: Áp dụng xác thực đa lớp, mã hóa dữ liệu người dùng.</a:t>
            </a:r>
            <a:endParaRPr lang="vi-VN" dirty="0"/>
          </a:p>
          <a:p>
            <a:pPr marL="285750" indent="-285750">
              <a:buFont typeface="Arial" panose="020B0604020202020204" pitchFamily="34" charset="0"/>
              <a:buChar char="•"/>
            </a:pPr>
            <a:r>
              <a:rPr lang="vi-VN" dirty="0"/>
              <a:t>Phát triển phiên bản mobile app: Đáp ứng nhu cầu sử dụng nhanh và tiện lợi trên smartphone.</a:t>
            </a:r>
            <a:endParaRPr lang="vi-VN" dirty="0"/>
          </a:p>
          <a:p>
            <a:pPr marL="285750" indent="-285750">
              <a:buFont typeface="Arial" panose="020B0604020202020204" pitchFamily="34" charset="0"/>
              <a:buChar char="•"/>
            </a:pPr>
            <a:r>
              <a:rPr lang="vi-VN" dirty="0"/>
              <a:t>Tạo hệ thống học phần và nhóm học: Tổ chức sinh viên theo chuyên ngành, lớp, câu lạc bộ để tương tác tốt hơn.</a:t>
            </a:r>
            <a:endParaRPr lang="vi-VN" dirty="0"/>
          </a:p>
          <a:p>
            <a:pPr marL="285750" indent="-285750">
              <a:buFont typeface="Arial" panose="020B0604020202020204" pitchFamily="34" charset="0"/>
              <a:buChar char="•"/>
            </a:pPr>
            <a:r>
              <a:rPr lang="vi-VN" dirty="0"/>
              <a:t>Hỗ trợ đa ngôn ngữ &amp; mở rộng quy mô: Hướng đến môi trường học tập quốc tế và tích hợp với trường đại học.</a:t>
            </a:r>
            <a:endParaRPr lang="vi-VN" dirty="0"/>
          </a:p>
          <a:p>
            <a:pPr marL="0" indent="0">
              <a:buNone/>
            </a:pPr>
            <a:endParaRPr lang="en-US" dirty="0"/>
          </a:p>
        </p:txBody>
      </p:sp>
      <p:sp>
        <p:nvSpPr>
          <p:cNvPr id="5" name="Slide Number Placeholder 4"/>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8201" y="365125"/>
            <a:ext cx="4466502" cy="1936866"/>
          </a:xfrm>
        </p:spPr>
        <p:txBody>
          <a:bodyPr/>
          <a:lstStyle/>
          <a:p>
            <a:r>
              <a:rPr lang="en-US" dirty="0"/>
              <a:t>XÂY DỰNG MẠNG XÃ HỘI DÀNH CHO SINH VIÊN</a:t>
            </a:r>
            <a:endParaRPr lang="en-US" dirty="0"/>
          </a:p>
        </p:txBody>
      </p:sp>
      <p:sp>
        <p:nvSpPr>
          <p:cNvPr id="31" name="Text Placeholder 3"/>
          <p:cNvSpPr>
            <a:spLocks noGrp="1"/>
          </p:cNvSpPr>
          <p:nvPr>
            <p:ph sz="quarter" idx="10"/>
          </p:nvPr>
        </p:nvSpPr>
        <p:spPr>
          <a:xfrm>
            <a:off x="838201" y="3097848"/>
            <a:ext cx="4677696" cy="3405187"/>
          </a:xfrm>
        </p:spPr>
        <p:txBody>
          <a:bodyPr anchor="t"/>
          <a:lstStyle/>
          <a:p>
            <a:r>
              <a:rPr lang="en-US" dirty="0"/>
              <a:t>Thành </a:t>
            </a:r>
            <a:r>
              <a:rPr lang="en-US" dirty="0" err="1"/>
              <a:t>viên</a:t>
            </a:r>
            <a:r>
              <a:rPr lang="en-US" dirty="0"/>
              <a:t> </a:t>
            </a:r>
            <a:r>
              <a:rPr lang="en-US" dirty="0" err="1"/>
              <a:t>nhóm</a:t>
            </a:r>
            <a:r>
              <a:rPr lang="en-US" dirty="0"/>
              <a:t> </a:t>
            </a:r>
            <a:r>
              <a:rPr lang="en-US" dirty="0" err="1"/>
              <a:t>gồm</a:t>
            </a:r>
            <a:r>
              <a:rPr lang="en-US" dirty="0"/>
              <a:t>: </a:t>
            </a:r>
            <a:endParaRPr lang="en-US" dirty="0"/>
          </a:p>
          <a:p>
            <a:pPr marL="285750" indent="-285750">
              <a:buFont typeface="Arial" panose="020B0604020202020204" pitchFamily="34" charset="0"/>
              <a:buChar char="•"/>
            </a:pPr>
            <a:r>
              <a:rPr lang="en-US" dirty="0"/>
              <a:t>Ngô Huỳnh Quốc Khang – </a:t>
            </a:r>
            <a:r>
              <a:rPr lang="en-US" dirty="0" err="1"/>
              <a:t>Nhóm</a:t>
            </a:r>
            <a:r>
              <a:rPr lang="en-US" dirty="0"/>
              <a:t> </a:t>
            </a:r>
            <a:r>
              <a:rPr lang="en-US" dirty="0" err="1"/>
              <a:t>trưởng</a:t>
            </a:r>
            <a:endParaRPr lang="en-US" dirty="0"/>
          </a:p>
          <a:p>
            <a:pPr marL="285750" indent="-285750">
              <a:buFont typeface="Arial" panose="020B0604020202020204" pitchFamily="34" charset="0"/>
              <a:buChar char="•"/>
            </a:pPr>
            <a:r>
              <a:rPr lang="en-US" dirty="0"/>
              <a:t>Nguyễn Hoàng </a:t>
            </a:r>
            <a:r>
              <a:rPr lang="en-US" dirty="0" err="1"/>
              <a:t>Lăm</a:t>
            </a:r>
            <a:r>
              <a:rPr lang="en-US" dirty="0"/>
              <a:t> – Thành Viên</a:t>
            </a:r>
            <a:endParaRPr lang="en-US" dirty="0"/>
          </a:p>
          <a:p>
            <a:pPr marL="285750" indent="-285750">
              <a:buFont typeface="Arial" panose="020B0604020202020204" pitchFamily="34" charset="0"/>
              <a:buChar char="•"/>
            </a:pPr>
            <a:r>
              <a:rPr lang="en-US" dirty="0"/>
              <a:t>Phạm Trung Hiếu – Thành Viên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4848" y="2646282"/>
            <a:ext cx="11562303" cy="2387865"/>
          </a:xfrm>
        </p:spPr>
        <p:txBody>
          <a:bodyPr/>
          <a:lstStyle/>
          <a:p>
            <a:r>
              <a:rPr lang="en-US" dirty="0"/>
              <a:t>V. DEMO DỰ ÁN</a:t>
            </a:r>
            <a:endParaRPr lang="en-US" dirty="0"/>
          </a:p>
          <a:p>
            <a:endParaRPr lang="en-US" dirty="0"/>
          </a:p>
        </p:txBody>
      </p:sp>
      <p:sp>
        <p:nvSpPr>
          <p:cNvPr id="4" name="Slide Number Placeholder 3"/>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4848" y="2646282"/>
            <a:ext cx="11562303" cy="2387865"/>
          </a:xfrm>
        </p:spPr>
        <p:txBody>
          <a:bodyPr/>
          <a:lstStyle/>
          <a:p>
            <a:r>
              <a:rPr lang="en-US" dirty="0"/>
              <a:t>VI. POSTER</a:t>
            </a:r>
            <a:endParaRPr lang="en-US" dirty="0"/>
          </a:p>
          <a:p>
            <a:endParaRPr lang="en-US" dirty="0"/>
          </a:p>
        </p:txBody>
      </p:sp>
      <p:sp>
        <p:nvSpPr>
          <p:cNvPr id="4" name="Slide Number Placeholder 3"/>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10" y="408017"/>
            <a:ext cx="11548261" cy="2733306"/>
          </a:xfrm>
        </p:spPr>
        <p:txBody>
          <a:bodyPr/>
          <a:lstStyle/>
          <a:p>
            <a:r>
              <a:rPr lang="en-US" dirty="0"/>
              <a:t>Xin </a:t>
            </a:r>
            <a:r>
              <a:rPr lang="en-US" dirty="0" err="1"/>
              <a:t>hết</a:t>
            </a:r>
            <a:r>
              <a:rPr lang="en-US" dirty="0"/>
              <a:t>!</a:t>
            </a:r>
            <a:endParaRPr lang="en-US" dirty="0"/>
          </a:p>
        </p:txBody>
      </p:sp>
      <p:sp>
        <p:nvSpPr>
          <p:cNvPr id="4" name="Subtitle 3"/>
          <p:cNvSpPr>
            <a:spLocks noGrp="1"/>
          </p:cNvSpPr>
          <p:nvPr>
            <p:ph type="subTitle" idx="1"/>
          </p:nvPr>
        </p:nvSpPr>
        <p:spPr>
          <a:xfrm>
            <a:off x="328888" y="3261095"/>
            <a:ext cx="11562303" cy="2387865"/>
          </a:xfrm>
        </p:spPr>
        <p:txBody>
          <a:bodyPr/>
          <a:lstStyle/>
          <a:p>
            <a:r>
              <a:rPr lang="en-US" dirty="0"/>
              <a:t>Xin </a:t>
            </a:r>
            <a:r>
              <a:rPr lang="en-US" dirty="0" err="1"/>
              <a:t>cảm</a:t>
            </a:r>
            <a:r>
              <a:rPr lang="en-US" dirty="0"/>
              <a:t> </a:t>
            </a:r>
            <a:r>
              <a:rPr lang="en-US" dirty="0" err="1"/>
              <a:t>ơn</a:t>
            </a:r>
            <a:r>
              <a:rPr lang="en-US" dirty="0"/>
              <a:t> </a:t>
            </a:r>
            <a:r>
              <a:rPr lang="en-US" dirty="0" err="1"/>
              <a:t>thầy</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endParaRPr lang="en-US" dirty="0"/>
          </a:p>
        </p:txBody>
      </p:sp>
      <p:sp>
        <p:nvSpPr>
          <p:cNvPr id="3" name="Slide Number Placeholder 2"/>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669" y="113097"/>
            <a:ext cx="7420819" cy="1656304"/>
          </a:xfrm>
        </p:spPr>
        <p:txBody>
          <a:bodyPr/>
          <a:lstStyle/>
          <a:p>
            <a:r>
              <a:rPr lang="en-US" dirty="0"/>
              <a:t>Các </a:t>
            </a:r>
            <a:r>
              <a:rPr lang="en-US" dirty="0" err="1"/>
              <a:t>nội</a:t>
            </a:r>
            <a:r>
              <a:rPr lang="en-US" dirty="0"/>
              <a:t> dung </a:t>
            </a:r>
            <a:r>
              <a:rPr lang="en-US" dirty="0" err="1"/>
              <a:t>chính</a:t>
            </a:r>
            <a:endParaRPr lang="en-US" dirty="0"/>
          </a:p>
        </p:txBody>
      </p:sp>
      <p:sp>
        <p:nvSpPr>
          <p:cNvPr id="4" name="Content Placeholder 3"/>
          <p:cNvSpPr>
            <a:spLocks noGrp="1"/>
          </p:cNvSpPr>
          <p:nvPr>
            <p:ph sz="quarter" idx="31"/>
          </p:nvPr>
        </p:nvSpPr>
        <p:spPr>
          <a:xfrm>
            <a:off x="3305669" y="2470150"/>
            <a:ext cx="7420819" cy="3676649"/>
          </a:xfrm>
        </p:spPr>
        <p:txBody>
          <a:bodyPr/>
          <a:lstStyle/>
          <a:p>
            <a:pPr marL="400050" indent="-400050">
              <a:buFont typeface="+mj-lt"/>
              <a:buAutoNum type="romanUcPeriod"/>
            </a:pPr>
            <a:r>
              <a:rPr lang="en-US" dirty="0"/>
              <a:t>GIỚI THIỆU</a:t>
            </a:r>
            <a:endParaRPr lang="en-US" dirty="0"/>
          </a:p>
          <a:p>
            <a:pPr marL="400050" indent="-400050">
              <a:buFont typeface="+mj-lt"/>
              <a:buAutoNum type="romanUcPeriod"/>
            </a:pPr>
            <a:r>
              <a:rPr lang="en-US" dirty="0"/>
              <a:t>Kiến trúc hệ thống</a:t>
            </a:r>
            <a:endParaRPr lang="en-US" dirty="0"/>
          </a:p>
          <a:p>
            <a:pPr marL="400050" indent="-400050">
              <a:buFont typeface="+mj-lt"/>
              <a:buAutoNum type="romanUcPeriod"/>
            </a:pPr>
            <a:r>
              <a:rPr lang="en-US" dirty="0"/>
              <a:t>CÔNG NGHỆ SỬ DỤNG</a:t>
            </a:r>
            <a:endParaRPr lang="en-US" dirty="0"/>
          </a:p>
          <a:p>
            <a:pPr marL="400050" indent="-400050">
              <a:buFont typeface="+mj-lt"/>
              <a:buAutoNum type="romanUcPeriod"/>
            </a:pPr>
            <a:r>
              <a:rPr lang="en-US" dirty="0"/>
              <a:t>KẾT QUẢ THỰC NGHIỆM </a:t>
            </a:r>
            <a:endParaRPr lang="en-US" dirty="0"/>
          </a:p>
          <a:p>
            <a:pPr marL="400050" indent="-400050">
              <a:buFont typeface="+mj-lt"/>
              <a:buAutoNum type="romanUcPeriod"/>
            </a:pPr>
            <a:r>
              <a:rPr lang="en-US" dirty="0"/>
              <a:t>KẾT LUẬN VÀ HƯỚNG PHÁT TRIỂN</a:t>
            </a:r>
            <a:endParaRPr lang="en-US" dirty="0"/>
          </a:p>
          <a:p>
            <a:pPr marL="400050" indent="-400050">
              <a:buFont typeface="+mj-lt"/>
              <a:buAutoNum type="romanUcPeriod"/>
            </a:pPr>
            <a:r>
              <a:rPr lang="en-US" dirty="0"/>
              <a:t>DEMO DỰ ÁN</a:t>
            </a:r>
            <a:endParaRPr lang="en-US" dirty="0"/>
          </a:p>
          <a:p>
            <a:pPr marL="400050" indent="-400050">
              <a:buFont typeface="+mj-lt"/>
              <a:buAutoNum type="romanUcPeriod"/>
            </a:pPr>
            <a:r>
              <a:rPr lang="en-US" dirty="0"/>
              <a:t>POSTER </a:t>
            </a:r>
            <a:endParaRPr lang="en-US" dirty="0"/>
          </a:p>
          <a:p>
            <a:pPr marL="400050" indent="-400050">
              <a:buFont typeface="+mj-lt"/>
              <a:buAutoNum type="romanUcPeriod"/>
            </a:pPr>
            <a:endParaRPr lang="en-US" dirty="0"/>
          </a:p>
        </p:txBody>
      </p:sp>
      <p:sp>
        <p:nvSpPr>
          <p:cNvPr id="3" name="Slide Number Placeholder 2"/>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627" y="173736"/>
            <a:ext cx="4352662" cy="2203704"/>
          </a:xfrm>
        </p:spPr>
        <p:txBody>
          <a:bodyPr/>
          <a:lstStyle/>
          <a:p>
            <a:pPr marL="400050" indent="-400050">
              <a:buFont typeface="+mj-lt"/>
              <a:buAutoNum type="romanUcPeriod"/>
            </a:pPr>
            <a:r>
              <a:rPr lang="en-US" dirty="0"/>
              <a:t>GIỚI THIỆU</a:t>
            </a:r>
            <a:endParaRPr lang="en-US" dirty="0"/>
          </a:p>
        </p:txBody>
      </p:sp>
      <p:pic>
        <p:nvPicPr>
          <p:cNvPr id="6" name="Picture Placeholder 5" descr="A blue and purple spiral"/>
          <p:cNvPicPr>
            <a:picLocks noGrp="1" noChangeAspect="1"/>
          </p:cNvPicPr>
          <p:nvPr>
            <p:ph type="pic" sz="quarter" idx="37"/>
          </p:nvPr>
        </p:nvPicPr>
        <p:blipFill rotWithShape="1">
          <a:blip r:embed="rId1" cstate="screen"/>
          <a:srcRect t="202" b="202"/>
          <a:stretch>
            <a:fillRect/>
          </a:stretch>
        </p:blipFill>
        <p:spPr>
          <a:xfrm>
            <a:off x="336550" y="336550"/>
            <a:ext cx="5303640" cy="6184900"/>
          </a:xfrm>
        </p:spPr>
      </p:pic>
      <p:sp>
        <p:nvSpPr>
          <p:cNvPr id="3" name="Content Placeholder 2"/>
          <p:cNvSpPr>
            <a:spLocks noGrp="1"/>
          </p:cNvSpPr>
          <p:nvPr>
            <p:ph sz="quarter" idx="36"/>
          </p:nvPr>
        </p:nvSpPr>
        <p:spPr>
          <a:xfrm>
            <a:off x="6889627" y="3104277"/>
            <a:ext cx="4371560" cy="3022201"/>
          </a:xfrm>
        </p:spPr>
        <p:txBody>
          <a:bodyPr/>
          <a:lstStyle/>
          <a:p>
            <a:pPr marL="285750" indent="-285750" algn="just">
              <a:buFont typeface="Arial" panose="020B0604020202020204" pitchFamily="34" charset="0"/>
              <a:buChar char="•"/>
            </a:pPr>
            <a:r>
              <a:rPr lang="en-US" dirty="0"/>
              <a:t>Lý do </a:t>
            </a:r>
            <a:r>
              <a:rPr lang="en-US" dirty="0" err="1"/>
              <a:t>chọn</a:t>
            </a:r>
            <a:r>
              <a:rPr lang="en-US" dirty="0"/>
              <a:t> </a:t>
            </a:r>
            <a:r>
              <a:rPr lang="en-US" dirty="0" err="1"/>
              <a:t>đề</a:t>
            </a:r>
            <a:r>
              <a:rPr lang="en-US" dirty="0"/>
              <a:t> </a:t>
            </a:r>
            <a:r>
              <a:rPr lang="en-US" dirty="0" err="1"/>
              <a:t>tài</a:t>
            </a:r>
            <a:r>
              <a:rPr lang="en-US" dirty="0"/>
              <a:t>: </a:t>
            </a:r>
            <a:r>
              <a:rPr lang="vi-VN" dirty="0"/>
              <a:t>giúp sinh viên kết nối, chia sẻ kiến thức, hỗ trợ nhau trong học tập và tạo dựng cộng đồng học thuật tích cực. Đồng thời, nó góp phần phát triển kỹ năng mềm, tư duy sáng tạo và tương tác xã hội thông qua công nghệ số.</a:t>
            </a:r>
            <a:endParaRPr lang="en-US" dirty="0"/>
          </a:p>
        </p:txBody>
      </p:sp>
      <p:sp>
        <p:nvSpPr>
          <p:cNvPr id="4" name="Slide Number Placeholder 3"/>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620" y="162560"/>
            <a:ext cx="8843050" cy="1616904"/>
          </a:xfrm>
        </p:spPr>
        <p:txBody>
          <a:bodyPr/>
          <a:lstStyle/>
          <a:p>
            <a:r>
              <a:rPr lang="en-US" dirty="0"/>
              <a:t>II. CÔNG NGHỆ SỬ DỤNG</a:t>
            </a:r>
            <a:endParaRPr lang="en-US" dirty="0"/>
          </a:p>
        </p:txBody>
      </p:sp>
      <p:sp>
        <p:nvSpPr>
          <p:cNvPr id="5" name="Slide Number Placeholder 4"/>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
        <p:nvSpPr>
          <p:cNvPr id="9" name="Hexagon 8"/>
          <p:cNvSpPr/>
          <p:nvPr/>
        </p:nvSpPr>
        <p:spPr>
          <a:xfrm>
            <a:off x="3652955" y="4229537"/>
            <a:ext cx="1396181" cy="1130709"/>
          </a:xfrm>
          <a:prstGeom prst="hexagon">
            <a:avLst/>
          </a:prstGeom>
          <a:blipFill dpi="0" rotWithShape="1">
            <a:blip r:embed="rId1">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p:nvSpPr>
        <p:spPr>
          <a:xfrm>
            <a:off x="8695569" y="2222484"/>
            <a:ext cx="1396181" cy="1130709"/>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3634143" y="2236581"/>
            <a:ext cx="1396181" cy="113070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6111675" y="4201234"/>
            <a:ext cx="1396181" cy="1130709"/>
          </a:xfrm>
          <a:prstGeom prst="hexagon">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Hexagon 12"/>
          <p:cNvSpPr/>
          <p:nvPr/>
        </p:nvSpPr>
        <p:spPr>
          <a:xfrm>
            <a:off x="8707039" y="4201405"/>
            <a:ext cx="1396181" cy="1130538"/>
          </a:xfrm>
          <a:prstGeom prst="hexagon">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6070285" y="2236581"/>
            <a:ext cx="1396181" cy="1130709"/>
          </a:xfrm>
          <a:prstGeom prst="hexagon">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1" idx="0"/>
            <a:endCxn id="16" idx="3"/>
          </p:cNvCxnSpPr>
          <p:nvPr/>
        </p:nvCxnSpPr>
        <p:spPr>
          <a:xfrm>
            <a:off x="5030324" y="2801936"/>
            <a:ext cx="1039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0"/>
            <a:endCxn id="10" idx="3"/>
          </p:cNvCxnSpPr>
          <p:nvPr/>
        </p:nvCxnSpPr>
        <p:spPr>
          <a:xfrm flipV="1">
            <a:off x="7466466" y="2787839"/>
            <a:ext cx="1229103" cy="14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a:endCxn id="12" idx="3"/>
          </p:cNvCxnSpPr>
          <p:nvPr/>
        </p:nvCxnSpPr>
        <p:spPr>
          <a:xfrm flipV="1">
            <a:off x="5049136" y="4766589"/>
            <a:ext cx="1062539" cy="2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0"/>
            <a:endCxn id="13" idx="3"/>
          </p:cNvCxnSpPr>
          <p:nvPr/>
        </p:nvCxnSpPr>
        <p:spPr>
          <a:xfrm>
            <a:off x="7507856" y="4766589"/>
            <a:ext cx="1199183" cy="85"/>
          </a:xfrm>
          <a:prstGeom prst="line">
            <a:avLst/>
          </a:prstGeom>
        </p:spPr>
        <p:style>
          <a:lnRef idx="1">
            <a:schemeClr val="accent1"/>
          </a:lnRef>
          <a:fillRef idx="0">
            <a:schemeClr val="accent1"/>
          </a:fillRef>
          <a:effectRef idx="0">
            <a:schemeClr val="accent1"/>
          </a:effectRef>
          <a:fontRef idx="minor">
            <a:schemeClr val="tx1"/>
          </a:fontRef>
        </p:style>
      </p:cxnSp>
      <p:sp>
        <p:nvSpPr>
          <p:cNvPr id="1048" name="Title 1"/>
          <p:cNvSpPr txBox="1"/>
          <p:nvPr/>
        </p:nvSpPr>
        <p:spPr>
          <a:xfrm>
            <a:off x="3890088" y="5447525"/>
            <a:ext cx="1140236" cy="370506"/>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500" dirty="0"/>
              <a:t>4.DOcker</a:t>
            </a:r>
            <a:endParaRPr lang="en-US" sz="1500" dirty="0"/>
          </a:p>
        </p:txBody>
      </p:sp>
      <p:sp>
        <p:nvSpPr>
          <p:cNvPr id="1049" name="Title 1"/>
          <p:cNvSpPr txBox="1"/>
          <p:nvPr/>
        </p:nvSpPr>
        <p:spPr>
          <a:xfrm>
            <a:off x="3967261" y="3429000"/>
            <a:ext cx="1003262" cy="370506"/>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500" dirty="0"/>
              <a:t>1.FIGMA</a:t>
            </a:r>
            <a:endParaRPr lang="en-US" sz="1500" dirty="0"/>
          </a:p>
        </p:txBody>
      </p:sp>
      <p:sp>
        <p:nvSpPr>
          <p:cNvPr id="1050" name="Title 1"/>
          <p:cNvSpPr txBox="1"/>
          <p:nvPr/>
        </p:nvSpPr>
        <p:spPr>
          <a:xfrm>
            <a:off x="8832213" y="3363652"/>
            <a:ext cx="1134363" cy="370506"/>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500" dirty="0"/>
              <a:t>3.github</a:t>
            </a:r>
            <a:endParaRPr lang="en-US" sz="1500" dirty="0"/>
          </a:p>
        </p:txBody>
      </p:sp>
      <p:sp>
        <p:nvSpPr>
          <p:cNvPr id="1052" name="Title 1"/>
          <p:cNvSpPr txBox="1"/>
          <p:nvPr/>
        </p:nvSpPr>
        <p:spPr>
          <a:xfrm>
            <a:off x="8820743" y="5331943"/>
            <a:ext cx="1271007" cy="370506"/>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500" dirty="0"/>
              <a:t>6.POSTMAN</a:t>
            </a:r>
            <a:endParaRPr lang="en-US" sz="1500" dirty="0"/>
          </a:p>
        </p:txBody>
      </p:sp>
      <p:sp>
        <p:nvSpPr>
          <p:cNvPr id="1055" name="Title 1"/>
          <p:cNvSpPr txBox="1"/>
          <p:nvPr/>
        </p:nvSpPr>
        <p:spPr>
          <a:xfrm>
            <a:off x="6353418" y="3346119"/>
            <a:ext cx="1107309" cy="370506"/>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500" dirty="0"/>
              <a:t>2.jira</a:t>
            </a:r>
            <a:endParaRPr lang="en-US" sz="1500" dirty="0"/>
          </a:p>
        </p:txBody>
      </p:sp>
      <p:sp>
        <p:nvSpPr>
          <p:cNvPr id="1056" name="Title 1"/>
          <p:cNvSpPr txBox="1"/>
          <p:nvPr/>
        </p:nvSpPr>
        <p:spPr>
          <a:xfrm>
            <a:off x="6400547" y="5360246"/>
            <a:ext cx="1107309" cy="370506"/>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500" dirty="0"/>
              <a:t>5.MYSQL</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1. FIGMA</a:t>
            </a:r>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2"/>
          <p:cNvSpPr>
            <a:spLocks noGrp="1"/>
          </p:cNvSpPr>
          <p:nvPr>
            <p:ph sz="quarter" idx="35"/>
          </p:nvPr>
        </p:nvSpPr>
        <p:spPr>
          <a:xfrm>
            <a:off x="4858946" y="5858166"/>
            <a:ext cx="4173294" cy="461354"/>
          </a:xfrm>
        </p:spPr>
        <p:txBody>
          <a:bodyPr/>
          <a:lstStyle/>
          <a:p>
            <a:r>
              <a:rPr lang="en-US" dirty="0" err="1"/>
              <a:t>Hình</a:t>
            </a:r>
            <a:r>
              <a:rPr lang="en-US" dirty="0"/>
              <a:t> 1. </a:t>
            </a:r>
            <a:r>
              <a:rPr lang="en-US" dirty="0" err="1"/>
              <a:t>Thuyết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trên</a:t>
            </a:r>
            <a:r>
              <a:rPr lang="en-US" dirty="0"/>
              <a:t> Figma</a:t>
            </a:r>
            <a:endParaRPr lang="en-US" dirty="0"/>
          </a:p>
        </p:txBody>
      </p:sp>
      <p:pic>
        <p:nvPicPr>
          <p:cNvPr id="4" name="Picture 3"/>
          <p:cNvPicPr>
            <a:picLocks noChangeAspect="1"/>
          </p:cNvPicPr>
          <p:nvPr/>
        </p:nvPicPr>
        <p:blipFill>
          <a:blip r:embed="rId1"/>
          <a:stretch>
            <a:fillRect/>
          </a:stretch>
        </p:blipFill>
        <p:spPr>
          <a:xfrm>
            <a:off x="1456241" y="2271252"/>
            <a:ext cx="10263086" cy="35101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2. JIRA</a:t>
            </a:r>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2"/>
          <p:cNvSpPr>
            <a:spLocks noGrp="1"/>
          </p:cNvSpPr>
          <p:nvPr>
            <p:ph sz="quarter" idx="35"/>
          </p:nvPr>
        </p:nvSpPr>
        <p:spPr>
          <a:xfrm>
            <a:off x="4340786" y="6115655"/>
            <a:ext cx="4173294" cy="461354"/>
          </a:xfrm>
        </p:spPr>
        <p:txBody>
          <a:bodyPr/>
          <a:lstStyle/>
          <a:p>
            <a:r>
              <a:rPr lang="en-US" dirty="0" err="1"/>
              <a:t>Hình</a:t>
            </a:r>
            <a:r>
              <a:rPr lang="en-US" dirty="0"/>
              <a:t> 2. </a:t>
            </a:r>
            <a:r>
              <a:rPr lang="en-US" dirty="0" err="1"/>
              <a:t>phân</a:t>
            </a:r>
            <a:r>
              <a:rPr lang="en-US" dirty="0"/>
              <a:t> </a:t>
            </a:r>
            <a:r>
              <a:rPr lang="en-US" dirty="0" err="1"/>
              <a:t>công</a:t>
            </a:r>
            <a:r>
              <a:rPr lang="en-US" dirty="0"/>
              <a:t> </a:t>
            </a:r>
            <a:r>
              <a:rPr lang="en-US" dirty="0" err="1"/>
              <a:t>công</a:t>
            </a:r>
            <a:r>
              <a:rPr lang="en-US" dirty="0"/>
              <a:t> </a:t>
            </a:r>
            <a:r>
              <a:rPr lang="en-US" dirty="0" err="1"/>
              <a:t>việt</a:t>
            </a:r>
            <a:r>
              <a:rPr lang="en-US" dirty="0"/>
              <a:t> </a:t>
            </a:r>
            <a:r>
              <a:rPr lang="en-US" dirty="0" err="1"/>
              <a:t>trên</a:t>
            </a:r>
            <a:r>
              <a:rPr lang="en-US" dirty="0"/>
              <a:t> Jira</a:t>
            </a:r>
            <a:endParaRPr lang="en-US" dirty="0"/>
          </a:p>
        </p:txBody>
      </p:sp>
      <p:pic>
        <p:nvPicPr>
          <p:cNvPr id="6" name="Picture 5"/>
          <p:cNvPicPr>
            <a:picLocks noChangeAspect="1"/>
          </p:cNvPicPr>
          <p:nvPr/>
        </p:nvPicPr>
        <p:blipFill>
          <a:blip r:embed="rId1"/>
          <a:stretch>
            <a:fillRect/>
          </a:stretch>
        </p:blipFill>
        <p:spPr>
          <a:xfrm>
            <a:off x="2699531" y="2161780"/>
            <a:ext cx="7813040" cy="35715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3.github</a:t>
            </a:r>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2"/>
          <p:cNvSpPr>
            <a:spLocks noGrp="1"/>
          </p:cNvSpPr>
          <p:nvPr>
            <p:ph sz="quarter" idx="35"/>
          </p:nvPr>
        </p:nvSpPr>
        <p:spPr>
          <a:xfrm>
            <a:off x="4858946" y="5858166"/>
            <a:ext cx="4173294" cy="461354"/>
          </a:xfrm>
        </p:spPr>
        <p:txBody>
          <a:bodyPr/>
          <a:lstStyle/>
          <a:p>
            <a:r>
              <a:rPr lang="en-US" dirty="0" err="1"/>
              <a:t>Hình</a:t>
            </a:r>
            <a:r>
              <a:rPr lang="en-US" dirty="0"/>
              <a:t> 3. Quản </a:t>
            </a:r>
            <a:r>
              <a:rPr lang="en-US" dirty="0" err="1"/>
              <a:t>lý</a:t>
            </a:r>
            <a:r>
              <a:rPr lang="en-US" dirty="0"/>
              <a:t> </a:t>
            </a:r>
            <a:r>
              <a:rPr lang="en-US" dirty="0" err="1"/>
              <a:t>dự</a:t>
            </a:r>
            <a:r>
              <a:rPr lang="en-US" dirty="0"/>
              <a:t> </a:t>
            </a:r>
            <a:r>
              <a:rPr lang="en-US" dirty="0" err="1"/>
              <a:t>án</a:t>
            </a:r>
            <a:r>
              <a:rPr lang="en-US" dirty="0"/>
              <a:t> </a:t>
            </a:r>
            <a:r>
              <a:rPr lang="en-US" dirty="0" err="1"/>
              <a:t>trên</a:t>
            </a:r>
            <a:r>
              <a:rPr lang="en-US" dirty="0"/>
              <a:t> </a:t>
            </a:r>
            <a:r>
              <a:rPr lang="en-US" dirty="0" err="1"/>
              <a:t>Github</a:t>
            </a:r>
            <a:endParaRPr lang="en-US" dirty="0"/>
          </a:p>
        </p:txBody>
      </p:sp>
      <p:pic>
        <p:nvPicPr>
          <p:cNvPr id="7" name="Picture 6"/>
          <p:cNvPicPr>
            <a:picLocks noChangeAspect="1"/>
          </p:cNvPicPr>
          <p:nvPr/>
        </p:nvPicPr>
        <p:blipFill>
          <a:blip r:embed="rId1"/>
          <a:stretch>
            <a:fillRect/>
          </a:stretch>
        </p:blipFill>
        <p:spPr>
          <a:xfrm>
            <a:off x="2914625" y="2214649"/>
            <a:ext cx="7813040" cy="35763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CÔNG NGHỆ SỬ DỤNG</a:t>
            </a:r>
            <a:br>
              <a:rPr lang="en-US" dirty="0"/>
            </a:br>
            <a:r>
              <a:rPr lang="en-US" dirty="0"/>
              <a:t>    4.DOCKER  </a:t>
            </a:r>
            <a:endParaRPr lang="en-US" dirty="0"/>
          </a:p>
        </p:txBody>
      </p:sp>
      <p:pic>
        <p:nvPicPr>
          <p:cNvPr id="8" name="Content Placeholder 7"/>
          <p:cNvPicPr>
            <a:picLocks noGrp="1" noChangeAspect="1"/>
          </p:cNvPicPr>
          <p:nvPr>
            <p:ph sz="quarter" idx="36"/>
          </p:nvPr>
        </p:nvPicPr>
        <p:blipFill>
          <a:blip r:embed="rId1"/>
          <a:stretch>
            <a:fillRect/>
          </a:stretch>
        </p:blipFill>
        <p:spPr>
          <a:xfrm>
            <a:off x="3048000" y="2146034"/>
            <a:ext cx="7213600" cy="3569695"/>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2"/>
          <p:cNvSpPr>
            <a:spLocks noGrp="1"/>
          </p:cNvSpPr>
          <p:nvPr>
            <p:ph sz="quarter" idx="35"/>
          </p:nvPr>
        </p:nvSpPr>
        <p:spPr>
          <a:xfrm>
            <a:off x="4858946" y="5858166"/>
            <a:ext cx="4173294" cy="461354"/>
          </a:xfrm>
        </p:spPr>
        <p:txBody>
          <a:bodyPr/>
          <a:lstStyle/>
          <a:p>
            <a:r>
              <a:rPr lang="en-US" dirty="0" err="1"/>
              <a:t>Hình</a:t>
            </a:r>
            <a:r>
              <a:rPr lang="en-US" dirty="0"/>
              <a:t> 4. </a:t>
            </a:r>
            <a:r>
              <a:rPr lang="en-US" dirty="0" err="1"/>
              <a:t>Chạy</a:t>
            </a:r>
            <a:r>
              <a:rPr lang="en-US" dirty="0"/>
              <a:t> </a:t>
            </a:r>
            <a:r>
              <a:rPr lang="en-US" dirty="0" err="1"/>
              <a:t>dự</a:t>
            </a:r>
            <a:r>
              <a:rPr lang="en-US" dirty="0"/>
              <a:t> </a:t>
            </a:r>
            <a:r>
              <a:rPr lang="en-US" dirty="0" err="1"/>
              <a:t>án</a:t>
            </a:r>
            <a:r>
              <a:rPr lang="en-US" dirty="0"/>
              <a:t> </a:t>
            </a:r>
            <a:r>
              <a:rPr lang="en-US" dirty="0" err="1"/>
              <a:t>trên</a:t>
            </a:r>
            <a:r>
              <a:rPr lang="en-US" dirty="0"/>
              <a:t> Docker </a:t>
            </a:r>
            <a:endParaRPr lang="en-US" dirty="0"/>
          </a:p>
        </p:txBody>
      </p:sp>
    </p:spTree>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datastoreItem>
</file>

<file path=customXml/itemProps2.xml><?xml version="1.0" encoding="utf-8"?>
<ds:datastoreItem xmlns:ds="http://schemas.openxmlformats.org/officeDocument/2006/customXml" ds:itemID="{E305301E-11B3-4B9D-A588-21F3C9809371}">
  <ds:schemaRefs/>
</ds:datastoreItem>
</file>

<file path=customXml/itemProps3.xml><?xml version="1.0" encoding="utf-8"?>
<ds:datastoreItem xmlns:ds="http://schemas.openxmlformats.org/officeDocument/2006/customXml" ds:itemID="{C77B561B-3A65-4A22-9691-EB838E7F9B87}">
  <ds:schemaRefs/>
</ds:datastoreItem>
</file>

<file path=docProps/app.xml><?xml version="1.0" encoding="utf-8"?>
<Properties xmlns="http://schemas.openxmlformats.org/officeDocument/2006/extended-properties" xmlns:vt="http://schemas.openxmlformats.org/officeDocument/2006/docPropsVTypes">
  <Template>{47EFB712-03ED-4A9F-984D-E35116F62EBF}TFe8699e8e-689b-4d7e-abcf-e888fd749829db3118dc_win32-d573b439b56f</Template>
  <TotalTime>0</TotalTime>
  <Words>2543</Words>
  <Application>WPS Presentation</Application>
  <PresentationFormat>Widescreen</PresentationFormat>
  <Paragraphs>146</Paragraphs>
  <Slides>22</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Biome</vt:lpstr>
      <vt:lpstr>Yu Gothic UI</vt:lpstr>
      <vt:lpstr>Biome Light</vt:lpstr>
      <vt:lpstr>Yu Gothic UI Light</vt:lpstr>
      <vt:lpstr>Arial Nova</vt:lpstr>
      <vt:lpstr>Calibri</vt:lpstr>
      <vt:lpstr>Microsoft YaHei</vt:lpstr>
      <vt:lpstr>Arial Unicode MS</vt:lpstr>
      <vt:lpstr>Arial Nova</vt:lpstr>
      <vt:lpstr>Custom</vt:lpstr>
      <vt:lpstr>Công nghệ phần mềm</vt:lpstr>
      <vt:lpstr>XÂY DỰNG MẠNG XÃ HỘI DÀNH CHO SINH VIÊN</vt:lpstr>
      <vt:lpstr>Các nội dung chính</vt:lpstr>
      <vt:lpstr>GIỚI THIỆU</vt:lpstr>
      <vt:lpstr>II. CÔNG NGHỆ SỬ DỤNG</vt:lpstr>
      <vt:lpstr>II. CÔNG NGHỆ SỬ DỤNG    1. FIGMA</vt:lpstr>
      <vt:lpstr>II. CÔNG NGHỆ SỬ DỤNG    2. JIRA</vt:lpstr>
      <vt:lpstr>II. CÔNG NGHỆ SỬ DỤNG    3.github</vt:lpstr>
      <vt:lpstr>II. CÔNG NGHỆ SỬ DỤNG     4.DOCKER  </vt:lpstr>
      <vt:lpstr>II. CÔNG NGHỆ SỬ DỤNG    5. MYSQL</vt:lpstr>
      <vt:lpstr>II. CÔNG NGHỆ SỬ DỤNG    5. MYSQL</vt:lpstr>
      <vt:lpstr>II. CÔNG NGHỆ SỬ DỤNG    6. POSMAN</vt:lpstr>
      <vt:lpstr>iii. KẾT QUẢ THỰC NGHIỆM </vt:lpstr>
      <vt:lpstr>iii. KẾT QUẢ THỰC NGHIỆM </vt:lpstr>
      <vt:lpstr>iii. KẾT QUẢ THỰC NGHIỆM </vt:lpstr>
      <vt:lpstr>iii. KẾT QUẢ THỰC NGHIỆM </vt:lpstr>
      <vt:lpstr>iii. KẾT QUẢ THỰC NGHIỆM </vt:lpstr>
      <vt:lpstr>IV. KẾT LUẬN VÀ HƯỚNG PHÁT TRIỂN</vt:lpstr>
      <vt:lpstr>IV. KẾT LUẬN VÀ HƯỚNG PHÁT TRIỂN</vt:lpstr>
      <vt:lpstr>PowerPoint 演示文稿</vt:lpstr>
      <vt:lpstr>PowerPoint 演示文稿</vt:lpstr>
      <vt:lpstr>Xin hết!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Hieu</dc:creator>
  <cp:lastModifiedBy>Lăm Nguyễn</cp:lastModifiedBy>
  <cp:revision>7</cp:revision>
  <dcterms:created xsi:type="dcterms:W3CDTF">2025-07-23T15:36:00Z</dcterms:created>
  <dcterms:modified xsi:type="dcterms:W3CDTF">2025-07-28T03:24:39Z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ABE5E10F951C401BB42D45C811B10D61_12</vt:lpwstr>
  </property>
  <property fmtid="{D5CDD505-2E9C-101B-9397-08002B2CF9AE}" pid="4" name="KSOProductBuildVer">
    <vt:lpwstr>1033-12.2.0.21931</vt:lpwstr>
  </property>
</Properties>
</file>