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95" r:id="rId3"/>
    <p:sldId id="296" r:id="rId4"/>
    <p:sldId id="297" r:id="rId5"/>
    <p:sldId id="259" r:id="rId6"/>
    <p:sldId id="298" r:id="rId7"/>
    <p:sldId id="299" r:id="rId8"/>
    <p:sldId id="300" r:id="rId9"/>
    <p:sldId id="301" r:id="rId10"/>
    <p:sldId id="264" r:id="rId11"/>
    <p:sldId id="266" r:id="rId12"/>
    <p:sldId id="302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03" r:id="rId24"/>
    <p:sldId id="279" r:id="rId25"/>
    <p:sldId id="280" r:id="rId26"/>
    <p:sldId id="281" r:id="rId27"/>
    <p:sldId id="304" r:id="rId28"/>
    <p:sldId id="283" r:id="rId29"/>
    <p:sldId id="284" r:id="rId30"/>
    <p:sldId id="308" r:id="rId31"/>
    <p:sldId id="285" r:id="rId32"/>
    <p:sldId id="286" r:id="rId33"/>
    <p:sldId id="287" r:id="rId34"/>
    <p:sldId id="305" r:id="rId35"/>
    <p:sldId id="290" r:id="rId36"/>
    <p:sldId id="291" r:id="rId37"/>
    <p:sldId id="292" r:id="rId38"/>
    <p:sldId id="293" r:id="rId39"/>
    <p:sldId id="294" r:id="rId40"/>
    <p:sldId id="306" r:id="rId41"/>
  </p:sldIdLst>
  <p:sldSz cx="9144000" cy="6858000" type="screen4x3"/>
  <p:notesSz cx="6858000" cy="9144000"/>
  <p:custDataLst>
    <p:tags r:id="rId4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6C00"/>
    <a:srgbClr val="FFECAF"/>
    <a:srgbClr val="301F67"/>
    <a:srgbClr val="8BBC00"/>
    <a:srgbClr val="4A6400"/>
    <a:srgbClr val="16524F"/>
    <a:srgbClr val="173851"/>
    <a:srgbClr val="1E4B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8" autoAdjust="0"/>
    <p:restoredTop sz="94660" autoAdjust="0"/>
  </p:normalViewPr>
  <p:slideViewPr>
    <p:cSldViewPr>
      <p:cViewPr varScale="1">
        <p:scale>
          <a:sx n="57" d="100"/>
          <a:sy n="57" d="100"/>
        </p:scale>
        <p:origin x="163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96832-282D-4A52-9021-3D432DA032E9}" type="datetimeFigureOut">
              <a:rPr lang="en-US" smtClean="0"/>
              <a:t>19/02/16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F9079-A2B0-4632-AD4E-3055FCA5B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9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5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FC9C3F-D165-407A-8C14-FA3B42E841A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44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207734-BC9D-41BE-B94B-5813F182E66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65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A2D589-CE41-42E6-841E-0721F45B5DE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24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74AAB0-DAB9-4AFB-A32F-852ADFB028F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42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AD015B-0B63-4A7E-9F3E-D37F68C7195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86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9E5803-86A0-47D9-B7AD-95F160E9933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43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B8154F-91A8-457B-AA85-1D123A57AA6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14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AFCC35-D6E0-429A-807E-9FD62F4068E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31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4901A8-E86B-4C75-B570-246C9F5E48B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81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4901A8-E86B-4C75-B570-246C9F5E48B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10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1B6DF9-B9CE-41BC-A9A4-FE9CDD509AE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353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D6261F-17BA-4D57-B1CA-5117AB04244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337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0CD570-19D3-4F05-87A7-B649A255BA2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879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62E3B6-2EA7-443A-BAA4-E856326B90A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725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7783CD-D3A2-4ED7-8C20-46C80995A34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042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EA4C93-DDF7-4153-93C5-617C32A1A50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273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A9DF9B-770B-4FE0-A64B-14353FC12F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682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7F4F50-4DAE-441F-B51C-D2F1DD4C3DC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46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E93092-9054-40F6-A6E2-585B0E44D24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43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8C3D79-4106-4307-9724-3E95D9C4888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6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13A930-0726-42B4-86E7-7ED319886E7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04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745584-6327-4BEC-B8CD-FBD31105688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92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5F3409-B401-4203-B29C-0B78D4D6380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74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0F1994-BB7D-4354-AE13-3AC5F2F41BB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21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E29004-2338-45FA-A998-19054036108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59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CACCE9-B0AC-4818-A097-B1FE11C543A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08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0" y="3527425"/>
            <a:ext cx="9144000" cy="33575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86525"/>
            <a:ext cx="2133600" cy="168275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86525"/>
            <a:ext cx="2895600" cy="168275"/>
          </a:xfrm>
        </p:spPr>
        <p:txBody>
          <a:bodyPr/>
          <a:lstStyle>
            <a:lvl1pPr algn="ctr">
              <a:defRPr sz="1200" b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86525"/>
            <a:ext cx="2133600" cy="1682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C23A9963-A348-489E-A078-8F891079146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0" y="3086100"/>
            <a:ext cx="9144000" cy="5921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1905000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343400" y="3178175"/>
            <a:ext cx="4572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758ADD-F6D5-4447-B201-793B45BC6D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5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76450" cy="6337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6950" cy="6337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60DC57-09D7-4BBF-8C97-5DEFB1E528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2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553200"/>
            <a:ext cx="2133600" cy="234950"/>
          </a:xfrm>
        </p:spPr>
        <p:txBody>
          <a:bodyPr/>
          <a:lstStyle>
            <a:lvl1pPr>
              <a:defRPr/>
            </a:lvl1pPr>
          </a:lstStyle>
          <a:p>
            <a:fld id="{DB9E937A-3ADE-49E0-A08F-FE8406E577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91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553200"/>
            <a:ext cx="2133600" cy="234950"/>
          </a:xfrm>
        </p:spPr>
        <p:txBody>
          <a:bodyPr/>
          <a:lstStyle>
            <a:lvl1pPr>
              <a:defRPr/>
            </a:lvl1pPr>
          </a:lstStyle>
          <a:p>
            <a:fld id="{3C5F29E0-B3B3-4234-B135-EABB7CC303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9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Nha Trang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 b="1">
                <a:latin typeface="+mj-lt"/>
              </a:defRPr>
            </a:lvl1pPr>
          </a:lstStyle>
          <a:p>
            <a:fld id="{ADD77C13-390F-400C-BEC5-92A0E1FA74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7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99138-99A1-4A5E-B84D-DF9D4476A9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5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14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14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88167-4551-49DA-989E-F9BDA476C3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24308F-8145-4505-9178-3BF1FF6120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7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3BD9F-54EB-44E0-A0D7-23A2247606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3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01550-BF9C-41F9-8340-2C48129102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6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66DF10-34F5-49D8-9D01-2741B9C7A7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3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AC9A1-F280-4A33-9AE2-BBB6E29992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1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872332"/>
            <a:ext cx="9144000" cy="15636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14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24600" y="6564313"/>
            <a:ext cx="2362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</a:defRPr>
            </a:lvl1pPr>
          </a:lstStyle>
          <a:p>
            <a:r>
              <a:rPr lang="en-US" smtClean="0"/>
              <a:t>Nha Trang University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1A744CEE-9186-4AB4-8C33-90025AE8CD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81000" y="152400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1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 u="none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b="0" i="0" u="none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4"/>
          <p:cNvSpPr>
            <a:spLocks noGrp="1" noChangeArrowheads="1"/>
          </p:cNvSpPr>
          <p:nvPr>
            <p:ph type="ctrTitle"/>
          </p:nvPr>
        </p:nvSpPr>
        <p:spPr>
          <a:xfrm>
            <a:off x="0" y="762000"/>
            <a:ext cx="9144000" cy="2133600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en-US" sz="6000">
                <a:latin typeface="Chelthm" pitchFamily="18" charset="0"/>
                <a:cs typeface="Chelthm" pitchFamily="18" charset="0"/>
              </a:rPr>
              <a:t>MÃ HÓA ĐỐI XỨNG </a:t>
            </a:r>
            <a:r>
              <a:rPr lang="en-US" sz="6000" smtClean="0">
                <a:latin typeface="Chelthm" pitchFamily="18" charset="0"/>
                <a:cs typeface="Chelthm" pitchFamily="18" charset="0"/>
              </a:rPr>
              <a:t/>
            </a:r>
            <a:br>
              <a:rPr lang="en-US" sz="6000" smtClean="0">
                <a:latin typeface="Chelthm" pitchFamily="18" charset="0"/>
                <a:cs typeface="Chelthm" pitchFamily="18" charset="0"/>
              </a:rPr>
            </a:br>
            <a:r>
              <a:rPr lang="en-US" sz="6000" smtClean="0">
                <a:latin typeface="Chelthm" pitchFamily="18" charset="0"/>
                <a:cs typeface="Chelthm" pitchFamily="18" charset="0"/>
              </a:rPr>
              <a:t>HIỆN </a:t>
            </a:r>
            <a:r>
              <a:rPr lang="en-US" sz="6000">
                <a:latin typeface="Chelthm" pitchFamily="18" charset="0"/>
                <a:cs typeface="Chelthm" pitchFamily="18" charset="0"/>
              </a:rPr>
              <a:t>ĐẠI</a:t>
            </a:r>
            <a:endParaRPr lang="en-US" sz="6000" b="1" smtClean="0">
              <a:latin typeface="Chelthm" pitchFamily="18" charset="0"/>
              <a:cs typeface="Chelthm" pitchFamily="18" charset="0"/>
            </a:endParaRP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762000" y="3088943"/>
            <a:ext cx="7696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smtClean="0">
                <a:solidFill>
                  <a:schemeClr val="bg1"/>
                </a:solidFill>
                <a:latin typeface="Arial-Rounded" pitchFamily="34" charset="0"/>
                <a:cs typeface="Arial-Rounded" pitchFamily="34" charset="0"/>
              </a:rPr>
              <a:t>CHỦ  ĐỀ  3</a:t>
            </a:r>
            <a:endParaRPr lang="en-US" sz="3200" b="1">
              <a:solidFill>
                <a:schemeClr val="bg1"/>
              </a:solidFill>
              <a:latin typeface="Arial-Rounded" pitchFamily="34" charset="0"/>
              <a:cs typeface="Arial-Rounded" pitchFamily="34" charset="0"/>
            </a:endParaRPr>
          </a:p>
        </p:txBody>
      </p:sp>
      <p:pic>
        <p:nvPicPr>
          <p:cNvPr id="1026" name="Picture 2" descr="http://www.in-my-cloud.com/wp-content/uploads/2011/02/symmetric-encryp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752" y="3848528"/>
            <a:ext cx="2416696" cy="285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876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D7360-7179-42CB-93D2-CB3C9234AAC8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0243" name="Rectangle 3"/>
          <p:cNvSpPr txBox="1">
            <a:spLocks noChangeArrowheads="1"/>
          </p:cNvSpPr>
          <p:nvPr/>
        </p:nvSpPr>
        <p:spPr bwMode="auto">
          <a:xfrm>
            <a:off x="304800" y="1447800"/>
            <a:ext cx="8534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</a:rPr>
              <a:t>Hàm </a:t>
            </a:r>
            <a:r>
              <a:rPr lang="en-US" sz="2400" i="1">
                <a:latin typeface="Cambria" pitchFamily="18" charset="0"/>
                <a:ea typeface="Arial-Rounded" pitchFamily="34" charset="0"/>
                <a:cs typeface="Times New Roman" pitchFamily="18" charset="0"/>
              </a:rPr>
              <a:t>maj</a:t>
            </a:r>
            <a:r>
              <a:rPr lang="en-US" sz="240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sz="2400" i="1">
                <a:latin typeface="Cambria" pitchFamily="18" charset="0"/>
                <a:ea typeface="Arial-Rounded" pitchFamily="34" charset="0"/>
                <a:cs typeface="Times New Roman" pitchFamily="18" charset="0"/>
              </a:rPr>
              <a:t>x, y, z</a:t>
            </a:r>
            <a:r>
              <a:rPr lang="en-US" sz="240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</a:rPr>
              <a:t>: hàm “chiếm đa số”. Nếu trong </a:t>
            </a:r>
            <a:r>
              <a:rPr lang="en-US" sz="2400" i="1">
                <a:latin typeface="Times New Roman" pitchFamily="18" charset="0"/>
                <a:ea typeface="Arial-Rounded" pitchFamily="34" charset="0"/>
                <a:cs typeface="Times New Roman" pitchFamily="18" charset="0"/>
              </a:rPr>
              <a:t>x, y, z</a:t>
            </a: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</a:rPr>
              <a:t> có từ 2 bít 1 trở lên: </a:t>
            </a:r>
            <a:r>
              <a:rPr lang="en-US" sz="2400" i="1">
                <a:latin typeface="Cambria" pitchFamily="18" charset="0"/>
                <a:ea typeface="Arial-Rounded" pitchFamily="34" charset="0"/>
                <a:cs typeface="Times New Roman" pitchFamily="18" charset="0"/>
              </a:rPr>
              <a:t>maj</a:t>
            </a:r>
            <a:r>
              <a:rPr lang="en-US" sz="240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sz="2400" i="1">
                <a:latin typeface="Cambria" pitchFamily="18" charset="0"/>
                <a:ea typeface="Arial-Rounded" pitchFamily="34" charset="0"/>
                <a:cs typeface="Times New Roman" pitchFamily="18" charset="0"/>
              </a:rPr>
              <a:t>x, y, z</a:t>
            </a:r>
            <a:r>
              <a:rPr lang="en-US" sz="240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r>
              <a:rPr lang="en-US" sz="2400" i="1">
                <a:latin typeface="Times New Roman" pitchFamily="18" charset="0"/>
                <a:ea typeface="Arial-Rounded" pitchFamily="34" charset="0"/>
                <a:cs typeface="Times New Roman" pitchFamily="18" charset="0"/>
              </a:rPr>
              <a:t> = 1</a:t>
            </a: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</a:rPr>
              <a:t>, ngược lại </a:t>
            </a:r>
            <a:r>
              <a:rPr lang="en-US" sz="2400" i="1">
                <a:latin typeface="Cambria" pitchFamily="18" charset="0"/>
                <a:ea typeface="Arial-Rounded" pitchFamily="34" charset="0"/>
                <a:cs typeface="Times New Roman" pitchFamily="18" charset="0"/>
              </a:rPr>
              <a:t>maj</a:t>
            </a:r>
            <a:r>
              <a:rPr lang="en-US" sz="240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sz="2400" i="1">
                <a:latin typeface="Cambria" pitchFamily="18" charset="0"/>
                <a:ea typeface="Arial-Rounded" pitchFamily="34" charset="0"/>
                <a:cs typeface="Times New Roman" pitchFamily="18" charset="0"/>
              </a:rPr>
              <a:t>x, y, z</a:t>
            </a:r>
            <a:r>
              <a:rPr lang="en-US" sz="240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r>
              <a:rPr lang="en-US" sz="2400" i="1">
                <a:latin typeface="Times New Roman" pitchFamily="18" charset="0"/>
                <a:ea typeface="Arial-Rounded" pitchFamily="34" charset="0"/>
                <a:cs typeface="Times New Roman" pitchFamily="18" charset="0"/>
              </a:rPr>
              <a:t> = 0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  <a:sym typeface="Symbol" pitchFamily="18" charset="2"/>
              </a:rPr>
              <a:t>Ví dụ: </a:t>
            </a:r>
            <a:r>
              <a:rPr lang="en-US" sz="2400" i="1">
                <a:latin typeface="Cambria" pitchFamily="18" charset="0"/>
                <a:ea typeface="Arial-Rounded" pitchFamily="34" charset="0"/>
                <a:cs typeface="Times New Roman" pitchFamily="18" charset="0"/>
                <a:sym typeface="Symbol" pitchFamily="18" charset="2"/>
              </a:rPr>
              <a:t>maj</a:t>
            </a:r>
            <a:r>
              <a:rPr lang="en-US" sz="2400">
                <a:latin typeface="Cambria Math" pitchFamily="18" charset="0"/>
                <a:ea typeface="Cambria Math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400">
                <a:latin typeface="Cambria" pitchFamily="18" charset="0"/>
                <a:ea typeface="Arial-Rounded" pitchFamily="34" charset="0"/>
                <a:cs typeface="Times New Roman" pitchFamily="18" charset="0"/>
                <a:sym typeface="Symbol" pitchFamily="18" charset="2"/>
              </a:rPr>
              <a:t>0,1,0</a:t>
            </a:r>
            <a:r>
              <a:rPr lang="en-US" sz="2400">
                <a:latin typeface="Cambria Math" pitchFamily="18" charset="0"/>
                <a:ea typeface="Cambria Math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sz="2400" i="1">
                <a:latin typeface="Cambria" pitchFamily="18" charset="0"/>
                <a:ea typeface="Arial-Rounded" pitchFamily="34" charset="0"/>
                <a:cs typeface="Times New Roman" pitchFamily="18" charset="0"/>
                <a:sym typeface="Symbol" pitchFamily="18" charset="2"/>
              </a:rPr>
              <a:t> = ?</a:t>
            </a:r>
            <a:r>
              <a:rPr lang="en-US" sz="2400">
                <a:latin typeface="Cambria" pitchFamily="18" charset="0"/>
                <a:ea typeface="Arial-Rounded" pitchFamily="34" charset="0"/>
                <a:cs typeface="Tahoma" pitchFamily="34" charset="0"/>
                <a:sym typeface="Symbol" pitchFamily="18" charset="2"/>
              </a:rPr>
              <a:t>; </a:t>
            </a:r>
            <a:r>
              <a:rPr lang="en-US" sz="2400" i="1">
                <a:latin typeface="Cambria" pitchFamily="18" charset="0"/>
                <a:ea typeface="Arial-Rounded" pitchFamily="34" charset="0"/>
                <a:cs typeface="Times New Roman" pitchFamily="18" charset="0"/>
                <a:sym typeface="Symbol" pitchFamily="18" charset="2"/>
              </a:rPr>
              <a:t>maj</a:t>
            </a:r>
            <a:r>
              <a:rPr lang="en-US" sz="2400">
                <a:latin typeface="Cambria Math" pitchFamily="18" charset="0"/>
                <a:ea typeface="Cambria Math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400">
                <a:latin typeface="Cambria" pitchFamily="18" charset="0"/>
                <a:ea typeface="Arial-Rounded" pitchFamily="34" charset="0"/>
                <a:cs typeface="Times New Roman" pitchFamily="18" charset="0"/>
                <a:sym typeface="Symbol" pitchFamily="18" charset="2"/>
              </a:rPr>
              <a:t>1, 1, 0</a:t>
            </a:r>
            <a:r>
              <a:rPr lang="en-US" sz="2400">
                <a:latin typeface="Cambria Math" pitchFamily="18" charset="0"/>
                <a:ea typeface="Cambria Math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sz="2400">
                <a:latin typeface="Cambria" pitchFamily="18" charset="0"/>
                <a:ea typeface="Arial-Rounded" pitchFamily="34" charset="0"/>
                <a:cs typeface="Tahoma" pitchFamily="34" charset="0"/>
                <a:sym typeface="Symbol" pitchFamily="18" charset="2"/>
              </a:rPr>
              <a:t> = ?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  <a:sym typeface="Symbol" pitchFamily="18" charset="2"/>
              </a:rPr>
              <a:t>Quá trình sinh số, tại bước thứ i:</a:t>
            </a:r>
          </a:p>
          <a:p>
            <a:pPr lvl="1" eaLnBrk="1" hangingPunct="1">
              <a:lnSpc>
                <a:spcPct val="120000"/>
              </a:lnSpc>
              <a:buFont typeface="Courier New" pitchFamily="49" charset="0"/>
              <a:buChar char="o"/>
            </a:pPr>
            <a:r>
              <a:rPr lang="en-US" sz="2400" i="1">
                <a:latin typeface="Cambria" pitchFamily="18" charset="0"/>
                <a:ea typeface="Cambria Math" pitchFamily="18" charset="0"/>
                <a:cs typeface="Times New Roman" pitchFamily="18" charset="0"/>
              </a:rPr>
              <a:t>m = maj</a:t>
            </a:r>
            <a:r>
              <a:rPr lang="en-US" sz="240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sz="2400" i="1">
                <a:latin typeface="Cambria" pitchFamily="18" charset="0"/>
                <a:ea typeface="Cambria Math" pitchFamily="18" charset="0"/>
                <a:cs typeface="Times New Roman" pitchFamily="18" charset="0"/>
              </a:rPr>
              <a:t>x</a:t>
            </a:r>
            <a:r>
              <a:rPr lang="en-US" sz="2400" i="1" baseline="-25000">
                <a:latin typeface="Cambria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sz="2400" i="1">
                <a:latin typeface="Cambria" pitchFamily="18" charset="0"/>
                <a:ea typeface="Cambria Math" pitchFamily="18" charset="0"/>
                <a:cs typeface="Times New Roman" pitchFamily="18" charset="0"/>
              </a:rPr>
              <a:t>, y</a:t>
            </a:r>
            <a:r>
              <a:rPr lang="en-US" sz="2400" i="1" baseline="-25000">
                <a:latin typeface="Cambria" pitchFamily="18" charset="0"/>
                <a:ea typeface="Cambria Math" pitchFamily="18" charset="0"/>
                <a:cs typeface="Times New Roman" pitchFamily="18" charset="0"/>
              </a:rPr>
              <a:t>3</a:t>
            </a:r>
            <a:r>
              <a:rPr lang="en-US" sz="2400" i="1">
                <a:latin typeface="Cambria" pitchFamily="18" charset="0"/>
                <a:ea typeface="Cambria Math" pitchFamily="18" charset="0"/>
                <a:cs typeface="Times New Roman" pitchFamily="18" charset="0"/>
              </a:rPr>
              <a:t>, z</a:t>
            </a:r>
            <a:r>
              <a:rPr lang="en-US" sz="2400" i="1" baseline="-25000">
                <a:latin typeface="Cambria" pitchFamily="18" charset="0"/>
                <a:ea typeface="Cambria Math" pitchFamily="18" charset="0"/>
                <a:cs typeface="Times New Roman" pitchFamily="18" charset="0"/>
              </a:rPr>
              <a:t>3</a:t>
            </a:r>
            <a:r>
              <a:rPr lang="en-US" sz="240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</a:p>
          <a:p>
            <a:pPr lvl="1" eaLnBrk="1" hangingPunct="1">
              <a:lnSpc>
                <a:spcPct val="120000"/>
              </a:lnSpc>
              <a:buFont typeface="Courier New" pitchFamily="49" charset="0"/>
              <a:buChar char="o"/>
            </a:pPr>
            <a:r>
              <a:rPr lang="en-US" sz="2400">
                <a:latin typeface="Cambria" pitchFamily="18" charset="0"/>
                <a:ea typeface="Cambria Math" pitchFamily="18" charset="0"/>
                <a:cs typeface="Times New Roman" pitchFamily="18" charset="0"/>
              </a:rPr>
              <a:t>If </a:t>
            </a:r>
            <a:r>
              <a:rPr lang="en-US" sz="2400" i="1">
                <a:latin typeface="Cambria" pitchFamily="18" charset="0"/>
                <a:ea typeface="Cambria Math" pitchFamily="18" charset="0"/>
                <a:cs typeface="Times New Roman" pitchFamily="18" charset="0"/>
              </a:rPr>
              <a:t> x</a:t>
            </a:r>
            <a:r>
              <a:rPr lang="en-US" sz="2400" i="1" baseline="-25000">
                <a:latin typeface="Cambria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sz="2400" i="1">
                <a:latin typeface="Cambria" pitchFamily="18" charset="0"/>
                <a:ea typeface="Cambria Math" pitchFamily="18" charset="0"/>
                <a:cs typeface="Times New Roman" pitchFamily="18" charset="0"/>
              </a:rPr>
              <a:t> = m  </a:t>
            </a:r>
            <a:r>
              <a:rPr lang="en-US" sz="2400">
                <a:latin typeface="Cambria" pitchFamily="18" charset="0"/>
                <a:ea typeface="Cambria Math" pitchFamily="18" charset="0"/>
                <a:cs typeface="Times New Roman" pitchFamily="18" charset="0"/>
              </a:rPr>
              <a:t>then</a:t>
            </a:r>
            <a:r>
              <a:rPr lang="en-US" sz="2400" i="1">
                <a:latin typeface="Cambria" pitchFamily="18" charset="0"/>
                <a:ea typeface="Cambria Math" pitchFamily="18" charset="0"/>
                <a:cs typeface="Times New Roman" pitchFamily="18" charset="0"/>
              </a:rPr>
              <a:t> Quay X            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(nếu </a:t>
            </a:r>
            <a:r>
              <a:rPr lang="en-US" sz="2400" i="1">
                <a:latin typeface="Cambria" pitchFamily="18" charset="0"/>
                <a:ea typeface="Cambria Math" pitchFamily="18" charset="0"/>
                <a:cs typeface="Times New Roman" pitchFamily="18" charset="0"/>
              </a:rPr>
              <a:t>x</a:t>
            </a:r>
            <a:r>
              <a:rPr lang="en-US" sz="2400" i="1" baseline="-25000">
                <a:latin typeface="Cambria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sz="2400" i="1">
                <a:latin typeface="Cambria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chiếm đa số: quay X)</a:t>
            </a:r>
            <a:endParaRPr lang="en-US" sz="2400">
              <a:latin typeface="Cambria" pitchFamily="18" charset="0"/>
              <a:ea typeface="Cambria Math" pitchFamily="18" charset="0"/>
              <a:cs typeface="Cambria Math" pitchFamily="18" charset="0"/>
            </a:endParaRPr>
          </a:p>
          <a:p>
            <a:pPr lvl="1" eaLnBrk="1" hangingPunct="1">
              <a:lnSpc>
                <a:spcPct val="120000"/>
              </a:lnSpc>
              <a:buFont typeface="Courier New" pitchFamily="49" charset="0"/>
              <a:buChar char="o"/>
            </a:pPr>
            <a:r>
              <a:rPr lang="en-US" sz="2400">
                <a:latin typeface="Cambria" pitchFamily="18" charset="0"/>
                <a:ea typeface="Cambria Math" pitchFamily="18" charset="0"/>
                <a:cs typeface="Cambria Math" pitchFamily="18" charset="0"/>
              </a:rPr>
              <a:t>If</a:t>
            </a:r>
            <a:r>
              <a:rPr lang="en-US" sz="2400" i="1">
                <a:latin typeface="Cambria" pitchFamily="18" charset="0"/>
                <a:ea typeface="Cambria Math" pitchFamily="18" charset="0"/>
                <a:cs typeface="Cambria Math" pitchFamily="18" charset="0"/>
              </a:rPr>
              <a:t>  y</a:t>
            </a:r>
            <a:r>
              <a:rPr lang="en-US" sz="2400" i="1" baseline="-25000">
                <a:latin typeface="Cambria" pitchFamily="18" charset="0"/>
                <a:ea typeface="Cambria Math" pitchFamily="18" charset="0"/>
                <a:cs typeface="Cambria Math" pitchFamily="18" charset="0"/>
              </a:rPr>
              <a:t>3</a:t>
            </a:r>
            <a:r>
              <a:rPr lang="en-US" sz="2400" i="1">
                <a:latin typeface="Cambria" pitchFamily="18" charset="0"/>
                <a:ea typeface="Cambria Math" pitchFamily="18" charset="0"/>
                <a:cs typeface="Cambria Math" pitchFamily="18" charset="0"/>
              </a:rPr>
              <a:t> = m  </a:t>
            </a:r>
            <a:r>
              <a:rPr lang="en-US" sz="2400">
                <a:latin typeface="Cambria" pitchFamily="18" charset="0"/>
                <a:ea typeface="Cambria Math" pitchFamily="18" charset="0"/>
                <a:cs typeface="Cambria Math" pitchFamily="18" charset="0"/>
              </a:rPr>
              <a:t>then</a:t>
            </a:r>
            <a:r>
              <a:rPr lang="en-US" sz="2400" i="1">
                <a:latin typeface="Cambria" pitchFamily="18" charset="0"/>
                <a:ea typeface="Cambria Math" pitchFamily="18" charset="0"/>
                <a:cs typeface="Cambria Math" pitchFamily="18" charset="0"/>
              </a:rPr>
              <a:t> Quay Y</a:t>
            </a:r>
            <a:endParaRPr lang="en-US" sz="2400">
              <a:latin typeface="Cambria" pitchFamily="18" charset="0"/>
              <a:ea typeface="Cambria Math" pitchFamily="18" charset="0"/>
              <a:cs typeface="Cambria Math" pitchFamily="18" charset="0"/>
            </a:endParaRPr>
          </a:p>
          <a:p>
            <a:pPr lvl="1" eaLnBrk="1" hangingPunct="1">
              <a:lnSpc>
                <a:spcPct val="120000"/>
              </a:lnSpc>
              <a:buFont typeface="Courier New" pitchFamily="49" charset="0"/>
              <a:buChar char="o"/>
            </a:pPr>
            <a:r>
              <a:rPr lang="en-US" sz="2400">
                <a:latin typeface="Cambria" pitchFamily="18" charset="0"/>
                <a:ea typeface="Cambria Math" pitchFamily="18" charset="0"/>
                <a:cs typeface="Cambria Math" pitchFamily="18" charset="0"/>
              </a:rPr>
              <a:t>If</a:t>
            </a:r>
            <a:r>
              <a:rPr lang="en-US" sz="2400" i="1">
                <a:latin typeface="Cambria" pitchFamily="18" charset="0"/>
                <a:ea typeface="Cambria Math" pitchFamily="18" charset="0"/>
                <a:cs typeface="Cambria Math" pitchFamily="18" charset="0"/>
              </a:rPr>
              <a:t>  z</a:t>
            </a:r>
            <a:r>
              <a:rPr lang="en-US" sz="2400" i="1" baseline="-25000">
                <a:latin typeface="Cambria" pitchFamily="18" charset="0"/>
                <a:ea typeface="Cambria Math" pitchFamily="18" charset="0"/>
                <a:cs typeface="Cambria Math" pitchFamily="18" charset="0"/>
              </a:rPr>
              <a:t>3</a:t>
            </a:r>
            <a:r>
              <a:rPr lang="en-US" sz="2400" i="1">
                <a:latin typeface="Cambria" pitchFamily="18" charset="0"/>
                <a:ea typeface="Cambria Math" pitchFamily="18" charset="0"/>
                <a:cs typeface="Cambria Math" pitchFamily="18" charset="0"/>
              </a:rPr>
              <a:t> = m  </a:t>
            </a:r>
            <a:r>
              <a:rPr lang="en-US" sz="2400">
                <a:latin typeface="Cambria" pitchFamily="18" charset="0"/>
                <a:ea typeface="Cambria Math" pitchFamily="18" charset="0"/>
                <a:cs typeface="Cambria Math" pitchFamily="18" charset="0"/>
              </a:rPr>
              <a:t>then</a:t>
            </a:r>
            <a:r>
              <a:rPr lang="en-US" sz="2400" i="1">
                <a:latin typeface="Cambria" pitchFamily="18" charset="0"/>
                <a:ea typeface="Cambria Math" pitchFamily="18" charset="0"/>
                <a:cs typeface="Cambria Math" pitchFamily="18" charset="0"/>
              </a:rPr>
              <a:t> Quay Z</a:t>
            </a:r>
          </a:p>
          <a:p>
            <a:pPr lvl="1" eaLnBrk="1" hangingPunct="1">
              <a:lnSpc>
                <a:spcPct val="120000"/>
              </a:lnSpc>
              <a:buFont typeface="Courier New" pitchFamily="49" charset="0"/>
              <a:buChar char="o"/>
            </a:pPr>
            <a:r>
              <a:rPr lang="en-US" sz="2400" i="1">
                <a:latin typeface="Cambria" pitchFamily="18" charset="0"/>
                <a:ea typeface="Cambria Math" pitchFamily="18" charset="0"/>
                <a:cs typeface="Cambria Math" pitchFamily="18" charset="0"/>
                <a:sym typeface="Symbol" pitchFamily="18" charset="2"/>
              </a:rPr>
              <a:t>s</a:t>
            </a:r>
            <a:r>
              <a:rPr lang="en-US" sz="2400" i="1" baseline="-25000">
                <a:latin typeface="Cambria" pitchFamily="18" charset="0"/>
                <a:ea typeface="Cambria Math" pitchFamily="18" charset="0"/>
                <a:cs typeface="Cambria Math" pitchFamily="18" charset="0"/>
                <a:sym typeface="Symbol" pitchFamily="18" charset="2"/>
              </a:rPr>
              <a:t>i</a:t>
            </a:r>
            <a:r>
              <a:rPr lang="en-US" sz="2400" i="1">
                <a:latin typeface="Cambria" pitchFamily="18" charset="0"/>
                <a:ea typeface="Cambria Math" pitchFamily="18" charset="0"/>
                <a:cs typeface="Cambria Math" pitchFamily="18" charset="0"/>
                <a:sym typeface="Symbol" pitchFamily="18" charset="2"/>
              </a:rPr>
              <a:t> = </a:t>
            </a:r>
            <a:r>
              <a:rPr lang="en-US" sz="2400" i="1">
                <a:latin typeface="Cambria" pitchFamily="18" charset="0"/>
                <a:ea typeface="Cambria Math" pitchFamily="18" charset="0"/>
                <a:cs typeface="Cambria Math" pitchFamily="18" charset="0"/>
              </a:rPr>
              <a:t>x</a:t>
            </a:r>
            <a:r>
              <a:rPr lang="en-US" sz="2400" baseline="-25000">
                <a:latin typeface="Cambria" pitchFamily="18" charset="0"/>
                <a:ea typeface="Cambria Math" pitchFamily="18" charset="0"/>
                <a:cs typeface="Cambria Math" pitchFamily="18" charset="0"/>
              </a:rPr>
              <a:t>5</a:t>
            </a:r>
            <a:r>
              <a:rPr lang="en-US" sz="2400" i="1">
                <a:latin typeface="Cambria" pitchFamily="18" charset="0"/>
                <a:ea typeface="Cambria Math" pitchFamily="18" charset="0"/>
                <a:cs typeface="Cambria Math" pitchFamily="18" charset="0"/>
              </a:rPr>
              <a:t> </a:t>
            </a:r>
            <a:r>
              <a:rPr lang="en-US" sz="2400">
                <a:latin typeface="Cambria" pitchFamily="18" charset="0"/>
                <a:ea typeface="Cambria Math" pitchFamily="18" charset="0"/>
                <a:cs typeface="Cambria Math" pitchFamily="18" charset="0"/>
              </a:rPr>
              <a:t>⊕</a:t>
            </a:r>
            <a:r>
              <a:rPr lang="en-US" sz="2400" i="1">
                <a:latin typeface="Cambria" pitchFamily="18" charset="0"/>
                <a:ea typeface="Cambria Math" pitchFamily="18" charset="0"/>
                <a:cs typeface="Cambria Math" pitchFamily="18" charset="0"/>
              </a:rPr>
              <a:t> y</a:t>
            </a:r>
            <a:r>
              <a:rPr lang="en-US" sz="2400" baseline="-25000">
                <a:latin typeface="Cambria" pitchFamily="18" charset="0"/>
                <a:ea typeface="Cambria Math" pitchFamily="18" charset="0"/>
                <a:cs typeface="Cambria Math" pitchFamily="18" charset="0"/>
              </a:rPr>
              <a:t>7</a:t>
            </a:r>
            <a:r>
              <a:rPr lang="en-US" sz="2400">
                <a:latin typeface="Cambria" pitchFamily="18" charset="0"/>
                <a:ea typeface="Cambria Math" pitchFamily="18" charset="0"/>
                <a:cs typeface="Cambria Math" pitchFamily="18" charset="0"/>
              </a:rPr>
              <a:t> ⊕ </a:t>
            </a:r>
            <a:r>
              <a:rPr lang="en-US" sz="2400" i="1">
                <a:latin typeface="Cambria" pitchFamily="18" charset="0"/>
                <a:ea typeface="Cambria Math" pitchFamily="18" charset="0"/>
                <a:cs typeface="Cambria Math" pitchFamily="18" charset="0"/>
              </a:rPr>
              <a:t>z</a:t>
            </a:r>
            <a:r>
              <a:rPr lang="en-US" sz="2400" baseline="-25000">
                <a:latin typeface="Cambria" pitchFamily="18" charset="0"/>
                <a:ea typeface="Cambria Math" pitchFamily="18" charset="0"/>
                <a:cs typeface="Cambria Math" pitchFamily="18" charset="0"/>
              </a:rPr>
              <a:t>8</a:t>
            </a:r>
            <a:r>
              <a:rPr lang="en-US" sz="2400">
                <a:latin typeface="Cambria" pitchFamily="18" charset="0"/>
                <a:ea typeface="Cambria Math" pitchFamily="18" charset="0"/>
                <a:cs typeface="Cambria Math" pitchFamily="18" charset="0"/>
              </a:rPr>
              <a:t>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		(ba bít cuối của X, Y, Z)</a:t>
            </a:r>
            <a:endParaRPr lang="en-US" sz="2400">
              <a:latin typeface="Times New Roman" pitchFamily="18" charset="0"/>
              <a:cs typeface="Arial-Rounded" pitchFamily="34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</a:pPr>
            <a:endParaRPr lang="en-US" sz="2000">
              <a:latin typeface="Tahoma" pitchFamily="34" charset="0"/>
              <a:cs typeface="Arial-Round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49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57A14-61D8-486B-8124-782CDACF3D6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2291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229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Font typeface="Arial" charset="0"/>
              <a:buChar char="•"/>
            </a:pPr>
            <a:r>
              <a:rPr lang="en-US" sz="2800" smtClean="0">
                <a:latin typeface="Tahoma" pitchFamily="34" charset="0"/>
                <a:ea typeface="Arial-Rounded" pitchFamily="34" charset="0"/>
                <a:cs typeface="Tahoma" pitchFamily="34" charset="0"/>
              </a:rPr>
              <a:t>D</a:t>
            </a:r>
            <a:r>
              <a:rPr lang="en-US" sz="2400" smtClean="0">
                <a:latin typeface="Tahoma" pitchFamily="34" charset="0"/>
                <a:ea typeface="Arial-Rounded" pitchFamily="34" charset="0"/>
                <a:cs typeface="Tahoma" pitchFamily="34" charset="0"/>
              </a:rPr>
              <a:t>ùng </a:t>
            </a: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</a:rPr>
              <a:t>trong mạng GSM.</a:t>
            </a:r>
          </a:p>
          <a:p>
            <a:pPr eaLnBrk="1" hangingPunct="1">
              <a:lnSpc>
                <a:spcPct val="120000"/>
              </a:lnSpc>
              <a:buFont typeface="Arial" charset="0"/>
              <a:buChar char="•"/>
            </a:pP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</a:rPr>
              <a:t>Gồm 3 thanh ghi X – 19 bít, Y – 22 bít, Z – 23 bít</a:t>
            </a:r>
          </a:p>
          <a:p>
            <a:pPr eaLnBrk="1" hangingPunct="1">
              <a:lnSpc>
                <a:spcPct val="120000"/>
              </a:lnSpc>
              <a:buFont typeface="Arial" charset="0"/>
              <a:buChar char="•"/>
            </a:pP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</a:rPr>
              <a:t>Khóa K 64 bít, K </a:t>
            </a: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  <a:sym typeface="Symbol" pitchFamily="18" charset="2"/>
              </a:rPr>
              <a:t> XYZ</a:t>
            </a:r>
          </a:p>
          <a:p>
            <a:pPr eaLnBrk="1" hangingPunct="1">
              <a:lnSpc>
                <a:spcPct val="120000"/>
              </a:lnSpc>
              <a:buFont typeface="Arial" charset="0"/>
              <a:buChar char="•"/>
            </a:pPr>
            <a:endParaRPr lang="en-US" sz="2000">
              <a:latin typeface="Tahoma" pitchFamily="34" charset="0"/>
              <a:ea typeface="Arial-Rounded" pitchFamily="34" charset="0"/>
              <a:cs typeface="Tahoma" pitchFamily="34" charset="0"/>
            </a:endParaRP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3159125"/>
            <a:ext cx="8958262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 smtClean="0"/>
              <a:t>Mã hóa A5/1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6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III. Mã khối (block cipher)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Nha Trang University</a:t>
            </a:r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447800"/>
            <a:ext cx="8229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</a:rPr>
              <a:t>Xét lại ví dụ:</a:t>
            </a:r>
          </a:p>
          <a:p>
            <a:pPr>
              <a:defRPr/>
            </a:pPr>
            <a:r>
              <a:rPr lang="en-US" sz="2400" i="1">
                <a:latin typeface="Times New Roman" pitchFamily="18" charset="0"/>
                <a:cs typeface="Times New Roman" pitchFamily="18" charset="0"/>
              </a:rPr>
              <a:t>bản rõ:	           </a:t>
            </a:r>
            <a:r>
              <a:rPr lang="en-US" sz="2400">
                <a:latin typeface="Consolas" pitchFamily="49" charset="0"/>
                <a:cs typeface="Times New Roman" pitchFamily="18" charset="0"/>
              </a:rPr>
              <a:t>0011 0000 0010 111    (beach)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defRPr/>
            </a:pPr>
            <a:r>
              <a:rPr lang="en-US" sz="2400" i="1">
                <a:latin typeface="Times New Roman" pitchFamily="18" charset="0"/>
                <a:cs typeface="Times New Roman" pitchFamily="18" charset="0"/>
              </a:rPr>
              <a:t>khóa:	           </a:t>
            </a:r>
            <a:r>
              <a:rPr lang="en-US" sz="2400">
                <a:latin typeface="Consolas" pitchFamily="49" charset="0"/>
                <a:cs typeface="Times New Roman" pitchFamily="18" charset="0"/>
              </a:rPr>
              <a:t>0101 0101 0101 010</a:t>
            </a:r>
          </a:p>
          <a:p>
            <a:pPr>
              <a:defRPr/>
            </a:pPr>
            <a:r>
              <a:rPr lang="en-US" sz="2400" i="1">
                <a:latin typeface="Times New Roman" pitchFamily="18" charset="0"/>
                <a:cs typeface="Times New Roman" pitchFamily="18" charset="0"/>
              </a:rPr>
              <a:t>bản mã:      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>
                <a:latin typeface="Consolas" pitchFamily="49" charset="0"/>
                <a:cs typeface="Times New Roman" pitchFamily="18" charset="0"/>
              </a:rPr>
              <a:t>0110 0101 0111 101    (DBCHF)</a:t>
            </a:r>
          </a:p>
          <a:p>
            <a:pPr eaLnBrk="1" hangingPunct="1"/>
            <a:endParaRPr lang="en-US" sz="2400">
              <a:latin typeface="Consolas" pitchFamily="49" charset="0"/>
              <a:ea typeface="Arial-Rounded" pitchFamily="34" charset="0"/>
              <a:cs typeface="Times New Roman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</a:rPr>
              <a:t>Điểm yếu phép XOR: nếu biết cặp (</a:t>
            </a:r>
            <a:r>
              <a:rPr lang="en-US" sz="2400">
                <a:latin typeface="Cambria" pitchFamily="18" charset="0"/>
                <a:ea typeface="Arial-Rounded" pitchFamily="34" charset="0"/>
                <a:cs typeface="Tahoma" pitchFamily="34" charset="0"/>
              </a:rPr>
              <a:t>c</a:t>
            </a:r>
            <a:r>
              <a:rPr lang="en-US" sz="2400" baseline="-25000">
                <a:latin typeface="Cambria" pitchFamily="18" charset="0"/>
                <a:ea typeface="Arial-Rounded" pitchFamily="34" charset="0"/>
                <a:cs typeface="Tahoma" pitchFamily="34" charset="0"/>
              </a:rPr>
              <a:t>0</a:t>
            </a:r>
            <a:r>
              <a:rPr lang="en-US" sz="2400">
                <a:latin typeface="Cambria" pitchFamily="18" charset="0"/>
                <a:ea typeface="Arial-Rounded" pitchFamily="34" charset="0"/>
                <a:cs typeface="Tahoma" pitchFamily="34" charset="0"/>
              </a:rPr>
              <a:t> , p</a:t>
            </a:r>
            <a:r>
              <a:rPr lang="en-US" sz="2400" baseline="-25000">
                <a:latin typeface="Cambria" pitchFamily="18" charset="0"/>
                <a:ea typeface="Arial-Rounded" pitchFamily="34" charset="0"/>
                <a:cs typeface="Tahoma" pitchFamily="34" charset="0"/>
              </a:rPr>
              <a:t>0</a:t>
            </a: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</a:rPr>
              <a:t>) </a:t>
            </a: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  <a:sym typeface="Wingdings" pitchFamily="2" charset="2"/>
              </a:rPr>
              <a:t> tính được K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à"/>
            </a:pP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  <a:sym typeface="Wingdings" pitchFamily="2" charset="2"/>
              </a:rPr>
              <a:t>Không chống được phá mã known-plaintext</a:t>
            </a:r>
          </a:p>
          <a:p>
            <a:pPr eaLnBrk="1" hangingPunct="1">
              <a:lnSpc>
                <a:spcPct val="130000"/>
              </a:lnSpc>
            </a:pPr>
            <a:endParaRPr lang="en-US" sz="2400">
              <a:latin typeface="Tahoma" pitchFamily="34" charset="0"/>
              <a:ea typeface="Arial-Rounded" pitchFamily="34" charset="0"/>
              <a:cs typeface="Tahoma" pitchFamily="34" charset="0"/>
            </a:endParaRPr>
          </a:p>
          <a:p>
            <a:pPr eaLnBrk="1" hangingPunct="1"/>
            <a:endParaRPr lang="en-US" sz="2400">
              <a:latin typeface="Consolas" pitchFamily="49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endParaRPr lang="en-US" sz="2800">
              <a:latin typeface="Tahoma" pitchFamily="34" charset="0"/>
              <a:cs typeface="Arial-Round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17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83A98-6222-41C9-9735-D2C4BAC25489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4339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305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  <a:buFont typeface="Arial" charset="0"/>
              <a:buChar char="•"/>
            </a:pPr>
            <a:r>
              <a:rPr lang="en-US" sz="2800">
                <a:latin typeface="Tahoma" pitchFamily="34" charset="0"/>
                <a:ea typeface="Arial-Rounded" pitchFamily="34" charset="0"/>
                <a:cs typeface="Tahoma" pitchFamily="34" charset="0"/>
              </a:rPr>
              <a:t>Phép thay thế (substitution)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</a:rPr>
              <a:t>Thay dãy bít này bằng 1 dãy bít khác</a:t>
            </a:r>
            <a:endParaRPr lang="en-US" sz="2800">
              <a:latin typeface="Tahoma" pitchFamily="34" charset="0"/>
              <a:ea typeface="Arial-Rounded" pitchFamily="34" charset="0"/>
              <a:cs typeface="Tahoma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007306"/>
              </p:ext>
            </p:extLst>
          </p:nvPr>
        </p:nvGraphicFramePr>
        <p:xfrm>
          <a:off x="1752600" y="3048000"/>
          <a:ext cx="2781300" cy="2743200"/>
        </p:xfrm>
        <a:graphic>
          <a:graphicData uri="http://schemas.openxmlformats.org/drawingml/2006/table">
            <a:tbl>
              <a:tblPr/>
              <a:tblGrid>
                <a:gridCol w="1414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Bản rõ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Bản mã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000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001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010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110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011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000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010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111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110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001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111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011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4372" name="Group 21"/>
          <p:cNvGrpSpPr>
            <a:grpSpLocks/>
          </p:cNvGrpSpPr>
          <p:nvPr/>
        </p:nvGrpSpPr>
        <p:grpSpPr bwMode="auto">
          <a:xfrm>
            <a:off x="5410200" y="3505200"/>
            <a:ext cx="2624138" cy="1755775"/>
            <a:chOff x="2971800" y="4568825"/>
            <a:chExt cx="2623696" cy="1755775"/>
          </a:xfrm>
        </p:grpSpPr>
        <p:sp>
          <p:nvSpPr>
            <p:cNvPr id="14373" name="Rectangle 26"/>
            <p:cNvSpPr>
              <a:spLocks noChangeArrowheads="1"/>
            </p:cNvSpPr>
            <p:nvPr/>
          </p:nvSpPr>
          <p:spPr bwMode="auto">
            <a:xfrm>
              <a:off x="3733800" y="4648200"/>
              <a:ext cx="1066800" cy="1676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endParaRPr lang="en-US" sz="2000"/>
            </a:p>
            <a:p>
              <a:pPr algn="ctr" eaLnBrk="0" hangingPunct="0"/>
              <a:endParaRPr lang="en-US" sz="2000"/>
            </a:p>
            <a:p>
              <a:pPr algn="ctr" eaLnBrk="0" hangingPunct="0"/>
              <a:r>
                <a:rPr lang="en-US" sz="2000"/>
                <a:t>S-box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505110" y="4953000"/>
              <a:ext cx="22856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505110" y="5445125"/>
              <a:ext cx="22856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05110" y="5943600"/>
              <a:ext cx="22856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77" name="Rectangle 14"/>
            <p:cNvSpPr>
              <a:spLocks noChangeArrowheads="1"/>
            </p:cNvSpPr>
            <p:nvPr/>
          </p:nvSpPr>
          <p:spPr bwMode="auto">
            <a:xfrm>
              <a:off x="2971800" y="4568825"/>
              <a:ext cx="445956" cy="1615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0">
                  <a:latin typeface="Cambria" pitchFamily="18" charset="0"/>
                  <a:ea typeface="Arial-Rounded" pitchFamily="34" charset="0"/>
                  <a:cs typeface="Times New Roman" pitchFamily="18" charset="0"/>
                  <a:sym typeface="Symbol" pitchFamily="18" charset="2"/>
                </a:rPr>
                <a:t>p</a:t>
              </a:r>
              <a:r>
                <a:rPr lang="en-US" sz="2200" baseline="-25000">
                  <a:latin typeface="Cambria" pitchFamily="18" charset="0"/>
                  <a:ea typeface="Arial-Rounded" pitchFamily="34" charset="0"/>
                  <a:cs typeface="Times New Roman" pitchFamily="18" charset="0"/>
                  <a:sym typeface="Symbol" pitchFamily="18" charset="2"/>
                </a:rPr>
                <a:t>0</a:t>
              </a:r>
            </a:p>
            <a:p>
              <a:pPr>
                <a:lnSpc>
                  <a:spcPct val="150000"/>
                </a:lnSpc>
              </a:pPr>
              <a:r>
                <a:rPr lang="en-US" sz="2200">
                  <a:latin typeface="Cambria" pitchFamily="18" charset="0"/>
                  <a:ea typeface="Arial-Rounded" pitchFamily="34" charset="0"/>
                  <a:cs typeface="Times New Roman" pitchFamily="18" charset="0"/>
                  <a:sym typeface="Symbol" pitchFamily="18" charset="2"/>
                </a:rPr>
                <a:t>p</a:t>
              </a:r>
              <a:r>
                <a:rPr lang="en-US" sz="2200" baseline="-25000">
                  <a:latin typeface="Cambria" pitchFamily="18" charset="0"/>
                  <a:ea typeface="Arial-Rounded" pitchFamily="34" charset="0"/>
                  <a:cs typeface="Times New Roman" pitchFamily="18" charset="0"/>
                  <a:sym typeface="Symbol" pitchFamily="18" charset="2"/>
                </a:rPr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sz="2200">
                  <a:latin typeface="Cambria" pitchFamily="18" charset="0"/>
                  <a:ea typeface="Arial-Rounded" pitchFamily="34" charset="0"/>
                  <a:cs typeface="Times New Roman" pitchFamily="18" charset="0"/>
                  <a:sym typeface="Symbol" pitchFamily="18" charset="2"/>
                </a:rPr>
                <a:t>p</a:t>
              </a:r>
              <a:r>
                <a:rPr lang="en-US" sz="2200" baseline="-25000">
                  <a:latin typeface="Cambria" pitchFamily="18" charset="0"/>
                  <a:ea typeface="Arial-Rounded" pitchFamily="34" charset="0"/>
                  <a:cs typeface="Times New Roman" pitchFamily="18" charset="0"/>
                  <a:sym typeface="Symbol" pitchFamily="18" charset="2"/>
                </a:rPr>
                <a:t>2</a:t>
              </a:r>
              <a:endParaRPr lang="en-US" sz="2200">
                <a:ea typeface="Arial-Rounded" pitchFamily="34" charset="0"/>
                <a:cs typeface="Times New Roman" pitchFamily="18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800292" y="4953000"/>
              <a:ext cx="22856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800292" y="5486400"/>
              <a:ext cx="22856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800292" y="6019800"/>
              <a:ext cx="22856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81" name="Rectangle 19"/>
            <p:cNvSpPr>
              <a:spLocks noChangeArrowheads="1"/>
            </p:cNvSpPr>
            <p:nvPr/>
          </p:nvSpPr>
          <p:spPr bwMode="auto">
            <a:xfrm>
              <a:off x="5181600" y="4645025"/>
              <a:ext cx="413896" cy="1615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0">
                  <a:latin typeface="Cambria" pitchFamily="18" charset="0"/>
                  <a:ea typeface="Arial-Rounded" pitchFamily="34" charset="0"/>
                  <a:cs typeface="Times New Roman" pitchFamily="18" charset="0"/>
                  <a:sym typeface="Symbol" pitchFamily="18" charset="2"/>
                </a:rPr>
                <a:t>c</a:t>
              </a:r>
              <a:r>
                <a:rPr lang="en-US" sz="2200" baseline="-25000">
                  <a:latin typeface="Cambria" pitchFamily="18" charset="0"/>
                  <a:ea typeface="Arial-Rounded" pitchFamily="34" charset="0"/>
                  <a:cs typeface="Times New Roman" pitchFamily="18" charset="0"/>
                  <a:sym typeface="Symbol" pitchFamily="18" charset="2"/>
                </a:rPr>
                <a:t>0</a:t>
              </a:r>
            </a:p>
            <a:p>
              <a:pPr>
                <a:lnSpc>
                  <a:spcPct val="150000"/>
                </a:lnSpc>
              </a:pPr>
              <a:r>
                <a:rPr lang="en-US" sz="2200">
                  <a:latin typeface="Cambria" pitchFamily="18" charset="0"/>
                  <a:ea typeface="Arial-Rounded" pitchFamily="34" charset="0"/>
                  <a:cs typeface="Times New Roman" pitchFamily="18" charset="0"/>
                  <a:sym typeface="Symbol" pitchFamily="18" charset="2"/>
                </a:rPr>
                <a:t>c</a:t>
              </a:r>
              <a:r>
                <a:rPr lang="en-US" sz="2200" baseline="-25000">
                  <a:latin typeface="Cambria" pitchFamily="18" charset="0"/>
                  <a:ea typeface="Arial-Rounded" pitchFamily="34" charset="0"/>
                  <a:cs typeface="Times New Roman" pitchFamily="18" charset="0"/>
                  <a:sym typeface="Symbol" pitchFamily="18" charset="2"/>
                </a:rPr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sz="2200">
                  <a:latin typeface="Cambria" pitchFamily="18" charset="0"/>
                  <a:ea typeface="Arial-Rounded" pitchFamily="34" charset="0"/>
                  <a:cs typeface="Times New Roman" pitchFamily="18" charset="0"/>
                  <a:sym typeface="Symbol" pitchFamily="18" charset="2"/>
                </a:rPr>
                <a:t>c</a:t>
              </a:r>
              <a:r>
                <a:rPr lang="en-US" sz="2200" baseline="-25000">
                  <a:latin typeface="Cambria" pitchFamily="18" charset="0"/>
                  <a:ea typeface="Arial-Rounded" pitchFamily="34" charset="0"/>
                  <a:cs typeface="Times New Roman" pitchFamily="18" charset="0"/>
                  <a:sym typeface="Symbol" pitchFamily="18" charset="2"/>
                </a:rPr>
                <a:t>2</a:t>
              </a:r>
              <a:endParaRPr lang="en-US" sz="2200">
                <a:ea typeface="Arial-Rounded" pitchFamily="34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5774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66A0E9-63C3-4DC5-A7BA-32EB88D4D704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100" name="Rectangle 3"/>
          <p:cNvSpPr txBox="1">
            <a:spLocks noChangeArrowheads="1"/>
          </p:cNvSpPr>
          <p:nvPr/>
        </p:nvSpPr>
        <p:spPr bwMode="auto">
          <a:xfrm>
            <a:off x="457200" y="1025525"/>
            <a:ext cx="8305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800">
                <a:latin typeface="Tahoma" pitchFamily="34" charset="0"/>
                <a:ea typeface="Arial-Rounded" pitchFamily="34" charset="0"/>
                <a:cs typeface="Tahoma" pitchFamily="34" charset="0"/>
              </a:rPr>
              <a:t>Phép hoán vị (permutation):</a:t>
            </a:r>
          </a:p>
          <a:p>
            <a:pPr marL="914400" lvl="1" indent="-457200">
              <a:lnSpc>
                <a:spcPct val="110000"/>
              </a:lnSpc>
              <a:defRPr/>
            </a:pP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</a:rPr>
              <a:t>Hoán vị các bít trong dãy</a:t>
            </a:r>
          </a:p>
          <a:p>
            <a:pPr marL="457200" indent="-457200">
              <a:lnSpc>
                <a:spcPct val="110000"/>
              </a:lnSpc>
              <a:defRPr/>
            </a:pPr>
            <a:endParaRPr lang="en-US" sz="3200">
              <a:latin typeface="Tahoma" pitchFamily="34" charset="0"/>
              <a:ea typeface="Arial-Rounded" pitchFamily="34" charset="0"/>
              <a:cs typeface="Tahoma" pitchFamily="34" charset="0"/>
            </a:endParaRPr>
          </a:p>
          <a:p>
            <a:pPr>
              <a:defRPr/>
            </a:pPr>
            <a:endParaRPr lang="en-US" sz="2400">
              <a:latin typeface="Consolas" pitchFamily="49" charset="0"/>
              <a:cs typeface="Times New Roman" pitchFamily="18" charset="0"/>
            </a:endParaRPr>
          </a:p>
          <a:p>
            <a:pPr marL="457200" indent="-457200">
              <a:lnSpc>
                <a:spcPct val="110000"/>
              </a:lnSpc>
              <a:defRPr/>
            </a:pPr>
            <a:endParaRPr lang="en-US" sz="2800">
              <a:latin typeface="Tahoma" pitchFamily="34" charset="0"/>
              <a:ea typeface="Arial-Rounded" pitchFamily="34" charset="0"/>
              <a:cs typeface="Tahoma" pitchFamily="34" charset="0"/>
            </a:endParaRPr>
          </a:p>
        </p:txBody>
      </p:sp>
      <p:sp>
        <p:nvSpPr>
          <p:cNvPr id="15364" name="Rectangle 26"/>
          <p:cNvSpPr>
            <a:spLocks noChangeArrowheads="1"/>
          </p:cNvSpPr>
          <p:nvPr/>
        </p:nvSpPr>
        <p:spPr bwMode="auto">
          <a:xfrm>
            <a:off x="1905000" y="2320925"/>
            <a:ext cx="1447800" cy="2209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endParaRPr lang="en-US" sz="2000"/>
          </a:p>
        </p:txBody>
      </p:sp>
      <p:cxnSp>
        <p:nvCxnSpPr>
          <p:cNvPr id="7" name="Straight Connector 6"/>
          <p:cNvCxnSpPr/>
          <p:nvPr/>
        </p:nvCxnSpPr>
        <p:spPr>
          <a:xfrm>
            <a:off x="1676400" y="2625725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311785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0" y="3616325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4149725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9" name="Rectangle 14"/>
          <p:cNvSpPr>
            <a:spLocks noChangeArrowheads="1"/>
          </p:cNvSpPr>
          <p:nvPr/>
        </p:nvSpPr>
        <p:spPr bwMode="auto">
          <a:xfrm>
            <a:off x="1143000" y="2241550"/>
            <a:ext cx="446088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>
                <a:latin typeface="Cambria" pitchFamily="18" charset="0"/>
                <a:ea typeface="Arial-Rounded" pitchFamily="34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sz="2200" baseline="-25000">
                <a:latin typeface="Cambria" pitchFamily="18" charset="0"/>
                <a:ea typeface="Arial-Rounded" pitchFamily="34" charset="0"/>
                <a:cs typeface="Times New Roman" pitchFamily="18" charset="0"/>
                <a:sym typeface="Symbol" pitchFamily="18" charset="2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sz="2200">
                <a:latin typeface="Cambria" pitchFamily="18" charset="0"/>
                <a:ea typeface="Arial-Rounded" pitchFamily="34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sz="2200" baseline="-25000">
                <a:latin typeface="Cambria" pitchFamily="18" charset="0"/>
                <a:ea typeface="Arial-Rounded" pitchFamily="34" charset="0"/>
                <a:cs typeface="Times New Roman" pitchFamily="18" charset="0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200">
                <a:latin typeface="Cambria" pitchFamily="18" charset="0"/>
                <a:ea typeface="Arial-Rounded" pitchFamily="34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sz="2200" baseline="-25000">
                <a:latin typeface="Cambria" pitchFamily="18" charset="0"/>
                <a:ea typeface="Arial-Rounded" pitchFamily="34" charset="0"/>
                <a:cs typeface="Times New Roman" pitchFamily="18" charset="0"/>
                <a:sym typeface="Symbol" pitchFamily="18" charset="2"/>
              </a:rPr>
              <a:t>2</a:t>
            </a:r>
            <a:endParaRPr lang="en-US" sz="2200">
              <a:ea typeface="Arial-Rounded" pitchFamily="34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>
                <a:latin typeface="Cambria" pitchFamily="18" charset="0"/>
                <a:ea typeface="Arial-Rounded" pitchFamily="34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sz="2200" baseline="-25000">
                <a:latin typeface="Cambria" pitchFamily="18" charset="0"/>
                <a:ea typeface="Arial-Rounded" pitchFamily="34" charset="0"/>
                <a:cs typeface="Times New Roman" pitchFamily="18" charset="0"/>
                <a:sym typeface="Symbol" pitchFamily="18" charset="2"/>
              </a:rPr>
              <a:t>3</a:t>
            </a:r>
            <a:endParaRPr lang="en-US" sz="2200">
              <a:ea typeface="Arial-Rounded" pitchFamily="34" charset="0"/>
              <a:cs typeface="Times New Roman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352800" y="2625725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352800" y="3159125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52800" y="3692525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352800" y="4225925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4" name="Rectangle 19"/>
          <p:cNvSpPr>
            <a:spLocks noChangeArrowheads="1"/>
          </p:cNvSpPr>
          <p:nvPr/>
        </p:nvSpPr>
        <p:spPr bwMode="auto">
          <a:xfrm>
            <a:off x="3744913" y="2317750"/>
            <a:ext cx="414337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>
                <a:latin typeface="Cambria" pitchFamily="18" charset="0"/>
                <a:ea typeface="Arial-Rounded" pitchFamily="34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sz="2200" baseline="-25000">
                <a:latin typeface="Cambria" pitchFamily="18" charset="0"/>
                <a:ea typeface="Arial-Rounded" pitchFamily="34" charset="0"/>
                <a:cs typeface="Times New Roman" pitchFamily="18" charset="0"/>
                <a:sym typeface="Symbol" pitchFamily="18" charset="2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sz="2200">
                <a:latin typeface="Cambria" pitchFamily="18" charset="0"/>
                <a:ea typeface="Arial-Rounded" pitchFamily="34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sz="2200" baseline="-25000">
                <a:latin typeface="Cambria" pitchFamily="18" charset="0"/>
                <a:ea typeface="Arial-Rounded" pitchFamily="34" charset="0"/>
                <a:cs typeface="Times New Roman" pitchFamily="18" charset="0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200">
                <a:latin typeface="Cambria" pitchFamily="18" charset="0"/>
                <a:ea typeface="Arial-Rounded" pitchFamily="34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sz="2200" baseline="-25000">
                <a:latin typeface="Cambria" pitchFamily="18" charset="0"/>
                <a:ea typeface="Arial-Rounded" pitchFamily="34" charset="0"/>
                <a:cs typeface="Times New Roman" pitchFamily="18" charset="0"/>
                <a:sym typeface="Symbol" pitchFamily="18" charset="2"/>
              </a:rPr>
              <a:t>2</a:t>
            </a:r>
            <a:endParaRPr lang="en-US" sz="2200">
              <a:ea typeface="Arial-Rounded" pitchFamily="34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>
                <a:latin typeface="Cambria" pitchFamily="18" charset="0"/>
                <a:ea typeface="Arial-Rounded" pitchFamily="34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sz="2200" baseline="-25000">
                <a:latin typeface="Cambria" pitchFamily="18" charset="0"/>
                <a:ea typeface="Arial-Rounded" pitchFamily="34" charset="0"/>
                <a:cs typeface="Times New Roman" pitchFamily="18" charset="0"/>
                <a:sym typeface="Symbol" pitchFamily="18" charset="2"/>
              </a:rPr>
              <a:t>3</a:t>
            </a:r>
            <a:endParaRPr lang="en-US" sz="2200">
              <a:ea typeface="Arial-Rounded" pitchFamily="34" charset="0"/>
              <a:cs typeface="Times New Roman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905000" y="2625725"/>
            <a:ext cx="144780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905000" y="2625725"/>
            <a:ext cx="1447800" cy="498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905000" y="3159125"/>
            <a:ext cx="14478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905000" y="3616325"/>
            <a:ext cx="14478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9" name="Rectangle 35"/>
          <p:cNvSpPr>
            <a:spLocks noChangeArrowheads="1"/>
          </p:cNvSpPr>
          <p:nvPr/>
        </p:nvSpPr>
        <p:spPr bwMode="auto">
          <a:xfrm>
            <a:off x="1752600" y="4911725"/>
            <a:ext cx="3576638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14400" lvl="1" indent="-457200">
              <a:lnSpc>
                <a:spcPct val="110000"/>
              </a:lnSpc>
            </a:pP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</a:rPr>
              <a:t>Ví dụ:   0101 </a:t>
            </a: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  <a:sym typeface="Wingdings" pitchFamily="2" charset="2"/>
              </a:rPr>
              <a:t> 1100</a:t>
            </a:r>
            <a:endParaRPr lang="en-US" sz="2400">
              <a:latin typeface="Tahoma" pitchFamily="34" charset="0"/>
              <a:ea typeface="Arial-Rounded" pitchFamily="34" charset="0"/>
              <a:cs typeface="Tahoma" pitchFamily="34" charset="0"/>
            </a:endParaRP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 bwMode="auto">
          <a:xfrm>
            <a:off x="533400" y="5486400"/>
            <a:ext cx="830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</a:rPr>
              <a:t>Phương pháp chống phá mã known-plaintext: áp dụng phép substitution và permutation nhiều lần </a:t>
            </a: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  <a:sym typeface="Wingdings" pitchFamily="2" charset="2"/>
              </a:rPr>
              <a:t> mạng SP</a:t>
            </a:r>
            <a:endParaRPr lang="en-US" sz="2400">
              <a:latin typeface="Tahoma" pitchFamily="34" charset="0"/>
              <a:ea typeface="Arial-Rounded" pitchFamily="34" charset="0"/>
              <a:cs typeface="Tahoma" pitchFamily="34" charset="0"/>
            </a:endParaRPr>
          </a:p>
          <a:p>
            <a:pPr marL="457200" indent="-457200">
              <a:lnSpc>
                <a:spcPct val="110000"/>
              </a:lnSpc>
              <a:defRPr/>
            </a:pPr>
            <a:endParaRPr lang="en-US" sz="2400">
              <a:latin typeface="Tahoma" pitchFamily="34" charset="0"/>
              <a:ea typeface="Arial-Rounded" pitchFamily="34" charset="0"/>
              <a:cs typeface="Tahoma" pitchFamily="34" charset="0"/>
            </a:endParaRPr>
          </a:p>
          <a:p>
            <a:pPr>
              <a:defRPr/>
            </a:pPr>
            <a:endParaRPr lang="en-US" sz="2400">
              <a:latin typeface="Consolas" pitchFamily="49" charset="0"/>
              <a:cs typeface="Times New Roman" pitchFamily="18" charset="0"/>
            </a:endParaRPr>
          </a:p>
          <a:p>
            <a:pPr marL="457200" indent="-457200">
              <a:lnSpc>
                <a:spcPct val="110000"/>
              </a:lnSpc>
              <a:defRPr/>
            </a:pPr>
            <a:endParaRPr lang="en-US" sz="2400">
              <a:latin typeface="Tahoma" pitchFamily="34" charset="0"/>
              <a:ea typeface="Arial-Rounded" pitchFamily="34" charset="0"/>
              <a:cs typeface="Tahoma" pitchFamily="34" charset="0"/>
            </a:endParaRPr>
          </a:p>
        </p:txBody>
      </p:sp>
      <p:grpSp>
        <p:nvGrpSpPr>
          <p:cNvPr id="15381" name="Group 40"/>
          <p:cNvGrpSpPr>
            <a:grpSpLocks/>
          </p:cNvGrpSpPr>
          <p:nvPr/>
        </p:nvGrpSpPr>
        <p:grpSpPr bwMode="auto">
          <a:xfrm>
            <a:off x="5562600" y="2165350"/>
            <a:ext cx="2700338" cy="2289175"/>
            <a:chOff x="5562600" y="1749425"/>
            <a:chExt cx="2700337" cy="2289175"/>
          </a:xfrm>
        </p:grpSpPr>
        <p:sp>
          <p:nvSpPr>
            <p:cNvPr id="15382" name="Rectangle 26"/>
            <p:cNvSpPr>
              <a:spLocks noChangeArrowheads="1"/>
            </p:cNvSpPr>
            <p:nvPr/>
          </p:nvSpPr>
          <p:spPr bwMode="auto">
            <a:xfrm>
              <a:off x="6324600" y="1828800"/>
              <a:ext cx="1143000" cy="2209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endParaRPr lang="en-US" sz="2000"/>
            </a:p>
            <a:p>
              <a:pPr algn="ctr" eaLnBrk="0" hangingPunct="0"/>
              <a:endParaRPr lang="en-US" sz="2000"/>
            </a:p>
            <a:p>
              <a:pPr algn="ctr" eaLnBrk="0" hangingPunct="0"/>
              <a:endParaRPr lang="en-US" sz="2000"/>
            </a:p>
            <a:p>
              <a:pPr algn="ctr" eaLnBrk="0" hangingPunct="0"/>
              <a:r>
                <a:rPr lang="en-US" sz="2000"/>
                <a:t>P-box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6096000" y="21336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096000" y="2625725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096000" y="31242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096000" y="36576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87" name="Rectangle 14"/>
            <p:cNvSpPr>
              <a:spLocks noChangeArrowheads="1"/>
            </p:cNvSpPr>
            <p:nvPr/>
          </p:nvSpPr>
          <p:spPr bwMode="auto">
            <a:xfrm>
              <a:off x="5562600" y="1749425"/>
              <a:ext cx="446088" cy="206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0">
                  <a:latin typeface="Cambria" pitchFamily="18" charset="0"/>
                  <a:ea typeface="Arial-Rounded" pitchFamily="34" charset="0"/>
                  <a:cs typeface="Times New Roman" pitchFamily="18" charset="0"/>
                  <a:sym typeface="Symbol" pitchFamily="18" charset="2"/>
                </a:rPr>
                <a:t>p</a:t>
              </a:r>
              <a:r>
                <a:rPr lang="en-US" sz="2200" baseline="-25000">
                  <a:latin typeface="Cambria" pitchFamily="18" charset="0"/>
                  <a:ea typeface="Arial-Rounded" pitchFamily="34" charset="0"/>
                  <a:cs typeface="Times New Roman" pitchFamily="18" charset="0"/>
                  <a:sym typeface="Symbol" pitchFamily="18" charset="2"/>
                </a:rPr>
                <a:t>0</a:t>
              </a:r>
            </a:p>
            <a:p>
              <a:pPr>
                <a:lnSpc>
                  <a:spcPct val="150000"/>
                </a:lnSpc>
              </a:pPr>
              <a:r>
                <a:rPr lang="en-US" sz="2200">
                  <a:latin typeface="Cambria" pitchFamily="18" charset="0"/>
                  <a:ea typeface="Arial-Rounded" pitchFamily="34" charset="0"/>
                  <a:cs typeface="Times New Roman" pitchFamily="18" charset="0"/>
                  <a:sym typeface="Symbol" pitchFamily="18" charset="2"/>
                </a:rPr>
                <a:t>p</a:t>
              </a:r>
              <a:r>
                <a:rPr lang="en-US" sz="2200" baseline="-25000">
                  <a:latin typeface="Cambria" pitchFamily="18" charset="0"/>
                  <a:ea typeface="Arial-Rounded" pitchFamily="34" charset="0"/>
                  <a:cs typeface="Times New Roman" pitchFamily="18" charset="0"/>
                  <a:sym typeface="Symbol" pitchFamily="18" charset="2"/>
                </a:rPr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sz="2200">
                  <a:latin typeface="Cambria" pitchFamily="18" charset="0"/>
                  <a:ea typeface="Arial-Rounded" pitchFamily="34" charset="0"/>
                  <a:cs typeface="Times New Roman" pitchFamily="18" charset="0"/>
                  <a:sym typeface="Symbol" pitchFamily="18" charset="2"/>
                </a:rPr>
                <a:t>p</a:t>
              </a:r>
              <a:r>
                <a:rPr lang="en-US" sz="2200" baseline="-25000">
                  <a:latin typeface="Cambria" pitchFamily="18" charset="0"/>
                  <a:ea typeface="Arial-Rounded" pitchFamily="34" charset="0"/>
                  <a:cs typeface="Times New Roman" pitchFamily="18" charset="0"/>
                  <a:sym typeface="Symbol" pitchFamily="18" charset="2"/>
                </a:rPr>
                <a:t>2</a:t>
              </a:r>
              <a:endParaRPr lang="en-US" sz="2200">
                <a:ea typeface="Arial-Rounded" pitchFamily="34" charset="0"/>
                <a:cs typeface="Times New Roman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200">
                  <a:latin typeface="Cambria" pitchFamily="18" charset="0"/>
                  <a:ea typeface="Arial-Rounded" pitchFamily="34" charset="0"/>
                  <a:cs typeface="Times New Roman" pitchFamily="18" charset="0"/>
                  <a:sym typeface="Symbol" pitchFamily="18" charset="2"/>
                </a:rPr>
                <a:t>p</a:t>
              </a:r>
              <a:r>
                <a:rPr lang="en-US" sz="2200" baseline="-25000">
                  <a:latin typeface="Cambria" pitchFamily="18" charset="0"/>
                  <a:ea typeface="Arial-Rounded" pitchFamily="34" charset="0"/>
                  <a:cs typeface="Times New Roman" pitchFamily="18" charset="0"/>
                  <a:sym typeface="Symbol" pitchFamily="18" charset="2"/>
                </a:rPr>
                <a:t>3</a:t>
              </a:r>
              <a:endParaRPr lang="en-US" sz="2200">
                <a:ea typeface="Arial-Rounded" pitchFamily="34" charset="0"/>
                <a:cs typeface="Times New Roman" pitchFamily="18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7456487" y="2136775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456487" y="2670175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456487" y="3203575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456487" y="3736975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92" name="Rectangle 19"/>
            <p:cNvSpPr>
              <a:spLocks noChangeArrowheads="1"/>
            </p:cNvSpPr>
            <p:nvPr/>
          </p:nvSpPr>
          <p:spPr bwMode="auto">
            <a:xfrm>
              <a:off x="7848600" y="1828800"/>
              <a:ext cx="414337" cy="212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0">
                  <a:latin typeface="Cambria" pitchFamily="18" charset="0"/>
                  <a:ea typeface="Arial-Rounded" pitchFamily="34" charset="0"/>
                  <a:cs typeface="Times New Roman" pitchFamily="18" charset="0"/>
                  <a:sym typeface="Symbol" pitchFamily="18" charset="2"/>
                </a:rPr>
                <a:t>c</a:t>
              </a:r>
              <a:r>
                <a:rPr lang="en-US" sz="2200" baseline="-25000">
                  <a:latin typeface="Cambria" pitchFamily="18" charset="0"/>
                  <a:ea typeface="Arial-Rounded" pitchFamily="34" charset="0"/>
                  <a:cs typeface="Times New Roman" pitchFamily="18" charset="0"/>
                  <a:sym typeface="Symbol" pitchFamily="18" charset="2"/>
                </a:rPr>
                <a:t>0</a:t>
              </a:r>
            </a:p>
            <a:p>
              <a:pPr>
                <a:lnSpc>
                  <a:spcPct val="150000"/>
                </a:lnSpc>
              </a:pPr>
              <a:r>
                <a:rPr lang="en-US" sz="2200">
                  <a:latin typeface="Cambria" pitchFamily="18" charset="0"/>
                  <a:ea typeface="Arial-Rounded" pitchFamily="34" charset="0"/>
                  <a:cs typeface="Times New Roman" pitchFamily="18" charset="0"/>
                  <a:sym typeface="Symbol" pitchFamily="18" charset="2"/>
                </a:rPr>
                <a:t>c</a:t>
              </a:r>
              <a:r>
                <a:rPr lang="en-US" sz="2200" baseline="-25000">
                  <a:latin typeface="Cambria" pitchFamily="18" charset="0"/>
                  <a:ea typeface="Arial-Rounded" pitchFamily="34" charset="0"/>
                  <a:cs typeface="Times New Roman" pitchFamily="18" charset="0"/>
                  <a:sym typeface="Symbol" pitchFamily="18" charset="2"/>
                </a:rPr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sz="2200">
                  <a:latin typeface="Cambria" pitchFamily="18" charset="0"/>
                  <a:ea typeface="Arial-Rounded" pitchFamily="34" charset="0"/>
                  <a:cs typeface="Times New Roman" pitchFamily="18" charset="0"/>
                  <a:sym typeface="Symbol" pitchFamily="18" charset="2"/>
                </a:rPr>
                <a:t>c</a:t>
              </a:r>
              <a:r>
                <a:rPr lang="en-US" sz="2200" baseline="-25000">
                  <a:latin typeface="Cambria" pitchFamily="18" charset="0"/>
                  <a:ea typeface="Arial-Rounded" pitchFamily="34" charset="0"/>
                  <a:cs typeface="Times New Roman" pitchFamily="18" charset="0"/>
                  <a:sym typeface="Symbol" pitchFamily="18" charset="2"/>
                </a:rPr>
                <a:t>2</a:t>
              </a:r>
              <a:endParaRPr lang="en-US" sz="2200">
                <a:ea typeface="Arial-Rounded" pitchFamily="34" charset="0"/>
                <a:cs typeface="Times New Roman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200">
                  <a:latin typeface="Cambria" pitchFamily="18" charset="0"/>
                  <a:ea typeface="Arial-Rounded" pitchFamily="34" charset="0"/>
                  <a:cs typeface="Times New Roman" pitchFamily="18" charset="0"/>
                  <a:sym typeface="Symbol" pitchFamily="18" charset="2"/>
                </a:rPr>
                <a:t>c</a:t>
              </a:r>
              <a:r>
                <a:rPr lang="en-US" sz="2200" baseline="-25000">
                  <a:latin typeface="Cambria" pitchFamily="18" charset="0"/>
                  <a:ea typeface="Arial-Rounded" pitchFamily="34" charset="0"/>
                  <a:cs typeface="Times New Roman" pitchFamily="18" charset="0"/>
                  <a:sym typeface="Symbol" pitchFamily="18" charset="2"/>
                </a:rPr>
                <a:t>3</a:t>
              </a:r>
              <a:endParaRPr lang="en-US" sz="2200">
                <a:ea typeface="Arial-Rounded" pitchFamily="34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1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610600" cy="762000"/>
          </a:xfrm>
        </p:spPr>
        <p:txBody>
          <a:bodyPr/>
          <a:lstStyle/>
          <a:p>
            <a:pPr algn="l" eaLnBrk="1" hangingPunct="1"/>
            <a:r>
              <a:rPr lang="en-US" sz="3200" b="1" u="sng" smtClean="0">
                <a:latin typeface="Fujiyama" pitchFamily="18" charset="0"/>
                <a:cs typeface="Fujiyama" pitchFamily="18" charset="0"/>
              </a:rPr>
              <a:t>Mạng SP  </a:t>
            </a:r>
            <a:r>
              <a:rPr lang="en-US" sz="3000" b="1" u="sng" smtClean="0">
                <a:latin typeface="Fujiyama" pitchFamily="18" charset="0"/>
                <a:cs typeface="Fujiyama" pitchFamily="18" charset="0"/>
              </a:rPr>
              <a:t>(Substitution – Permutation Network)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ED8D05-4839-4045-9412-FB833A39B8CA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100" name="Rectangle 3"/>
          <p:cNvSpPr txBox="1">
            <a:spLocks noChangeArrowheads="1"/>
          </p:cNvSpPr>
          <p:nvPr/>
        </p:nvSpPr>
        <p:spPr bwMode="auto">
          <a:xfrm>
            <a:off x="685800" y="12954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400" err="1">
                <a:latin typeface="Tahoma" pitchFamily="34" charset="0"/>
                <a:ea typeface="Arial-Rounded" pitchFamily="34" charset="0"/>
                <a:cs typeface="Tahoma" pitchFamily="34" charset="0"/>
              </a:rPr>
              <a:t>Kết</a:t>
            </a: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</a:rPr>
              <a:t> </a:t>
            </a:r>
            <a:r>
              <a:rPr lang="en-US" sz="2400" err="1">
                <a:latin typeface="Tahoma" pitchFamily="34" charset="0"/>
                <a:ea typeface="Arial-Rounded" pitchFamily="34" charset="0"/>
                <a:cs typeface="Tahoma" pitchFamily="34" charset="0"/>
              </a:rPr>
              <a:t>hợp</a:t>
            </a: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</a:rPr>
              <a:t> </a:t>
            </a:r>
            <a:r>
              <a:rPr lang="en-US" sz="2400" err="1">
                <a:latin typeface="Tahoma" pitchFamily="34" charset="0"/>
                <a:ea typeface="Arial-Rounded" pitchFamily="34" charset="0"/>
                <a:cs typeface="Tahoma" pitchFamily="34" charset="0"/>
              </a:rPr>
              <a:t>các</a:t>
            </a: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</a:rPr>
              <a:t> </a:t>
            </a:r>
            <a:r>
              <a:rPr lang="en-US" sz="2400" err="1">
                <a:latin typeface="Tahoma" pitchFamily="34" charset="0"/>
                <a:ea typeface="Arial-Rounded" pitchFamily="34" charset="0"/>
                <a:cs typeface="Tahoma" pitchFamily="34" charset="0"/>
              </a:rPr>
              <a:t>phép</a:t>
            </a: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</a:rPr>
              <a:t> </a:t>
            </a:r>
            <a:r>
              <a:rPr lang="en-US" sz="2400" err="1">
                <a:latin typeface="Tahoma" pitchFamily="34" charset="0"/>
                <a:ea typeface="Arial-Rounded" pitchFamily="34" charset="0"/>
                <a:cs typeface="Tahoma" pitchFamily="34" charset="0"/>
              </a:rPr>
              <a:t>thay</a:t>
            </a: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</a:rPr>
              <a:t> </a:t>
            </a:r>
            <a:r>
              <a:rPr lang="en-US" sz="2400" err="1">
                <a:latin typeface="Tahoma" pitchFamily="34" charset="0"/>
                <a:ea typeface="Arial-Rounded" pitchFamily="34" charset="0"/>
                <a:cs typeface="Tahoma" pitchFamily="34" charset="0"/>
              </a:rPr>
              <a:t>thế</a:t>
            </a: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</a:rPr>
              <a:t>  (S-box) </a:t>
            </a:r>
            <a:r>
              <a:rPr lang="en-US" sz="2400" err="1">
                <a:latin typeface="Tahoma" pitchFamily="34" charset="0"/>
                <a:ea typeface="Arial-Rounded" pitchFamily="34" charset="0"/>
                <a:cs typeface="Tahoma" pitchFamily="34" charset="0"/>
              </a:rPr>
              <a:t>và</a:t>
            </a: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</a:rPr>
              <a:t> </a:t>
            </a:r>
            <a:r>
              <a:rPr lang="en-US" sz="2400" err="1">
                <a:latin typeface="Tahoma" pitchFamily="34" charset="0"/>
                <a:ea typeface="Arial-Rounded" pitchFamily="34" charset="0"/>
                <a:cs typeface="Tahoma" pitchFamily="34" charset="0"/>
              </a:rPr>
              <a:t>hoán</a:t>
            </a: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</a:rPr>
              <a:t> vị (P-box)</a:t>
            </a:r>
          </a:p>
          <a:p>
            <a:pPr>
              <a:defRPr/>
            </a:pPr>
            <a:endParaRPr lang="en-US" sz="2400">
              <a:latin typeface="Consolas" pitchFamily="49" charset="0"/>
              <a:cs typeface="Times New Roman" pitchFamily="18" charset="0"/>
            </a:endParaRPr>
          </a:p>
          <a:p>
            <a:pPr>
              <a:defRPr/>
            </a:pPr>
            <a:endParaRPr lang="en-US" sz="2400">
              <a:latin typeface="Consolas" pitchFamily="49" charset="0"/>
              <a:cs typeface="Times New Roman" pitchFamily="18" charset="0"/>
            </a:endParaRPr>
          </a:p>
          <a:p>
            <a:pPr marL="457200" indent="-457200">
              <a:lnSpc>
                <a:spcPct val="110000"/>
              </a:lnSpc>
              <a:defRPr/>
            </a:pPr>
            <a:endParaRPr lang="en-US" sz="2800">
              <a:latin typeface="Tahoma" pitchFamily="34" charset="0"/>
              <a:ea typeface="Arial-Rounded" pitchFamily="34" charset="0"/>
              <a:cs typeface="Tahoma" pitchFamily="34" charset="0"/>
            </a:endParaRPr>
          </a:p>
        </p:txBody>
      </p:sp>
      <p:sp>
        <p:nvSpPr>
          <p:cNvPr id="16389" name="Rectangle 8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6390" name="AutoShape 86"/>
          <p:cNvCxnSpPr>
            <a:cxnSpLocks noChangeShapeType="1"/>
          </p:cNvCxnSpPr>
          <p:nvPr/>
        </p:nvCxnSpPr>
        <p:spPr bwMode="auto">
          <a:xfrm>
            <a:off x="3732213" y="3152775"/>
            <a:ext cx="4778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1" name="AutoShape 85"/>
          <p:cNvCxnSpPr>
            <a:cxnSpLocks noChangeShapeType="1"/>
          </p:cNvCxnSpPr>
          <p:nvPr/>
        </p:nvCxnSpPr>
        <p:spPr bwMode="auto">
          <a:xfrm>
            <a:off x="3732213" y="3375025"/>
            <a:ext cx="4778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2" name="AutoShape 84"/>
          <p:cNvCxnSpPr>
            <a:cxnSpLocks noChangeShapeType="1"/>
          </p:cNvCxnSpPr>
          <p:nvPr/>
        </p:nvCxnSpPr>
        <p:spPr bwMode="auto">
          <a:xfrm>
            <a:off x="3732213" y="3600450"/>
            <a:ext cx="4778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AutoShape 83"/>
          <p:cNvCxnSpPr>
            <a:cxnSpLocks noChangeShapeType="1"/>
          </p:cNvCxnSpPr>
          <p:nvPr/>
        </p:nvCxnSpPr>
        <p:spPr bwMode="auto">
          <a:xfrm>
            <a:off x="3732213" y="3821113"/>
            <a:ext cx="4778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4" name="AutoShape 82"/>
          <p:cNvCxnSpPr>
            <a:cxnSpLocks noChangeShapeType="1"/>
          </p:cNvCxnSpPr>
          <p:nvPr/>
        </p:nvCxnSpPr>
        <p:spPr bwMode="auto">
          <a:xfrm>
            <a:off x="3732213" y="4065588"/>
            <a:ext cx="4778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5" name="AutoShape 81"/>
          <p:cNvCxnSpPr>
            <a:cxnSpLocks noChangeShapeType="1"/>
          </p:cNvCxnSpPr>
          <p:nvPr/>
        </p:nvCxnSpPr>
        <p:spPr bwMode="auto">
          <a:xfrm>
            <a:off x="3732213" y="4286250"/>
            <a:ext cx="4778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6" name="AutoShape 80"/>
          <p:cNvCxnSpPr>
            <a:cxnSpLocks noChangeShapeType="1"/>
          </p:cNvCxnSpPr>
          <p:nvPr/>
        </p:nvCxnSpPr>
        <p:spPr bwMode="auto">
          <a:xfrm>
            <a:off x="3732213" y="4513263"/>
            <a:ext cx="4778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7" name="AutoShape 79"/>
          <p:cNvCxnSpPr>
            <a:cxnSpLocks noChangeShapeType="1"/>
          </p:cNvCxnSpPr>
          <p:nvPr/>
        </p:nvCxnSpPr>
        <p:spPr bwMode="auto">
          <a:xfrm>
            <a:off x="3732213" y="4733925"/>
            <a:ext cx="4778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8" name="AutoShape 78"/>
          <p:cNvCxnSpPr>
            <a:cxnSpLocks noChangeShapeType="1"/>
          </p:cNvCxnSpPr>
          <p:nvPr/>
        </p:nvCxnSpPr>
        <p:spPr bwMode="auto">
          <a:xfrm>
            <a:off x="3732213" y="4978400"/>
            <a:ext cx="4778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9" name="AutoShape 77"/>
          <p:cNvCxnSpPr>
            <a:cxnSpLocks noChangeShapeType="1"/>
          </p:cNvCxnSpPr>
          <p:nvPr/>
        </p:nvCxnSpPr>
        <p:spPr bwMode="auto">
          <a:xfrm>
            <a:off x="3732213" y="5199063"/>
            <a:ext cx="4778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0" name="AutoShape 76"/>
          <p:cNvCxnSpPr>
            <a:cxnSpLocks noChangeShapeType="1"/>
          </p:cNvCxnSpPr>
          <p:nvPr/>
        </p:nvCxnSpPr>
        <p:spPr bwMode="auto">
          <a:xfrm>
            <a:off x="3732213" y="5424488"/>
            <a:ext cx="4778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1" name="AutoShape 75"/>
          <p:cNvCxnSpPr>
            <a:cxnSpLocks noChangeShapeType="1"/>
          </p:cNvCxnSpPr>
          <p:nvPr/>
        </p:nvCxnSpPr>
        <p:spPr bwMode="auto">
          <a:xfrm>
            <a:off x="3732213" y="5646738"/>
            <a:ext cx="4778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2" name="AutoShape 74"/>
          <p:cNvCxnSpPr>
            <a:cxnSpLocks noChangeShapeType="1"/>
          </p:cNvCxnSpPr>
          <p:nvPr/>
        </p:nvCxnSpPr>
        <p:spPr bwMode="auto">
          <a:xfrm>
            <a:off x="2528888" y="3143250"/>
            <a:ext cx="4778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3" name="AutoShape 73"/>
          <p:cNvCxnSpPr>
            <a:cxnSpLocks noChangeShapeType="1"/>
          </p:cNvCxnSpPr>
          <p:nvPr/>
        </p:nvCxnSpPr>
        <p:spPr bwMode="auto">
          <a:xfrm>
            <a:off x="2528888" y="3363913"/>
            <a:ext cx="4778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4" name="AutoShape 72"/>
          <p:cNvCxnSpPr>
            <a:cxnSpLocks noChangeShapeType="1"/>
          </p:cNvCxnSpPr>
          <p:nvPr/>
        </p:nvCxnSpPr>
        <p:spPr bwMode="auto">
          <a:xfrm>
            <a:off x="2528888" y="3589338"/>
            <a:ext cx="4778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5" name="AutoShape 71"/>
          <p:cNvCxnSpPr>
            <a:cxnSpLocks noChangeShapeType="1"/>
          </p:cNvCxnSpPr>
          <p:nvPr/>
        </p:nvCxnSpPr>
        <p:spPr bwMode="auto">
          <a:xfrm>
            <a:off x="2528888" y="3811588"/>
            <a:ext cx="4778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6" name="AutoShape 70"/>
          <p:cNvCxnSpPr>
            <a:cxnSpLocks noChangeShapeType="1"/>
          </p:cNvCxnSpPr>
          <p:nvPr/>
        </p:nvCxnSpPr>
        <p:spPr bwMode="auto">
          <a:xfrm>
            <a:off x="2528888" y="4056063"/>
            <a:ext cx="4778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7" name="AutoShape 69"/>
          <p:cNvCxnSpPr>
            <a:cxnSpLocks noChangeShapeType="1"/>
          </p:cNvCxnSpPr>
          <p:nvPr/>
        </p:nvCxnSpPr>
        <p:spPr bwMode="auto">
          <a:xfrm>
            <a:off x="2528888" y="4276725"/>
            <a:ext cx="4778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8" name="AutoShape 68"/>
          <p:cNvCxnSpPr>
            <a:cxnSpLocks noChangeShapeType="1"/>
          </p:cNvCxnSpPr>
          <p:nvPr/>
        </p:nvCxnSpPr>
        <p:spPr bwMode="auto">
          <a:xfrm>
            <a:off x="2528888" y="4502150"/>
            <a:ext cx="4778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9" name="AutoShape 67"/>
          <p:cNvCxnSpPr>
            <a:cxnSpLocks noChangeShapeType="1"/>
          </p:cNvCxnSpPr>
          <p:nvPr/>
        </p:nvCxnSpPr>
        <p:spPr bwMode="auto">
          <a:xfrm>
            <a:off x="2528888" y="4722813"/>
            <a:ext cx="4778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0" name="AutoShape 66"/>
          <p:cNvCxnSpPr>
            <a:cxnSpLocks noChangeShapeType="1"/>
          </p:cNvCxnSpPr>
          <p:nvPr/>
        </p:nvCxnSpPr>
        <p:spPr bwMode="auto">
          <a:xfrm>
            <a:off x="2528888" y="4967288"/>
            <a:ext cx="4778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1" name="AutoShape 65"/>
          <p:cNvCxnSpPr>
            <a:cxnSpLocks noChangeShapeType="1"/>
          </p:cNvCxnSpPr>
          <p:nvPr/>
        </p:nvCxnSpPr>
        <p:spPr bwMode="auto">
          <a:xfrm>
            <a:off x="2528888" y="5189538"/>
            <a:ext cx="4778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2" name="AutoShape 64"/>
          <p:cNvCxnSpPr>
            <a:cxnSpLocks noChangeShapeType="1"/>
          </p:cNvCxnSpPr>
          <p:nvPr/>
        </p:nvCxnSpPr>
        <p:spPr bwMode="auto">
          <a:xfrm>
            <a:off x="2528888" y="5414963"/>
            <a:ext cx="4778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3" name="AutoShape 63"/>
          <p:cNvCxnSpPr>
            <a:cxnSpLocks noChangeShapeType="1"/>
          </p:cNvCxnSpPr>
          <p:nvPr/>
        </p:nvCxnSpPr>
        <p:spPr bwMode="auto">
          <a:xfrm>
            <a:off x="2528888" y="5635625"/>
            <a:ext cx="4778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4" name="AutoShape 62"/>
          <p:cNvCxnSpPr>
            <a:cxnSpLocks noChangeShapeType="1"/>
          </p:cNvCxnSpPr>
          <p:nvPr/>
        </p:nvCxnSpPr>
        <p:spPr bwMode="auto">
          <a:xfrm>
            <a:off x="1706563" y="3152775"/>
            <a:ext cx="4778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5" name="AutoShape 61"/>
          <p:cNvCxnSpPr>
            <a:cxnSpLocks noChangeShapeType="1"/>
          </p:cNvCxnSpPr>
          <p:nvPr/>
        </p:nvCxnSpPr>
        <p:spPr bwMode="auto">
          <a:xfrm>
            <a:off x="1706563" y="3375025"/>
            <a:ext cx="4778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6" name="AutoShape 60"/>
          <p:cNvCxnSpPr>
            <a:cxnSpLocks noChangeShapeType="1"/>
          </p:cNvCxnSpPr>
          <p:nvPr/>
        </p:nvCxnSpPr>
        <p:spPr bwMode="auto">
          <a:xfrm>
            <a:off x="1706563" y="3600450"/>
            <a:ext cx="4778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7" name="AutoShape 59"/>
          <p:cNvCxnSpPr>
            <a:cxnSpLocks noChangeShapeType="1"/>
          </p:cNvCxnSpPr>
          <p:nvPr/>
        </p:nvCxnSpPr>
        <p:spPr bwMode="auto">
          <a:xfrm>
            <a:off x="1706563" y="3821113"/>
            <a:ext cx="4778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8" name="AutoShape 58"/>
          <p:cNvCxnSpPr>
            <a:cxnSpLocks noChangeShapeType="1"/>
          </p:cNvCxnSpPr>
          <p:nvPr/>
        </p:nvCxnSpPr>
        <p:spPr bwMode="auto">
          <a:xfrm>
            <a:off x="1706563" y="4065588"/>
            <a:ext cx="4778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9" name="AutoShape 57"/>
          <p:cNvCxnSpPr>
            <a:cxnSpLocks noChangeShapeType="1"/>
          </p:cNvCxnSpPr>
          <p:nvPr/>
        </p:nvCxnSpPr>
        <p:spPr bwMode="auto">
          <a:xfrm>
            <a:off x="1706563" y="4286250"/>
            <a:ext cx="4778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0" name="AutoShape 56"/>
          <p:cNvCxnSpPr>
            <a:cxnSpLocks noChangeShapeType="1"/>
          </p:cNvCxnSpPr>
          <p:nvPr/>
        </p:nvCxnSpPr>
        <p:spPr bwMode="auto">
          <a:xfrm>
            <a:off x="1706563" y="4513263"/>
            <a:ext cx="4778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1" name="AutoShape 55"/>
          <p:cNvCxnSpPr>
            <a:cxnSpLocks noChangeShapeType="1"/>
          </p:cNvCxnSpPr>
          <p:nvPr/>
        </p:nvCxnSpPr>
        <p:spPr bwMode="auto">
          <a:xfrm>
            <a:off x="1706563" y="4733925"/>
            <a:ext cx="4778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2" name="AutoShape 54"/>
          <p:cNvCxnSpPr>
            <a:cxnSpLocks noChangeShapeType="1"/>
          </p:cNvCxnSpPr>
          <p:nvPr/>
        </p:nvCxnSpPr>
        <p:spPr bwMode="auto">
          <a:xfrm>
            <a:off x="1706563" y="4978400"/>
            <a:ext cx="4778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3" name="AutoShape 53"/>
          <p:cNvCxnSpPr>
            <a:cxnSpLocks noChangeShapeType="1"/>
          </p:cNvCxnSpPr>
          <p:nvPr/>
        </p:nvCxnSpPr>
        <p:spPr bwMode="auto">
          <a:xfrm>
            <a:off x="1706563" y="5199063"/>
            <a:ext cx="4778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4" name="AutoShape 52"/>
          <p:cNvCxnSpPr>
            <a:cxnSpLocks noChangeShapeType="1"/>
          </p:cNvCxnSpPr>
          <p:nvPr/>
        </p:nvCxnSpPr>
        <p:spPr bwMode="auto">
          <a:xfrm>
            <a:off x="1706563" y="5424488"/>
            <a:ext cx="4778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5" name="AutoShape 51"/>
          <p:cNvCxnSpPr>
            <a:cxnSpLocks noChangeShapeType="1"/>
          </p:cNvCxnSpPr>
          <p:nvPr/>
        </p:nvCxnSpPr>
        <p:spPr bwMode="auto">
          <a:xfrm>
            <a:off x="1706563" y="5646738"/>
            <a:ext cx="4778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26" name="Rectangle 50"/>
          <p:cNvSpPr>
            <a:spLocks noChangeArrowheads="1"/>
          </p:cNvSpPr>
          <p:nvPr/>
        </p:nvSpPr>
        <p:spPr bwMode="auto">
          <a:xfrm>
            <a:off x="1982788" y="2933700"/>
            <a:ext cx="796925" cy="29718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 eaLnBrk="0" hangingPunct="0"/>
            <a:endParaRPr lang="en-US" sz="2000">
              <a:latin typeface="Cambria" pitchFamily="18" charset="0"/>
              <a:cs typeface="Times New Roman" pitchFamily="18" charset="0"/>
            </a:endParaRPr>
          </a:p>
          <a:p>
            <a:pPr algn="ctr" eaLnBrk="0" hangingPunct="0"/>
            <a:endParaRPr lang="en-US" sz="2000">
              <a:latin typeface="Cambria" pitchFamily="18" charset="0"/>
              <a:cs typeface="Times New Roman" pitchFamily="18" charset="0"/>
            </a:endParaRPr>
          </a:p>
          <a:p>
            <a:pPr algn="ctr" eaLnBrk="0" hangingPunct="0"/>
            <a:endParaRPr lang="en-US" sz="2000">
              <a:latin typeface="Cambria" pitchFamily="18" charset="0"/>
              <a:cs typeface="Times New Roman" pitchFamily="18" charset="0"/>
            </a:endParaRPr>
          </a:p>
          <a:p>
            <a:pPr algn="ctr" eaLnBrk="0" hangingPunct="0"/>
            <a:endParaRPr lang="en-US" sz="2000">
              <a:latin typeface="Cambria" pitchFamily="18" charset="0"/>
              <a:cs typeface="Times New Roman" pitchFamily="18" charset="0"/>
            </a:endParaRPr>
          </a:p>
          <a:p>
            <a:pPr algn="ctr" eaLnBrk="0" hangingPunct="0"/>
            <a:r>
              <a:rPr lang="en-US" sz="2000">
                <a:latin typeface="Cambria" pitchFamily="18" charset="0"/>
                <a:cs typeface="Times New Roman" pitchFamily="18" charset="0"/>
              </a:rPr>
              <a:t>P</a:t>
            </a:r>
            <a:r>
              <a:rPr lang="en-US" sz="2000" baseline="-30000">
                <a:latin typeface="Cambria" pitchFamily="18" charset="0"/>
                <a:cs typeface="Times New Roman" pitchFamily="18" charset="0"/>
              </a:rPr>
              <a:t>1</a:t>
            </a:r>
            <a:endParaRPr lang="en-US" sz="2000"/>
          </a:p>
        </p:txBody>
      </p:sp>
      <p:sp>
        <p:nvSpPr>
          <p:cNvPr id="16427" name="Rectangle 49"/>
          <p:cNvSpPr>
            <a:spLocks noChangeArrowheads="1"/>
          </p:cNvSpPr>
          <p:nvPr/>
        </p:nvSpPr>
        <p:spPr bwMode="auto">
          <a:xfrm>
            <a:off x="3006725" y="2933700"/>
            <a:ext cx="796925" cy="9906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 eaLnBrk="0" hangingPunct="0"/>
            <a:endParaRPr lang="en-US" sz="2000">
              <a:latin typeface="Cambria" pitchFamily="18" charset="0"/>
              <a:cs typeface="Times New Roman" pitchFamily="18" charset="0"/>
            </a:endParaRPr>
          </a:p>
          <a:p>
            <a:pPr algn="ctr" eaLnBrk="0" hangingPunct="0"/>
            <a:r>
              <a:rPr lang="en-US" sz="2000">
                <a:latin typeface="Cambria" pitchFamily="18" charset="0"/>
                <a:cs typeface="Times New Roman" pitchFamily="18" charset="0"/>
              </a:rPr>
              <a:t>S</a:t>
            </a:r>
            <a:r>
              <a:rPr lang="en-US" sz="2000" baseline="-30000">
                <a:latin typeface="Cambria" pitchFamily="18" charset="0"/>
                <a:cs typeface="Times New Roman" pitchFamily="18" charset="0"/>
              </a:rPr>
              <a:t>1</a:t>
            </a:r>
            <a:endParaRPr lang="en-US" sz="2000"/>
          </a:p>
        </p:txBody>
      </p:sp>
      <p:sp>
        <p:nvSpPr>
          <p:cNvPr id="16428" name="Rectangle 48"/>
          <p:cNvSpPr>
            <a:spLocks noChangeArrowheads="1"/>
          </p:cNvSpPr>
          <p:nvPr/>
        </p:nvSpPr>
        <p:spPr bwMode="auto">
          <a:xfrm>
            <a:off x="3006725" y="3924300"/>
            <a:ext cx="796925" cy="98901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 eaLnBrk="0" hangingPunct="0"/>
            <a:endParaRPr lang="en-US" sz="2000">
              <a:latin typeface="Cambria" pitchFamily="18" charset="0"/>
              <a:cs typeface="Times New Roman" pitchFamily="18" charset="0"/>
            </a:endParaRPr>
          </a:p>
          <a:p>
            <a:pPr algn="ctr" eaLnBrk="0" hangingPunct="0"/>
            <a:r>
              <a:rPr lang="en-US" sz="2000">
                <a:latin typeface="Cambria" pitchFamily="18" charset="0"/>
                <a:cs typeface="Times New Roman" pitchFamily="18" charset="0"/>
              </a:rPr>
              <a:t>S</a:t>
            </a:r>
            <a:r>
              <a:rPr lang="en-US" sz="2000" baseline="-30000">
                <a:latin typeface="Cambria" pitchFamily="18" charset="0"/>
                <a:cs typeface="Times New Roman" pitchFamily="18" charset="0"/>
              </a:rPr>
              <a:t>2</a:t>
            </a:r>
            <a:endParaRPr lang="en-US" sz="2000"/>
          </a:p>
        </p:txBody>
      </p:sp>
      <p:sp>
        <p:nvSpPr>
          <p:cNvPr id="16429" name="Rectangle 47"/>
          <p:cNvSpPr>
            <a:spLocks noChangeArrowheads="1"/>
          </p:cNvSpPr>
          <p:nvPr/>
        </p:nvSpPr>
        <p:spPr bwMode="auto">
          <a:xfrm>
            <a:off x="3006725" y="4913313"/>
            <a:ext cx="796925" cy="9906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 eaLnBrk="0" hangingPunct="0"/>
            <a:endParaRPr lang="en-US" sz="2000">
              <a:latin typeface="Cambria" pitchFamily="18" charset="0"/>
              <a:cs typeface="Times New Roman" pitchFamily="18" charset="0"/>
            </a:endParaRPr>
          </a:p>
          <a:p>
            <a:pPr algn="ctr" eaLnBrk="0" hangingPunct="0"/>
            <a:r>
              <a:rPr lang="en-US" sz="2000">
                <a:latin typeface="Cambria" pitchFamily="18" charset="0"/>
                <a:cs typeface="Times New Roman" pitchFamily="18" charset="0"/>
              </a:rPr>
              <a:t>S</a:t>
            </a:r>
            <a:r>
              <a:rPr lang="en-US" sz="2000" baseline="-30000">
                <a:latin typeface="Cambria" pitchFamily="18" charset="0"/>
                <a:cs typeface="Times New Roman" pitchFamily="18" charset="0"/>
              </a:rPr>
              <a:t>3</a:t>
            </a:r>
            <a:endParaRPr lang="en-US" sz="2000"/>
          </a:p>
        </p:txBody>
      </p:sp>
      <p:cxnSp>
        <p:nvCxnSpPr>
          <p:cNvPr id="16430" name="AutoShape 46"/>
          <p:cNvCxnSpPr>
            <a:cxnSpLocks noChangeShapeType="1"/>
          </p:cNvCxnSpPr>
          <p:nvPr/>
        </p:nvCxnSpPr>
        <p:spPr bwMode="auto">
          <a:xfrm>
            <a:off x="4552950" y="3143250"/>
            <a:ext cx="4778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1" name="AutoShape 45"/>
          <p:cNvCxnSpPr>
            <a:cxnSpLocks noChangeShapeType="1"/>
          </p:cNvCxnSpPr>
          <p:nvPr/>
        </p:nvCxnSpPr>
        <p:spPr bwMode="auto">
          <a:xfrm>
            <a:off x="4552950" y="3363913"/>
            <a:ext cx="4778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2" name="AutoShape 44"/>
          <p:cNvCxnSpPr>
            <a:cxnSpLocks noChangeShapeType="1"/>
          </p:cNvCxnSpPr>
          <p:nvPr/>
        </p:nvCxnSpPr>
        <p:spPr bwMode="auto">
          <a:xfrm>
            <a:off x="4552950" y="3589338"/>
            <a:ext cx="4778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3" name="AutoShape 43"/>
          <p:cNvCxnSpPr>
            <a:cxnSpLocks noChangeShapeType="1"/>
          </p:cNvCxnSpPr>
          <p:nvPr/>
        </p:nvCxnSpPr>
        <p:spPr bwMode="auto">
          <a:xfrm>
            <a:off x="4552950" y="3811588"/>
            <a:ext cx="4778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4" name="AutoShape 42"/>
          <p:cNvCxnSpPr>
            <a:cxnSpLocks noChangeShapeType="1"/>
          </p:cNvCxnSpPr>
          <p:nvPr/>
        </p:nvCxnSpPr>
        <p:spPr bwMode="auto">
          <a:xfrm>
            <a:off x="4552950" y="4056063"/>
            <a:ext cx="4778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5" name="AutoShape 41"/>
          <p:cNvCxnSpPr>
            <a:cxnSpLocks noChangeShapeType="1"/>
          </p:cNvCxnSpPr>
          <p:nvPr/>
        </p:nvCxnSpPr>
        <p:spPr bwMode="auto">
          <a:xfrm>
            <a:off x="4552950" y="4276725"/>
            <a:ext cx="4778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6" name="AutoShape 40"/>
          <p:cNvCxnSpPr>
            <a:cxnSpLocks noChangeShapeType="1"/>
          </p:cNvCxnSpPr>
          <p:nvPr/>
        </p:nvCxnSpPr>
        <p:spPr bwMode="auto">
          <a:xfrm>
            <a:off x="4552950" y="4502150"/>
            <a:ext cx="4778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7" name="AutoShape 39"/>
          <p:cNvCxnSpPr>
            <a:cxnSpLocks noChangeShapeType="1"/>
          </p:cNvCxnSpPr>
          <p:nvPr/>
        </p:nvCxnSpPr>
        <p:spPr bwMode="auto">
          <a:xfrm>
            <a:off x="4552950" y="4722813"/>
            <a:ext cx="4778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8" name="AutoShape 38"/>
          <p:cNvCxnSpPr>
            <a:cxnSpLocks noChangeShapeType="1"/>
          </p:cNvCxnSpPr>
          <p:nvPr/>
        </p:nvCxnSpPr>
        <p:spPr bwMode="auto">
          <a:xfrm>
            <a:off x="4552950" y="4967288"/>
            <a:ext cx="4778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9" name="AutoShape 37"/>
          <p:cNvCxnSpPr>
            <a:cxnSpLocks noChangeShapeType="1"/>
          </p:cNvCxnSpPr>
          <p:nvPr/>
        </p:nvCxnSpPr>
        <p:spPr bwMode="auto">
          <a:xfrm>
            <a:off x="4552950" y="5189538"/>
            <a:ext cx="4778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0" name="AutoShape 36"/>
          <p:cNvCxnSpPr>
            <a:cxnSpLocks noChangeShapeType="1"/>
          </p:cNvCxnSpPr>
          <p:nvPr/>
        </p:nvCxnSpPr>
        <p:spPr bwMode="auto">
          <a:xfrm>
            <a:off x="4552950" y="5414963"/>
            <a:ext cx="4778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1" name="AutoShape 35"/>
          <p:cNvCxnSpPr>
            <a:cxnSpLocks noChangeShapeType="1"/>
          </p:cNvCxnSpPr>
          <p:nvPr/>
        </p:nvCxnSpPr>
        <p:spPr bwMode="auto">
          <a:xfrm>
            <a:off x="4552950" y="5635625"/>
            <a:ext cx="4778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42" name="Rectangle 34"/>
          <p:cNvSpPr>
            <a:spLocks noChangeArrowheads="1"/>
          </p:cNvSpPr>
          <p:nvPr/>
        </p:nvSpPr>
        <p:spPr bwMode="auto">
          <a:xfrm>
            <a:off x="4008438" y="2933700"/>
            <a:ext cx="796925" cy="29718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 eaLnBrk="0" hangingPunct="0"/>
            <a:endParaRPr lang="en-US" sz="2000">
              <a:latin typeface="Cambria" pitchFamily="18" charset="0"/>
              <a:cs typeface="Times New Roman" pitchFamily="18" charset="0"/>
            </a:endParaRPr>
          </a:p>
          <a:p>
            <a:pPr algn="ctr" eaLnBrk="0" hangingPunct="0"/>
            <a:endParaRPr lang="en-US" sz="2000">
              <a:latin typeface="Cambria" pitchFamily="18" charset="0"/>
              <a:cs typeface="Times New Roman" pitchFamily="18" charset="0"/>
            </a:endParaRPr>
          </a:p>
          <a:p>
            <a:pPr algn="ctr" eaLnBrk="0" hangingPunct="0"/>
            <a:endParaRPr lang="en-US" sz="2000">
              <a:latin typeface="Cambria" pitchFamily="18" charset="0"/>
              <a:cs typeface="Times New Roman" pitchFamily="18" charset="0"/>
            </a:endParaRPr>
          </a:p>
          <a:p>
            <a:pPr algn="ctr" eaLnBrk="0" hangingPunct="0"/>
            <a:endParaRPr lang="en-US" sz="2000">
              <a:latin typeface="Cambria" pitchFamily="18" charset="0"/>
              <a:cs typeface="Times New Roman" pitchFamily="18" charset="0"/>
            </a:endParaRPr>
          </a:p>
          <a:p>
            <a:pPr algn="ctr" eaLnBrk="0" hangingPunct="0"/>
            <a:r>
              <a:rPr lang="en-US" sz="2000">
                <a:latin typeface="Cambria" pitchFamily="18" charset="0"/>
                <a:cs typeface="Times New Roman" pitchFamily="18" charset="0"/>
              </a:rPr>
              <a:t>P</a:t>
            </a:r>
            <a:r>
              <a:rPr lang="en-US" sz="2000" baseline="-30000">
                <a:latin typeface="Cambria" pitchFamily="18" charset="0"/>
                <a:cs typeface="Times New Roman" pitchFamily="18" charset="0"/>
              </a:rPr>
              <a:t>2</a:t>
            </a:r>
            <a:endParaRPr lang="en-US" sz="2000"/>
          </a:p>
        </p:txBody>
      </p:sp>
      <p:cxnSp>
        <p:nvCxnSpPr>
          <p:cNvPr id="16443" name="AutoShape 33"/>
          <p:cNvCxnSpPr>
            <a:cxnSpLocks noChangeShapeType="1"/>
          </p:cNvCxnSpPr>
          <p:nvPr/>
        </p:nvCxnSpPr>
        <p:spPr bwMode="auto">
          <a:xfrm>
            <a:off x="5718175" y="3152775"/>
            <a:ext cx="4778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4" name="AutoShape 32"/>
          <p:cNvCxnSpPr>
            <a:cxnSpLocks noChangeShapeType="1"/>
          </p:cNvCxnSpPr>
          <p:nvPr/>
        </p:nvCxnSpPr>
        <p:spPr bwMode="auto">
          <a:xfrm>
            <a:off x="5718175" y="3375025"/>
            <a:ext cx="4778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5" name="AutoShape 31"/>
          <p:cNvCxnSpPr>
            <a:cxnSpLocks noChangeShapeType="1"/>
          </p:cNvCxnSpPr>
          <p:nvPr/>
        </p:nvCxnSpPr>
        <p:spPr bwMode="auto">
          <a:xfrm>
            <a:off x="5718175" y="3600450"/>
            <a:ext cx="4778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6" name="AutoShape 30"/>
          <p:cNvCxnSpPr>
            <a:cxnSpLocks noChangeShapeType="1"/>
          </p:cNvCxnSpPr>
          <p:nvPr/>
        </p:nvCxnSpPr>
        <p:spPr bwMode="auto">
          <a:xfrm>
            <a:off x="5718175" y="3821113"/>
            <a:ext cx="4778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7" name="AutoShape 29"/>
          <p:cNvCxnSpPr>
            <a:cxnSpLocks noChangeShapeType="1"/>
          </p:cNvCxnSpPr>
          <p:nvPr/>
        </p:nvCxnSpPr>
        <p:spPr bwMode="auto">
          <a:xfrm>
            <a:off x="5718175" y="4065588"/>
            <a:ext cx="4778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8" name="AutoShape 28"/>
          <p:cNvCxnSpPr>
            <a:cxnSpLocks noChangeShapeType="1"/>
          </p:cNvCxnSpPr>
          <p:nvPr/>
        </p:nvCxnSpPr>
        <p:spPr bwMode="auto">
          <a:xfrm>
            <a:off x="5718175" y="4286250"/>
            <a:ext cx="4778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9" name="AutoShape 27"/>
          <p:cNvCxnSpPr>
            <a:cxnSpLocks noChangeShapeType="1"/>
          </p:cNvCxnSpPr>
          <p:nvPr/>
        </p:nvCxnSpPr>
        <p:spPr bwMode="auto">
          <a:xfrm>
            <a:off x="5718175" y="4513263"/>
            <a:ext cx="4778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50" name="AutoShape 26"/>
          <p:cNvCxnSpPr>
            <a:cxnSpLocks noChangeShapeType="1"/>
          </p:cNvCxnSpPr>
          <p:nvPr/>
        </p:nvCxnSpPr>
        <p:spPr bwMode="auto">
          <a:xfrm>
            <a:off x="5718175" y="4733925"/>
            <a:ext cx="4778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51" name="AutoShape 25"/>
          <p:cNvCxnSpPr>
            <a:cxnSpLocks noChangeShapeType="1"/>
          </p:cNvCxnSpPr>
          <p:nvPr/>
        </p:nvCxnSpPr>
        <p:spPr bwMode="auto">
          <a:xfrm>
            <a:off x="5718175" y="4978400"/>
            <a:ext cx="4778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52" name="AutoShape 24"/>
          <p:cNvCxnSpPr>
            <a:cxnSpLocks noChangeShapeType="1"/>
          </p:cNvCxnSpPr>
          <p:nvPr/>
        </p:nvCxnSpPr>
        <p:spPr bwMode="auto">
          <a:xfrm>
            <a:off x="5718175" y="5199063"/>
            <a:ext cx="4778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53" name="AutoShape 23"/>
          <p:cNvCxnSpPr>
            <a:cxnSpLocks noChangeShapeType="1"/>
          </p:cNvCxnSpPr>
          <p:nvPr/>
        </p:nvCxnSpPr>
        <p:spPr bwMode="auto">
          <a:xfrm>
            <a:off x="5718175" y="5424488"/>
            <a:ext cx="4778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54" name="AutoShape 22"/>
          <p:cNvCxnSpPr>
            <a:cxnSpLocks noChangeShapeType="1"/>
          </p:cNvCxnSpPr>
          <p:nvPr/>
        </p:nvCxnSpPr>
        <p:spPr bwMode="auto">
          <a:xfrm>
            <a:off x="5718175" y="5646738"/>
            <a:ext cx="4778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55" name="Rectangle 21"/>
          <p:cNvSpPr>
            <a:spLocks noChangeArrowheads="1"/>
          </p:cNvSpPr>
          <p:nvPr/>
        </p:nvSpPr>
        <p:spPr bwMode="auto">
          <a:xfrm>
            <a:off x="4992688" y="2933700"/>
            <a:ext cx="798512" cy="9906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 eaLnBrk="0" hangingPunct="0"/>
            <a:endParaRPr lang="en-US" sz="2000">
              <a:latin typeface="Cambria" pitchFamily="18" charset="0"/>
              <a:cs typeface="Times New Roman" pitchFamily="18" charset="0"/>
            </a:endParaRPr>
          </a:p>
          <a:p>
            <a:pPr algn="ctr" eaLnBrk="0" hangingPunct="0"/>
            <a:r>
              <a:rPr lang="en-US" sz="2000">
                <a:latin typeface="Cambria" pitchFamily="18" charset="0"/>
                <a:cs typeface="Times New Roman" pitchFamily="18" charset="0"/>
              </a:rPr>
              <a:t>S</a:t>
            </a:r>
            <a:r>
              <a:rPr lang="en-US" sz="2000" baseline="-30000">
                <a:latin typeface="Cambria" pitchFamily="18" charset="0"/>
                <a:cs typeface="Times New Roman" pitchFamily="18" charset="0"/>
              </a:rPr>
              <a:t>4</a:t>
            </a:r>
            <a:endParaRPr lang="en-US" sz="2000"/>
          </a:p>
        </p:txBody>
      </p:sp>
      <p:sp>
        <p:nvSpPr>
          <p:cNvPr id="16456" name="Rectangle 20"/>
          <p:cNvSpPr>
            <a:spLocks noChangeArrowheads="1"/>
          </p:cNvSpPr>
          <p:nvPr/>
        </p:nvSpPr>
        <p:spPr bwMode="auto">
          <a:xfrm>
            <a:off x="4992688" y="3924300"/>
            <a:ext cx="798512" cy="98901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 eaLnBrk="0" hangingPunct="0"/>
            <a:endParaRPr lang="en-US" sz="2000">
              <a:latin typeface="Cambria" pitchFamily="18" charset="0"/>
              <a:cs typeface="Times New Roman" pitchFamily="18" charset="0"/>
            </a:endParaRPr>
          </a:p>
          <a:p>
            <a:pPr algn="ctr" eaLnBrk="0" hangingPunct="0"/>
            <a:r>
              <a:rPr lang="en-US" sz="2000">
                <a:latin typeface="Cambria" pitchFamily="18" charset="0"/>
                <a:cs typeface="Times New Roman" pitchFamily="18" charset="0"/>
              </a:rPr>
              <a:t>S</a:t>
            </a:r>
            <a:r>
              <a:rPr lang="en-US" sz="2000" baseline="-30000">
                <a:latin typeface="Cambria" pitchFamily="18" charset="0"/>
                <a:cs typeface="Times New Roman" pitchFamily="18" charset="0"/>
              </a:rPr>
              <a:t>5</a:t>
            </a:r>
            <a:endParaRPr lang="en-US" sz="2000"/>
          </a:p>
        </p:txBody>
      </p:sp>
      <p:sp>
        <p:nvSpPr>
          <p:cNvPr id="16457" name="Rectangle 19"/>
          <p:cNvSpPr>
            <a:spLocks noChangeArrowheads="1"/>
          </p:cNvSpPr>
          <p:nvPr/>
        </p:nvSpPr>
        <p:spPr bwMode="auto">
          <a:xfrm>
            <a:off x="4992688" y="4913313"/>
            <a:ext cx="798512" cy="9906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 eaLnBrk="0" hangingPunct="0"/>
            <a:endParaRPr lang="en-US" sz="2000">
              <a:latin typeface="Cambria" pitchFamily="18" charset="0"/>
              <a:cs typeface="Times New Roman" pitchFamily="18" charset="0"/>
            </a:endParaRPr>
          </a:p>
          <a:p>
            <a:pPr algn="ctr" eaLnBrk="0" hangingPunct="0"/>
            <a:r>
              <a:rPr lang="en-US" sz="2000">
                <a:latin typeface="Cambria" pitchFamily="18" charset="0"/>
                <a:cs typeface="Times New Roman" pitchFamily="18" charset="0"/>
              </a:rPr>
              <a:t>S</a:t>
            </a:r>
            <a:r>
              <a:rPr lang="en-US" sz="2000" baseline="-30000">
                <a:latin typeface="Cambria" pitchFamily="18" charset="0"/>
                <a:cs typeface="Times New Roman" pitchFamily="18" charset="0"/>
              </a:rPr>
              <a:t>6</a:t>
            </a:r>
            <a:endParaRPr lang="en-US" sz="2000"/>
          </a:p>
        </p:txBody>
      </p:sp>
      <p:cxnSp>
        <p:nvCxnSpPr>
          <p:cNvPr id="16458" name="AutoShape 18"/>
          <p:cNvCxnSpPr>
            <a:cxnSpLocks noChangeShapeType="1"/>
          </p:cNvCxnSpPr>
          <p:nvPr/>
        </p:nvCxnSpPr>
        <p:spPr bwMode="auto">
          <a:xfrm>
            <a:off x="6529388" y="3143250"/>
            <a:ext cx="4778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59" name="AutoShape 17"/>
          <p:cNvCxnSpPr>
            <a:cxnSpLocks noChangeShapeType="1"/>
          </p:cNvCxnSpPr>
          <p:nvPr/>
        </p:nvCxnSpPr>
        <p:spPr bwMode="auto">
          <a:xfrm>
            <a:off x="6529388" y="3363913"/>
            <a:ext cx="4778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60" name="AutoShape 16"/>
          <p:cNvCxnSpPr>
            <a:cxnSpLocks noChangeShapeType="1"/>
          </p:cNvCxnSpPr>
          <p:nvPr/>
        </p:nvCxnSpPr>
        <p:spPr bwMode="auto">
          <a:xfrm>
            <a:off x="6529388" y="3589338"/>
            <a:ext cx="4778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61" name="AutoShape 15"/>
          <p:cNvCxnSpPr>
            <a:cxnSpLocks noChangeShapeType="1"/>
          </p:cNvCxnSpPr>
          <p:nvPr/>
        </p:nvCxnSpPr>
        <p:spPr bwMode="auto">
          <a:xfrm>
            <a:off x="6529388" y="3811588"/>
            <a:ext cx="4778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62" name="AutoShape 14"/>
          <p:cNvCxnSpPr>
            <a:cxnSpLocks noChangeShapeType="1"/>
          </p:cNvCxnSpPr>
          <p:nvPr/>
        </p:nvCxnSpPr>
        <p:spPr bwMode="auto">
          <a:xfrm>
            <a:off x="6529388" y="4056063"/>
            <a:ext cx="4778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63" name="AutoShape 13"/>
          <p:cNvCxnSpPr>
            <a:cxnSpLocks noChangeShapeType="1"/>
          </p:cNvCxnSpPr>
          <p:nvPr/>
        </p:nvCxnSpPr>
        <p:spPr bwMode="auto">
          <a:xfrm>
            <a:off x="6529388" y="4276725"/>
            <a:ext cx="4778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64" name="AutoShape 12"/>
          <p:cNvCxnSpPr>
            <a:cxnSpLocks noChangeShapeType="1"/>
          </p:cNvCxnSpPr>
          <p:nvPr/>
        </p:nvCxnSpPr>
        <p:spPr bwMode="auto">
          <a:xfrm>
            <a:off x="6529388" y="4502150"/>
            <a:ext cx="4778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65" name="AutoShape 11"/>
          <p:cNvCxnSpPr>
            <a:cxnSpLocks noChangeShapeType="1"/>
          </p:cNvCxnSpPr>
          <p:nvPr/>
        </p:nvCxnSpPr>
        <p:spPr bwMode="auto">
          <a:xfrm>
            <a:off x="6529388" y="4722813"/>
            <a:ext cx="4778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66" name="AutoShape 10"/>
          <p:cNvCxnSpPr>
            <a:cxnSpLocks noChangeShapeType="1"/>
          </p:cNvCxnSpPr>
          <p:nvPr/>
        </p:nvCxnSpPr>
        <p:spPr bwMode="auto">
          <a:xfrm>
            <a:off x="6529388" y="4967288"/>
            <a:ext cx="4778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67" name="AutoShape 9"/>
          <p:cNvCxnSpPr>
            <a:cxnSpLocks noChangeShapeType="1"/>
          </p:cNvCxnSpPr>
          <p:nvPr/>
        </p:nvCxnSpPr>
        <p:spPr bwMode="auto">
          <a:xfrm>
            <a:off x="6529388" y="5189538"/>
            <a:ext cx="4778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68" name="AutoShape 8"/>
          <p:cNvCxnSpPr>
            <a:cxnSpLocks noChangeShapeType="1"/>
          </p:cNvCxnSpPr>
          <p:nvPr/>
        </p:nvCxnSpPr>
        <p:spPr bwMode="auto">
          <a:xfrm>
            <a:off x="6529388" y="5414963"/>
            <a:ext cx="4778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69" name="AutoShape 7"/>
          <p:cNvCxnSpPr>
            <a:cxnSpLocks noChangeShapeType="1"/>
          </p:cNvCxnSpPr>
          <p:nvPr/>
        </p:nvCxnSpPr>
        <p:spPr bwMode="auto">
          <a:xfrm>
            <a:off x="6529388" y="5635625"/>
            <a:ext cx="4778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70" name="Rectangle 6"/>
          <p:cNvSpPr>
            <a:spLocks noChangeArrowheads="1"/>
          </p:cNvSpPr>
          <p:nvPr/>
        </p:nvSpPr>
        <p:spPr bwMode="auto">
          <a:xfrm>
            <a:off x="5983288" y="2933700"/>
            <a:ext cx="798512" cy="29718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 eaLnBrk="0" hangingPunct="0"/>
            <a:endParaRPr lang="en-US" sz="2000">
              <a:latin typeface="Cambria" pitchFamily="18" charset="0"/>
              <a:cs typeface="Times New Roman" pitchFamily="18" charset="0"/>
            </a:endParaRPr>
          </a:p>
          <a:p>
            <a:pPr algn="ctr" eaLnBrk="0" hangingPunct="0"/>
            <a:endParaRPr lang="en-US" sz="2000">
              <a:latin typeface="Cambria" pitchFamily="18" charset="0"/>
              <a:cs typeface="Times New Roman" pitchFamily="18" charset="0"/>
            </a:endParaRPr>
          </a:p>
          <a:p>
            <a:pPr algn="ctr" eaLnBrk="0" hangingPunct="0"/>
            <a:endParaRPr lang="en-US" sz="2000">
              <a:latin typeface="Cambria" pitchFamily="18" charset="0"/>
              <a:cs typeface="Times New Roman" pitchFamily="18" charset="0"/>
            </a:endParaRPr>
          </a:p>
          <a:p>
            <a:pPr algn="ctr" eaLnBrk="0" hangingPunct="0"/>
            <a:endParaRPr lang="en-US" sz="2000">
              <a:latin typeface="Cambria" pitchFamily="18" charset="0"/>
              <a:cs typeface="Times New Roman" pitchFamily="18" charset="0"/>
            </a:endParaRPr>
          </a:p>
          <a:p>
            <a:pPr algn="ctr" eaLnBrk="0" hangingPunct="0"/>
            <a:r>
              <a:rPr lang="en-US" sz="2000">
                <a:latin typeface="Cambria" pitchFamily="18" charset="0"/>
                <a:cs typeface="Times New Roman" pitchFamily="18" charset="0"/>
              </a:rPr>
              <a:t>P</a:t>
            </a:r>
            <a:r>
              <a:rPr lang="en-US" sz="2000" baseline="-30000">
                <a:latin typeface="Cambria" pitchFamily="18" charset="0"/>
                <a:cs typeface="Times New Roman" pitchFamily="18" charset="0"/>
              </a:rPr>
              <a:t>3</a:t>
            </a:r>
            <a:endParaRPr lang="en-US" sz="2000"/>
          </a:p>
        </p:txBody>
      </p:sp>
      <p:sp>
        <p:nvSpPr>
          <p:cNvPr id="16471" name="Rectangle 5"/>
          <p:cNvSpPr>
            <a:spLocks noChangeArrowheads="1"/>
          </p:cNvSpPr>
          <p:nvPr/>
        </p:nvSpPr>
        <p:spPr bwMode="auto">
          <a:xfrm>
            <a:off x="609600" y="2286000"/>
            <a:ext cx="15954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/>
          <a:p>
            <a:pPr algn="ctr" eaLnBrk="0" hangingPunct="0"/>
            <a:r>
              <a:rPr lang="en-US" sz="2000">
                <a:latin typeface="Calibri" pitchFamily="34" charset="0"/>
                <a:cs typeface="Times New Roman" pitchFamily="18" charset="0"/>
              </a:rPr>
              <a:t>Bít đầu vào</a:t>
            </a:r>
            <a:endParaRPr lang="en-US" sz="2000">
              <a:latin typeface="Calibri" pitchFamily="34" charset="0"/>
            </a:endParaRPr>
          </a:p>
        </p:txBody>
      </p:sp>
      <p:sp>
        <p:nvSpPr>
          <p:cNvPr id="16472" name="Rectangle 4"/>
          <p:cNvSpPr>
            <a:spLocks noChangeArrowheads="1"/>
          </p:cNvSpPr>
          <p:nvPr/>
        </p:nvSpPr>
        <p:spPr bwMode="auto">
          <a:xfrm>
            <a:off x="1066800" y="2895600"/>
            <a:ext cx="598488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/>
          <a:p>
            <a:pPr algn="ctr" eaLnBrk="0" hangingPunct="0"/>
            <a:r>
              <a:rPr lang="en-US">
                <a:latin typeface="Cambria" pitchFamily="18" charset="0"/>
                <a:cs typeface="Times New Roman" pitchFamily="18" charset="0"/>
              </a:rPr>
              <a:t>0</a:t>
            </a:r>
            <a:endParaRPr lang="en-US"/>
          </a:p>
          <a:p>
            <a:pPr algn="ctr" eaLnBrk="0" hangingPunct="0"/>
            <a:r>
              <a:rPr lang="en-US">
                <a:latin typeface="Cambria" pitchFamily="18" charset="0"/>
                <a:cs typeface="Times New Roman" pitchFamily="18" charset="0"/>
              </a:rPr>
              <a:t>1</a:t>
            </a:r>
            <a:endParaRPr lang="en-US"/>
          </a:p>
          <a:p>
            <a:pPr algn="ctr" eaLnBrk="0" hangingPunct="0"/>
            <a:r>
              <a:rPr lang="en-US">
                <a:latin typeface="Cambria" pitchFamily="18" charset="0"/>
                <a:cs typeface="Times New Roman" pitchFamily="18" charset="0"/>
              </a:rPr>
              <a:t>1</a:t>
            </a:r>
          </a:p>
          <a:p>
            <a:pPr algn="ctr" eaLnBrk="0" hangingPunct="0"/>
            <a:r>
              <a:rPr lang="en-US">
                <a:latin typeface="Cambria" pitchFamily="18" charset="0"/>
                <a:cs typeface="Times New Roman" pitchFamily="18" charset="0"/>
              </a:rPr>
              <a:t>0</a:t>
            </a:r>
          </a:p>
          <a:p>
            <a:pPr algn="ctr" eaLnBrk="0" hangingPunct="0"/>
            <a:endParaRPr lang="en-US">
              <a:latin typeface="Cambria" pitchFamily="18" charset="0"/>
              <a:cs typeface="Times New Roman" pitchFamily="18" charset="0"/>
            </a:endParaRPr>
          </a:p>
          <a:p>
            <a:pPr algn="ctr" eaLnBrk="0" hangingPunct="0"/>
            <a:endParaRPr lang="en-US">
              <a:latin typeface="Cambria" pitchFamily="18" charset="0"/>
              <a:cs typeface="Times New Roman" pitchFamily="18" charset="0"/>
            </a:endParaRPr>
          </a:p>
          <a:p>
            <a:pPr algn="ctr" eaLnBrk="0" hangingPunct="0"/>
            <a:endParaRPr lang="en-US">
              <a:latin typeface="Cambria" pitchFamily="18" charset="0"/>
              <a:cs typeface="Times New Roman" pitchFamily="18" charset="0"/>
            </a:endParaRPr>
          </a:p>
          <a:p>
            <a:pPr algn="ctr" eaLnBrk="0" hangingPunct="0"/>
            <a:endParaRPr lang="en-US">
              <a:latin typeface="Cambria" pitchFamily="18" charset="0"/>
              <a:cs typeface="Times New Roman" pitchFamily="18" charset="0"/>
            </a:endParaRPr>
          </a:p>
          <a:p>
            <a:pPr algn="ctr" eaLnBrk="0" hangingPunct="0"/>
            <a:endParaRPr lang="en-US" sz="700">
              <a:latin typeface="Cambria" pitchFamily="18" charset="0"/>
              <a:cs typeface="Times New Roman" pitchFamily="18" charset="0"/>
            </a:endParaRPr>
          </a:p>
          <a:p>
            <a:pPr algn="ctr" eaLnBrk="0" hangingPunct="0"/>
            <a:endParaRPr lang="en-US"/>
          </a:p>
          <a:p>
            <a:pPr algn="ctr" eaLnBrk="0" hangingPunct="0"/>
            <a:r>
              <a:rPr lang="en-US"/>
              <a:t>0</a:t>
            </a:r>
          </a:p>
        </p:txBody>
      </p:sp>
      <p:sp>
        <p:nvSpPr>
          <p:cNvPr id="16473" name="Rectangle 3"/>
          <p:cNvSpPr>
            <a:spLocks noChangeArrowheads="1"/>
          </p:cNvSpPr>
          <p:nvPr/>
        </p:nvSpPr>
        <p:spPr bwMode="auto">
          <a:xfrm>
            <a:off x="6477000" y="2286000"/>
            <a:ext cx="15954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/>
          <a:p>
            <a:pPr algn="ctr" eaLnBrk="0" hangingPunct="0"/>
            <a:r>
              <a:rPr lang="en-US" sz="2000">
                <a:latin typeface="Calibri" pitchFamily="34" charset="0"/>
                <a:cs typeface="Times New Roman" pitchFamily="18" charset="0"/>
              </a:rPr>
              <a:t>Bít đầu ra</a:t>
            </a:r>
            <a:endParaRPr lang="en-US" sz="2000">
              <a:latin typeface="Calibri" pitchFamily="34" charset="0"/>
            </a:endParaRPr>
          </a:p>
        </p:txBody>
      </p:sp>
      <p:sp>
        <p:nvSpPr>
          <p:cNvPr id="16474" name="Rectangle 4"/>
          <p:cNvSpPr>
            <a:spLocks noChangeArrowheads="1"/>
          </p:cNvSpPr>
          <p:nvPr/>
        </p:nvSpPr>
        <p:spPr bwMode="auto">
          <a:xfrm>
            <a:off x="7021513" y="2895600"/>
            <a:ext cx="598487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/>
          <a:p>
            <a:pPr algn="ctr" eaLnBrk="0" hangingPunct="0"/>
            <a:r>
              <a:rPr lang="en-US">
                <a:latin typeface="Cambria" pitchFamily="18" charset="0"/>
                <a:cs typeface="Times New Roman" pitchFamily="18" charset="0"/>
              </a:rPr>
              <a:t>1</a:t>
            </a:r>
            <a:endParaRPr lang="en-US"/>
          </a:p>
          <a:p>
            <a:pPr algn="ctr" eaLnBrk="0" hangingPunct="0"/>
            <a:r>
              <a:rPr lang="en-US">
                <a:latin typeface="Cambria" pitchFamily="18" charset="0"/>
                <a:cs typeface="Times New Roman" pitchFamily="18" charset="0"/>
              </a:rPr>
              <a:t>1</a:t>
            </a:r>
            <a:endParaRPr lang="en-US"/>
          </a:p>
          <a:p>
            <a:pPr algn="ctr" eaLnBrk="0" hangingPunct="0"/>
            <a:r>
              <a:rPr lang="en-US">
                <a:latin typeface="Cambria" pitchFamily="18" charset="0"/>
                <a:cs typeface="Times New Roman" pitchFamily="18" charset="0"/>
              </a:rPr>
              <a:t>0</a:t>
            </a:r>
          </a:p>
          <a:p>
            <a:pPr algn="ctr" eaLnBrk="0" hangingPunct="0"/>
            <a:r>
              <a:rPr lang="en-US">
                <a:latin typeface="Cambria" pitchFamily="18" charset="0"/>
                <a:cs typeface="Times New Roman" pitchFamily="18" charset="0"/>
              </a:rPr>
              <a:t>1</a:t>
            </a:r>
          </a:p>
          <a:p>
            <a:pPr algn="ctr" eaLnBrk="0" hangingPunct="0"/>
            <a:endParaRPr lang="en-US">
              <a:latin typeface="Cambria" pitchFamily="18" charset="0"/>
              <a:cs typeface="Times New Roman" pitchFamily="18" charset="0"/>
            </a:endParaRPr>
          </a:p>
          <a:p>
            <a:pPr algn="ctr" eaLnBrk="0" hangingPunct="0"/>
            <a:endParaRPr lang="en-US">
              <a:latin typeface="Cambria" pitchFamily="18" charset="0"/>
              <a:cs typeface="Times New Roman" pitchFamily="18" charset="0"/>
            </a:endParaRPr>
          </a:p>
          <a:p>
            <a:pPr algn="ctr" eaLnBrk="0" hangingPunct="0"/>
            <a:endParaRPr lang="en-US">
              <a:latin typeface="Cambria" pitchFamily="18" charset="0"/>
              <a:cs typeface="Times New Roman" pitchFamily="18" charset="0"/>
            </a:endParaRPr>
          </a:p>
          <a:p>
            <a:pPr algn="ctr" eaLnBrk="0" hangingPunct="0"/>
            <a:endParaRPr lang="en-US">
              <a:latin typeface="Cambria" pitchFamily="18" charset="0"/>
              <a:cs typeface="Times New Roman" pitchFamily="18" charset="0"/>
            </a:endParaRPr>
          </a:p>
          <a:p>
            <a:pPr algn="ctr" eaLnBrk="0" hangingPunct="0"/>
            <a:endParaRPr lang="en-US" sz="700">
              <a:latin typeface="Cambria" pitchFamily="18" charset="0"/>
              <a:cs typeface="Times New Roman" pitchFamily="18" charset="0"/>
            </a:endParaRPr>
          </a:p>
          <a:p>
            <a:pPr algn="ctr" eaLnBrk="0" hangingPunct="0"/>
            <a:endParaRPr lang="en-US"/>
          </a:p>
          <a:p>
            <a:pPr algn="ctr" eaLnBrk="0" hangingPunct="0"/>
            <a:r>
              <a:rPr lang="en-US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97993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3581400" cy="762000"/>
          </a:xfrm>
        </p:spPr>
        <p:txBody>
          <a:bodyPr/>
          <a:lstStyle/>
          <a:p>
            <a:pPr algn="l" eaLnBrk="1" hangingPunct="1"/>
            <a:r>
              <a:rPr lang="en-US" sz="3200" b="1" u="sng" smtClean="0">
                <a:latin typeface="Fujiyama" pitchFamily="18" charset="0"/>
                <a:cs typeface="Fujiyama" pitchFamily="18" charset="0"/>
              </a:rPr>
              <a:t>Hệ mã Feistel 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88384-DE44-4D2E-BCF1-DD9F232DD86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100" name="Rectangle 3"/>
          <p:cNvSpPr txBox="1">
            <a:spLocks noChangeArrowheads="1"/>
          </p:cNvSpPr>
          <p:nvPr/>
        </p:nvSpPr>
        <p:spPr bwMode="auto">
          <a:xfrm>
            <a:off x="685800" y="11430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</a:rPr>
              <a:t>Kết hợp các phép thay thế và hoán vị</a:t>
            </a:r>
          </a:p>
          <a:p>
            <a:pPr marL="457200" indent="-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</a:rPr>
              <a:t>Gồm nhiều vòng:</a:t>
            </a:r>
          </a:p>
          <a:p>
            <a:pPr>
              <a:defRPr/>
            </a:pPr>
            <a:endParaRPr lang="en-US" sz="2400">
              <a:latin typeface="Consolas" pitchFamily="49" charset="0"/>
              <a:cs typeface="Times New Roman" pitchFamily="18" charset="0"/>
            </a:endParaRPr>
          </a:p>
          <a:p>
            <a:pPr>
              <a:defRPr/>
            </a:pPr>
            <a:endParaRPr lang="en-US" sz="2400">
              <a:latin typeface="Consolas" pitchFamily="49" charset="0"/>
              <a:cs typeface="Times New Roman" pitchFamily="18" charset="0"/>
            </a:endParaRPr>
          </a:p>
          <a:p>
            <a:pPr marL="457200" indent="-457200">
              <a:lnSpc>
                <a:spcPct val="110000"/>
              </a:lnSpc>
              <a:defRPr/>
            </a:pPr>
            <a:endParaRPr lang="en-US" sz="2800">
              <a:latin typeface="Tahoma" pitchFamily="34" charset="0"/>
              <a:ea typeface="Arial-Rounded" pitchFamily="34" charset="0"/>
              <a:cs typeface="Tahoma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2514600" y="2286000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Aft>
                <a:spcPts val="1000"/>
              </a:spcAft>
            </a:pPr>
            <a:r>
              <a:rPr lang="en-US" sz="2200" i="1">
                <a:latin typeface="Cambria" pitchFamily="18" charset="0"/>
              </a:rPr>
              <a:t>  K</a:t>
            </a:r>
            <a:r>
              <a:rPr lang="en-US" sz="2200" baseline="-25000">
                <a:latin typeface="Cambria" pitchFamily="18" charset="0"/>
              </a:rPr>
              <a:t>1</a:t>
            </a:r>
            <a:r>
              <a:rPr lang="en-US" sz="2200" i="1">
                <a:latin typeface="Cambria" pitchFamily="18" charset="0"/>
              </a:rPr>
              <a:t>                 K</a:t>
            </a:r>
            <a:r>
              <a:rPr lang="en-US" sz="2200" baseline="-25000">
                <a:latin typeface="Cambria" pitchFamily="18" charset="0"/>
              </a:rPr>
              <a:t>2   </a:t>
            </a:r>
            <a:r>
              <a:rPr lang="en-US" sz="2200" i="1">
                <a:latin typeface="Cambria" pitchFamily="18" charset="0"/>
              </a:rPr>
              <a:t>                 K</a:t>
            </a:r>
            <a:r>
              <a:rPr lang="en-US" sz="2200" baseline="-25000">
                <a:latin typeface="Cambria" pitchFamily="18" charset="0"/>
              </a:rPr>
              <a:t>3</a:t>
            </a:r>
            <a:r>
              <a:rPr lang="en-US" sz="2200" i="1">
                <a:latin typeface="Cambria" pitchFamily="18" charset="0"/>
              </a:rPr>
              <a:t>                  </a:t>
            </a:r>
            <a:r>
              <a:rPr lang="en-US" sz="2200" i="1" smtClean="0">
                <a:latin typeface="Cambria" pitchFamily="18" charset="0"/>
              </a:rPr>
              <a:t>K</a:t>
            </a:r>
            <a:r>
              <a:rPr lang="en-US" sz="2200" baseline="-25000" smtClean="0">
                <a:latin typeface="Cambria" pitchFamily="18" charset="0"/>
              </a:rPr>
              <a:t>n</a:t>
            </a:r>
            <a:endParaRPr lang="en-US" sz="2200">
              <a:latin typeface="Cambria" pitchFamily="18" charset="0"/>
            </a:endParaRPr>
          </a:p>
          <a:p>
            <a:pPr>
              <a:spcAft>
                <a:spcPts val="1000"/>
              </a:spcAft>
            </a:pPr>
            <a:endParaRPr lang="en-US" sz="2200">
              <a:latin typeface="Cambria" pitchFamily="18" charset="0"/>
            </a:endParaRPr>
          </a:p>
          <a:p>
            <a:pPr>
              <a:spcAft>
                <a:spcPts val="1000"/>
              </a:spcAft>
            </a:pPr>
            <a:endParaRPr lang="en-US" sz="2200">
              <a:latin typeface="Cambria" pitchFamily="18" charset="0"/>
            </a:endParaRPr>
          </a:p>
          <a:p>
            <a:pPr>
              <a:spcAft>
                <a:spcPts val="1000"/>
              </a:spcAft>
            </a:pPr>
            <a:endParaRPr lang="en-US" sz="2200">
              <a:latin typeface="Cambria" pitchFamily="18" charset="0"/>
            </a:endParaRPr>
          </a:p>
          <a:p>
            <a:endParaRPr lang="en-US" sz="2200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2071688" y="2590800"/>
            <a:ext cx="609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600" i="1">
                <a:latin typeface="Cambria" pitchFamily="18" charset="0"/>
              </a:rPr>
              <a:t>P     </a:t>
            </a:r>
            <a:r>
              <a:rPr lang="en-US" sz="2600" i="1">
                <a:latin typeface="Cambria" pitchFamily="18" charset="0"/>
                <a:sym typeface="Symbol" pitchFamily="18" charset="2"/>
              </a:rPr>
              <a:t></a:t>
            </a:r>
            <a:r>
              <a:rPr lang="en-US" sz="2600" i="1">
                <a:latin typeface="Cambria" pitchFamily="18" charset="0"/>
              </a:rPr>
              <a:t>     C</a:t>
            </a:r>
            <a:r>
              <a:rPr lang="en-US" sz="2600" i="1" baseline="-25000">
                <a:latin typeface="Cambria" pitchFamily="18" charset="0"/>
              </a:rPr>
              <a:t>1     </a:t>
            </a:r>
            <a:r>
              <a:rPr lang="en-US" sz="2600" i="1">
                <a:latin typeface="Cambria" pitchFamily="18" charset="0"/>
              </a:rPr>
              <a:t> </a:t>
            </a:r>
            <a:r>
              <a:rPr lang="en-US" sz="2600" i="1">
                <a:latin typeface="Cambria" pitchFamily="18" charset="0"/>
                <a:sym typeface="Symbol" pitchFamily="18" charset="2"/>
              </a:rPr>
              <a:t></a:t>
            </a:r>
            <a:r>
              <a:rPr lang="en-US" sz="2600" i="1">
                <a:latin typeface="Cambria" pitchFamily="18" charset="0"/>
              </a:rPr>
              <a:t>     C</a:t>
            </a:r>
            <a:r>
              <a:rPr lang="en-US" sz="2600" i="1" baseline="-25000">
                <a:latin typeface="Cambria" pitchFamily="18" charset="0"/>
              </a:rPr>
              <a:t>2</a:t>
            </a:r>
            <a:r>
              <a:rPr lang="en-US" sz="2600" i="1">
                <a:latin typeface="Cambria" pitchFamily="18" charset="0"/>
              </a:rPr>
              <a:t>      </a:t>
            </a:r>
            <a:r>
              <a:rPr lang="en-US" sz="2600" i="1">
                <a:latin typeface="Cambria" pitchFamily="18" charset="0"/>
                <a:sym typeface="Symbol" pitchFamily="18" charset="2"/>
              </a:rPr>
              <a:t></a:t>
            </a:r>
            <a:r>
              <a:rPr lang="en-US" sz="2600" i="1">
                <a:latin typeface="Cambria" pitchFamily="18" charset="0"/>
              </a:rPr>
              <a:t>      …       </a:t>
            </a:r>
            <a:r>
              <a:rPr lang="en-US" sz="2600" i="1">
                <a:latin typeface="Cambria" pitchFamily="18" charset="0"/>
                <a:sym typeface="Symbol" pitchFamily="18" charset="2"/>
              </a:rPr>
              <a:t></a:t>
            </a:r>
            <a:r>
              <a:rPr lang="en-US" sz="2600" i="1">
                <a:latin typeface="Cambria" pitchFamily="18" charset="0"/>
              </a:rPr>
              <a:t>     C</a:t>
            </a:r>
            <a:r>
              <a:rPr lang="en-US" sz="2600" i="1" baseline="-25000">
                <a:latin typeface="Cambria" pitchFamily="18" charset="0"/>
              </a:rPr>
              <a:t>n</a:t>
            </a:r>
            <a:endParaRPr lang="en-US" sz="2600">
              <a:latin typeface="Cambria" pitchFamily="18" charset="0"/>
            </a:endParaRPr>
          </a:p>
          <a:p>
            <a:pPr>
              <a:spcAft>
                <a:spcPts val="1000"/>
              </a:spcAft>
            </a:pPr>
            <a:endParaRPr lang="en-US" sz="2600">
              <a:latin typeface="Cambria" pitchFamily="18" charset="0"/>
            </a:endParaRPr>
          </a:p>
          <a:p>
            <a:pPr>
              <a:spcAft>
                <a:spcPts val="1000"/>
              </a:spcAft>
            </a:pPr>
            <a:endParaRPr lang="en-US" sz="2600">
              <a:latin typeface="Cambria" pitchFamily="18" charset="0"/>
            </a:endParaRPr>
          </a:p>
          <a:p>
            <a:pPr>
              <a:spcAft>
                <a:spcPts val="1000"/>
              </a:spcAft>
            </a:pPr>
            <a:endParaRPr lang="en-US" sz="2600">
              <a:latin typeface="Cambria" pitchFamily="18" charset="0"/>
            </a:endParaRPr>
          </a:p>
          <a:p>
            <a:endParaRPr lang="en-US" sz="2600">
              <a:latin typeface="Cambria" pitchFamily="18" charset="0"/>
            </a:endParaRPr>
          </a:p>
        </p:txBody>
      </p:sp>
      <p:sp>
        <p:nvSpPr>
          <p:cNvPr id="17415" name="Rectangle 3"/>
          <p:cNvSpPr txBox="1">
            <a:spLocks noChangeArrowheads="1"/>
          </p:cNvSpPr>
          <p:nvPr/>
        </p:nvSpPr>
        <p:spPr bwMode="auto">
          <a:xfrm>
            <a:off x="685800" y="3352800"/>
            <a:ext cx="80772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  <a:buFont typeface="Arial" charset="0"/>
              <a:buChar char="•"/>
            </a:pPr>
            <a:r>
              <a:rPr lang="en-US" sz="2400">
                <a:latin typeface="Tahoma" pitchFamily="34" charset="0"/>
                <a:cs typeface="Tahoma" pitchFamily="34" charset="0"/>
              </a:rPr>
              <a:t>Tại mỗi vòng cũng áp dụng các phép S-box và P-box:</a:t>
            </a:r>
          </a:p>
          <a:p>
            <a:pPr eaLnBrk="1" hangingPunct="1">
              <a:lnSpc>
                <a:spcPct val="110000"/>
              </a:lnSpc>
            </a:pPr>
            <a:endParaRPr lang="en-US" sz="2400">
              <a:latin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110000"/>
              </a:lnSpc>
              <a:buFont typeface="Arial" charset="0"/>
              <a:buChar char="•"/>
            </a:pPr>
            <a:r>
              <a:rPr lang="en-US" sz="2400" i="1">
                <a:latin typeface="Cambria" pitchFamily="18" charset="0"/>
              </a:rPr>
              <a:t>P  </a:t>
            </a:r>
            <a:r>
              <a:rPr lang="en-US" sz="2400">
                <a:latin typeface="Cambria" pitchFamily="18" charset="0"/>
              </a:rPr>
              <a:t>=</a:t>
            </a:r>
            <a:r>
              <a:rPr lang="en-US" sz="2400" i="1">
                <a:latin typeface="Cambria" pitchFamily="18" charset="0"/>
                <a:sym typeface="Symbol" pitchFamily="18" charset="2"/>
              </a:rPr>
              <a:t>  </a:t>
            </a:r>
            <a:r>
              <a:rPr lang="en-US" sz="2400">
                <a:latin typeface="Cambria Math" pitchFamily="18" charset="0"/>
                <a:ea typeface="Cambria Math" pitchFamily="18" charset="0"/>
                <a:cs typeface="Cambria Math" pitchFamily="18" charset="0"/>
                <a:sym typeface="Symbol" pitchFamily="18" charset="2"/>
              </a:rPr>
              <a:t>(</a:t>
            </a:r>
            <a:r>
              <a:rPr lang="en-US" sz="2400" i="1">
                <a:latin typeface="Cambria" pitchFamily="18" charset="0"/>
                <a:sym typeface="Symbol" pitchFamily="18" charset="2"/>
              </a:rPr>
              <a:t>L</a:t>
            </a:r>
            <a:r>
              <a:rPr lang="en-US" sz="2400" i="1" baseline="-25000">
                <a:latin typeface="Cambria" pitchFamily="18" charset="0"/>
                <a:sym typeface="Symbol" pitchFamily="18" charset="2"/>
              </a:rPr>
              <a:t>0 </a:t>
            </a:r>
            <a:r>
              <a:rPr lang="en-US" sz="2400" i="1">
                <a:latin typeface="Cambria" pitchFamily="18" charset="0"/>
                <a:sym typeface="Symbol" pitchFamily="18" charset="2"/>
              </a:rPr>
              <a:t>, R</a:t>
            </a:r>
            <a:r>
              <a:rPr lang="en-US" sz="2400" i="1" baseline="-25000">
                <a:latin typeface="Cambria" pitchFamily="18" charset="0"/>
                <a:sym typeface="Symbol" pitchFamily="18" charset="2"/>
              </a:rPr>
              <a:t>0</a:t>
            </a:r>
            <a:r>
              <a:rPr lang="en-US" sz="2400">
                <a:latin typeface="Cambria Math" pitchFamily="18" charset="0"/>
                <a:ea typeface="Cambria Math" pitchFamily="18" charset="0"/>
                <a:cs typeface="Cambria Math" pitchFamily="18" charset="0"/>
                <a:sym typeface="Symbol" pitchFamily="18" charset="2"/>
              </a:rPr>
              <a:t>)</a:t>
            </a:r>
            <a:endParaRPr lang="en-US" sz="2400">
              <a:latin typeface="Cambria Math" pitchFamily="18" charset="0"/>
              <a:ea typeface="Cambria Math" pitchFamily="18" charset="0"/>
              <a:cs typeface="Tahoma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 i="1">
                <a:latin typeface="Cambria" pitchFamily="18" charset="0"/>
              </a:rPr>
              <a:t>	C</a:t>
            </a:r>
            <a:r>
              <a:rPr lang="en-US" sz="2400" i="1" baseline="-25000">
                <a:latin typeface="Cambria" pitchFamily="18" charset="0"/>
              </a:rPr>
              <a:t>1</a:t>
            </a:r>
            <a:r>
              <a:rPr lang="en-US" sz="2400">
                <a:latin typeface="Cambria" pitchFamily="18" charset="0"/>
                <a:sym typeface="Symbol" pitchFamily="18" charset="2"/>
              </a:rPr>
              <a:t> =</a:t>
            </a:r>
            <a:r>
              <a:rPr lang="en-US" sz="2400" i="1">
                <a:latin typeface="Cambria" pitchFamily="18" charset="0"/>
                <a:sym typeface="Symbol" pitchFamily="18" charset="2"/>
              </a:rPr>
              <a:t>  </a:t>
            </a:r>
            <a:r>
              <a:rPr lang="en-US" sz="2400">
                <a:latin typeface="Cambria Math" pitchFamily="18" charset="0"/>
                <a:ea typeface="Cambria Math" pitchFamily="18" charset="0"/>
                <a:cs typeface="Cambria Math" pitchFamily="18" charset="0"/>
                <a:sym typeface="Symbol" pitchFamily="18" charset="2"/>
              </a:rPr>
              <a:t>(</a:t>
            </a:r>
            <a:r>
              <a:rPr lang="en-US" sz="2400" i="1">
                <a:latin typeface="Cambria" pitchFamily="18" charset="0"/>
                <a:sym typeface="Symbol" pitchFamily="18" charset="2"/>
              </a:rPr>
              <a:t>L</a:t>
            </a:r>
            <a:r>
              <a:rPr lang="en-US" sz="2400" i="1" baseline="-25000">
                <a:latin typeface="Cambria" pitchFamily="18" charset="0"/>
                <a:sym typeface="Symbol" pitchFamily="18" charset="2"/>
              </a:rPr>
              <a:t>1 </a:t>
            </a:r>
            <a:r>
              <a:rPr lang="en-US" sz="2400" i="1">
                <a:latin typeface="Cambria" pitchFamily="18" charset="0"/>
                <a:sym typeface="Symbol" pitchFamily="18" charset="2"/>
              </a:rPr>
              <a:t>, R</a:t>
            </a:r>
            <a:r>
              <a:rPr lang="en-US" sz="2400" i="1" baseline="-25000">
                <a:latin typeface="Cambria" pitchFamily="18" charset="0"/>
                <a:sym typeface="Symbol" pitchFamily="18" charset="2"/>
              </a:rPr>
              <a:t>1</a:t>
            </a:r>
            <a:r>
              <a:rPr lang="en-US" sz="2400">
                <a:latin typeface="Cambria Math" pitchFamily="18" charset="0"/>
                <a:ea typeface="Cambria Math" pitchFamily="18" charset="0"/>
                <a:cs typeface="Cambria Math" pitchFamily="18" charset="0"/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i="1">
                <a:latin typeface="Cambria" pitchFamily="18" charset="0"/>
              </a:rPr>
              <a:t>	C</a:t>
            </a:r>
            <a:r>
              <a:rPr lang="en-US" sz="2400" i="1" baseline="-25000">
                <a:latin typeface="Cambria" pitchFamily="18" charset="0"/>
              </a:rPr>
              <a:t>2</a:t>
            </a:r>
            <a:r>
              <a:rPr lang="en-US" sz="2400">
                <a:latin typeface="Cambria" pitchFamily="18" charset="0"/>
                <a:sym typeface="Symbol" pitchFamily="18" charset="2"/>
              </a:rPr>
              <a:t> =</a:t>
            </a:r>
            <a:r>
              <a:rPr lang="en-US" sz="2400" i="1">
                <a:latin typeface="Cambria" pitchFamily="18" charset="0"/>
                <a:sym typeface="Symbol" pitchFamily="18" charset="2"/>
              </a:rPr>
              <a:t>  </a:t>
            </a:r>
            <a:r>
              <a:rPr lang="en-US" sz="2400">
                <a:latin typeface="Cambria Math" pitchFamily="18" charset="0"/>
                <a:ea typeface="Cambria Math" pitchFamily="18" charset="0"/>
                <a:cs typeface="Cambria Math" pitchFamily="18" charset="0"/>
                <a:sym typeface="Symbol" pitchFamily="18" charset="2"/>
              </a:rPr>
              <a:t>(</a:t>
            </a:r>
            <a:r>
              <a:rPr lang="en-US" sz="2400" i="1">
                <a:latin typeface="Cambria" pitchFamily="18" charset="0"/>
                <a:sym typeface="Symbol" pitchFamily="18" charset="2"/>
              </a:rPr>
              <a:t>L</a:t>
            </a:r>
            <a:r>
              <a:rPr lang="en-US" sz="2400" i="1" baseline="-25000">
                <a:latin typeface="Cambria" pitchFamily="18" charset="0"/>
                <a:sym typeface="Symbol" pitchFamily="18" charset="2"/>
              </a:rPr>
              <a:t>2 </a:t>
            </a:r>
            <a:r>
              <a:rPr lang="en-US" sz="2400" i="1">
                <a:latin typeface="Cambria" pitchFamily="18" charset="0"/>
                <a:sym typeface="Symbol" pitchFamily="18" charset="2"/>
              </a:rPr>
              <a:t>, R</a:t>
            </a:r>
            <a:r>
              <a:rPr lang="en-US" sz="2400" i="1" baseline="-25000">
                <a:latin typeface="Cambria" pitchFamily="18" charset="0"/>
                <a:sym typeface="Symbol" pitchFamily="18" charset="2"/>
              </a:rPr>
              <a:t>2</a:t>
            </a:r>
            <a:r>
              <a:rPr lang="en-US" sz="2400">
                <a:latin typeface="Cambria Math" pitchFamily="18" charset="0"/>
                <a:ea typeface="Cambria Math" pitchFamily="18" charset="0"/>
                <a:cs typeface="Cambria Math" pitchFamily="18" charset="0"/>
                <a:sym typeface="Symbol" pitchFamily="18" charset="2"/>
              </a:rPr>
              <a:t>)</a:t>
            </a:r>
            <a:endParaRPr lang="en-US" sz="2400">
              <a:latin typeface="Tahoma" pitchFamily="34" charset="0"/>
              <a:cs typeface="Arial-Rounded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ahoma" pitchFamily="34" charset="0"/>
                <a:cs typeface="Arial-Rounded" pitchFamily="34" charset="0"/>
              </a:rPr>
              <a:t>	…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i="1">
                <a:latin typeface="Cambria" pitchFamily="18" charset="0"/>
              </a:rPr>
              <a:t>	C</a:t>
            </a:r>
            <a:r>
              <a:rPr lang="en-US" sz="2400" i="1" baseline="-25000">
                <a:latin typeface="Cambria" pitchFamily="18" charset="0"/>
              </a:rPr>
              <a:t>n</a:t>
            </a:r>
            <a:r>
              <a:rPr lang="en-US" sz="2400">
                <a:latin typeface="Cambria" pitchFamily="18" charset="0"/>
                <a:sym typeface="Symbol" pitchFamily="18" charset="2"/>
              </a:rPr>
              <a:t> =</a:t>
            </a:r>
            <a:r>
              <a:rPr lang="en-US" sz="2400" i="1">
                <a:latin typeface="Cambria" pitchFamily="18" charset="0"/>
                <a:sym typeface="Symbol" pitchFamily="18" charset="2"/>
              </a:rPr>
              <a:t>  </a:t>
            </a:r>
            <a:r>
              <a:rPr lang="en-US" sz="2400">
                <a:latin typeface="Cambria Math" pitchFamily="18" charset="0"/>
                <a:ea typeface="Cambria Math" pitchFamily="18" charset="0"/>
                <a:cs typeface="Cambria Math" pitchFamily="18" charset="0"/>
                <a:sym typeface="Symbol" pitchFamily="18" charset="2"/>
              </a:rPr>
              <a:t>(</a:t>
            </a:r>
            <a:r>
              <a:rPr lang="en-US" sz="2400" i="1">
                <a:latin typeface="Cambria" pitchFamily="18" charset="0"/>
                <a:sym typeface="Symbol" pitchFamily="18" charset="2"/>
              </a:rPr>
              <a:t>L</a:t>
            </a:r>
            <a:r>
              <a:rPr lang="en-US" sz="2400" i="1" baseline="-25000">
                <a:latin typeface="Cambria" pitchFamily="18" charset="0"/>
                <a:sym typeface="Symbol" pitchFamily="18" charset="2"/>
              </a:rPr>
              <a:t>n </a:t>
            </a:r>
            <a:r>
              <a:rPr lang="en-US" sz="2400" i="1">
                <a:latin typeface="Cambria" pitchFamily="18" charset="0"/>
                <a:sym typeface="Symbol" pitchFamily="18" charset="2"/>
              </a:rPr>
              <a:t>, R</a:t>
            </a:r>
            <a:r>
              <a:rPr lang="en-US" sz="2400" i="1" baseline="-25000">
                <a:latin typeface="Cambria" pitchFamily="18" charset="0"/>
                <a:sym typeface="Symbol" pitchFamily="18" charset="2"/>
              </a:rPr>
              <a:t>n</a:t>
            </a:r>
            <a:r>
              <a:rPr lang="en-US" sz="2400">
                <a:latin typeface="Cambria Math" pitchFamily="18" charset="0"/>
                <a:ea typeface="Cambria Math" pitchFamily="18" charset="0"/>
                <a:cs typeface="Cambria Math" pitchFamily="18" charset="0"/>
                <a:sym typeface="Symbol" pitchFamily="18" charset="2"/>
              </a:rPr>
              <a:t>)</a:t>
            </a:r>
            <a:endParaRPr lang="en-US" sz="2400">
              <a:latin typeface="Tahoma" pitchFamily="34" charset="0"/>
              <a:cs typeface="Arial-Rounded" pitchFamily="34" charset="0"/>
            </a:endParaRPr>
          </a:p>
          <a:p>
            <a:pPr eaLnBrk="1" hangingPunct="1">
              <a:lnSpc>
                <a:spcPct val="110000"/>
              </a:lnSpc>
              <a:buFont typeface="Arial" charset="0"/>
              <a:buChar char="•"/>
            </a:pPr>
            <a:endParaRPr lang="en-US" sz="2400">
              <a:latin typeface="Tahoma" pitchFamily="34" charset="0"/>
              <a:cs typeface="Arial-Rounded" pitchFamily="34" charset="0"/>
            </a:endParaRPr>
          </a:p>
          <a:p>
            <a:pPr eaLnBrk="1" hangingPunct="1"/>
            <a:endParaRPr lang="en-US" sz="2400">
              <a:latin typeface="Consolas" pitchFamily="49" charset="0"/>
              <a:cs typeface="Times New Roman" pitchFamily="18" charset="0"/>
            </a:endParaRPr>
          </a:p>
          <a:p>
            <a:pPr eaLnBrk="1" hangingPunct="1"/>
            <a:endParaRPr lang="en-US" sz="2400">
              <a:latin typeface="Consolas" pitchFamily="49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endParaRPr lang="en-US" sz="2800">
              <a:latin typeface="Tahoma" pitchFamily="34" charset="0"/>
              <a:cs typeface="Arial-Round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37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5883F0-2ACD-420E-BD2F-14B82BFD573E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8435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198" name="Rectangle 46"/>
          <p:cNvSpPr>
            <a:spLocks noChangeArrowheads="1"/>
          </p:cNvSpPr>
          <p:nvPr/>
        </p:nvSpPr>
        <p:spPr bwMode="auto">
          <a:xfrm>
            <a:off x="1103313" y="915988"/>
            <a:ext cx="422275" cy="3635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+mn-lt"/>
                <a:ea typeface="Times New Roman" pitchFamily="18" charset="0"/>
                <a:cs typeface="Times New Roman" pitchFamily="18" charset="0"/>
              </a:rPr>
              <a:t>L</a:t>
            </a:r>
            <a:r>
              <a:rPr lang="en-US" sz="2000" baseline="-30000">
                <a:latin typeface="+mn-lt"/>
                <a:ea typeface="Times New Roman" pitchFamily="18" charset="0"/>
                <a:cs typeface="Times New Roman" pitchFamily="18" charset="0"/>
              </a:rPr>
              <a:t>0</a:t>
            </a:r>
            <a:endParaRPr lang="en-US" sz="2000">
              <a:latin typeface="+mn-lt"/>
            </a:endParaRPr>
          </a:p>
        </p:txBody>
      </p:sp>
      <p:sp>
        <p:nvSpPr>
          <p:cNvPr id="49197" name="Rectangle 45"/>
          <p:cNvSpPr>
            <a:spLocks noChangeArrowheads="1"/>
          </p:cNvSpPr>
          <p:nvPr/>
        </p:nvSpPr>
        <p:spPr bwMode="auto">
          <a:xfrm>
            <a:off x="2794000" y="915988"/>
            <a:ext cx="422275" cy="3635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+mn-lt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sz="2000" baseline="-30000">
                <a:latin typeface="+mn-lt"/>
                <a:ea typeface="Times New Roman" pitchFamily="18" charset="0"/>
                <a:cs typeface="Times New Roman" pitchFamily="18" charset="0"/>
              </a:rPr>
              <a:t>0</a:t>
            </a:r>
            <a:endParaRPr lang="en-US" sz="2000">
              <a:latin typeface="+mn-lt"/>
            </a:endParaRPr>
          </a:p>
        </p:txBody>
      </p:sp>
      <p:sp>
        <p:nvSpPr>
          <p:cNvPr id="49196" name="Rectangle 44"/>
          <p:cNvSpPr>
            <a:spLocks noChangeArrowheads="1"/>
          </p:cNvSpPr>
          <p:nvPr/>
        </p:nvSpPr>
        <p:spPr bwMode="auto">
          <a:xfrm>
            <a:off x="2806700" y="2170113"/>
            <a:ext cx="4222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+mn-lt"/>
                <a:ea typeface="Times New Roman" pitchFamily="18" charset="0"/>
                <a:cs typeface="Cambria Math" pitchFamily="18" charset="0"/>
              </a:rPr>
              <a:t>⊕</a:t>
            </a:r>
            <a:endParaRPr lang="en-US" sz="2000">
              <a:latin typeface="+mn-lt"/>
            </a:endParaRPr>
          </a:p>
        </p:txBody>
      </p:sp>
      <p:sp>
        <p:nvSpPr>
          <p:cNvPr id="49195" name="Rectangle 43"/>
          <p:cNvSpPr>
            <a:spLocks noChangeArrowheads="1"/>
          </p:cNvSpPr>
          <p:nvPr/>
        </p:nvSpPr>
        <p:spPr bwMode="auto">
          <a:xfrm>
            <a:off x="1103313" y="2676525"/>
            <a:ext cx="422275" cy="361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+mn-lt"/>
                <a:ea typeface="Times New Roman" pitchFamily="18" charset="0"/>
                <a:cs typeface="Times New Roman" pitchFamily="18" charset="0"/>
              </a:rPr>
              <a:t>L</a:t>
            </a:r>
            <a:r>
              <a:rPr lang="en-US" sz="2000" baseline="-30000">
                <a:latin typeface="+mn-lt"/>
                <a:ea typeface="Times New Roman" pitchFamily="18" charset="0"/>
                <a:cs typeface="Times New Roman" pitchFamily="18" charset="0"/>
              </a:rPr>
              <a:t>1</a:t>
            </a:r>
            <a:endParaRPr lang="en-US" sz="2000">
              <a:latin typeface="+mn-lt"/>
            </a:endParaRPr>
          </a:p>
        </p:txBody>
      </p:sp>
      <p:sp>
        <p:nvSpPr>
          <p:cNvPr id="49194" name="Rectangle 42"/>
          <p:cNvSpPr>
            <a:spLocks noChangeArrowheads="1"/>
          </p:cNvSpPr>
          <p:nvPr/>
        </p:nvSpPr>
        <p:spPr bwMode="auto">
          <a:xfrm>
            <a:off x="2794000" y="2676525"/>
            <a:ext cx="422275" cy="361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+mn-lt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sz="2000" baseline="-30000">
                <a:latin typeface="+mn-lt"/>
                <a:ea typeface="Times New Roman" pitchFamily="18" charset="0"/>
                <a:cs typeface="Times New Roman" pitchFamily="18" charset="0"/>
              </a:rPr>
              <a:t>1</a:t>
            </a:r>
            <a:endParaRPr lang="en-US" sz="2000">
              <a:latin typeface="+mn-lt"/>
            </a:endParaRPr>
          </a:p>
        </p:txBody>
      </p:sp>
      <p:sp>
        <p:nvSpPr>
          <p:cNvPr id="49193" name="AutoShape 41"/>
          <p:cNvSpPr>
            <a:spLocks noChangeShapeType="1"/>
          </p:cNvSpPr>
          <p:nvPr/>
        </p:nvSpPr>
        <p:spPr bwMode="auto">
          <a:xfrm>
            <a:off x="3005138" y="1279525"/>
            <a:ext cx="0" cy="3619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49192" name="AutoShape 40"/>
          <p:cNvSpPr>
            <a:spLocks noChangeShapeType="1"/>
          </p:cNvSpPr>
          <p:nvPr/>
        </p:nvSpPr>
        <p:spPr bwMode="auto">
          <a:xfrm>
            <a:off x="3003550" y="2008188"/>
            <a:ext cx="1588" cy="2508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49191" name="AutoShape 39"/>
          <p:cNvSpPr>
            <a:spLocks noChangeShapeType="1"/>
          </p:cNvSpPr>
          <p:nvPr/>
        </p:nvSpPr>
        <p:spPr bwMode="auto">
          <a:xfrm>
            <a:off x="3003550" y="2451100"/>
            <a:ext cx="1588" cy="225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49190" name="Freeform 38"/>
          <p:cNvSpPr>
            <a:spLocks/>
          </p:cNvSpPr>
          <p:nvPr/>
        </p:nvSpPr>
        <p:spPr bwMode="auto">
          <a:xfrm>
            <a:off x="1303338" y="1487488"/>
            <a:ext cx="1595437" cy="866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94" y="1175"/>
              </a:cxn>
              <a:cxn ang="0">
                <a:pos x="1417" y="1175"/>
              </a:cxn>
            </a:cxnLst>
            <a:rect l="0" t="0" r="r" b="b"/>
            <a:pathLst>
              <a:path w="1417" h="1175">
                <a:moveTo>
                  <a:pt x="0" y="0"/>
                </a:moveTo>
                <a:lnTo>
                  <a:pt x="1094" y="1175"/>
                </a:lnTo>
                <a:lnTo>
                  <a:pt x="1417" y="117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49189" name="Freeform 37"/>
          <p:cNvSpPr>
            <a:spLocks/>
          </p:cNvSpPr>
          <p:nvPr/>
        </p:nvSpPr>
        <p:spPr bwMode="auto">
          <a:xfrm>
            <a:off x="1303338" y="1447800"/>
            <a:ext cx="1689100" cy="1228725"/>
          </a:xfrm>
          <a:custGeom>
            <a:avLst/>
            <a:gdLst/>
            <a:ahLst/>
            <a:cxnLst>
              <a:cxn ang="0">
                <a:pos x="1498" y="0"/>
              </a:cxn>
              <a:cxn ang="0">
                <a:pos x="1083" y="0"/>
              </a:cxn>
              <a:cxn ang="0">
                <a:pos x="0" y="1344"/>
              </a:cxn>
            </a:cxnLst>
            <a:rect l="0" t="0" r="r" b="b"/>
            <a:pathLst>
              <a:path w="1498" h="1344">
                <a:moveTo>
                  <a:pt x="1498" y="0"/>
                </a:moveTo>
                <a:lnTo>
                  <a:pt x="1083" y="0"/>
                </a:lnTo>
                <a:lnTo>
                  <a:pt x="0" y="1344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49188" name="AutoShape 36"/>
          <p:cNvSpPr>
            <a:spLocks noChangeShapeType="1"/>
          </p:cNvSpPr>
          <p:nvPr/>
        </p:nvSpPr>
        <p:spPr bwMode="auto">
          <a:xfrm flipH="1">
            <a:off x="3217863" y="1811338"/>
            <a:ext cx="138588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49187" name="Rectangle 35"/>
          <p:cNvSpPr>
            <a:spLocks noChangeArrowheads="1"/>
          </p:cNvSpPr>
          <p:nvPr/>
        </p:nvSpPr>
        <p:spPr bwMode="auto">
          <a:xfrm>
            <a:off x="1504950" y="228600"/>
            <a:ext cx="1279525" cy="361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+mn-lt"/>
                <a:ea typeface="Times New Roman" pitchFamily="18" charset="0"/>
                <a:cs typeface="Times New Roman" pitchFamily="18" charset="0"/>
              </a:rPr>
              <a:t>plaintext</a:t>
            </a:r>
            <a:endParaRPr lang="en-US" sz="2000">
              <a:latin typeface="+mn-lt"/>
            </a:endParaRPr>
          </a:p>
        </p:txBody>
      </p:sp>
      <p:sp>
        <p:nvSpPr>
          <p:cNvPr id="49186" name="AutoShape 34"/>
          <p:cNvSpPr>
            <a:spLocks noChangeShapeType="1"/>
          </p:cNvSpPr>
          <p:nvPr/>
        </p:nvSpPr>
        <p:spPr bwMode="auto">
          <a:xfrm flipH="1">
            <a:off x="1295400" y="590550"/>
            <a:ext cx="527050" cy="3238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49185" name="AutoShape 33"/>
          <p:cNvSpPr>
            <a:spLocks noChangeShapeType="1"/>
          </p:cNvSpPr>
          <p:nvPr/>
        </p:nvSpPr>
        <p:spPr bwMode="auto">
          <a:xfrm>
            <a:off x="2376488" y="590550"/>
            <a:ext cx="606425" cy="3254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49184" name="Rectangle 32"/>
          <p:cNvSpPr>
            <a:spLocks noChangeArrowheads="1"/>
          </p:cNvSpPr>
          <p:nvPr/>
        </p:nvSpPr>
        <p:spPr bwMode="auto">
          <a:xfrm>
            <a:off x="1103313" y="5568950"/>
            <a:ext cx="422275" cy="361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+mn-lt"/>
                <a:ea typeface="Times New Roman" pitchFamily="18" charset="0"/>
                <a:cs typeface="Times New Roman" pitchFamily="18" charset="0"/>
              </a:rPr>
              <a:t>L</a:t>
            </a:r>
            <a:r>
              <a:rPr lang="en-US" sz="2000" baseline="-30000">
                <a:latin typeface="+mn-lt"/>
                <a:ea typeface="Times New Roman" pitchFamily="18" charset="0"/>
                <a:cs typeface="Times New Roman" pitchFamily="18" charset="0"/>
              </a:rPr>
              <a:t>n</a:t>
            </a:r>
            <a:endParaRPr lang="en-US" sz="2000">
              <a:latin typeface="+mn-lt"/>
            </a:endParaRPr>
          </a:p>
        </p:txBody>
      </p:sp>
      <p:sp>
        <p:nvSpPr>
          <p:cNvPr id="49183" name="Rectangle 31"/>
          <p:cNvSpPr>
            <a:spLocks noChangeArrowheads="1"/>
          </p:cNvSpPr>
          <p:nvPr/>
        </p:nvSpPr>
        <p:spPr bwMode="auto">
          <a:xfrm>
            <a:off x="2794000" y="5568950"/>
            <a:ext cx="422275" cy="361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+mn-lt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sz="2000" baseline="-30000">
                <a:latin typeface="+mn-lt"/>
                <a:ea typeface="Times New Roman" pitchFamily="18" charset="0"/>
                <a:cs typeface="Times New Roman" pitchFamily="18" charset="0"/>
              </a:rPr>
              <a:t>n</a:t>
            </a:r>
            <a:endParaRPr lang="en-US" sz="2000">
              <a:latin typeface="+mn-lt"/>
            </a:endParaRPr>
          </a:p>
        </p:txBody>
      </p:sp>
      <p:sp>
        <p:nvSpPr>
          <p:cNvPr id="49182" name="Rectangle 30"/>
          <p:cNvSpPr>
            <a:spLocks noChangeArrowheads="1"/>
          </p:cNvSpPr>
          <p:nvPr/>
        </p:nvSpPr>
        <p:spPr bwMode="auto">
          <a:xfrm>
            <a:off x="1562100" y="6267450"/>
            <a:ext cx="1277938" cy="361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Tahoma" pitchFamily="34" charset="0"/>
                <a:ea typeface="Tahoma" pitchFamily="34" charset="0"/>
                <a:cs typeface="Tahoma" pitchFamily="34" charset="0"/>
              </a:rPr>
              <a:t>ciphertext</a:t>
            </a:r>
          </a:p>
        </p:txBody>
      </p:sp>
      <p:sp>
        <p:nvSpPr>
          <p:cNvPr id="49181" name="AutoShape 29"/>
          <p:cNvSpPr>
            <a:spLocks noChangeShapeType="1"/>
          </p:cNvSpPr>
          <p:nvPr/>
        </p:nvSpPr>
        <p:spPr bwMode="auto">
          <a:xfrm flipH="1" flipV="1">
            <a:off x="1339850" y="5930900"/>
            <a:ext cx="554038" cy="3254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lg"/>
            <a:tailEnd type="none" w="med" len="lg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49180" name="AutoShape 28"/>
          <p:cNvSpPr>
            <a:spLocks noChangeShapeType="1"/>
          </p:cNvSpPr>
          <p:nvPr/>
        </p:nvSpPr>
        <p:spPr bwMode="auto">
          <a:xfrm flipV="1">
            <a:off x="2447925" y="5930900"/>
            <a:ext cx="606425" cy="3254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lg"/>
            <a:tailEnd type="none" w="med" len="lg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49179" name="Rectangle 27"/>
          <p:cNvSpPr>
            <a:spLocks noChangeArrowheads="1"/>
          </p:cNvSpPr>
          <p:nvPr/>
        </p:nvSpPr>
        <p:spPr bwMode="auto">
          <a:xfrm>
            <a:off x="2801938" y="5048250"/>
            <a:ext cx="4222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+mn-lt"/>
                <a:ea typeface="Times New Roman" pitchFamily="18" charset="0"/>
                <a:cs typeface="Cambria Math" pitchFamily="18" charset="0"/>
              </a:rPr>
              <a:t>⊕</a:t>
            </a:r>
            <a:endParaRPr lang="en-US" sz="2000">
              <a:latin typeface="+mn-lt"/>
            </a:endParaRPr>
          </a:p>
        </p:txBody>
      </p:sp>
      <p:sp>
        <p:nvSpPr>
          <p:cNvPr id="49178" name="AutoShape 26"/>
          <p:cNvSpPr>
            <a:spLocks noChangeShapeType="1"/>
          </p:cNvSpPr>
          <p:nvPr/>
        </p:nvSpPr>
        <p:spPr bwMode="auto">
          <a:xfrm>
            <a:off x="3003550" y="4900613"/>
            <a:ext cx="1588" cy="2508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49177" name="AutoShape 25"/>
          <p:cNvSpPr>
            <a:spLocks noChangeShapeType="1"/>
          </p:cNvSpPr>
          <p:nvPr/>
        </p:nvSpPr>
        <p:spPr bwMode="auto">
          <a:xfrm>
            <a:off x="3003550" y="5343525"/>
            <a:ext cx="1588" cy="225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49176" name="Freeform 24"/>
          <p:cNvSpPr>
            <a:spLocks/>
          </p:cNvSpPr>
          <p:nvPr/>
        </p:nvSpPr>
        <p:spPr bwMode="auto">
          <a:xfrm>
            <a:off x="1303338" y="4371975"/>
            <a:ext cx="1611312" cy="8651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94" y="1175"/>
              </a:cxn>
              <a:cxn ang="0">
                <a:pos x="1417" y="1175"/>
              </a:cxn>
            </a:cxnLst>
            <a:rect l="0" t="0" r="r" b="b"/>
            <a:pathLst>
              <a:path w="1417" h="1175">
                <a:moveTo>
                  <a:pt x="0" y="0"/>
                </a:moveTo>
                <a:lnTo>
                  <a:pt x="1094" y="1175"/>
                </a:lnTo>
                <a:lnTo>
                  <a:pt x="1417" y="117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49175" name="Freeform 23"/>
          <p:cNvSpPr>
            <a:spLocks/>
          </p:cNvSpPr>
          <p:nvPr/>
        </p:nvSpPr>
        <p:spPr bwMode="auto">
          <a:xfrm>
            <a:off x="1314450" y="4343400"/>
            <a:ext cx="1674813" cy="1225550"/>
          </a:xfrm>
          <a:custGeom>
            <a:avLst/>
            <a:gdLst/>
            <a:ahLst/>
            <a:cxnLst>
              <a:cxn ang="0">
                <a:pos x="1498" y="0"/>
              </a:cxn>
              <a:cxn ang="0">
                <a:pos x="1083" y="0"/>
              </a:cxn>
              <a:cxn ang="0">
                <a:pos x="0" y="1344"/>
              </a:cxn>
            </a:cxnLst>
            <a:rect l="0" t="0" r="r" b="b"/>
            <a:pathLst>
              <a:path w="1498" h="1344">
                <a:moveTo>
                  <a:pt x="1498" y="0"/>
                </a:moveTo>
                <a:lnTo>
                  <a:pt x="1083" y="0"/>
                </a:lnTo>
                <a:lnTo>
                  <a:pt x="0" y="1344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49174" name="AutoShape 22"/>
          <p:cNvSpPr>
            <a:spLocks noChangeShapeType="1"/>
          </p:cNvSpPr>
          <p:nvPr/>
        </p:nvSpPr>
        <p:spPr bwMode="auto">
          <a:xfrm flipH="1">
            <a:off x="3221038" y="4703763"/>
            <a:ext cx="138588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49173" name="AutoShape 21"/>
          <p:cNvSpPr>
            <a:spLocks noChangeShapeType="1"/>
          </p:cNvSpPr>
          <p:nvPr/>
        </p:nvSpPr>
        <p:spPr bwMode="auto">
          <a:xfrm>
            <a:off x="3005138" y="4214813"/>
            <a:ext cx="0" cy="3190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49172" name="AutoShape 20"/>
          <p:cNvSpPr>
            <a:spLocks noChangeShapeType="1"/>
          </p:cNvSpPr>
          <p:nvPr/>
        </p:nvSpPr>
        <p:spPr bwMode="auto">
          <a:xfrm>
            <a:off x="3003550" y="3038475"/>
            <a:ext cx="1588" cy="1539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49171" name="AutoShape 19"/>
          <p:cNvSpPr>
            <a:spLocks noChangeShapeType="1"/>
          </p:cNvSpPr>
          <p:nvPr/>
        </p:nvSpPr>
        <p:spPr bwMode="auto">
          <a:xfrm>
            <a:off x="1314450" y="1279525"/>
            <a:ext cx="0" cy="2079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49170" name="AutoShape 18"/>
          <p:cNvSpPr>
            <a:spLocks noChangeShapeType="1"/>
          </p:cNvSpPr>
          <p:nvPr/>
        </p:nvSpPr>
        <p:spPr bwMode="auto">
          <a:xfrm>
            <a:off x="1314450" y="3038475"/>
            <a:ext cx="0" cy="1539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49169" name="AutoShape 17"/>
          <p:cNvSpPr>
            <a:spLocks noChangeShapeType="1"/>
          </p:cNvSpPr>
          <p:nvPr/>
        </p:nvSpPr>
        <p:spPr bwMode="auto">
          <a:xfrm>
            <a:off x="1314450" y="4214813"/>
            <a:ext cx="0" cy="152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1103313" y="3206750"/>
            <a:ext cx="4222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+mn-lt"/>
                <a:ea typeface="Times New Roman" pitchFamily="18" charset="0"/>
                <a:cs typeface="Times New Roman" pitchFamily="18" charset="0"/>
              </a:rPr>
              <a:t>…</a:t>
            </a:r>
            <a:endParaRPr lang="en-US" sz="2000">
              <a:latin typeface="+mn-lt"/>
            </a:endParaRPr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2794000" y="3225800"/>
            <a:ext cx="4222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+mn-lt"/>
                <a:ea typeface="Times New Roman" pitchFamily="18" charset="0"/>
                <a:cs typeface="Times New Roman" pitchFamily="18" charset="0"/>
              </a:rPr>
              <a:t>…</a:t>
            </a:r>
            <a:endParaRPr lang="en-US" sz="2000">
              <a:latin typeface="+mn-lt"/>
            </a:endParaRPr>
          </a:p>
        </p:txBody>
      </p:sp>
      <p:sp>
        <p:nvSpPr>
          <p:cNvPr id="49166" name="Oval 14"/>
          <p:cNvSpPr>
            <a:spLocks noChangeArrowheads="1"/>
          </p:cNvSpPr>
          <p:nvPr/>
        </p:nvSpPr>
        <p:spPr bwMode="auto">
          <a:xfrm>
            <a:off x="2774950" y="1644650"/>
            <a:ext cx="460375" cy="36671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18000" tIns="0" rIns="18000" bIns="0"/>
          <a:lstStyle/>
          <a:p>
            <a:pPr algn="ctr" eaLnBrk="0" hangingPunct="0">
              <a:defRPr/>
            </a:pPr>
            <a:r>
              <a:rPr lang="en-US" sz="2000">
                <a:latin typeface="+mn-lt"/>
                <a:ea typeface="Times New Roman" pitchFamily="18" charset="0"/>
                <a:cs typeface="Times New Roman" pitchFamily="18" charset="0"/>
              </a:rPr>
              <a:t>F</a:t>
            </a:r>
            <a:endParaRPr lang="en-US" sz="2000">
              <a:latin typeface="+mn-lt"/>
            </a:endParaRPr>
          </a:p>
        </p:txBody>
      </p:sp>
      <p:sp>
        <p:nvSpPr>
          <p:cNvPr id="49165" name="Oval 13"/>
          <p:cNvSpPr>
            <a:spLocks noChangeArrowheads="1"/>
          </p:cNvSpPr>
          <p:nvPr/>
        </p:nvSpPr>
        <p:spPr bwMode="auto">
          <a:xfrm>
            <a:off x="2774950" y="4532313"/>
            <a:ext cx="460375" cy="3667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18000" tIns="0" rIns="18000" bIns="0"/>
          <a:lstStyle/>
          <a:p>
            <a:pPr algn="ctr" eaLnBrk="0" hangingPunct="0">
              <a:defRPr/>
            </a:pPr>
            <a:r>
              <a:rPr lang="en-US" sz="2000">
                <a:latin typeface="+mn-lt"/>
                <a:ea typeface="Times New Roman" pitchFamily="18" charset="0"/>
                <a:cs typeface="Times New Roman" pitchFamily="18" charset="0"/>
              </a:rPr>
              <a:t>F</a:t>
            </a:r>
            <a:endParaRPr lang="en-US" sz="2000">
              <a:latin typeface="+mn-lt"/>
            </a:endParaRPr>
          </a:p>
        </p:txBody>
      </p:sp>
      <p:sp>
        <p:nvSpPr>
          <p:cNvPr id="49164" name="AutoShape 12"/>
          <p:cNvSpPr>
            <a:spLocks noChangeShapeType="1"/>
          </p:cNvSpPr>
          <p:nvPr/>
        </p:nvSpPr>
        <p:spPr bwMode="auto">
          <a:xfrm>
            <a:off x="4821238" y="590550"/>
            <a:ext cx="1587" cy="1001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4611688" y="1620838"/>
            <a:ext cx="422275" cy="361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+mn-lt"/>
                <a:ea typeface="Times New Roman" pitchFamily="18" charset="0"/>
                <a:cs typeface="Times New Roman" pitchFamily="18" charset="0"/>
              </a:rPr>
              <a:t>K</a:t>
            </a:r>
            <a:r>
              <a:rPr lang="en-US" sz="2000" baseline="-30000">
                <a:latin typeface="+mn-lt"/>
                <a:ea typeface="Times New Roman" pitchFamily="18" charset="0"/>
                <a:cs typeface="Times New Roman" pitchFamily="18" charset="0"/>
              </a:rPr>
              <a:t>1</a:t>
            </a:r>
            <a:endParaRPr lang="en-US" sz="2000">
              <a:latin typeface="+mn-lt"/>
            </a:endParaRPr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4611688" y="4537075"/>
            <a:ext cx="422275" cy="363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+mn-lt"/>
                <a:ea typeface="Times New Roman" pitchFamily="18" charset="0"/>
                <a:cs typeface="Times New Roman" pitchFamily="18" charset="0"/>
              </a:rPr>
              <a:t>K</a:t>
            </a:r>
            <a:r>
              <a:rPr lang="en-US" sz="2000" baseline="-30000">
                <a:latin typeface="+mn-lt"/>
                <a:ea typeface="Times New Roman" pitchFamily="18" charset="0"/>
                <a:cs typeface="Times New Roman" pitchFamily="18" charset="0"/>
              </a:rPr>
              <a:t>n</a:t>
            </a:r>
            <a:endParaRPr lang="en-US" sz="2000">
              <a:latin typeface="+mn-lt"/>
            </a:endParaRP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4611688" y="228600"/>
            <a:ext cx="422275" cy="361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+mn-lt"/>
                <a:ea typeface="Times New Roman" pitchFamily="18" charset="0"/>
                <a:cs typeface="Times New Roman" pitchFamily="18" charset="0"/>
              </a:rPr>
              <a:t>K</a:t>
            </a:r>
            <a:endParaRPr lang="en-US" sz="2000">
              <a:latin typeface="+mn-lt"/>
            </a:endParaRPr>
          </a:p>
        </p:txBody>
      </p:sp>
      <p:sp>
        <p:nvSpPr>
          <p:cNvPr id="49160" name="AutoShape 8"/>
          <p:cNvSpPr>
            <a:spLocks noChangeShapeType="1"/>
          </p:cNvSpPr>
          <p:nvPr/>
        </p:nvSpPr>
        <p:spPr bwMode="auto">
          <a:xfrm>
            <a:off x="4822825" y="1981200"/>
            <a:ext cx="0" cy="11826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4611688" y="3206750"/>
            <a:ext cx="4222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+mn-lt"/>
                <a:ea typeface="Times New Roman" pitchFamily="18" charset="0"/>
                <a:cs typeface="Times New Roman" pitchFamily="18" charset="0"/>
              </a:rPr>
              <a:t>…</a:t>
            </a:r>
            <a:endParaRPr lang="en-US" sz="2000">
              <a:latin typeface="+mn-lt"/>
            </a:endParaRP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1103313" y="3852863"/>
            <a:ext cx="422275" cy="361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Candara" pitchFamily="34" charset="0"/>
                <a:ea typeface="Times New Roman" pitchFamily="18" charset="0"/>
                <a:cs typeface="Times New Roman" pitchFamily="18" charset="0"/>
              </a:rPr>
              <a:t>L</a:t>
            </a:r>
            <a:r>
              <a:rPr lang="en-US" sz="2000" baseline="-30000">
                <a:latin typeface="Candara" pitchFamily="34" charset="0"/>
                <a:ea typeface="Times New Roman" pitchFamily="18" charset="0"/>
                <a:cs typeface="Times New Roman" pitchFamily="18" charset="0"/>
              </a:rPr>
              <a:t>n-1</a:t>
            </a:r>
            <a:endParaRPr lang="en-US" sz="2000">
              <a:latin typeface="Candara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2794000" y="3852863"/>
            <a:ext cx="422275" cy="361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Candara" pitchFamily="34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sz="2000" baseline="-30000">
                <a:latin typeface="Candara" pitchFamily="34" charset="0"/>
                <a:ea typeface="Times New Roman" pitchFamily="18" charset="0"/>
                <a:cs typeface="Times New Roman" pitchFamily="18" charset="0"/>
              </a:rPr>
              <a:t>n-1</a:t>
            </a:r>
            <a:endParaRPr lang="en-US" sz="2000">
              <a:latin typeface="Candara" pitchFamily="34" charset="0"/>
            </a:endParaRPr>
          </a:p>
        </p:txBody>
      </p:sp>
      <p:sp>
        <p:nvSpPr>
          <p:cNvPr id="49155" name="AutoShape 3"/>
          <p:cNvSpPr>
            <a:spLocks noChangeShapeType="1"/>
          </p:cNvSpPr>
          <p:nvPr/>
        </p:nvSpPr>
        <p:spPr bwMode="auto">
          <a:xfrm>
            <a:off x="3003550" y="3705225"/>
            <a:ext cx="1588" cy="1539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49154" name="AutoShape 2"/>
          <p:cNvSpPr>
            <a:spLocks noChangeShapeType="1"/>
          </p:cNvSpPr>
          <p:nvPr/>
        </p:nvSpPr>
        <p:spPr bwMode="auto">
          <a:xfrm>
            <a:off x="1314450" y="3697288"/>
            <a:ext cx="0" cy="1539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2000">
              <a:latin typeface="Candara" pitchFamily="34" charset="0"/>
            </a:endParaRPr>
          </a:p>
        </p:txBody>
      </p:sp>
      <p:sp>
        <p:nvSpPr>
          <p:cNvPr id="55" name="AutoShape 8"/>
          <p:cNvSpPr>
            <a:spLocks noChangeShapeType="1"/>
          </p:cNvSpPr>
          <p:nvPr/>
        </p:nvSpPr>
        <p:spPr bwMode="auto">
          <a:xfrm>
            <a:off x="4822825" y="3706813"/>
            <a:ext cx="0" cy="8223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57" name="Rectangle 3"/>
          <p:cNvSpPr txBox="1">
            <a:spLocks noChangeArrowheads="1"/>
          </p:cNvSpPr>
          <p:nvPr/>
        </p:nvSpPr>
        <p:spPr bwMode="auto">
          <a:xfrm>
            <a:off x="5867400" y="1524000"/>
            <a:ext cx="3200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110000"/>
              </a:lnSpc>
              <a:defRPr/>
            </a:pPr>
            <a:r>
              <a:rPr lang="en-US" sz="2800" i="1">
                <a:latin typeface="Cambria" pitchFamily="18" charset="0"/>
                <a:sym typeface="Symbol"/>
              </a:rPr>
              <a:t>L</a:t>
            </a:r>
            <a:r>
              <a:rPr lang="en-US" sz="2800" i="1" baseline="-25000">
                <a:latin typeface="Cambria" pitchFamily="18" charset="0"/>
                <a:sym typeface="Symbol"/>
              </a:rPr>
              <a:t>i  </a:t>
            </a:r>
            <a:r>
              <a:rPr lang="en-US" sz="2800">
                <a:latin typeface="Cambria" pitchFamily="18" charset="0"/>
                <a:sym typeface="Symbol"/>
              </a:rPr>
              <a:t>=</a:t>
            </a:r>
            <a:r>
              <a:rPr lang="en-US" sz="2800" i="1">
                <a:latin typeface="Cambria" pitchFamily="18" charset="0"/>
                <a:sym typeface="Symbol"/>
              </a:rPr>
              <a:t> R</a:t>
            </a:r>
            <a:r>
              <a:rPr lang="en-US" sz="2800" i="1" baseline="-25000">
                <a:latin typeface="Cambria" pitchFamily="18" charset="0"/>
                <a:sym typeface="Symbol"/>
              </a:rPr>
              <a:t>i-1</a:t>
            </a:r>
            <a:endParaRPr lang="en-US" sz="2800">
              <a:latin typeface="Cambria Math" pitchFamily="18" charset="0"/>
              <a:ea typeface="Cambria Math" pitchFamily="18" charset="0"/>
              <a:cs typeface="Tahoma" pitchFamily="34" charset="0"/>
            </a:endParaRPr>
          </a:p>
          <a:p>
            <a:pPr marL="457200" indent="-457200">
              <a:lnSpc>
                <a:spcPct val="110000"/>
              </a:lnSpc>
              <a:defRPr/>
            </a:pPr>
            <a:r>
              <a:rPr lang="en-US" sz="2800" i="1">
                <a:latin typeface="Cambria" pitchFamily="18" charset="0"/>
                <a:sym typeface="Symbol"/>
              </a:rPr>
              <a:t>R</a:t>
            </a:r>
            <a:r>
              <a:rPr lang="en-US" sz="2800" i="1" baseline="-25000">
                <a:latin typeface="Cambria" pitchFamily="18" charset="0"/>
                <a:sym typeface="Symbol"/>
              </a:rPr>
              <a:t>i </a:t>
            </a:r>
            <a:r>
              <a:rPr lang="en-US" sz="2800" i="1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sz="2800">
                <a:latin typeface="Cambria" pitchFamily="18" charset="0"/>
                <a:sym typeface="Symbol"/>
              </a:rPr>
              <a:t>=</a:t>
            </a:r>
            <a:r>
              <a:rPr lang="en-US" sz="2800" i="1">
                <a:latin typeface="Cambria" pitchFamily="18" charset="0"/>
                <a:sym typeface="Symbol"/>
              </a:rPr>
              <a:t> L</a:t>
            </a:r>
            <a:r>
              <a:rPr lang="en-US" sz="2800" i="1" baseline="-25000">
                <a:latin typeface="Cambria" pitchFamily="18" charset="0"/>
                <a:sym typeface="Symbol"/>
              </a:rPr>
              <a:t>i-1</a:t>
            </a:r>
            <a:r>
              <a:rPr lang="en-US" sz="2800">
                <a:latin typeface="Cambria" pitchFamily="18" charset="0"/>
                <a:sym typeface="Symbol"/>
              </a:rPr>
              <a:t> </a:t>
            </a:r>
            <a:r>
              <a:rPr lang="en-US" sz="2800" i="1">
                <a:latin typeface="Cambria" pitchFamily="18" charset="0"/>
                <a:sym typeface="Symbol"/>
              </a:rPr>
              <a:t>F</a:t>
            </a:r>
            <a:r>
              <a:rPr lang="en-US" sz="280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sz="2800" i="1">
                <a:latin typeface="Cambria" pitchFamily="18" charset="0"/>
              </a:rPr>
              <a:t>R</a:t>
            </a:r>
            <a:r>
              <a:rPr lang="en-US" sz="2800" i="1" baseline="-25000">
                <a:latin typeface="Cambria" pitchFamily="18" charset="0"/>
              </a:rPr>
              <a:t>i-1</a:t>
            </a:r>
            <a:r>
              <a:rPr lang="en-US" sz="2800" i="1">
                <a:latin typeface="Cambria" pitchFamily="18" charset="0"/>
              </a:rPr>
              <a:t>, K</a:t>
            </a:r>
            <a:r>
              <a:rPr lang="en-US" sz="2800" i="1" baseline="-25000">
                <a:latin typeface="Cambria" pitchFamily="18" charset="0"/>
              </a:rPr>
              <a:t>i</a:t>
            </a:r>
            <a:r>
              <a:rPr lang="en-US" sz="280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endParaRPr lang="en-US" sz="2800">
              <a:latin typeface="Cambria Math" pitchFamily="18" charset="0"/>
              <a:ea typeface="Cambria Math" pitchFamily="18" charset="0"/>
              <a:cs typeface="Tahoma" pitchFamily="34" charset="0"/>
            </a:endParaRPr>
          </a:p>
          <a:p>
            <a:pPr>
              <a:defRPr/>
            </a:pPr>
            <a:endParaRPr lang="en-US" sz="2800">
              <a:latin typeface="Consolas" pitchFamily="49" charset="0"/>
              <a:cs typeface="Times New Roman" pitchFamily="18" charset="0"/>
            </a:endParaRPr>
          </a:p>
          <a:p>
            <a:pPr>
              <a:defRPr/>
            </a:pPr>
            <a:endParaRPr lang="en-US" sz="2800">
              <a:latin typeface="Consolas" pitchFamily="49" charset="0"/>
              <a:cs typeface="Times New Roman" pitchFamily="18" charset="0"/>
            </a:endParaRPr>
          </a:p>
          <a:p>
            <a:pPr marL="457200" indent="-457200">
              <a:lnSpc>
                <a:spcPct val="110000"/>
              </a:lnSpc>
              <a:defRPr/>
            </a:pPr>
            <a:endParaRPr lang="en-US" sz="2800">
              <a:latin typeface="Tahoma" pitchFamily="34" charset="0"/>
              <a:ea typeface="Arial-Rounded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37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98" grpId="0" animBg="1"/>
      <p:bldP spid="49197" grpId="0" animBg="1"/>
      <p:bldP spid="49196" grpId="0"/>
      <p:bldP spid="49195" grpId="0" animBg="1"/>
      <p:bldP spid="49194" grpId="0" animBg="1"/>
      <p:bldP spid="49193" grpId="0" animBg="1"/>
      <p:bldP spid="49192" grpId="0" animBg="1"/>
      <p:bldP spid="49191" grpId="0" animBg="1"/>
      <p:bldP spid="49188" grpId="0" animBg="1"/>
      <p:bldP spid="49186" grpId="0" animBg="1"/>
      <p:bldP spid="49185" grpId="0" animBg="1"/>
      <p:bldP spid="49184" grpId="0" animBg="1"/>
      <p:bldP spid="49183" grpId="0" animBg="1"/>
      <p:bldP spid="49182" grpId="0" animBg="1"/>
      <p:bldP spid="49181" grpId="0" animBg="1"/>
      <p:bldP spid="49180" grpId="0" animBg="1"/>
      <p:bldP spid="49179" grpId="0"/>
      <p:bldP spid="49178" grpId="0" animBg="1"/>
      <p:bldP spid="49177" grpId="0" animBg="1"/>
      <p:bldP spid="49174" grpId="0" animBg="1"/>
      <p:bldP spid="49173" grpId="0" animBg="1"/>
      <p:bldP spid="49172" grpId="0" animBg="1"/>
      <p:bldP spid="49171" grpId="0" animBg="1"/>
      <p:bldP spid="49170" grpId="0" animBg="1"/>
      <p:bldP spid="49169" grpId="0" animBg="1"/>
      <p:bldP spid="49168" grpId="0"/>
      <p:bldP spid="49167" grpId="0"/>
      <p:bldP spid="49166" grpId="0" animBg="1"/>
      <p:bldP spid="49165" grpId="0" animBg="1"/>
      <p:bldP spid="49164" grpId="0" animBg="1"/>
      <p:bldP spid="49163" grpId="0" animBg="1"/>
      <p:bldP spid="49162" grpId="0" animBg="1"/>
      <p:bldP spid="49160" grpId="0" animBg="1"/>
      <p:bldP spid="49158" grpId="0"/>
      <p:bldP spid="49157" grpId="0" animBg="1"/>
      <p:bldP spid="49156" grpId="0" animBg="1"/>
      <p:bldP spid="49155" grpId="0" animBg="1"/>
      <p:bldP spid="49154" grpId="0" animBg="1"/>
      <p:bldP spid="55" grpId="0" animBg="1"/>
      <p:bldP spid="5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29DD2D-943F-49FA-A289-0C2B64230206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9459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914400" y="2743200"/>
            <a:ext cx="7315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400" smtClean="0">
                <a:latin typeface="Tahoma" pitchFamily="34" charset="0"/>
                <a:ea typeface="Arial-Rounded" pitchFamily="34" charset="0"/>
                <a:cs typeface="Tahoma" pitchFamily="34" charset="0"/>
              </a:rPr>
              <a:t>Hàm </a:t>
            </a: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</a:rPr>
              <a:t>F không cần khả nghịch.</a:t>
            </a:r>
          </a:p>
          <a:p>
            <a:pPr>
              <a:defRPr/>
            </a:pPr>
            <a:endParaRPr lang="en-US" sz="2400">
              <a:latin typeface="Consolas" pitchFamily="49" charset="0"/>
              <a:cs typeface="Times New Roman" pitchFamily="18" charset="0"/>
            </a:endParaRPr>
          </a:p>
          <a:p>
            <a:pPr>
              <a:defRPr/>
            </a:pPr>
            <a:endParaRPr lang="en-US" sz="2400">
              <a:latin typeface="Consolas" pitchFamily="49" charset="0"/>
              <a:cs typeface="Times New Roman" pitchFamily="18" charset="0"/>
            </a:endParaRPr>
          </a:p>
          <a:p>
            <a:pPr marL="457200" indent="-457200">
              <a:lnSpc>
                <a:spcPct val="110000"/>
              </a:lnSpc>
              <a:defRPr/>
            </a:pPr>
            <a:endParaRPr lang="en-US" sz="2800">
              <a:latin typeface="Tahoma" pitchFamily="34" charset="0"/>
              <a:ea typeface="Arial-Rounded" pitchFamily="34" charset="0"/>
              <a:cs typeface="Tahoma" pitchFamily="34" charset="0"/>
            </a:endParaRPr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3192439" y="3886200"/>
            <a:ext cx="3200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110000"/>
              </a:lnSpc>
              <a:defRPr/>
            </a:pPr>
            <a:r>
              <a:rPr lang="en-US" sz="2800" i="1">
                <a:latin typeface="Cambria" pitchFamily="18" charset="0"/>
                <a:sym typeface="Symbol"/>
              </a:rPr>
              <a:t>R</a:t>
            </a:r>
            <a:r>
              <a:rPr lang="en-US" sz="2800" i="1" baseline="-25000">
                <a:latin typeface="Cambria" pitchFamily="18" charset="0"/>
                <a:sym typeface="Symbol"/>
              </a:rPr>
              <a:t>i-1</a:t>
            </a:r>
            <a:r>
              <a:rPr lang="en-US" sz="2800" i="1">
                <a:latin typeface="Cambria" pitchFamily="18" charset="0"/>
                <a:sym typeface="Symbol"/>
              </a:rPr>
              <a:t> </a:t>
            </a:r>
            <a:r>
              <a:rPr lang="en-US" sz="2800">
                <a:latin typeface="Cambria" pitchFamily="18" charset="0"/>
                <a:sym typeface="Symbol"/>
              </a:rPr>
              <a:t>= </a:t>
            </a:r>
            <a:r>
              <a:rPr lang="en-US" sz="2800" i="1">
                <a:latin typeface="Cambria" pitchFamily="18" charset="0"/>
                <a:sym typeface="Symbol"/>
              </a:rPr>
              <a:t>L</a:t>
            </a:r>
            <a:r>
              <a:rPr lang="en-US" sz="2800" i="1" baseline="-25000">
                <a:latin typeface="Cambria" pitchFamily="18" charset="0"/>
                <a:sym typeface="Symbol"/>
              </a:rPr>
              <a:t>i</a:t>
            </a:r>
            <a:endParaRPr lang="en-US" sz="2800">
              <a:latin typeface="Cambria Math" pitchFamily="18" charset="0"/>
              <a:ea typeface="Cambria Math" pitchFamily="18" charset="0"/>
              <a:cs typeface="Tahoma" pitchFamily="34" charset="0"/>
            </a:endParaRPr>
          </a:p>
          <a:p>
            <a:pPr marL="457200" indent="-457200">
              <a:lnSpc>
                <a:spcPct val="110000"/>
              </a:lnSpc>
              <a:defRPr/>
            </a:pPr>
            <a:r>
              <a:rPr lang="en-US" sz="2800" i="1">
                <a:latin typeface="Cambria" pitchFamily="18" charset="0"/>
                <a:sym typeface="Symbol"/>
              </a:rPr>
              <a:t>L</a:t>
            </a:r>
            <a:r>
              <a:rPr lang="en-US" sz="2800" i="1" baseline="-25000">
                <a:latin typeface="Cambria" pitchFamily="18" charset="0"/>
                <a:sym typeface="Symbol"/>
              </a:rPr>
              <a:t>i-1  </a:t>
            </a:r>
            <a:r>
              <a:rPr lang="en-US" sz="2800">
                <a:latin typeface="Cambria" pitchFamily="18" charset="0"/>
                <a:sym typeface="Symbol"/>
              </a:rPr>
              <a:t>= </a:t>
            </a:r>
            <a:r>
              <a:rPr lang="en-US" sz="2800" i="1">
                <a:latin typeface="Cambria" pitchFamily="18" charset="0"/>
                <a:sym typeface="Symbol"/>
              </a:rPr>
              <a:t>R</a:t>
            </a:r>
            <a:r>
              <a:rPr lang="en-US" sz="2800" i="1" baseline="-25000">
                <a:latin typeface="Cambria" pitchFamily="18" charset="0"/>
                <a:sym typeface="Symbol"/>
              </a:rPr>
              <a:t>i </a:t>
            </a:r>
            <a:r>
              <a:rPr lang="en-US" sz="2800">
                <a:latin typeface="Cambria" pitchFamily="18" charset="0"/>
                <a:sym typeface="Symbol"/>
              </a:rPr>
              <a:t> </a:t>
            </a:r>
            <a:r>
              <a:rPr lang="en-US" sz="2800" i="1">
                <a:latin typeface="Cambria" pitchFamily="18" charset="0"/>
                <a:sym typeface="Symbol"/>
              </a:rPr>
              <a:t>F</a:t>
            </a:r>
            <a:r>
              <a:rPr lang="en-US" sz="280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sz="2800" i="1">
                <a:latin typeface="Cambria" pitchFamily="18" charset="0"/>
              </a:rPr>
              <a:t>R</a:t>
            </a:r>
            <a:r>
              <a:rPr lang="en-US" sz="2800" i="1" baseline="-25000">
                <a:latin typeface="Cambria" pitchFamily="18" charset="0"/>
              </a:rPr>
              <a:t>i-1</a:t>
            </a:r>
            <a:r>
              <a:rPr lang="en-US" sz="2800" i="1">
                <a:latin typeface="Cambria" pitchFamily="18" charset="0"/>
              </a:rPr>
              <a:t>, K</a:t>
            </a:r>
            <a:r>
              <a:rPr lang="en-US" sz="2800" i="1" baseline="-25000">
                <a:latin typeface="Cambria" pitchFamily="18" charset="0"/>
              </a:rPr>
              <a:t>i</a:t>
            </a:r>
            <a:r>
              <a:rPr lang="en-US" sz="280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endParaRPr lang="en-US" sz="2800">
              <a:latin typeface="Cambria Math" pitchFamily="18" charset="0"/>
              <a:ea typeface="Cambria Math" pitchFamily="18" charset="0"/>
              <a:cs typeface="Tahoma" pitchFamily="34" charset="0"/>
            </a:endParaRPr>
          </a:p>
          <a:p>
            <a:pPr>
              <a:defRPr/>
            </a:pPr>
            <a:endParaRPr lang="en-US" sz="2800">
              <a:latin typeface="Consolas" pitchFamily="49" charset="0"/>
              <a:cs typeface="Times New Roman" pitchFamily="18" charset="0"/>
            </a:endParaRPr>
          </a:p>
          <a:p>
            <a:pPr>
              <a:defRPr/>
            </a:pPr>
            <a:endParaRPr lang="en-US" sz="2800">
              <a:latin typeface="Consolas" pitchFamily="49" charset="0"/>
              <a:cs typeface="Times New Roman" pitchFamily="18" charset="0"/>
            </a:endParaRPr>
          </a:p>
          <a:p>
            <a:pPr marL="457200" indent="-457200">
              <a:lnSpc>
                <a:spcPct val="110000"/>
              </a:lnSpc>
              <a:defRPr/>
            </a:pPr>
            <a:endParaRPr lang="en-US" sz="2800">
              <a:latin typeface="Tahoma" pitchFamily="34" charset="0"/>
              <a:ea typeface="Arial-Rounded" pitchFamily="34" charset="0"/>
              <a:cs typeface="Tahoma" pitchFamily="34" charset="0"/>
            </a:endParaRPr>
          </a:p>
        </p:txBody>
      </p:sp>
      <p:sp>
        <p:nvSpPr>
          <p:cNvPr id="55" name="Rectangle 5"/>
          <p:cNvSpPr>
            <a:spLocks noChangeArrowheads="1"/>
          </p:cNvSpPr>
          <p:nvPr/>
        </p:nvSpPr>
        <p:spPr bwMode="auto">
          <a:xfrm>
            <a:off x="2590800" y="1219200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Aft>
                <a:spcPts val="1000"/>
              </a:spcAft>
            </a:pPr>
            <a:r>
              <a:rPr lang="en-US" sz="2200" i="1">
                <a:latin typeface="Cambria" pitchFamily="18" charset="0"/>
              </a:rPr>
              <a:t>  </a:t>
            </a:r>
            <a:r>
              <a:rPr lang="en-US" sz="2200" i="1" smtClean="0">
                <a:latin typeface="Cambria" pitchFamily="18" charset="0"/>
              </a:rPr>
              <a:t>K</a:t>
            </a:r>
            <a:r>
              <a:rPr lang="en-US" sz="2200" baseline="-25000" smtClean="0">
                <a:latin typeface="Cambria" pitchFamily="18" charset="0"/>
              </a:rPr>
              <a:t>n</a:t>
            </a:r>
            <a:r>
              <a:rPr lang="en-US" sz="2200" i="1" smtClean="0">
                <a:latin typeface="Cambria" pitchFamily="18" charset="0"/>
              </a:rPr>
              <a:t>                 </a:t>
            </a:r>
            <a:r>
              <a:rPr lang="en-US" sz="2200" i="1">
                <a:latin typeface="Cambria" pitchFamily="18" charset="0"/>
              </a:rPr>
              <a:t>K</a:t>
            </a:r>
            <a:r>
              <a:rPr lang="en-US" sz="2200" baseline="-25000">
                <a:latin typeface="Cambria" pitchFamily="18" charset="0"/>
              </a:rPr>
              <a:t>2   </a:t>
            </a:r>
            <a:r>
              <a:rPr lang="en-US" sz="2200" i="1">
                <a:latin typeface="Cambria" pitchFamily="18" charset="0"/>
              </a:rPr>
              <a:t>                 K</a:t>
            </a:r>
            <a:r>
              <a:rPr lang="en-US" sz="2200" baseline="-25000">
                <a:latin typeface="Cambria" pitchFamily="18" charset="0"/>
              </a:rPr>
              <a:t>3</a:t>
            </a:r>
            <a:r>
              <a:rPr lang="en-US" sz="2200" i="1">
                <a:latin typeface="Cambria" pitchFamily="18" charset="0"/>
              </a:rPr>
              <a:t>                  </a:t>
            </a:r>
            <a:r>
              <a:rPr lang="en-US" sz="2200" i="1" smtClean="0">
                <a:latin typeface="Cambria" pitchFamily="18" charset="0"/>
              </a:rPr>
              <a:t>K</a:t>
            </a:r>
            <a:r>
              <a:rPr lang="en-US" sz="2200" baseline="-25000" smtClean="0">
                <a:latin typeface="Cambria" pitchFamily="18" charset="0"/>
              </a:rPr>
              <a:t>1</a:t>
            </a:r>
            <a:endParaRPr lang="en-US" sz="2200"/>
          </a:p>
        </p:txBody>
      </p:sp>
      <p:sp>
        <p:nvSpPr>
          <p:cNvPr id="57" name="Rectangle 5"/>
          <p:cNvSpPr>
            <a:spLocks noChangeArrowheads="1"/>
          </p:cNvSpPr>
          <p:nvPr/>
        </p:nvSpPr>
        <p:spPr bwMode="auto">
          <a:xfrm>
            <a:off x="2057400" y="16002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600" i="1" smtClean="0">
                <a:latin typeface="Cambria" pitchFamily="18" charset="0"/>
              </a:rPr>
              <a:t>C</a:t>
            </a:r>
            <a:r>
              <a:rPr lang="en-US" sz="2600" i="1" baseline="-25000" smtClean="0">
                <a:latin typeface="Cambria" pitchFamily="18" charset="0"/>
              </a:rPr>
              <a:t>n     </a:t>
            </a:r>
            <a:r>
              <a:rPr lang="en-US" sz="2600" i="1" smtClean="0">
                <a:latin typeface="Cambria" pitchFamily="18" charset="0"/>
              </a:rPr>
              <a:t> </a:t>
            </a:r>
            <a:r>
              <a:rPr lang="en-US" sz="2600" i="1">
                <a:latin typeface="Cambria" pitchFamily="18" charset="0"/>
                <a:sym typeface="Symbol" pitchFamily="18" charset="2"/>
              </a:rPr>
              <a:t></a:t>
            </a:r>
            <a:r>
              <a:rPr lang="en-US" sz="2600" i="1">
                <a:latin typeface="Cambria" pitchFamily="18" charset="0"/>
              </a:rPr>
              <a:t>     </a:t>
            </a:r>
            <a:r>
              <a:rPr lang="en-US" sz="2600" i="1" smtClean="0">
                <a:latin typeface="Cambria" pitchFamily="18" charset="0"/>
              </a:rPr>
              <a:t>C</a:t>
            </a:r>
            <a:r>
              <a:rPr lang="en-US" sz="2600" i="1" baseline="-25000" smtClean="0">
                <a:latin typeface="Cambria" pitchFamily="18" charset="0"/>
              </a:rPr>
              <a:t>n-1</a:t>
            </a:r>
            <a:r>
              <a:rPr lang="en-US" sz="2600" i="1" smtClean="0">
                <a:latin typeface="Cambria" pitchFamily="18" charset="0"/>
              </a:rPr>
              <a:t>      </a:t>
            </a:r>
            <a:r>
              <a:rPr lang="en-US" sz="2600" i="1">
                <a:latin typeface="Cambria" pitchFamily="18" charset="0"/>
                <a:sym typeface="Symbol" pitchFamily="18" charset="2"/>
              </a:rPr>
              <a:t></a:t>
            </a:r>
            <a:r>
              <a:rPr lang="en-US" sz="2600" i="1">
                <a:latin typeface="Cambria" pitchFamily="18" charset="0"/>
              </a:rPr>
              <a:t>      …       </a:t>
            </a:r>
            <a:r>
              <a:rPr lang="en-US" sz="2600" i="1">
                <a:latin typeface="Cambria" pitchFamily="18" charset="0"/>
                <a:sym typeface="Symbol" pitchFamily="18" charset="2"/>
              </a:rPr>
              <a:t></a:t>
            </a:r>
            <a:r>
              <a:rPr lang="en-US" sz="2600" i="1">
                <a:latin typeface="Cambria" pitchFamily="18" charset="0"/>
              </a:rPr>
              <a:t>     </a:t>
            </a:r>
            <a:r>
              <a:rPr lang="en-US" sz="2600" i="1" smtClean="0">
                <a:latin typeface="Cambria" pitchFamily="18" charset="0"/>
              </a:rPr>
              <a:t>C</a:t>
            </a:r>
            <a:r>
              <a:rPr lang="en-US" sz="2600" i="1" baseline="-25000" smtClean="0">
                <a:latin typeface="Cambria" pitchFamily="18" charset="0"/>
              </a:rPr>
              <a:t>1</a:t>
            </a:r>
            <a:r>
              <a:rPr lang="en-US" sz="2600" i="1" smtClean="0">
                <a:latin typeface="Cambria" pitchFamily="18" charset="0"/>
              </a:rPr>
              <a:t>   </a:t>
            </a:r>
            <a:r>
              <a:rPr lang="en-US" sz="2600" i="1" smtClean="0">
                <a:latin typeface="Cambria" pitchFamily="18" charset="0"/>
                <a:sym typeface="Symbol" pitchFamily="18" charset="2"/>
              </a:rPr>
              <a:t>   </a:t>
            </a:r>
            <a:r>
              <a:rPr lang="en-US" sz="2600" i="1" smtClean="0">
                <a:latin typeface="Cambria" pitchFamily="18" charset="0"/>
              </a:rPr>
              <a:t>C</a:t>
            </a:r>
            <a:r>
              <a:rPr lang="en-US" sz="2600" i="1" baseline="-25000" smtClean="0">
                <a:latin typeface="Cambria" pitchFamily="18" charset="0"/>
              </a:rPr>
              <a:t>0</a:t>
            </a:r>
            <a:endParaRPr lang="en-US" sz="2600">
              <a:latin typeface="Cambria" pitchFamily="18" charset="0"/>
            </a:endParaRPr>
          </a:p>
        </p:txBody>
      </p:sp>
      <p:sp>
        <p:nvSpPr>
          <p:cNvPr id="73" name="Rectangle 3"/>
          <p:cNvSpPr txBox="1">
            <a:spLocks noChangeArrowheads="1"/>
          </p:cNvSpPr>
          <p:nvPr/>
        </p:nvSpPr>
        <p:spPr bwMode="auto">
          <a:xfrm>
            <a:off x="914400" y="533400"/>
            <a:ext cx="7315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400" smtClean="0">
                <a:latin typeface="Tahoma" pitchFamily="34" charset="0"/>
                <a:ea typeface="Arial-Rounded" pitchFamily="34" charset="0"/>
                <a:cs typeface="Tahoma" pitchFamily="34" charset="0"/>
              </a:rPr>
              <a:t>Giải mã:</a:t>
            </a:r>
            <a:endParaRPr lang="en-US" sz="2400">
              <a:latin typeface="Tahoma" pitchFamily="34" charset="0"/>
              <a:ea typeface="Arial-Rounded" pitchFamily="34" charset="0"/>
              <a:cs typeface="Tahoma" pitchFamily="34" charset="0"/>
            </a:endParaRPr>
          </a:p>
          <a:p>
            <a:pPr>
              <a:defRPr/>
            </a:pPr>
            <a:endParaRPr lang="en-US" sz="2400">
              <a:latin typeface="Consolas" pitchFamily="49" charset="0"/>
              <a:cs typeface="Times New Roman" pitchFamily="18" charset="0"/>
            </a:endParaRPr>
          </a:p>
          <a:p>
            <a:pPr>
              <a:defRPr/>
            </a:pPr>
            <a:endParaRPr lang="en-US" sz="2400">
              <a:latin typeface="Consolas" pitchFamily="49" charset="0"/>
              <a:cs typeface="Times New Roman" pitchFamily="18" charset="0"/>
            </a:endParaRPr>
          </a:p>
          <a:p>
            <a:pPr marL="457200" indent="-457200">
              <a:lnSpc>
                <a:spcPct val="110000"/>
              </a:lnSpc>
              <a:defRPr/>
            </a:pPr>
            <a:endParaRPr lang="en-US" sz="2800">
              <a:latin typeface="Tahoma" pitchFamily="34" charset="0"/>
              <a:ea typeface="Arial-Rounded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3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3581400" cy="762000"/>
          </a:xfrm>
        </p:spPr>
        <p:txBody>
          <a:bodyPr/>
          <a:lstStyle/>
          <a:p>
            <a:pPr algn="l" eaLnBrk="1" hangingPunct="1"/>
            <a:r>
              <a:rPr lang="en-US" sz="3200" b="1" u="sng" smtClean="0">
                <a:latin typeface="Fujiyama" pitchFamily="18" charset="0"/>
                <a:cs typeface="Fujiyama" pitchFamily="18" charset="0"/>
              </a:rPr>
              <a:t>Mã TinyDES: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90041-14F9-4B6B-803C-AFD02E9EC5D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4100" name="Rectangle 3"/>
          <p:cNvSpPr txBox="1">
            <a:spLocks noChangeArrowheads="1"/>
          </p:cNvSpPr>
          <p:nvPr/>
        </p:nvSpPr>
        <p:spPr bwMode="auto">
          <a:xfrm>
            <a:off x="685800" y="1295400"/>
            <a:ext cx="8229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45720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2400">
                <a:latin typeface="Tahoma" pitchFamily="34" charset="0"/>
                <a:cs typeface="Tahoma" pitchFamily="34" charset="0"/>
              </a:rPr>
              <a:t>Là mã thuộc hệ mã Feistel gồm 3 vòng. </a:t>
            </a:r>
          </a:p>
          <a:p>
            <a:pPr indent="-45720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2400">
                <a:latin typeface="Tahoma" pitchFamily="34" charset="0"/>
                <a:cs typeface="Tahoma" pitchFamily="34" charset="0"/>
              </a:rPr>
              <a:t>Kích thước của khối là 8 bít</a:t>
            </a:r>
          </a:p>
          <a:p>
            <a:pPr indent="-45720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2400">
                <a:latin typeface="Tahoma" pitchFamily="34" charset="0"/>
                <a:cs typeface="Tahoma" pitchFamily="34" charset="0"/>
              </a:rPr>
              <a:t>Kích thước khóa là 8 bít (trích ra 6 bít)</a:t>
            </a:r>
          </a:p>
          <a:p>
            <a:pPr marL="457200" indent="-45720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2400">
                <a:latin typeface="Tahoma" pitchFamily="34" charset="0"/>
                <a:cs typeface="Tahoma" pitchFamily="34" charset="0"/>
              </a:rPr>
              <a:t>Mỗi vòng của TinyDES dùng khóa con có kích thước 6 bít được trích ra từ khóa chính.</a:t>
            </a:r>
            <a:endParaRPr lang="en-US" sz="2800">
              <a:latin typeface="Tahoma" pitchFamily="34" charset="0"/>
              <a:ea typeface="Arial-Rounded" pitchFamily="34" charset="0"/>
              <a:cs typeface="Tahoma" pitchFamily="34" charset="0"/>
            </a:endParaRPr>
          </a:p>
        </p:txBody>
      </p:sp>
      <p:sp>
        <p:nvSpPr>
          <p:cNvPr id="2048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143000" y="3886200"/>
            <a:ext cx="6629400" cy="2590800"/>
            <a:chOff x="1143000" y="3886200"/>
            <a:chExt cx="6629400" cy="2590800"/>
          </a:xfrm>
        </p:grpSpPr>
        <p:cxnSp>
          <p:nvCxnSpPr>
            <p:cNvPr id="20487" name="AutoShape 26"/>
            <p:cNvCxnSpPr>
              <a:cxnSpLocks noChangeShapeType="1"/>
            </p:cNvCxnSpPr>
            <p:nvPr/>
          </p:nvCxnSpPr>
          <p:spPr bwMode="auto">
            <a:xfrm>
              <a:off x="2141857" y="4275539"/>
              <a:ext cx="0" cy="28352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88" name="AutoShape 25"/>
            <p:cNvSpPr>
              <a:spLocks noChangeArrowheads="1"/>
            </p:cNvSpPr>
            <p:nvPr/>
          </p:nvSpPr>
          <p:spPr bwMode="auto">
            <a:xfrm>
              <a:off x="1316969" y="3886200"/>
              <a:ext cx="1673232" cy="42632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/>
            <a:p>
              <a:pPr algn="ctr" eaLnBrk="0" hangingPunct="0"/>
              <a:r>
                <a:rPr lang="en-US">
                  <a:latin typeface="Tahoma" pitchFamily="34" charset="0"/>
                  <a:ea typeface="Times New Roman" pitchFamily="18" charset="0"/>
                  <a:cs typeface="Tahoma" pitchFamily="34" charset="0"/>
                </a:rPr>
                <a:t>Bản rõ 8 bít</a:t>
              </a:r>
            </a:p>
          </p:txBody>
        </p:sp>
        <p:sp>
          <p:nvSpPr>
            <p:cNvPr id="20489" name="AutoShape 24"/>
            <p:cNvSpPr>
              <a:spLocks noChangeArrowheads="1"/>
            </p:cNvSpPr>
            <p:nvPr/>
          </p:nvSpPr>
          <p:spPr bwMode="auto">
            <a:xfrm>
              <a:off x="1143000" y="4581669"/>
              <a:ext cx="1995759" cy="35543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/>
            <a:lstStyle/>
            <a:p>
              <a:pPr algn="ctr" eaLnBrk="0" hangingPunct="0"/>
              <a:r>
                <a:rPr lang="en-US">
                  <a:latin typeface="Tahoma" pitchFamily="34" charset="0"/>
                  <a:ea typeface="Times New Roman" pitchFamily="18" charset="0"/>
                  <a:cs typeface="Tahoma" pitchFamily="34" charset="0"/>
                </a:rPr>
                <a:t>Vòng 1</a:t>
              </a:r>
            </a:p>
          </p:txBody>
        </p:sp>
        <p:cxnSp>
          <p:nvCxnSpPr>
            <p:cNvPr id="20490" name="AutoShape 23"/>
            <p:cNvCxnSpPr>
              <a:cxnSpLocks noChangeShapeType="1"/>
            </p:cNvCxnSpPr>
            <p:nvPr/>
          </p:nvCxnSpPr>
          <p:spPr bwMode="auto">
            <a:xfrm>
              <a:off x="2141857" y="4937107"/>
              <a:ext cx="977" cy="3790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91" name="AutoShape 22"/>
            <p:cNvSpPr>
              <a:spLocks noChangeArrowheads="1"/>
            </p:cNvSpPr>
            <p:nvPr/>
          </p:nvSpPr>
          <p:spPr bwMode="auto">
            <a:xfrm>
              <a:off x="1143000" y="5316174"/>
              <a:ext cx="1995759" cy="35543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/>
            <a:lstStyle/>
            <a:p>
              <a:pPr algn="ctr" eaLnBrk="0" hangingPunct="0"/>
              <a:r>
                <a:rPr lang="en-US">
                  <a:latin typeface="Tahoma" pitchFamily="34" charset="0"/>
                  <a:ea typeface="Times New Roman" pitchFamily="18" charset="0"/>
                  <a:cs typeface="Tahoma" pitchFamily="34" charset="0"/>
                </a:rPr>
                <a:t>Vòng 2</a:t>
              </a:r>
            </a:p>
          </p:txBody>
        </p:sp>
        <p:sp>
          <p:nvSpPr>
            <p:cNvPr id="20492" name="AutoShape 21"/>
            <p:cNvSpPr>
              <a:spLocks noChangeArrowheads="1"/>
            </p:cNvSpPr>
            <p:nvPr/>
          </p:nvSpPr>
          <p:spPr bwMode="auto">
            <a:xfrm>
              <a:off x="2075397" y="4887798"/>
              <a:ext cx="456425" cy="34311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/>
            <a:p>
              <a:pPr algn="ctr" eaLnBrk="0" hangingPunct="0"/>
              <a:r>
                <a:rPr lang="en-US">
                  <a:latin typeface="Tahoma" pitchFamily="34" charset="0"/>
                  <a:ea typeface="Times New Roman" pitchFamily="18" charset="0"/>
                  <a:cs typeface="Tahoma" pitchFamily="34" charset="0"/>
                </a:rPr>
                <a:t>8</a:t>
              </a:r>
            </a:p>
          </p:txBody>
        </p:sp>
        <p:cxnSp>
          <p:nvCxnSpPr>
            <p:cNvPr id="20493" name="AutoShape 20"/>
            <p:cNvCxnSpPr>
              <a:cxnSpLocks noChangeShapeType="1"/>
            </p:cNvCxnSpPr>
            <p:nvPr/>
          </p:nvCxnSpPr>
          <p:spPr bwMode="auto">
            <a:xfrm>
              <a:off x="2142834" y="5671613"/>
              <a:ext cx="977" cy="3790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4" name="AutoShape 19"/>
            <p:cNvCxnSpPr>
              <a:cxnSpLocks noChangeShapeType="1"/>
            </p:cNvCxnSpPr>
            <p:nvPr/>
          </p:nvCxnSpPr>
          <p:spPr bwMode="auto">
            <a:xfrm flipH="1">
              <a:off x="6948490" y="4275539"/>
              <a:ext cx="977" cy="28352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95" name="AutoShape 18"/>
            <p:cNvSpPr>
              <a:spLocks noChangeArrowheads="1"/>
            </p:cNvSpPr>
            <p:nvPr/>
          </p:nvSpPr>
          <p:spPr bwMode="auto">
            <a:xfrm>
              <a:off x="6099168" y="3923182"/>
              <a:ext cx="1673232" cy="42632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/>
            <a:p>
              <a:pPr algn="ctr" eaLnBrk="0" hangingPunct="0"/>
              <a:r>
                <a:rPr lang="en-US">
                  <a:latin typeface="Tahoma" pitchFamily="34" charset="0"/>
                  <a:ea typeface="Times New Roman" pitchFamily="18" charset="0"/>
                  <a:cs typeface="Tahoma" pitchFamily="34" charset="0"/>
                </a:rPr>
                <a:t>Khóa 8 bít</a:t>
              </a:r>
            </a:p>
          </p:txBody>
        </p:sp>
        <p:sp>
          <p:nvSpPr>
            <p:cNvPr id="20496" name="AutoShape 17"/>
            <p:cNvSpPr>
              <a:spLocks noChangeArrowheads="1"/>
            </p:cNvSpPr>
            <p:nvPr/>
          </p:nvSpPr>
          <p:spPr bwMode="auto">
            <a:xfrm>
              <a:off x="6116760" y="4581669"/>
              <a:ext cx="1613613" cy="35543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/>
            <a:lstStyle/>
            <a:p>
              <a:pPr algn="ctr" eaLnBrk="0" hangingPunct="0"/>
              <a:r>
                <a:rPr lang="en-US">
                  <a:latin typeface="Tahoma" pitchFamily="34" charset="0"/>
                  <a:ea typeface="Times New Roman" pitchFamily="18" charset="0"/>
                  <a:cs typeface="Tahoma" pitchFamily="34" charset="0"/>
                </a:rPr>
                <a:t>Dịch vòng trái</a:t>
              </a:r>
            </a:p>
          </p:txBody>
        </p:sp>
        <p:sp>
          <p:nvSpPr>
            <p:cNvPr id="20497" name="AutoShape 16"/>
            <p:cNvSpPr>
              <a:spLocks noChangeArrowheads="1"/>
            </p:cNvSpPr>
            <p:nvPr/>
          </p:nvSpPr>
          <p:spPr bwMode="auto">
            <a:xfrm>
              <a:off x="3918689" y="4581669"/>
              <a:ext cx="1412278" cy="35543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/>
            <a:lstStyle/>
            <a:p>
              <a:pPr algn="ctr" eaLnBrk="0" hangingPunct="0"/>
              <a:r>
                <a:rPr lang="en-US">
                  <a:latin typeface="Tahoma" pitchFamily="34" charset="0"/>
                  <a:ea typeface="Times New Roman" pitchFamily="18" charset="0"/>
                  <a:cs typeface="Tahoma" pitchFamily="34" charset="0"/>
                </a:rPr>
                <a:t>Nén khóa</a:t>
              </a:r>
            </a:p>
          </p:txBody>
        </p:sp>
        <p:cxnSp>
          <p:nvCxnSpPr>
            <p:cNvPr id="20498" name="AutoShape 15"/>
            <p:cNvCxnSpPr>
              <a:cxnSpLocks noChangeShapeType="1"/>
            </p:cNvCxnSpPr>
            <p:nvPr/>
          </p:nvCxnSpPr>
          <p:spPr bwMode="auto">
            <a:xfrm flipH="1">
              <a:off x="5330967" y="4759388"/>
              <a:ext cx="776997" cy="10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9" name="AutoShape 14"/>
            <p:cNvCxnSpPr>
              <a:cxnSpLocks noChangeShapeType="1"/>
            </p:cNvCxnSpPr>
            <p:nvPr/>
          </p:nvCxnSpPr>
          <p:spPr bwMode="auto">
            <a:xfrm flipH="1">
              <a:off x="3127031" y="4747061"/>
              <a:ext cx="791658" cy="10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0" name="AutoShape 13"/>
            <p:cNvCxnSpPr>
              <a:cxnSpLocks noChangeShapeType="1"/>
            </p:cNvCxnSpPr>
            <p:nvPr/>
          </p:nvCxnSpPr>
          <p:spPr bwMode="auto">
            <a:xfrm>
              <a:off x="6948490" y="4937107"/>
              <a:ext cx="977" cy="3790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01" name="AutoShape 12"/>
            <p:cNvSpPr>
              <a:spLocks noChangeArrowheads="1"/>
            </p:cNvSpPr>
            <p:nvPr/>
          </p:nvSpPr>
          <p:spPr bwMode="auto">
            <a:xfrm>
              <a:off x="6882029" y="4887798"/>
              <a:ext cx="456425" cy="34311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/>
            <a:p>
              <a:pPr algn="ctr" eaLnBrk="0" hangingPunct="0"/>
              <a:r>
                <a:rPr lang="en-US">
                  <a:latin typeface="Tahoma" pitchFamily="34" charset="0"/>
                  <a:ea typeface="Times New Roman" pitchFamily="18" charset="0"/>
                  <a:cs typeface="Tahoma" pitchFamily="34" charset="0"/>
                </a:rPr>
                <a:t>8</a:t>
              </a:r>
            </a:p>
          </p:txBody>
        </p:sp>
        <p:sp>
          <p:nvSpPr>
            <p:cNvPr id="20502" name="AutoShape 11"/>
            <p:cNvSpPr>
              <a:spLocks noChangeArrowheads="1"/>
            </p:cNvSpPr>
            <p:nvPr/>
          </p:nvSpPr>
          <p:spPr bwMode="auto">
            <a:xfrm>
              <a:off x="3930417" y="5316174"/>
              <a:ext cx="1412278" cy="35543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/>
            <a:lstStyle/>
            <a:p>
              <a:pPr algn="ctr" eaLnBrk="0" hangingPunct="0"/>
              <a:r>
                <a:rPr lang="en-US">
                  <a:latin typeface="Tahoma" pitchFamily="34" charset="0"/>
                  <a:ea typeface="Times New Roman" pitchFamily="18" charset="0"/>
                  <a:cs typeface="Tahoma" pitchFamily="34" charset="0"/>
                </a:rPr>
                <a:t>Nén khóa</a:t>
              </a:r>
            </a:p>
          </p:txBody>
        </p:sp>
        <p:cxnSp>
          <p:nvCxnSpPr>
            <p:cNvPr id="20503" name="AutoShape 10"/>
            <p:cNvCxnSpPr>
              <a:cxnSpLocks noChangeShapeType="1"/>
            </p:cNvCxnSpPr>
            <p:nvPr/>
          </p:nvCxnSpPr>
          <p:spPr bwMode="auto">
            <a:xfrm flipH="1">
              <a:off x="5342695" y="5493893"/>
              <a:ext cx="776997" cy="10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4" name="AutoShape 9"/>
            <p:cNvCxnSpPr>
              <a:cxnSpLocks noChangeShapeType="1"/>
            </p:cNvCxnSpPr>
            <p:nvPr/>
          </p:nvCxnSpPr>
          <p:spPr bwMode="auto">
            <a:xfrm flipH="1">
              <a:off x="3138759" y="5481566"/>
              <a:ext cx="791658" cy="10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05" name="AutoShape 8"/>
            <p:cNvSpPr>
              <a:spLocks noChangeArrowheads="1"/>
            </p:cNvSpPr>
            <p:nvPr/>
          </p:nvSpPr>
          <p:spPr bwMode="auto">
            <a:xfrm>
              <a:off x="3398736" y="4417304"/>
              <a:ext cx="456425" cy="34311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/>
            <a:p>
              <a:pPr algn="ctr" eaLnBrk="0" hangingPunct="0"/>
              <a:r>
                <a:rPr lang="en-US">
                  <a:latin typeface="Tahoma" pitchFamily="34" charset="0"/>
                  <a:ea typeface="Times New Roman" pitchFamily="18" charset="0"/>
                  <a:cs typeface="Tahoma" pitchFamily="34" charset="0"/>
                </a:rPr>
                <a:t>6</a:t>
              </a:r>
            </a:p>
          </p:txBody>
        </p:sp>
        <p:sp>
          <p:nvSpPr>
            <p:cNvPr id="20506" name="AutoShape 7"/>
            <p:cNvSpPr>
              <a:spLocks noChangeArrowheads="1"/>
            </p:cNvSpPr>
            <p:nvPr/>
          </p:nvSpPr>
          <p:spPr bwMode="auto">
            <a:xfrm>
              <a:off x="5676951" y="4417304"/>
              <a:ext cx="456425" cy="34311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/>
            <a:p>
              <a:pPr algn="ctr" eaLnBrk="0" hangingPunct="0"/>
              <a:r>
                <a:rPr lang="en-US">
                  <a:latin typeface="Tahoma" pitchFamily="34" charset="0"/>
                  <a:ea typeface="Times New Roman" pitchFamily="18" charset="0"/>
                  <a:cs typeface="Tahoma" pitchFamily="34" charset="0"/>
                </a:rPr>
                <a:t>8</a:t>
              </a:r>
            </a:p>
          </p:txBody>
        </p:sp>
        <p:sp>
          <p:nvSpPr>
            <p:cNvPr id="20507" name="AutoShape 6"/>
            <p:cNvSpPr>
              <a:spLocks noChangeArrowheads="1"/>
            </p:cNvSpPr>
            <p:nvPr/>
          </p:nvSpPr>
          <p:spPr bwMode="auto">
            <a:xfrm>
              <a:off x="3364528" y="5138454"/>
              <a:ext cx="456425" cy="34311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/>
            <a:p>
              <a:pPr algn="ctr" eaLnBrk="0" hangingPunct="0"/>
              <a:r>
                <a:rPr lang="en-US">
                  <a:latin typeface="Tahoma" pitchFamily="34" charset="0"/>
                  <a:ea typeface="Times New Roman" pitchFamily="18" charset="0"/>
                  <a:cs typeface="Tahoma" pitchFamily="34" charset="0"/>
                </a:rPr>
                <a:t>6</a:t>
              </a:r>
            </a:p>
          </p:txBody>
        </p:sp>
        <p:sp>
          <p:nvSpPr>
            <p:cNvPr id="20508" name="AutoShape 5"/>
            <p:cNvSpPr>
              <a:spLocks noChangeArrowheads="1"/>
            </p:cNvSpPr>
            <p:nvPr/>
          </p:nvSpPr>
          <p:spPr bwMode="auto">
            <a:xfrm>
              <a:off x="5642743" y="5138454"/>
              <a:ext cx="456425" cy="34311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/>
            <a:p>
              <a:pPr algn="ctr" eaLnBrk="0" hangingPunct="0"/>
              <a:r>
                <a:rPr lang="en-US">
                  <a:latin typeface="Tahoma" pitchFamily="34" charset="0"/>
                  <a:ea typeface="Times New Roman" pitchFamily="18" charset="0"/>
                  <a:cs typeface="Tahoma" pitchFamily="34" charset="0"/>
                </a:rPr>
                <a:t>8</a:t>
              </a:r>
            </a:p>
          </p:txBody>
        </p:sp>
        <p:sp>
          <p:nvSpPr>
            <p:cNvPr id="20509" name="AutoShape 4"/>
            <p:cNvSpPr>
              <a:spLocks noChangeArrowheads="1"/>
            </p:cNvSpPr>
            <p:nvPr/>
          </p:nvSpPr>
          <p:spPr bwMode="auto">
            <a:xfrm>
              <a:off x="2094944" y="5622303"/>
              <a:ext cx="456425" cy="34311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/>
            <a:p>
              <a:pPr algn="ctr" eaLnBrk="0" hangingPunct="0"/>
              <a:r>
                <a:rPr lang="en-US">
                  <a:latin typeface="Tahoma" pitchFamily="34" charset="0"/>
                  <a:ea typeface="Times New Roman" pitchFamily="18" charset="0"/>
                  <a:cs typeface="Tahoma" pitchFamily="34" charset="0"/>
                </a:rPr>
                <a:t>8</a:t>
              </a:r>
            </a:p>
          </p:txBody>
        </p:sp>
        <p:sp>
          <p:nvSpPr>
            <p:cNvPr id="20510" name="AutoShape 3"/>
            <p:cNvSpPr>
              <a:spLocks noChangeArrowheads="1"/>
            </p:cNvSpPr>
            <p:nvPr/>
          </p:nvSpPr>
          <p:spPr bwMode="auto">
            <a:xfrm>
              <a:off x="1212392" y="6050679"/>
              <a:ext cx="1673232" cy="42632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/>
            <a:p>
              <a:pPr algn="ctr" eaLnBrk="0" hangingPunct="0"/>
              <a:r>
                <a:rPr lang="en-US">
                  <a:latin typeface="Tahoma" pitchFamily="34" charset="0"/>
                  <a:ea typeface="Times New Roman" pitchFamily="18" charset="0"/>
                  <a:cs typeface="Tahoma" pitchFamily="34" charset="0"/>
                </a:rPr>
                <a:t>Bản mã 8 bít</a:t>
              </a:r>
            </a:p>
          </p:txBody>
        </p:sp>
        <p:sp>
          <p:nvSpPr>
            <p:cNvPr id="20511" name="AutoShape 2"/>
            <p:cNvSpPr>
              <a:spLocks noChangeArrowheads="1"/>
            </p:cNvSpPr>
            <p:nvPr/>
          </p:nvSpPr>
          <p:spPr bwMode="auto">
            <a:xfrm>
              <a:off x="6119692" y="5316174"/>
              <a:ext cx="1613613" cy="35543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/>
            <a:lstStyle/>
            <a:p>
              <a:pPr algn="ctr" eaLnBrk="0" hangingPunct="0"/>
              <a:r>
                <a:rPr lang="en-US">
                  <a:latin typeface="Tahoma" pitchFamily="34" charset="0"/>
                  <a:ea typeface="Times New Roman" pitchFamily="18" charset="0"/>
                  <a:cs typeface="Tahoma" pitchFamily="34" charset="0"/>
                </a:rPr>
                <a:t>Dịch vòng trái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736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vi-VN"/>
              <a:t>Giới thiệu</a:t>
            </a:r>
          </a:p>
          <a:p>
            <a:pPr marL="571500" indent="-571500">
              <a:buFont typeface="+mj-lt"/>
              <a:buAutoNum type="romanUcPeriod"/>
            </a:pPr>
            <a:r>
              <a:rPr lang="vi-VN"/>
              <a:t>Mã dòng – mã A5/1</a:t>
            </a:r>
          </a:p>
          <a:p>
            <a:pPr marL="571500" indent="-571500">
              <a:buFont typeface="+mj-lt"/>
              <a:buAutoNum type="romanUcPeriod"/>
            </a:pPr>
            <a:r>
              <a:rPr lang="vi-VN"/>
              <a:t>Mã khối – hệ mã Fiestel – mã DES</a:t>
            </a:r>
          </a:p>
          <a:p>
            <a:pPr marL="571500" indent="-571500">
              <a:buFont typeface="+mj-lt"/>
              <a:buAutoNum type="romanUcPeriod"/>
            </a:pPr>
            <a:r>
              <a:rPr lang="vi-VN"/>
              <a:t>Mô hình ứng dụng mã khối</a:t>
            </a:r>
          </a:p>
          <a:p>
            <a:pPr marL="571500" indent="-571500">
              <a:buFont typeface="+mj-lt"/>
              <a:buAutoNum type="romanUcPeriod"/>
            </a:pPr>
            <a:r>
              <a:rPr lang="vi-VN"/>
              <a:t>Trao đổi khóa bí mật bằng KDC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Nha Trang University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30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BD0458-CCF2-4714-BC5C-660F84F387DB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150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08" name="Rectangle 5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09" name="Rectangle 3"/>
          <p:cNvSpPr txBox="1">
            <a:spLocks noChangeArrowheads="1"/>
          </p:cNvSpPr>
          <p:nvPr/>
        </p:nvSpPr>
        <p:spPr bwMode="auto">
          <a:xfrm>
            <a:off x="304800" y="2286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Font typeface="Arial" charset="0"/>
              <a:buChar char="•"/>
            </a:pPr>
            <a:r>
              <a:rPr lang="en-US" sz="2400">
                <a:latin typeface="Tahoma" pitchFamily="34" charset="0"/>
                <a:cs typeface="Tahoma" pitchFamily="34" charset="0"/>
              </a:rPr>
              <a:t>Một vòng của TinyDES </a:t>
            </a:r>
          </a:p>
        </p:txBody>
      </p:sp>
      <p:sp>
        <p:nvSpPr>
          <p:cNvPr id="66609" name="AutoShape 49"/>
          <p:cNvSpPr>
            <a:spLocks noChangeShapeType="1"/>
          </p:cNvSpPr>
          <p:nvPr/>
        </p:nvSpPr>
        <p:spPr bwMode="auto">
          <a:xfrm flipV="1">
            <a:off x="6519863" y="2979738"/>
            <a:ext cx="0" cy="23479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66608" name="AutoShape 48"/>
          <p:cNvSpPr>
            <a:spLocks noChangeShapeType="1"/>
          </p:cNvSpPr>
          <p:nvPr/>
        </p:nvSpPr>
        <p:spPr bwMode="auto">
          <a:xfrm flipV="1">
            <a:off x="7435850" y="2979738"/>
            <a:ext cx="0" cy="23479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66607" name="Rectangle 47"/>
          <p:cNvSpPr>
            <a:spLocks noChangeArrowheads="1"/>
          </p:cNvSpPr>
          <p:nvPr/>
        </p:nvSpPr>
        <p:spPr bwMode="auto">
          <a:xfrm>
            <a:off x="852488" y="1066800"/>
            <a:ext cx="431800" cy="373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L</a:t>
            </a:r>
            <a:r>
              <a:rPr lang="en-US" sz="2000" baseline="-30000">
                <a:latin typeface="Calibri" pitchFamily="34" charset="0"/>
                <a:ea typeface="Times New Roman" pitchFamily="18" charset="0"/>
                <a:cs typeface="Calibri" pitchFamily="34" charset="0"/>
              </a:rPr>
              <a:t>i-1</a:t>
            </a:r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606" name="Rectangle 46"/>
          <p:cNvSpPr>
            <a:spLocks noChangeArrowheads="1"/>
          </p:cNvSpPr>
          <p:nvPr/>
        </p:nvSpPr>
        <p:spPr bwMode="auto">
          <a:xfrm>
            <a:off x="3159125" y="1066800"/>
            <a:ext cx="433388" cy="373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R</a:t>
            </a:r>
            <a:r>
              <a:rPr lang="en-US" sz="2000" baseline="-30000">
                <a:latin typeface="Calibri" pitchFamily="34" charset="0"/>
                <a:ea typeface="Times New Roman" pitchFamily="18" charset="0"/>
                <a:cs typeface="Calibri" pitchFamily="34" charset="0"/>
              </a:rPr>
              <a:t>i-1</a:t>
            </a:r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605" name="Rectangle 45"/>
          <p:cNvSpPr>
            <a:spLocks noChangeArrowheads="1"/>
          </p:cNvSpPr>
          <p:nvPr/>
        </p:nvSpPr>
        <p:spPr bwMode="auto">
          <a:xfrm>
            <a:off x="3187700" y="4672013"/>
            <a:ext cx="4318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+mn-lt"/>
                <a:ea typeface="Times New Roman" pitchFamily="18" charset="0"/>
                <a:cs typeface="Cambria Math" pitchFamily="18" charset="0"/>
              </a:rPr>
              <a:t>⊕</a:t>
            </a:r>
            <a:endParaRPr lang="en-US" sz="2000">
              <a:latin typeface="+mn-lt"/>
            </a:endParaRPr>
          </a:p>
        </p:txBody>
      </p:sp>
      <p:sp>
        <p:nvSpPr>
          <p:cNvPr id="66604" name="Rectangle 44"/>
          <p:cNvSpPr>
            <a:spLocks noChangeArrowheads="1"/>
          </p:cNvSpPr>
          <p:nvPr/>
        </p:nvSpPr>
        <p:spPr bwMode="auto">
          <a:xfrm>
            <a:off x="4505325" y="2401888"/>
            <a:ext cx="4889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+mn-lt"/>
                <a:ea typeface="Times New Roman" pitchFamily="18" charset="0"/>
                <a:cs typeface="Times New Roman" pitchFamily="18" charset="0"/>
              </a:rPr>
              <a:t>K</a:t>
            </a:r>
            <a:r>
              <a:rPr lang="en-US" sz="2000" baseline="-30000">
                <a:latin typeface="+mn-lt"/>
                <a:ea typeface="Times New Roman" pitchFamily="18" charset="0"/>
                <a:cs typeface="Times New Roman" pitchFamily="18" charset="0"/>
              </a:rPr>
              <a:t>i</a:t>
            </a:r>
            <a:endParaRPr lang="en-US" sz="2000">
              <a:latin typeface="+mn-lt"/>
            </a:endParaRPr>
          </a:p>
        </p:txBody>
      </p:sp>
      <p:sp>
        <p:nvSpPr>
          <p:cNvPr id="66603" name="Rectangle 43"/>
          <p:cNvSpPr>
            <a:spLocks noChangeArrowheads="1"/>
          </p:cNvSpPr>
          <p:nvPr/>
        </p:nvSpPr>
        <p:spPr bwMode="auto">
          <a:xfrm>
            <a:off x="881063" y="5341938"/>
            <a:ext cx="431800" cy="373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L</a:t>
            </a:r>
            <a:r>
              <a:rPr lang="en-US" sz="2000" baseline="-30000">
                <a:latin typeface="Calibri" pitchFamily="34" charset="0"/>
                <a:ea typeface="Times New Roman" pitchFamily="18" charset="0"/>
                <a:cs typeface="Calibri" pitchFamily="34" charset="0"/>
              </a:rPr>
              <a:t>i</a:t>
            </a:r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602" name="Rectangle 42"/>
          <p:cNvSpPr>
            <a:spLocks noChangeArrowheads="1"/>
          </p:cNvSpPr>
          <p:nvPr/>
        </p:nvSpPr>
        <p:spPr bwMode="auto">
          <a:xfrm>
            <a:off x="3201988" y="5341938"/>
            <a:ext cx="431800" cy="373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R</a:t>
            </a:r>
            <a:r>
              <a:rPr lang="en-US" sz="2000" baseline="-30000">
                <a:latin typeface="Calibri" pitchFamily="34" charset="0"/>
                <a:ea typeface="Times New Roman" pitchFamily="18" charset="0"/>
                <a:cs typeface="Calibri" pitchFamily="34" charset="0"/>
              </a:rPr>
              <a:t>i</a:t>
            </a:r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600" name="AutoShape 40"/>
          <p:cNvSpPr>
            <a:spLocks noChangeShapeType="1"/>
          </p:cNvSpPr>
          <p:nvPr/>
        </p:nvSpPr>
        <p:spPr bwMode="auto">
          <a:xfrm>
            <a:off x="3403600" y="4422775"/>
            <a:ext cx="1588" cy="3540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66599" name="AutoShape 39"/>
          <p:cNvSpPr>
            <a:spLocks noChangeShapeType="1"/>
          </p:cNvSpPr>
          <p:nvPr/>
        </p:nvSpPr>
        <p:spPr bwMode="auto">
          <a:xfrm flipH="1">
            <a:off x="3484563" y="2744788"/>
            <a:ext cx="2801937" cy="4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66598" name="AutoShape 38"/>
          <p:cNvSpPr>
            <a:spLocks noChangeShapeType="1"/>
          </p:cNvSpPr>
          <p:nvPr/>
        </p:nvSpPr>
        <p:spPr bwMode="auto">
          <a:xfrm>
            <a:off x="1069975" y="1443038"/>
            <a:ext cx="0" cy="2143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66597" name="Rectangle 37"/>
          <p:cNvSpPr>
            <a:spLocks noChangeArrowheads="1"/>
          </p:cNvSpPr>
          <p:nvPr/>
        </p:nvSpPr>
        <p:spPr bwMode="auto">
          <a:xfrm>
            <a:off x="685800" y="1762125"/>
            <a:ext cx="49053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4</a:t>
            </a:r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595" name="AutoShape 35"/>
          <p:cNvSpPr>
            <a:spLocks noChangeArrowheads="1"/>
          </p:cNvSpPr>
          <p:nvPr/>
        </p:nvSpPr>
        <p:spPr bwMode="auto">
          <a:xfrm>
            <a:off x="2722563" y="3230563"/>
            <a:ext cx="1349375" cy="436562"/>
          </a:xfrm>
          <a:custGeom>
            <a:avLst/>
            <a:gdLst>
              <a:gd name="G0" fmla="+- 3225 0 0"/>
              <a:gd name="G1" fmla="+- 21600 0 3225"/>
              <a:gd name="G2" fmla="*/ 3225 1 2"/>
              <a:gd name="G3" fmla="+- 21600 0 G2"/>
              <a:gd name="G4" fmla="+/ 3225 21600 2"/>
              <a:gd name="G5" fmla="+/ G1 0 2"/>
              <a:gd name="G6" fmla="*/ 21600 21600 3225"/>
              <a:gd name="G7" fmla="*/ G6 1 2"/>
              <a:gd name="G8" fmla="+- 21600 0 G7"/>
              <a:gd name="G9" fmla="*/ 21600 1 2"/>
              <a:gd name="G10" fmla="+- 3225 0 G9"/>
              <a:gd name="G11" fmla="?: G10 G8 0"/>
              <a:gd name="G12" fmla="?: G10 G7 21600"/>
              <a:gd name="T0" fmla="*/ 19987 w 21600"/>
              <a:gd name="T1" fmla="*/ 10800 h 21600"/>
              <a:gd name="T2" fmla="*/ 10800 w 21600"/>
              <a:gd name="T3" fmla="*/ 21600 h 21600"/>
              <a:gd name="T4" fmla="*/ 1613 w 21600"/>
              <a:gd name="T5" fmla="*/ 10800 h 21600"/>
              <a:gd name="T6" fmla="*/ 10800 w 21600"/>
              <a:gd name="T7" fmla="*/ 0 h 21600"/>
              <a:gd name="T8" fmla="*/ 3413 w 21600"/>
              <a:gd name="T9" fmla="*/ 3413 h 21600"/>
              <a:gd name="T10" fmla="*/ 18187 w 21600"/>
              <a:gd name="T11" fmla="*/ 1818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25" y="21600"/>
                </a:lnTo>
                <a:lnTo>
                  <a:pt x="18375" y="21600"/>
                </a:lnTo>
                <a:lnTo>
                  <a:pt x="2160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defRPr/>
            </a:pPr>
            <a:r>
              <a:rPr lang="en-US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S-box</a:t>
            </a:r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594" name="Rectangle 34"/>
          <p:cNvSpPr>
            <a:spLocks noChangeArrowheads="1"/>
          </p:cNvSpPr>
          <p:nvPr/>
        </p:nvSpPr>
        <p:spPr bwMode="auto">
          <a:xfrm>
            <a:off x="2943225" y="4049713"/>
            <a:ext cx="922338" cy="373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P-box</a:t>
            </a:r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593" name="AutoShape 33"/>
          <p:cNvSpPr>
            <a:spLocks noChangeShapeType="1"/>
          </p:cNvSpPr>
          <p:nvPr/>
        </p:nvSpPr>
        <p:spPr bwMode="auto">
          <a:xfrm>
            <a:off x="3406775" y="4989513"/>
            <a:ext cx="1588" cy="3540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66592" name="AutoShape 32"/>
          <p:cNvSpPr>
            <a:spLocks noChangeShapeType="1"/>
          </p:cNvSpPr>
          <p:nvPr/>
        </p:nvSpPr>
        <p:spPr bwMode="auto">
          <a:xfrm flipH="1">
            <a:off x="3405188" y="3673475"/>
            <a:ext cx="6350" cy="3762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66591" name="Rectangle 31"/>
          <p:cNvSpPr>
            <a:spLocks noChangeArrowheads="1"/>
          </p:cNvSpPr>
          <p:nvPr/>
        </p:nvSpPr>
        <p:spPr bwMode="auto">
          <a:xfrm>
            <a:off x="3162300" y="2557463"/>
            <a:ext cx="433388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+mn-lt"/>
                <a:ea typeface="Times New Roman" pitchFamily="18" charset="0"/>
                <a:cs typeface="Cambria Math" pitchFamily="18" charset="0"/>
              </a:rPr>
              <a:t>⊕</a:t>
            </a:r>
            <a:endParaRPr lang="en-US" sz="2000">
              <a:latin typeface="+mn-lt"/>
            </a:endParaRPr>
          </a:p>
        </p:txBody>
      </p:sp>
      <p:sp>
        <p:nvSpPr>
          <p:cNvPr id="66590" name="AutoShape 30"/>
          <p:cNvSpPr>
            <a:spLocks noChangeShapeType="1"/>
          </p:cNvSpPr>
          <p:nvPr/>
        </p:nvSpPr>
        <p:spPr bwMode="auto">
          <a:xfrm>
            <a:off x="3382963" y="2255838"/>
            <a:ext cx="0" cy="400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66589" name="AutoShape 29"/>
          <p:cNvSpPr>
            <a:spLocks noChangeShapeType="1"/>
          </p:cNvSpPr>
          <p:nvPr/>
        </p:nvSpPr>
        <p:spPr bwMode="auto">
          <a:xfrm>
            <a:off x="3381375" y="2874963"/>
            <a:ext cx="1588" cy="355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66588" name="Freeform 28"/>
          <p:cNvSpPr>
            <a:spLocks/>
          </p:cNvSpPr>
          <p:nvPr/>
        </p:nvSpPr>
        <p:spPr bwMode="auto">
          <a:xfrm>
            <a:off x="1649413" y="1600200"/>
            <a:ext cx="1714500" cy="3636963"/>
          </a:xfrm>
          <a:custGeom>
            <a:avLst/>
            <a:gdLst/>
            <a:ahLst/>
            <a:cxnLst>
              <a:cxn ang="0">
                <a:pos x="1462" y="0"/>
              </a:cxn>
              <a:cxn ang="0">
                <a:pos x="891" y="0"/>
              </a:cxn>
              <a:cxn ang="0">
                <a:pos x="0" y="3262"/>
              </a:cxn>
              <a:cxn ang="0">
                <a:pos x="308" y="3262"/>
              </a:cxn>
            </a:cxnLst>
            <a:rect l="0" t="0" r="r" b="b"/>
            <a:pathLst>
              <a:path w="1462" h="3262">
                <a:moveTo>
                  <a:pt x="1462" y="0"/>
                </a:moveTo>
                <a:lnTo>
                  <a:pt x="891" y="0"/>
                </a:lnTo>
                <a:lnTo>
                  <a:pt x="0" y="3262"/>
                </a:lnTo>
                <a:lnTo>
                  <a:pt x="308" y="3262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66587" name="Freeform 27"/>
          <p:cNvSpPr>
            <a:spLocks/>
          </p:cNvSpPr>
          <p:nvPr/>
        </p:nvSpPr>
        <p:spPr bwMode="auto">
          <a:xfrm>
            <a:off x="1069975" y="1600200"/>
            <a:ext cx="2293938" cy="3743325"/>
          </a:xfrm>
          <a:custGeom>
            <a:avLst/>
            <a:gdLst/>
            <a:ahLst/>
            <a:cxnLst>
              <a:cxn ang="0">
                <a:pos x="1462" y="0"/>
              </a:cxn>
              <a:cxn ang="0">
                <a:pos x="891" y="0"/>
              </a:cxn>
              <a:cxn ang="0">
                <a:pos x="0" y="3224"/>
              </a:cxn>
            </a:cxnLst>
            <a:rect l="0" t="0" r="r" b="b"/>
            <a:pathLst>
              <a:path w="1462" h="3224">
                <a:moveTo>
                  <a:pt x="1462" y="0"/>
                </a:moveTo>
                <a:lnTo>
                  <a:pt x="891" y="0"/>
                </a:lnTo>
                <a:lnTo>
                  <a:pt x="0" y="3224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66586" name="Freeform 26"/>
          <p:cNvSpPr>
            <a:spLocks/>
          </p:cNvSpPr>
          <p:nvPr/>
        </p:nvSpPr>
        <p:spPr bwMode="auto">
          <a:xfrm>
            <a:off x="1069975" y="1641475"/>
            <a:ext cx="2239963" cy="3205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5" y="2809"/>
              </a:cxn>
              <a:cxn ang="0">
                <a:pos x="1417" y="2809"/>
              </a:cxn>
            </a:cxnLst>
            <a:rect l="0" t="0" r="r" b="b"/>
            <a:pathLst>
              <a:path w="1417" h="2809">
                <a:moveTo>
                  <a:pt x="0" y="0"/>
                </a:moveTo>
                <a:lnTo>
                  <a:pt x="915" y="2809"/>
                </a:lnTo>
                <a:lnTo>
                  <a:pt x="1417" y="2809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66585" name="Rectangle 25"/>
          <p:cNvSpPr>
            <a:spLocks noChangeArrowheads="1"/>
          </p:cNvSpPr>
          <p:nvPr/>
        </p:nvSpPr>
        <p:spPr bwMode="auto">
          <a:xfrm>
            <a:off x="866775" y="4473575"/>
            <a:ext cx="446088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4</a:t>
            </a:r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584" name="Rectangle 24"/>
          <p:cNvSpPr>
            <a:spLocks noChangeArrowheads="1"/>
          </p:cNvSpPr>
          <p:nvPr/>
        </p:nvSpPr>
        <p:spPr bwMode="auto">
          <a:xfrm>
            <a:off x="3429000" y="1439863"/>
            <a:ext cx="43656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4</a:t>
            </a:r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583" name="Rectangle 23"/>
          <p:cNvSpPr>
            <a:spLocks noChangeArrowheads="1"/>
          </p:cNvSpPr>
          <p:nvPr/>
        </p:nvSpPr>
        <p:spPr bwMode="auto">
          <a:xfrm>
            <a:off x="2825750" y="2255838"/>
            <a:ext cx="48418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6</a:t>
            </a:r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582" name="Rectangle 22"/>
          <p:cNvSpPr>
            <a:spLocks noChangeArrowheads="1"/>
          </p:cNvSpPr>
          <p:nvPr/>
        </p:nvSpPr>
        <p:spPr bwMode="auto">
          <a:xfrm>
            <a:off x="3505200" y="3640138"/>
            <a:ext cx="468313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4</a:t>
            </a:r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581" name="Rectangle 21"/>
          <p:cNvSpPr>
            <a:spLocks noChangeArrowheads="1"/>
          </p:cNvSpPr>
          <p:nvPr/>
        </p:nvSpPr>
        <p:spPr bwMode="auto">
          <a:xfrm>
            <a:off x="3465513" y="4422775"/>
            <a:ext cx="433387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4</a:t>
            </a:r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579" name="AutoShape 19"/>
          <p:cNvSpPr>
            <a:spLocks noChangeShapeType="1"/>
          </p:cNvSpPr>
          <p:nvPr/>
        </p:nvSpPr>
        <p:spPr bwMode="auto">
          <a:xfrm>
            <a:off x="6034088" y="2266950"/>
            <a:ext cx="1587" cy="3076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66578" name="AutoShape 18"/>
          <p:cNvSpPr>
            <a:spLocks noChangeShapeType="1"/>
          </p:cNvSpPr>
          <p:nvPr/>
        </p:nvSpPr>
        <p:spPr bwMode="auto">
          <a:xfrm>
            <a:off x="7908925" y="2247900"/>
            <a:ext cx="1588" cy="31083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7910513" y="2241550"/>
            <a:ext cx="471487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4</a:t>
            </a:r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576" name="Rectangle 16"/>
          <p:cNvSpPr>
            <a:spLocks noChangeArrowheads="1"/>
          </p:cNvSpPr>
          <p:nvPr/>
        </p:nvSpPr>
        <p:spPr bwMode="auto">
          <a:xfrm>
            <a:off x="5614988" y="2236788"/>
            <a:ext cx="4191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4</a:t>
            </a:r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4505325" y="2771775"/>
            <a:ext cx="57626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6</a:t>
            </a:r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574" name="AutoShape 14"/>
          <p:cNvSpPr>
            <a:spLocks noChangeShapeType="1"/>
          </p:cNvSpPr>
          <p:nvPr/>
        </p:nvSpPr>
        <p:spPr bwMode="auto">
          <a:xfrm>
            <a:off x="6276975" y="1443038"/>
            <a:ext cx="0" cy="438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6300788" y="1443038"/>
            <a:ext cx="460375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4</a:t>
            </a:r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5873750" y="1076325"/>
            <a:ext cx="762000" cy="373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KL</a:t>
            </a:r>
            <a:r>
              <a:rPr lang="en-US" sz="2000" baseline="-30000">
                <a:latin typeface="Calibri" pitchFamily="34" charset="0"/>
                <a:ea typeface="Times New Roman" pitchFamily="18" charset="0"/>
                <a:cs typeface="Calibri" pitchFamily="34" charset="0"/>
              </a:rPr>
              <a:t>i-1</a:t>
            </a:r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7304088" y="1076325"/>
            <a:ext cx="762000" cy="373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KR</a:t>
            </a:r>
            <a:r>
              <a:rPr lang="en-US" sz="2000" baseline="-30000">
                <a:latin typeface="Calibri" pitchFamily="34" charset="0"/>
                <a:ea typeface="Times New Roman" pitchFamily="18" charset="0"/>
                <a:cs typeface="Calibri" pitchFamily="34" charset="0"/>
              </a:rPr>
              <a:t>i-1</a:t>
            </a:r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5689600" y="1876425"/>
            <a:ext cx="1143000" cy="371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Left Shift</a:t>
            </a:r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5873750" y="5341938"/>
            <a:ext cx="762000" cy="373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KL</a:t>
            </a:r>
            <a:r>
              <a:rPr lang="en-US" sz="2000" baseline="-30000">
                <a:latin typeface="Calibri" pitchFamily="34" charset="0"/>
                <a:ea typeface="Times New Roman" pitchFamily="18" charset="0"/>
                <a:cs typeface="Calibri" pitchFamily="34" charset="0"/>
              </a:rPr>
              <a:t>i</a:t>
            </a:r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7304088" y="5341938"/>
            <a:ext cx="762000" cy="373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KR</a:t>
            </a:r>
            <a:r>
              <a:rPr lang="en-US" sz="2000" baseline="-30000">
                <a:latin typeface="Calibri" pitchFamily="34" charset="0"/>
                <a:ea typeface="Times New Roman" pitchFamily="18" charset="0"/>
                <a:cs typeface="Calibri" pitchFamily="34" charset="0"/>
              </a:rPr>
              <a:t>i</a:t>
            </a:r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7112000" y="1876425"/>
            <a:ext cx="1143000" cy="371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Left Shift</a:t>
            </a:r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566" name="AutoShape 6"/>
          <p:cNvSpPr>
            <a:spLocks noChangeShapeType="1"/>
          </p:cNvSpPr>
          <p:nvPr/>
        </p:nvSpPr>
        <p:spPr bwMode="auto">
          <a:xfrm>
            <a:off x="7681913" y="1447800"/>
            <a:ext cx="0" cy="438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7696200" y="1454150"/>
            <a:ext cx="458788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4</a:t>
            </a:r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2486025" y="1762125"/>
            <a:ext cx="1865313" cy="2711450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lIns="18000" tIns="18000" rIns="18000" bIns="18000"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66563" name="AutoShape 3"/>
          <p:cNvSpPr>
            <a:spLocks noChangeShapeType="1"/>
          </p:cNvSpPr>
          <p:nvPr/>
        </p:nvSpPr>
        <p:spPr bwMode="auto">
          <a:xfrm>
            <a:off x="4278313" y="4473575"/>
            <a:ext cx="508000" cy="8826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stealth" w="med" len="lg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4679950" y="5341938"/>
            <a:ext cx="48895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+mn-lt"/>
                <a:ea typeface="Times New Roman" pitchFamily="18" charset="0"/>
                <a:cs typeface="Times New Roman" pitchFamily="18" charset="0"/>
              </a:rPr>
              <a:t>F</a:t>
            </a:r>
            <a:endParaRPr lang="en-US" sz="2000">
              <a:latin typeface="+mn-lt"/>
            </a:endParaRPr>
          </a:p>
        </p:txBody>
      </p:sp>
      <p:sp>
        <p:nvSpPr>
          <p:cNvPr id="84" name="Trapezoid 83"/>
          <p:cNvSpPr/>
          <p:nvPr/>
        </p:nvSpPr>
        <p:spPr bwMode="auto">
          <a:xfrm>
            <a:off x="2667000" y="1828800"/>
            <a:ext cx="1371600" cy="457200"/>
          </a:xfrm>
          <a:prstGeom prst="trapezoid">
            <a:avLst>
              <a:gd name="adj" fmla="val 5365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Expand</a:t>
            </a:r>
          </a:p>
        </p:txBody>
      </p:sp>
      <p:sp>
        <p:nvSpPr>
          <p:cNvPr id="85" name="Trapezoid 84"/>
          <p:cNvSpPr/>
          <p:nvPr/>
        </p:nvSpPr>
        <p:spPr bwMode="auto">
          <a:xfrm>
            <a:off x="6172200" y="2514600"/>
            <a:ext cx="1600200" cy="457200"/>
          </a:xfrm>
          <a:prstGeom prst="trapezoid">
            <a:avLst>
              <a:gd name="adj" fmla="val 5365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Compress</a:t>
            </a:r>
          </a:p>
        </p:txBody>
      </p:sp>
      <p:sp>
        <p:nvSpPr>
          <p:cNvPr id="86" name="AutoShape 14"/>
          <p:cNvSpPr>
            <a:spLocks noChangeShapeType="1"/>
          </p:cNvSpPr>
          <p:nvPr/>
        </p:nvSpPr>
        <p:spPr bwMode="auto">
          <a:xfrm>
            <a:off x="3367088" y="1447800"/>
            <a:ext cx="0" cy="4016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88" name="Rectangle 3"/>
          <p:cNvSpPr txBox="1">
            <a:spLocks noChangeArrowheads="1"/>
          </p:cNvSpPr>
          <p:nvPr/>
        </p:nvSpPr>
        <p:spPr bwMode="auto">
          <a:xfrm>
            <a:off x="1295400" y="6019800"/>
            <a:ext cx="640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110000"/>
              </a:lnSpc>
              <a:defRPr/>
            </a:pPr>
            <a:r>
              <a:rPr lang="en-US" sz="2400" i="1">
                <a:latin typeface="Cambria" pitchFamily="18" charset="0"/>
              </a:rPr>
              <a:t>F</a:t>
            </a:r>
            <a:r>
              <a:rPr lang="en-US" sz="240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>
                <a:latin typeface="Cambria" pitchFamily="18" charset="0"/>
              </a:rPr>
              <a:t>R</a:t>
            </a:r>
            <a:r>
              <a:rPr lang="en-US" sz="2400" i="1" baseline="-25000">
                <a:latin typeface="Cambria" pitchFamily="18" charset="0"/>
              </a:rPr>
              <a:t>i-1</a:t>
            </a:r>
            <a:r>
              <a:rPr lang="en-US" sz="2400" i="1">
                <a:latin typeface="Cambria" pitchFamily="18" charset="0"/>
              </a:rPr>
              <a:t>, K</a:t>
            </a:r>
            <a:r>
              <a:rPr lang="en-US" sz="2400" i="1" baseline="-25000">
                <a:latin typeface="Cambria" pitchFamily="18" charset="0"/>
              </a:rPr>
              <a:t>i</a:t>
            </a:r>
            <a:r>
              <a:rPr lang="en-US" sz="240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sz="2400" i="1">
                <a:latin typeface="Cambria" pitchFamily="18" charset="0"/>
              </a:rPr>
              <a:t> = P-box</a:t>
            </a:r>
            <a:r>
              <a:rPr lang="en-US" sz="240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>
                <a:latin typeface="Cambria" pitchFamily="18" charset="0"/>
              </a:rPr>
              <a:t>S-box</a:t>
            </a:r>
            <a:r>
              <a:rPr lang="en-US" sz="240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>
                <a:latin typeface="Cambria" pitchFamily="18" charset="0"/>
              </a:rPr>
              <a:t>Expand</a:t>
            </a:r>
            <a:r>
              <a:rPr lang="en-US" sz="240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>
                <a:latin typeface="Cambria" pitchFamily="18" charset="0"/>
              </a:rPr>
              <a:t> R</a:t>
            </a:r>
            <a:r>
              <a:rPr lang="en-US" sz="2400" i="1" baseline="-25000">
                <a:latin typeface="Cambria" pitchFamily="18" charset="0"/>
              </a:rPr>
              <a:t>i-1</a:t>
            </a:r>
            <a:r>
              <a:rPr lang="en-US" sz="2400">
                <a:latin typeface="Cambria Math" pitchFamily="18" charset="0"/>
                <a:ea typeface="Cambria Math" pitchFamily="18" charset="0"/>
              </a:rPr>
              <a:t> )</a:t>
            </a:r>
            <a:r>
              <a:rPr lang="en-US" sz="2400">
                <a:latin typeface="Cambria" pitchFamily="18" charset="0"/>
              </a:rPr>
              <a:t> ⊕</a:t>
            </a:r>
            <a:r>
              <a:rPr lang="en-US" sz="2400" i="1">
                <a:latin typeface="Cambria" pitchFamily="18" charset="0"/>
              </a:rPr>
              <a:t> K</a:t>
            </a:r>
            <a:r>
              <a:rPr lang="en-US" sz="2400" i="1" baseline="-25000">
                <a:latin typeface="Cambria" pitchFamily="18" charset="0"/>
              </a:rPr>
              <a:t>i</a:t>
            </a:r>
            <a:r>
              <a:rPr lang="en-US" sz="2400">
                <a:latin typeface="Cambria Math" pitchFamily="18" charset="0"/>
                <a:ea typeface="Cambria Math" pitchFamily="18" charset="0"/>
              </a:rPr>
              <a:t> ))</a:t>
            </a:r>
            <a:endParaRPr lang="en-US" sz="2400">
              <a:latin typeface="Cambria" pitchFamily="18" charset="0"/>
              <a:cs typeface="Times New Roman" pitchFamily="18" charset="0"/>
            </a:endParaRPr>
          </a:p>
          <a:p>
            <a:pPr>
              <a:defRPr/>
            </a:pPr>
            <a:endParaRPr lang="en-US" sz="2400">
              <a:latin typeface="Cambria" pitchFamily="18" charset="0"/>
              <a:cs typeface="Times New Roman" pitchFamily="18" charset="0"/>
            </a:endParaRPr>
          </a:p>
          <a:p>
            <a:pPr marL="457200" indent="-457200">
              <a:lnSpc>
                <a:spcPct val="110000"/>
              </a:lnSpc>
              <a:defRPr/>
            </a:pPr>
            <a:endParaRPr lang="en-US" sz="2400">
              <a:latin typeface="Cambria" pitchFamily="18" charset="0"/>
              <a:ea typeface="Arial-Rounded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57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09" grpId="0" animBg="1"/>
      <p:bldP spid="66608" grpId="0" animBg="1"/>
      <p:bldP spid="66595" grpId="0" animBg="1"/>
      <p:bldP spid="66594" grpId="0" animBg="1"/>
      <p:bldP spid="66592" grpId="0" animBg="1"/>
      <p:bldP spid="66591" grpId="0"/>
      <p:bldP spid="66590" grpId="0" animBg="1"/>
      <p:bldP spid="66589" grpId="0" animBg="1"/>
      <p:bldP spid="66583" grpId="0"/>
      <p:bldP spid="66582" grpId="0"/>
      <p:bldP spid="66579" grpId="0" animBg="1"/>
      <p:bldP spid="66578" grpId="0" animBg="1"/>
      <p:bldP spid="66576" grpId="0"/>
      <p:bldP spid="66574" grpId="0" animBg="1"/>
      <p:bldP spid="66573" grpId="0"/>
      <p:bldP spid="66572" grpId="0" animBg="1"/>
      <p:bldP spid="66571" grpId="0" animBg="1"/>
      <p:bldP spid="66570" grpId="0" animBg="1"/>
      <p:bldP spid="66569" grpId="0" animBg="1"/>
      <p:bldP spid="66568" grpId="0" animBg="1"/>
      <p:bldP spid="66567" grpId="0" animBg="1"/>
      <p:bldP spid="66566" grpId="0" animBg="1"/>
      <p:bldP spid="66565" grpId="0"/>
      <p:bldP spid="84" grpId="0" animBg="1"/>
      <p:bldP spid="85" grpId="0" animBg="1"/>
      <p:bldP spid="8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0642B1-E5E1-43D3-A31A-80A7C50CF0D2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2531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32" name="Rectangle 5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09" name="Rectangle 3"/>
          <p:cNvSpPr txBox="1">
            <a:spLocks noChangeArrowheads="1"/>
          </p:cNvSpPr>
          <p:nvPr/>
        </p:nvSpPr>
        <p:spPr bwMode="auto">
          <a:xfrm>
            <a:off x="457200" y="381000"/>
            <a:ext cx="8077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indent="-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indent="-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 sz="2400"/>
              <a:t>Hàm </a:t>
            </a:r>
            <a:r>
              <a:rPr lang="en-US" sz="2400" i="1">
                <a:latin typeface="Cambria" pitchFamily="18" charset="0"/>
              </a:rPr>
              <a:t>Expand</a:t>
            </a:r>
            <a:r>
              <a:rPr lang="en-US" sz="2400"/>
              <a:t>:   </a:t>
            </a:r>
            <a:r>
              <a:rPr lang="en-US" sz="2400" i="1">
                <a:latin typeface="Cambria" pitchFamily="18" charset="0"/>
              </a:rPr>
              <a:t>b</a:t>
            </a:r>
            <a:r>
              <a:rPr lang="en-US" sz="2400" baseline="-25000">
                <a:latin typeface="Cambria" pitchFamily="18" charset="0"/>
              </a:rPr>
              <a:t>0</a:t>
            </a:r>
            <a:r>
              <a:rPr lang="en-US" sz="2400" i="1">
                <a:latin typeface="Cambria" pitchFamily="18" charset="0"/>
              </a:rPr>
              <a:t>b</a:t>
            </a:r>
            <a:r>
              <a:rPr lang="en-US" sz="2400" baseline="-25000">
                <a:latin typeface="Cambria" pitchFamily="18" charset="0"/>
              </a:rPr>
              <a:t>1</a:t>
            </a:r>
            <a:r>
              <a:rPr lang="en-US" sz="2400" i="1">
                <a:latin typeface="Cambria" pitchFamily="18" charset="0"/>
              </a:rPr>
              <a:t>b</a:t>
            </a:r>
            <a:r>
              <a:rPr lang="en-US" sz="2400" baseline="-25000">
                <a:latin typeface="Cambria" pitchFamily="18" charset="0"/>
              </a:rPr>
              <a:t>2</a:t>
            </a:r>
            <a:r>
              <a:rPr lang="en-US" sz="2400" i="1">
                <a:latin typeface="Cambria" pitchFamily="18" charset="0"/>
              </a:rPr>
              <a:t>b</a:t>
            </a:r>
            <a:r>
              <a:rPr lang="en-US" sz="2400" baseline="-25000">
                <a:latin typeface="Cambria" pitchFamily="18" charset="0"/>
              </a:rPr>
              <a:t>3</a:t>
            </a:r>
            <a:r>
              <a:rPr lang="en-US" sz="2400">
                <a:latin typeface="Cambria" pitchFamily="18" charset="0"/>
              </a:rPr>
              <a:t>  </a:t>
            </a:r>
            <a:r>
              <a:rPr lang="en-US" sz="2400">
                <a:latin typeface="Cambria" pitchFamily="18" charset="0"/>
                <a:sym typeface="Symbol" pitchFamily="18" charset="2"/>
              </a:rPr>
              <a:t></a:t>
            </a:r>
            <a:r>
              <a:rPr lang="en-US" sz="2400">
                <a:latin typeface="Cambria" pitchFamily="18" charset="0"/>
              </a:rPr>
              <a:t>  </a:t>
            </a:r>
            <a:r>
              <a:rPr lang="en-US" sz="2400" i="1">
                <a:latin typeface="Cambria" pitchFamily="18" charset="0"/>
              </a:rPr>
              <a:t>b</a:t>
            </a:r>
            <a:r>
              <a:rPr lang="en-US" sz="2400" baseline="-25000">
                <a:latin typeface="Cambria" pitchFamily="18" charset="0"/>
              </a:rPr>
              <a:t>2</a:t>
            </a:r>
            <a:r>
              <a:rPr lang="en-US" sz="2400" i="1">
                <a:latin typeface="Cambria" pitchFamily="18" charset="0"/>
              </a:rPr>
              <a:t>b</a:t>
            </a:r>
            <a:r>
              <a:rPr lang="en-US" sz="2400" baseline="-25000">
                <a:latin typeface="Cambria" pitchFamily="18" charset="0"/>
              </a:rPr>
              <a:t>3</a:t>
            </a:r>
            <a:r>
              <a:rPr lang="en-US" sz="2400" i="1">
                <a:latin typeface="Cambria" pitchFamily="18" charset="0"/>
              </a:rPr>
              <a:t>b</a:t>
            </a:r>
            <a:r>
              <a:rPr lang="en-US" sz="2400" baseline="-25000">
                <a:latin typeface="Cambria" pitchFamily="18" charset="0"/>
              </a:rPr>
              <a:t>1</a:t>
            </a:r>
            <a:r>
              <a:rPr lang="en-US" sz="2400" i="1">
                <a:latin typeface="Cambria" pitchFamily="18" charset="0"/>
              </a:rPr>
              <a:t>b</a:t>
            </a:r>
            <a:r>
              <a:rPr lang="en-US" sz="2400" baseline="-25000">
                <a:latin typeface="Cambria" pitchFamily="18" charset="0"/>
              </a:rPr>
              <a:t>2</a:t>
            </a:r>
            <a:r>
              <a:rPr lang="en-US" sz="2400" i="1">
                <a:latin typeface="Cambria" pitchFamily="18" charset="0"/>
              </a:rPr>
              <a:t>b</a:t>
            </a:r>
            <a:r>
              <a:rPr lang="en-US" sz="2400" baseline="-25000">
                <a:latin typeface="Cambria" pitchFamily="18" charset="0"/>
              </a:rPr>
              <a:t>1</a:t>
            </a:r>
            <a:r>
              <a:rPr lang="en-US" sz="2400" i="1">
                <a:latin typeface="Cambria" pitchFamily="18" charset="0"/>
              </a:rPr>
              <a:t>b</a:t>
            </a:r>
            <a:r>
              <a:rPr lang="en-US" sz="2400" baseline="-25000">
                <a:latin typeface="Cambria" pitchFamily="18" charset="0"/>
              </a:rPr>
              <a:t>0</a:t>
            </a:r>
            <a:r>
              <a:rPr lang="en-US" sz="2400">
                <a:latin typeface="Tahoma" pitchFamily="34" charset="0"/>
                <a:cs typeface="Tahoma" pitchFamily="34" charset="0"/>
              </a:rPr>
              <a:t> </a:t>
            </a:r>
          </a:p>
          <a:p>
            <a:pPr lvl="2" eaLnBrk="1" hangingPunct="1">
              <a:lnSpc>
                <a:spcPct val="120000"/>
              </a:lnSpc>
              <a:spcBef>
                <a:spcPts val="300"/>
              </a:spcBef>
            </a:pPr>
            <a:r>
              <a:rPr lang="en-US" sz="2400">
                <a:latin typeface="Tahoma" pitchFamily="34" charset="0"/>
                <a:cs typeface="Tahoma" pitchFamily="34" charset="0"/>
              </a:rPr>
              <a:t>Ví dụ:  </a:t>
            </a:r>
            <a:r>
              <a:rPr lang="en-US" sz="2400" i="1">
                <a:latin typeface="Cambria" pitchFamily="18" charset="0"/>
                <a:ea typeface="Cambria Math" pitchFamily="18" charset="0"/>
                <a:cs typeface="Tahoma" pitchFamily="34" charset="0"/>
              </a:rPr>
              <a:t>Expand</a:t>
            </a:r>
            <a:r>
              <a:rPr lang="en-US" sz="2400">
                <a:latin typeface="Cambria Math" pitchFamily="18" charset="0"/>
                <a:ea typeface="Cambria Math" pitchFamily="18" charset="0"/>
                <a:cs typeface="Tahoma" pitchFamily="34" charset="0"/>
              </a:rPr>
              <a:t>(0110) = </a:t>
            </a:r>
            <a:r>
              <a:rPr lang="en-US" sz="240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101110</a:t>
            </a:r>
          </a:p>
          <a:p>
            <a:pPr lvl="1" eaLnBrk="1" hangingPunct="1">
              <a:lnSpc>
                <a:spcPct val="12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 sz="2400"/>
              <a:t>Hàm </a:t>
            </a:r>
            <a:r>
              <a:rPr lang="en-US" sz="2400" i="1">
                <a:latin typeface="Cambria" pitchFamily="18" charset="0"/>
              </a:rPr>
              <a:t>S-box: </a:t>
            </a:r>
            <a:r>
              <a:rPr lang="en-US" sz="2400">
                <a:latin typeface="Tahoma" pitchFamily="34" charset="0"/>
                <a:cs typeface="Tahoma" pitchFamily="34" charset="0"/>
              </a:rPr>
              <a:t>chuyển 6 bít thành 4 bít</a:t>
            </a:r>
            <a:endParaRPr lang="en-US" sz="2400">
              <a:latin typeface="Tahoma" pitchFamily="34" charset="0"/>
              <a:ea typeface="Cambria Math" pitchFamily="18" charset="0"/>
              <a:cs typeface="Cambria Math" pitchFamily="18" charset="0"/>
            </a:endParaRPr>
          </a:p>
          <a:p>
            <a:pPr eaLnBrk="1" hangingPunct="1">
              <a:lnSpc>
                <a:spcPct val="120000"/>
              </a:lnSpc>
            </a:pPr>
            <a:endParaRPr lang="en-US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581400" y="1981200"/>
            <a:ext cx="3009900" cy="1193800"/>
            <a:chOff x="3581400" y="1981200"/>
            <a:chExt cx="3009900" cy="1193800"/>
          </a:xfrm>
        </p:grpSpPr>
        <p:sp>
          <p:nvSpPr>
            <p:cNvPr id="22538" name="AutoShape 16"/>
            <p:cNvSpPr>
              <a:spLocks noChangeArrowheads="1"/>
            </p:cNvSpPr>
            <p:nvPr/>
          </p:nvSpPr>
          <p:spPr bwMode="auto">
            <a:xfrm>
              <a:off x="5334000" y="1981200"/>
              <a:ext cx="1025525" cy="3556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/>
            <a:p>
              <a:pPr algn="ctr" eaLnBrk="0" hangingPunct="0"/>
              <a:r>
                <a:rPr lang="en-US">
                  <a:latin typeface="Calibri" pitchFamily="34" charset="0"/>
                  <a:cs typeface="Times New Roman" pitchFamily="18" charset="0"/>
                </a:rPr>
                <a:t>6 bít</a:t>
              </a:r>
              <a:endParaRPr lang="en-US"/>
            </a:p>
          </p:txBody>
        </p:sp>
        <p:sp>
          <p:nvSpPr>
            <p:cNvPr id="22539" name="AutoShape 15"/>
            <p:cNvSpPr>
              <a:spLocks noChangeArrowheads="1"/>
            </p:cNvSpPr>
            <p:nvPr/>
          </p:nvSpPr>
          <p:spPr bwMode="auto">
            <a:xfrm>
              <a:off x="3581400" y="2336800"/>
              <a:ext cx="1752600" cy="5588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634 w 21600"/>
                <a:gd name="T13" fmla="*/ 3622 h 21600"/>
                <a:gd name="T14" fmla="*/ 17966 w 21600"/>
                <a:gd name="T15" fmla="*/ 1797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667" y="21600"/>
                  </a:lnTo>
                  <a:lnTo>
                    <a:pt x="17933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/>
            <a:lstStyle/>
            <a:p>
              <a:endParaRPr lang="en-US"/>
            </a:p>
          </p:txBody>
        </p:sp>
        <p:sp>
          <p:nvSpPr>
            <p:cNvPr id="22540" name="AutoShape 14"/>
            <p:cNvSpPr>
              <a:spLocks noChangeArrowheads="1"/>
            </p:cNvSpPr>
            <p:nvPr/>
          </p:nvSpPr>
          <p:spPr bwMode="auto">
            <a:xfrm>
              <a:off x="5105400" y="2819400"/>
              <a:ext cx="1485900" cy="3556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/>
            <a:p>
              <a:pPr algn="ctr" eaLnBrk="0" hangingPunct="0"/>
              <a:r>
                <a:rPr lang="en-US">
                  <a:latin typeface="Calibri" pitchFamily="34" charset="0"/>
                  <a:ea typeface="Times New Roman" pitchFamily="18" charset="0"/>
                  <a:cs typeface="Tahoma" pitchFamily="34" charset="0"/>
                </a:rPr>
                <a:t>4 b</a:t>
              </a:r>
              <a:r>
                <a:rPr lang="en-US">
                  <a:ea typeface="Times New Roman" pitchFamily="18" charset="0"/>
                  <a:cs typeface="Tahoma" pitchFamily="34" charset="0"/>
                </a:rPr>
                <a:t>í</a:t>
              </a:r>
              <a:r>
                <a:rPr lang="en-US">
                  <a:latin typeface="Calibri" pitchFamily="34" charset="0"/>
                  <a:ea typeface="Times New Roman" pitchFamily="18" charset="0"/>
                  <a:cs typeface="Tahoma" pitchFamily="34" charset="0"/>
                </a:rPr>
                <a:t>t</a:t>
              </a:r>
              <a:endParaRPr lang="en-US">
                <a:ea typeface="Times New Roman" pitchFamily="18" charset="0"/>
                <a:cs typeface="Tahoma" pitchFamily="34" charset="0"/>
              </a:endParaRPr>
            </a:p>
          </p:txBody>
        </p:sp>
        <p:sp>
          <p:nvSpPr>
            <p:cNvPr id="22541" name="AutoShape 13"/>
            <p:cNvSpPr>
              <a:spLocks noChangeArrowheads="1"/>
            </p:cNvSpPr>
            <p:nvPr/>
          </p:nvSpPr>
          <p:spPr bwMode="auto">
            <a:xfrm>
              <a:off x="3962400" y="2438400"/>
              <a:ext cx="1066800" cy="366713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/>
            <a:p>
              <a:pPr algn="ctr" eaLnBrk="0" hangingPunct="0"/>
              <a:r>
                <a:rPr lang="en-US">
                  <a:latin typeface="Tahoma" pitchFamily="34" charset="0"/>
                  <a:ea typeface="Times New Roman" pitchFamily="18" charset="0"/>
                  <a:cs typeface="Tahoma" pitchFamily="34" charset="0"/>
                </a:rPr>
                <a:t>S-box</a:t>
              </a:r>
              <a:endParaRPr lang="en-US">
                <a:ea typeface="Times New Roman" pitchFamily="18" charset="0"/>
                <a:cs typeface="Tahoma" pitchFamily="34" charset="0"/>
              </a:endParaRPr>
            </a:p>
          </p:txBody>
        </p:sp>
        <p:cxnSp>
          <p:nvCxnSpPr>
            <p:cNvPr id="22542" name="AutoShape 12"/>
            <p:cNvCxnSpPr>
              <a:cxnSpLocks noChangeShapeType="1"/>
            </p:cNvCxnSpPr>
            <p:nvPr/>
          </p:nvCxnSpPr>
          <p:spPr bwMode="auto">
            <a:xfrm>
              <a:off x="4024313" y="2057400"/>
              <a:ext cx="0" cy="2571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3" name="AutoShape 11"/>
            <p:cNvCxnSpPr>
              <a:cxnSpLocks noChangeShapeType="1"/>
            </p:cNvCxnSpPr>
            <p:nvPr/>
          </p:nvCxnSpPr>
          <p:spPr bwMode="auto">
            <a:xfrm>
              <a:off x="4187825" y="2057400"/>
              <a:ext cx="0" cy="2571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4" name="AutoShape 10"/>
            <p:cNvCxnSpPr>
              <a:cxnSpLocks noChangeShapeType="1"/>
            </p:cNvCxnSpPr>
            <p:nvPr/>
          </p:nvCxnSpPr>
          <p:spPr bwMode="auto">
            <a:xfrm>
              <a:off x="4341813" y="2057400"/>
              <a:ext cx="1587" cy="2571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5" name="AutoShape 9"/>
            <p:cNvCxnSpPr>
              <a:cxnSpLocks noChangeShapeType="1"/>
            </p:cNvCxnSpPr>
            <p:nvPr/>
          </p:nvCxnSpPr>
          <p:spPr bwMode="auto">
            <a:xfrm>
              <a:off x="4191000" y="2895600"/>
              <a:ext cx="0" cy="2571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6" name="AutoShape 8"/>
            <p:cNvCxnSpPr>
              <a:cxnSpLocks noChangeShapeType="1"/>
            </p:cNvCxnSpPr>
            <p:nvPr/>
          </p:nvCxnSpPr>
          <p:spPr bwMode="auto">
            <a:xfrm>
              <a:off x="4332288" y="2895600"/>
              <a:ext cx="1587" cy="2571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7" name="AutoShape 6"/>
            <p:cNvCxnSpPr>
              <a:cxnSpLocks noChangeShapeType="1"/>
            </p:cNvCxnSpPr>
            <p:nvPr/>
          </p:nvCxnSpPr>
          <p:spPr bwMode="auto">
            <a:xfrm>
              <a:off x="4495800" y="2057400"/>
              <a:ext cx="0" cy="2571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8" name="AutoShape 5"/>
            <p:cNvCxnSpPr>
              <a:cxnSpLocks noChangeShapeType="1"/>
            </p:cNvCxnSpPr>
            <p:nvPr/>
          </p:nvCxnSpPr>
          <p:spPr bwMode="auto">
            <a:xfrm>
              <a:off x="4659313" y="2057400"/>
              <a:ext cx="0" cy="2571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9" name="AutoShape 4"/>
            <p:cNvCxnSpPr>
              <a:cxnSpLocks noChangeShapeType="1"/>
            </p:cNvCxnSpPr>
            <p:nvPr/>
          </p:nvCxnSpPr>
          <p:spPr bwMode="auto">
            <a:xfrm>
              <a:off x="4813300" y="2057400"/>
              <a:ext cx="1588" cy="2571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" name="AutoShape 3"/>
            <p:cNvCxnSpPr>
              <a:cxnSpLocks noChangeShapeType="1"/>
            </p:cNvCxnSpPr>
            <p:nvPr/>
          </p:nvCxnSpPr>
          <p:spPr bwMode="auto">
            <a:xfrm>
              <a:off x="4495800" y="2895600"/>
              <a:ext cx="0" cy="2571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1" name="AutoShape 2"/>
            <p:cNvCxnSpPr>
              <a:cxnSpLocks noChangeShapeType="1"/>
            </p:cNvCxnSpPr>
            <p:nvPr/>
          </p:nvCxnSpPr>
          <p:spPr bwMode="auto">
            <a:xfrm>
              <a:off x="4637088" y="2895600"/>
              <a:ext cx="1587" cy="2571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7" name="Rectangle 3"/>
          <p:cNvSpPr txBox="1">
            <a:spLocks noChangeArrowheads="1"/>
          </p:cNvSpPr>
          <p:nvPr/>
        </p:nvSpPr>
        <p:spPr bwMode="auto">
          <a:xfrm>
            <a:off x="990600" y="5867400"/>
            <a:ext cx="6934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sz="2400">
                <a:latin typeface="Tahoma" pitchFamily="34" charset="0"/>
                <a:cs typeface="Tahoma" pitchFamily="34" charset="0"/>
              </a:rPr>
              <a:t>Ví dụ: </a:t>
            </a:r>
            <a:r>
              <a:rPr lang="en-US" sz="2400" i="1">
                <a:latin typeface="Cambria" pitchFamily="18" charset="0"/>
                <a:cs typeface="Tahoma" pitchFamily="34" charset="0"/>
              </a:rPr>
              <a:t>X</a:t>
            </a:r>
            <a:r>
              <a:rPr lang="en-US" sz="2400">
                <a:latin typeface="Cambria" pitchFamily="18" charset="0"/>
                <a:cs typeface="Tahoma" pitchFamily="34" charset="0"/>
              </a:rPr>
              <a:t> = 101010</a:t>
            </a:r>
            <a:r>
              <a:rPr lang="en-US" sz="2400">
                <a:latin typeface="Tahoma" pitchFamily="34" charset="0"/>
                <a:cs typeface="Tahoma" pitchFamily="34" charset="0"/>
              </a:rPr>
              <a:t> </a:t>
            </a:r>
            <a:r>
              <a:rPr lang="en-US" sz="2400">
                <a:latin typeface="Tahoma" pitchFamily="34" charset="0"/>
                <a:cs typeface="Tahoma" pitchFamily="34" charset="0"/>
                <a:sym typeface="Symbol"/>
              </a:rPr>
              <a:t></a:t>
            </a:r>
            <a:r>
              <a:rPr lang="en-US" sz="2400">
                <a:latin typeface="Tahoma" pitchFamily="34" charset="0"/>
                <a:cs typeface="Tahoma" pitchFamily="34" charset="0"/>
              </a:rPr>
              <a:t>  </a:t>
            </a:r>
            <a:r>
              <a:rPr lang="en-US" sz="2400" i="1">
                <a:latin typeface="Cambria" pitchFamily="18" charset="0"/>
                <a:cs typeface="Tahoma" pitchFamily="34" charset="0"/>
              </a:rPr>
              <a:t>S-box</a:t>
            </a:r>
            <a:r>
              <a:rPr lang="en-US" sz="2400">
                <a:latin typeface="Tahoma" pitchFamily="34" charset="0"/>
                <a:cs typeface="Tahoma" pitchFamily="34" charset="0"/>
              </a:rPr>
              <a:t>(</a:t>
            </a:r>
            <a:r>
              <a:rPr lang="en-US" sz="2400" i="1">
                <a:latin typeface="Cambria" pitchFamily="18" charset="0"/>
                <a:cs typeface="Tahoma" pitchFamily="34" charset="0"/>
              </a:rPr>
              <a:t>X</a:t>
            </a:r>
            <a:r>
              <a:rPr lang="en-US" sz="2400">
                <a:latin typeface="Tahoma" pitchFamily="34" charset="0"/>
                <a:cs typeface="Tahoma" pitchFamily="34" charset="0"/>
              </a:rPr>
              <a:t>) = </a:t>
            </a:r>
            <a:r>
              <a:rPr lang="en-US" sz="2400">
                <a:latin typeface="Cambria" pitchFamily="18" charset="0"/>
                <a:cs typeface="Tahoma" pitchFamily="34" charset="0"/>
              </a:rPr>
              <a:t>0110</a:t>
            </a:r>
            <a:r>
              <a:rPr lang="en-US" sz="2400">
                <a:latin typeface="Tahoma" pitchFamily="34" charset="0"/>
                <a:cs typeface="Tahoma" pitchFamily="34" charset="0"/>
              </a:rPr>
              <a:t>.</a:t>
            </a:r>
          </a:p>
          <a:p>
            <a:pPr indent="-457200">
              <a:lnSpc>
                <a:spcPct val="120000"/>
              </a:lnSpc>
              <a:defRPr/>
            </a:pPr>
            <a:endParaRPr lang="en-US" sz="240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2550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5200"/>
            <a:ext cx="91440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92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B352B-4F3F-4D0C-B349-159B81B9D94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235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56" name="Rectangle 5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33" name="Rectangle 3"/>
          <p:cNvSpPr txBox="1">
            <a:spLocks noChangeArrowheads="1"/>
          </p:cNvSpPr>
          <p:nvPr/>
        </p:nvSpPr>
        <p:spPr bwMode="auto">
          <a:xfrm>
            <a:off x="685800" y="1219200"/>
            <a:ext cx="7924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indent="-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indent="-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 sz="2400"/>
              <a:t>Hàm </a:t>
            </a:r>
            <a:r>
              <a:rPr lang="en-US" sz="2600" i="1">
                <a:latin typeface="Cambria" pitchFamily="18" charset="0"/>
              </a:rPr>
              <a:t>P-box</a:t>
            </a:r>
            <a:r>
              <a:rPr lang="en-US" sz="2600"/>
              <a:t>:   </a:t>
            </a:r>
            <a:r>
              <a:rPr lang="en-US" sz="2600" i="1">
                <a:latin typeface="Cambria" pitchFamily="18" charset="0"/>
              </a:rPr>
              <a:t>b</a:t>
            </a:r>
            <a:r>
              <a:rPr lang="en-US" sz="2600" baseline="-25000">
                <a:latin typeface="Cambria" pitchFamily="18" charset="0"/>
              </a:rPr>
              <a:t>0</a:t>
            </a:r>
            <a:r>
              <a:rPr lang="en-US" sz="2600" i="1">
                <a:latin typeface="Cambria" pitchFamily="18" charset="0"/>
              </a:rPr>
              <a:t>b</a:t>
            </a:r>
            <a:r>
              <a:rPr lang="en-US" sz="2600" baseline="-25000">
                <a:latin typeface="Cambria" pitchFamily="18" charset="0"/>
              </a:rPr>
              <a:t>1</a:t>
            </a:r>
            <a:r>
              <a:rPr lang="en-US" sz="2600" i="1">
                <a:latin typeface="Cambria" pitchFamily="18" charset="0"/>
              </a:rPr>
              <a:t>b</a:t>
            </a:r>
            <a:r>
              <a:rPr lang="en-US" sz="2600" baseline="-25000">
                <a:latin typeface="Cambria" pitchFamily="18" charset="0"/>
              </a:rPr>
              <a:t>2</a:t>
            </a:r>
            <a:r>
              <a:rPr lang="en-US" sz="2600" i="1">
                <a:latin typeface="Cambria" pitchFamily="18" charset="0"/>
              </a:rPr>
              <a:t>b</a:t>
            </a:r>
            <a:r>
              <a:rPr lang="en-US" sz="2600" baseline="-25000">
                <a:latin typeface="Cambria" pitchFamily="18" charset="0"/>
              </a:rPr>
              <a:t>3</a:t>
            </a:r>
            <a:r>
              <a:rPr lang="en-US" sz="2600">
                <a:latin typeface="Cambria" pitchFamily="18" charset="0"/>
              </a:rPr>
              <a:t>  </a:t>
            </a:r>
            <a:r>
              <a:rPr lang="en-US" sz="2600">
                <a:latin typeface="Cambria" pitchFamily="18" charset="0"/>
                <a:sym typeface="Symbol" pitchFamily="18" charset="2"/>
              </a:rPr>
              <a:t></a:t>
            </a:r>
            <a:r>
              <a:rPr lang="en-US" sz="2600">
                <a:latin typeface="Cambria" pitchFamily="18" charset="0"/>
              </a:rPr>
              <a:t>  </a:t>
            </a:r>
            <a:r>
              <a:rPr lang="en-US" sz="2600" i="1">
                <a:latin typeface="Cambria" pitchFamily="18" charset="0"/>
              </a:rPr>
              <a:t>b</a:t>
            </a:r>
            <a:r>
              <a:rPr lang="en-US" sz="2600" baseline="-25000">
                <a:latin typeface="Cambria" pitchFamily="18" charset="0"/>
              </a:rPr>
              <a:t>2</a:t>
            </a:r>
            <a:r>
              <a:rPr lang="en-US" sz="2600" i="1">
                <a:latin typeface="Cambria" pitchFamily="18" charset="0"/>
              </a:rPr>
              <a:t>b</a:t>
            </a:r>
            <a:r>
              <a:rPr lang="en-US" sz="2600" baseline="-25000">
                <a:latin typeface="Cambria" pitchFamily="18" charset="0"/>
              </a:rPr>
              <a:t>0</a:t>
            </a:r>
            <a:r>
              <a:rPr lang="en-US" sz="2600" i="1">
                <a:latin typeface="Cambria" pitchFamily="18" charset="0"/>
              </a:rPr>
              <a:t>b</a:t>
            </a:r>
            <a:r>
              <a:rPr lang="en-US" sz="2600" baseline="-25000">
                <a:latin typeface="Cambria" pitchFamily="18" charset="0"/>
              </a:rPr>
              <a:t>3</a:t>
            </a:r>
            <a:r>
              <a:rPr lang="en-US" sz="2600" i="1">
                <a:latin typeface="Cambria" pitchFamily="18" charset="0"/>
              </a:rPr>
              <a:t>b</a:t>
            </a:r>
            <a:r>
              <a:rPr lang="en-US" sz="2600" baseline="-25000">
                <a:latin typeface="Cambria" pitchFamily="18" charset="0"/>
              </a:rPr>
              <a:t>1</a:t>
            </a:r>
            <a:r>
              <a:rPr lang="en-US" sz="2600">
                <a:latin typeface="Tahoma" pitchFamily="34" charset="0"/>
                <a:cs typeface="Tahoma" pitchFamily="34" charset="0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u="sng" smtClean="0">
                <a:latin typeface="Tahoma" pitchFamily="34" charset="0"/>
                <a:cs typeface="Tahoma" pitchFamily="34" charset="0"/>
              </a:rPr>
              <a:t>Sinh </a:t>
            </a:r>
            <a:r>
              <a:rPr lang="en-US" sz="2400" u="sng">
                <a:latin typeface="Tahoma" pitchFamily="34" charset="0"/>
                <a:cs typeface="Tahoma" pitchFamily="34" charset="0"/>
              </a:rPr>
              <a:t>khóa con: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sz="2400">
                <a:latin typeface="Tahoma" pitchFamily="34" charset="0"/>
                <a:cs typeface="Tahoma" pitchFamily="34" charset="0"/>
              </a:rPr>
              <a:t>Hàm </a:t>
            </a:r>
            <a:r>
              <a:rPr lang="en-US" sz="2400" i="1">
                <a:latin typeface="Cambria" pitchFamily="18" charset="0"/>
              </a:rPr>
              <a:t>LeftShift: </a:t>
            </a:r>
            <a:r>
              <a:rPr lang="en-US" sz="2400">
                <a:latin typeface="Tahoma" pitchFamily="34" charset="0"/>
                <a:cs typeface="Tahoma" pitchFamily="34" charset="0"/>
              </a:rPr>
              <a:t>dịch vòng trái 4 bít đầu vào</a:t>
            </a:r>
          </a:p>
          <a:p>
            <a:pPr lvl="2" eaLnBrk="1" hangingPunct="1">
              <a:lnSpc>
                <a:spcPct val="120000"/>
              </a:lnSpc>
              <a:buFont typeface="Courier New" pitchFamily="49" charset="0"/>
              <a:buChar char="o"/>
            </a:pPr>
            <a:r>
              <a:rPr lang="en-US" sz="2400" i="1">
                <a:latin typeface="Cambria" pitchFamily="18" charset="0"/>
                <a:cs typeface="Tahoma" pitchFamily="34" charset="0"/>
              </a:rPr>
              <a:t>K</a:t>
            </a:r>
            <a:r>
              <a:rPr lang="en-US" sz="2400">
                <a:latin typeface="Cambria" pitchFamily="18" charset="0"/>
                <a:cs typeface="Tahoma" pitchFamily="34" charset="0"/>
              </a:rPr>
              <a:t> </a:t>
            </a:r>
            <a:r>
              <a:rPr lang="en-US" sz="2400">
                <a:latin typeface="Cambria" pitchFamily="18" charset="0"/>
                <a:sym typeface="Symbol" pitchFamily="18" charset="2"/>
              </a:rPr>
              <a:t> </a:t>
            </a:r>
            <a:r>
              <a:rPr lang="en-US" sz="2400" i="1">
                <a:latin typeface="Cambria" pitchFamily="18" charset="0"/>
                <a:cs typeface="Tahoma" pitchFamily="34" charset="0"/>
              </a:rPr>
              <a:t>K</a:t>
            </a:r>
            <a:r>
              <a:rPr lang="en-US" sz="2400" baseline="-25000">
                <a:latin typeface="Cambria" pitchFamily="18" charset="0"/>
                <a:cs typeface="Tahoma" pitchFamily="34" charset="0"/>
              </a:rPr>
              <a:t>1</a:t>
            </a:r>
            <a:r>
              <a:rPr lang="en-US" sz="2400">
                <a:latin typeface="Tahoma" pitchFamily="34" charset="0"/>
                <a:cs typeface="Tahoma" pitchFamily="34" charset="0"/>
              </a:rPr>
              <a:t>: dịch vòng trái 1 bít</a:t>
            </a:r>
          </a:p>
          <a:p>
            <a:pPr lvl="2" eaLnBrk="1" hangingPunct="1">
              <a:lnSpc>
                <a:spcPct val="120000"/>
              </a:lnSpc>
              <a:buFont typeface="Courier New" pitchFamily="49" charset="0"/>
              <a:buChar char="o"/>
            </a:pPr>
            <a:r>
              <a:rPr lang="en-US" sz="2400" i="1">
                <a:latin typeface="Cambria" pitchFamily="18" charset="0"/>
                <a:cs typeface="Tahoma" pitchFamily="34" charset="0"/>
              </a:rPr>
              <a:t>K</a:t>
            </a:r>
            <a:r>
              <a:rPr lang="en-US" sz="2400" baseline="-25000">
                <a:latin typeface="Cambria" pitchFamily="18" charset="0"/>
                <a:cs typeface="Tahoma" pitchFamily="34" charset="0"/>
              </a:rPr>
              <a:t>1</a:t>
            </a:r>
            <a:r>
              <a:rPr lang="en-US" sz="2400">
                <a:latin typeface="Cambria" pitchFamily="18" charset="0"/>
                <a:cs typeface="Tahoma" pitchFamily="34" charset="0"/>
              </a:rPr>
              <a:t> </a:t>
            </a:r>
            <a:r>
              <a:rPr lang="en-US" sz="2400">
                <a:latin typeface="Cambria" pitchFamily="18" charset="0"/>
                <a:sym typeface="Symbol" pitchFamily="18" charset="2"/>
              </a:rPr>
              <a:t> </a:t>
            </a:r>
            <a:r>
              <a:rPr lang="en-US" sz="2400" i="1">
                <a:latin typeface="Cambria" pitchFamily="18" charset="0"/>
                <a:cs typeface="Tahoma" pitchFamily="34" charset="0"/>
              </a:rPr>
              <a:t>K</a:t>
            </a:r>
            <a:r>
              <a:rPr lang="en-US" sz="2400" baseline="-25000">
                <a:latin typeface="Cambria" pitchFamily="18" charset="0"/>
                <a:cs typeface="Tahoma" pitchFamily="34" charset="0"/>
              </a:rPr>
              <a:t>2</a:t>
            </a:r>
            <a:r>
              <a:rPr lang="en-US" sz="2400">
                <a:latin typeface="Tahoma" pitchFamily="34" charset="0"/>
                <a:cs typeface="Tahoma" pitchFamily="34" charset="0"/>
              </a:rPr>
              <a:t>: dịch vòng trái 2 bít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sz="2400">
                <a:latin typeface="Tahoma" pitchFamily="34" charset="0"/>
                <a:cs typeface="Tahoma" pitchFamily="34" charset="0"/>
              </a:rPr>
              <a:t>Hàm </a:t>
            </a:r>
            <a:r>
              <a:rPr lang="en-US" sz="2400" i="1">
                <a:latin typeface="Cambria" pitchFamily="18" charset="0"/>
              </a:rPr>
              <a:t>Compress</a:t>
            </a:r>
            <a:r>
              <a:rPr lang="en-US" sz="2400" i="1"/>
              <a:t>:   </a:t>
            </a:r>
            <a:r>
              <a:rPr lang="en-US" sz="2400"/>
              <a:t>nén 8 bít thành 6 bít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i="1">
                <a:latin typeface="Cambria" pitchFamily="18" charset="0"/>
              </a:rPr>
              <a:t>		k</a:t>
            </a:r>
            <a:r>
              <a:rPr lang="en-US" sz="2400" baseline="-25000">
                <a:latin typeface="Cambria" pitchFamily="18" charset="0"/>
              </a:rPr>
              <a:t>0</a:t>
            </a:r>
            <a:r>
              <a:rPr lang="en-US" sz="2400" i="1">
                <a:latin typeface="Cambria" pitchFamily="18" charset="0"/>
              </a:rPr>
              <a:t>k</a:t>
            </a:r>
            <a:r>
              <a:rPr lang="en-US" sz="2400" baseline="-25000">
                <a:latin typeface="Cambria" pitchFamily="18" charset="0"/>
              </a:rPr>
              <a:t>1</a:t>
            </a:r>
            <a:r>
              <a:rPr lang="en-US" sz="2400" i="1">
                <a:latin typeface="Cambria" pitchFamily="18" charset="0"/>
              </a:rPr>
              <a:t>k</a:t>
            </a:r>
            <a:r>
              <a:rPr lang="en-US" sz="2400" baseline="-25000">
                <a:latin typeface="Cambria" pitchFamily="18" charset="0"/>
              </a:rPr>
              <a:t>2</a:t>
            </a:r>
            <a:r>
              <a:rPr lang="en-US" sz="2400" i="1">
                <a:latin typeface="Cambria" pitchFamily="18" charset="0"/>
              </a:rPr>
              <a:t>k</a:t>
            </a:r>
            <a:r>
              <a:rPr lang="en-US" sz="2400" baseline="-25000">
                <a:latin typeface="Cambria" pitchFamily="18" charset="0"/>
              </a:rPr>
              <a:t>3</a:t>
            </a:r>
            <a:r>
              <a:rPr lang="en-US" sz="2400" i="1">
                <a:latin typeface="Cambria" pitchFamily="18" charset="0"/>
              </a:rPr>
              <a:t>k</a:t>
            </a:r>
            <a:r>
              <a:rPr lang="en-US" sz="2400" baseline="-25000">
                <a:latin typeface="Cambria" pitchFamily="18" charset="0"/>
              </a:rPr>
              <a:t>4</a:t>
            </a:r>
            <a:r>
              <a:rPr lang="en-US" sz="2400" i="1">
                <a:latin typeface="Cambria" pitchFamily="18" charset="0"/>
              </a:rPr>
              <a:t>k</a:t>
            </a:r>
            <a:r>
              <a:rPr lang="en-US" sz="2400" baseline="-25000">
                <a:latin typeface="Cambria" pitchFamily="18" charset="0"/>
              </a:rPr>
              <a:t>5</a:t>
            </a:r>
            <a:r>
              <a:rPr lang="en-US" sz="2400" i="1">
                <a:latin typeface="Cambria" pitchFamily="18" charset="0"/>
              </a:rPr>
              <a:t>k</a:t>
            </a:r>
            <a:r>
              <a:rPr lang="en-US" sz="2400" baseline="-25000">
                <a:latin typeface="Cambria" pitchFamily="18" charset="0"/>
              </a:rPr>
              <a:t>6</a:t>
            </a:r>
            <a:r>
              <a:rPr lang="en-US" sz="2400" i="1">
                <a:latin typeface="Cambria" pitchFamily="18" charset="0"/>
              </a:rPr>
              <a:t>k</a:t>
            </a:r>
            <a:r>
              <a:rPr lang="en-US" sz="2400" baseline="-25000">
                <a:latin typeface="Cambria" pitchFamily="18" charset="0"/>
              </a:rPr>
              <a:t>7 </a:t>
            </a:r>
            <a:r>
              <a:rPr lang="en-US" sz="2400">
                <a:latin typeface="Cambria" pitchFamily="18" charset="0"/>
                <a:sym typeface="Symbol" pitchFamily="18" charset="2"/>
              </a:rPr>
              <a:t></a:t>
            </a:r>
            <a:r>
              <a:rPr lang="en-US" sz="2400">
                <a:latin typeface="Cambria" pitchFamily="18" charset="0"/>
              </a:rPr>
              <a:t> </a:t>
            </a:r>
            <a:r>
              <a:rPr lang="en-US" sz="2400" i="1">
                <a:latin typeface="Cambria" pitchFamily="18" charset="0"/>
              </a:rPr>
              <a:t>k</a:t>
            </a:r>
            <a:r>
              <a:rPr lang="en-US" sz="2400" baseline="-25000">
                <a:latin typeface="Cambria" pitchFamily="18" charset="0"/>
              </a:rPr>
              <a:t>5</a:t>
            </a:r>
            <a:r>
              <a:rPr lang="en-US" sz="2400" i="1">
                <a:latin typeface="Cambria" pitchFamily="18" charset="0"/>
              </a:rPr>
              <a:t>k</a:t>
            </a:r>
            <a:r>
              <a:rPr lang="en-US" sz="2400" baseline="-25000">
                <a:latin typeface="Cambria" pitchFamily="18" charset="0"/>
              </a:rPr>
              <a:t>1</a:t>
            </a:r>
            <a:r>
              <a:rPr lang="en-US" sz="2400" i="1">
                <a:latin typeface="Cambria" pitchFamily="18" charset="0"/>
              </a:rPr>
              <a:t>k</a:t>
            </a:r>
            <a:r>
              <a:rPr lang="en-US" sz="2400" baseline="-25000">
                <a:latin typeface="Cambria" pitchFamily="18" charset="0"/>
              </a:rPr>
              <a:t>3</a:t>
            </a:r>
            <a:r>
              <a:rPr lang="en-US" sz="2400" i="1">
                <a:latin typeface="Cambria" pitchFamily="18" charset="0"/>
              </a:rPr>
              <a:t>k</a:t>
            </a:r>
            <a:r>
              <a:rPr lang="en-US" sz="2400" baseline="-25000">
                <a:latin typeface="Cambria" pitchFamily="18" charset="0"/>
              </a:rPr>
              <a:t>2</a:t>
            </a:r>
            <a:r>
              <a:rPr lang="en-US" sz="2400" i="1">
                <a:latin typeface="Cambria" pitchFamily="18" charset="0"/>
              </a:rPr>
              <a:t>k</a:t>
            </a:r>
            <a:r>
              <a:rPr lang="en-US" sz="2400" baseline="-25000">
                <a:latin typeface="Cambria" pitchFamily="18" charset="0"/>
              </a:rPr>
              <a:t>7</a:t>
            </a:r>
            <a:r>
              <a:rPr lang="en-US" sz="2400" i="1">
                <a:latin typeface="Cambria" pitchFamily="18" charset="0"/>
              </a:rPr>
              <a:t>k</a:t>
            </a:r>
            <a:r>
              <a:rPr lang="en-US" sz="2400" baseline="-25000">
                <a:latin typeface="Cambria" pitchFamily="18" charset="0"/>
              </a:rPr>
              <a:t>0</a:t>
            </a:r>
          </a:p>
          <a:p>
            <a:pPr lvl="1" eaLnBrk="1" hangingPunct="1">
              <a:lnSpc>
                <a:spcPct val="120000"/>
              </a:lnSpc>
            </a:pPr>
            <a:endParaRPr lang="en-US" sz="4000" u="sng" baseline="-25000">
              <a:latin typeface="Cambria" pitchFamily="18" charset="0"/>
              <a:cs typeface="Tahoma" pitchFamily="34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sz="2400" u="sng">
                <a:latin typeface="Tahoma" pitchFamily="34" charset="0"/>
                <a:cs typeface="Tahoma" pitchFamily="34" charset="0"/>
              </a:rPr>
              <a:t>Ví dụ</a:t>
            </a:r>
            <a:r>
              <a:rPr lang="en-US" sz="2400">
                <a:latin typeface="Tahoma" pitchFamily="34" charset="0"/>
                <a:cs typeface="Tahoma" pitchFamily="34" charset="0"/>
              </a:rPr>
              <a:t>: mã hóa bản rõ </a:t>
            </a:r>
            <a:r>
              <a:rPr lang="en-US" sz="2600" i="1">
                <a:latin typeface="Cambria" pitchFamily="18" charset="0"/>
                <a:cs typeface="Tahoma" pitchFamily="34" charset="0"/>
              </a:rPr>
              <a:t>P</a:t>
            </a:r>
            <a:r>
              <a:rPr lang="en-US" sz="2600">
                <a:latin typeface="Cambria" pitchFamily="18" charset="0"/>
                <a:cs typeface="Tahoma" pitchFamily="34" charset="0"/>
              </a:rPr>
              <a:t> = 00011011</a:t>
            </a:r>
            <a:r>
              <a:rPr lang="en-US" sz="2400">
                <a:latin typeface="Tahoma" pitchFamily="34" charset="0"/>
                <a:cs typeface="Tahoma" pitchFamily="34" charset="0"/>
              </a:rPr>
              <a:t>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>
                <a:latin typeface="Tahoma" pitchFamily="34" charset="0"/>
                <a:cs typeface="Tahoma" pitchFamily="34" charset="0"/>
              </a:rPr>
              <a:t>		khóa </a:t>
            </a:r>
            <a:r>
              <a:rPr lang="en-US" sz="2600" i="1">
                <a:latin typeface="Cambria" pitchFamily="18" charset="0"/>
                <a:cs typeface="Tahoma" pitchFamily="34" charset="0"/>
              </a:rPr>
              <a:t>K</a:t>
            </a:r>
            <a:r>
              <a:rPr lang="en-US" sz="2600">
                <a:latin typeface="Cambria" pitchFamily="18" charset="0"/>
                <a:cs typeface="Tahoma" pitchFamily="34" charset="0"/>
              </a:rPr>
              <a:t> = 11100100</a:t>
            </a:r>
          </a:p>
          <a:p>
            <a:pPr lvl="1" eaLnBrk="1" hangingPunct="1">
              <a:lnSpc>
                <a:spcPct val="120000"/>
              </a:lnSpc>
            </a:pPr>
            <a:endParaRPr lang="en-US" sz="2400" u="sng">
              <a:latin typeface="Cambria" pitchFamily="18" charset="0"/>
              <a:cs typeface="Tahoma" pitchFamily="34" charset="0"/>
            </a:endParaRPr>
          </a:p>
        </p:txBody>
      </p:sp>
      <p:sp>
        <p:nvSpPr>
          <p:cNvPr id="23558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9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Mã DES: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Là mã Feistel gồm 16 vòng. </a:t>
            </a:r>
          </a:p>
          <a:p>
            <a:r>
              <a:rPr lang="vi-VN"/>
              <a:t>Kích thước của khối là 64 bít</a:t>
            </a:r>
          </a:p>
          <a:p>
            <a:r>
              <a:rPr lang="vi-VN"/>
              <a:t>Kích thước khóa là 56 bít</a:t>
            </a:r>
          </a:p>
          <a:p>
            <a:r>
              <a:rPr lang="vi-VN"/>
              <a:t>Mỗi vòng của DES dùng khóa con có kích thước 48 bít được trích ra từ khóa chính.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Nha Trang University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53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2D079-1CAC-484C-A358-39A7B5CBD576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5603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4" name="Rectangle 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5" name="AutoShape 52"/>
          <p:cNvSpPr>
            <a:spLocks noChangeArrowheads="1"/>
          </p:cNvSpPr>
          <p:nvPr/>
        </p:nvSpPr>
        <p:spPr bwMode="auto">
          <a:xfrm>
            <a:off x="722313" y="979488"/>
            <a:ext cx="2351087" cy="355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/>
          <a:lstStyle/>
          <a:p>
            <a:pPr algn="ctr" eaLnBrk="0" hangingPunct="0"/>
            <a:r>
              <a:rPr lang="en-US">
                <a:latin typeface="Calibri" pitchFamily="34" charset="0"/>
                <a:cs typeface="Times New Roman" pitchFamily="18" charset="0"/>
              </a:rPr>
              <a:t>Hoán v</a:t>
            </a:r>
            <a:r>
              <a:rPr lang="en-US">
                <a:ea typeface="Times New Roman" pitchFamily="18" charset="0"/>
                <a:cs typeface="Arial" charset="0"/>
              </a:rPr>
              <a:t>ị</a:t>
            </a:r>
            <a:r>
              <a:rPr lang="en-US">
                <a:latin typeface="Calibri" pitchFamily="34" charset="0"/>
                <a:cs typeface="Times New Roman" pitchFamily="18" charset="0"/>
              </a:rPr>
              <a:t> kh</a:t>
            </a:r>
            <a:r>
              <a:rPr lang="en-US">
                <a:latin typeface="Tahoma" pitchFamily="34" charset="0"/>
                <a:cs typeface="Times New Roman" pitchFamily="18" charset="0"/>
              </a:rPr>
              <a:t>ở</a:t>
            </a:r>
            <a:r>
              <a:rPr lang="en-US">
                <a:latin typeface="Calibri" pitchFamily="34" charset="0"/>
                <a:cs typeface="Times New Roman" pitchFamily="18" charset="0"/>
              </a:rPr>
              <a:t>i t</a:t>
            </a:r>
            <a:r>
              <a:rPr lang="en-US">
                <a:latin typeface="Tahoma" pitchFamily="34" charset="0"/>
                <a:cs typeface="Times New Roman" pitchFamily="18" charset="0"/>
              </a:rPr>
              <a:t>ạ</a:t>
            </a:r>
            <a:r>
              <a:rPr lang="en-US">
                <a:latin typeface="Calibri" pitchFamily="34" charset="0"/>
                <a:cs typeface="Times New Roman" pitchFamily="18" charset="0"/>
              </a:rPr>
              <a:t>o</a:t>
            </a:r>
            <a:endParaRPr lang="en-US"/>
          </a:p>
        </p:txBody>
      </p:sp>
      <p:cxnSp>
        <p:nvCxnSpPr>
          <p:cNvPr id="25606" name="AutoShape 51"/>
          <p:cNvCxnSpPr>
            <a:cxnSpLocks noChangeShapeType="1"/>
          </p:cNvCxnSpPr>
          <p:nvPr/>
        </p:nvCxnSpPr>
        <p:spPr bwMode="auto">
          <a:xfrm>
            <a:off x="1898650" y="695325"/>
            <a:ext cx="0" cy="2841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7" name="AutoShape 50"/>
          <p:cNvSpPr>
            <a:spLocks noChangeArrowheads="1"/>
          </p:cNvSpPr>
          <p:nvPr/>
        </p:nvSpPr>
        <p:spPr bwMode="auto">
          <a:xfrm>
            <a:off x="927100" y="304800"/>
            <a:ext cx="1971675" cy="4270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000" tIns="18000" rIns="18000" bIns="18000"/>
          <a:lstStyle/>
          <a:p>
            <a:pPr algn="ctr" eaLnBrk="0" hangingPunct="0"/>
            <a:r>
              <a:rPr lang="en-US">
                <a:latin typeface="Calibri" pitchFamily="34" charset="0"/>
                <a:cs typeface="Times New Roman" pitchFamily="18" charset="0"/>
              </a:rPr>
              <a:t>B</a:t>
            </a:r>
            <a:r>
              <a:rPr lang="en-US">
                <a:latin typeface="Tahoma" pitchFamily="34" charset="0"/>
                <a:ea typeface="Times New Roman" pitchFamily="18" charset="0"/>
                <a:cs typeface="Tahoma" pitchFamily="34" charset="0"/>
              </a:rPr>
              <a:t>ả</a:t>
            </a:r>
            <a:r>
              <a:rPr lang="en-US">
                <a:latin typeface="Calibri" pitchFamily="34" charset="0"/>
                <a:cs typeface="Times New Roman" pitchFamily="18" charset="0"/>
              </a:rPr>
              <a:t>n rõ 64 bít</a:t>
            </a:r>
            <a:endParaRPr lang="en-US"/>
          </a:p>
        </p:txBody>
      </p:sp>
      <p:cxnSp>
        <p:nvCxnSpPr>
          <p:cNvPr id="25608" name="AutoShape 49"/>
          <p:cNvCxnSpPr>
            <a:cxnSpLocks noChangeShapeType="1"/>
          </p:cNvCxnSpPr>
          <p:nvPr/>
        </p:nvCxnSpPr>
        <p:spPr bwMode="auto">
          <a:xfrm>
            <a:off x="1898650" y="1335088"/>
            <a:ext cx="1588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9" name="AutoShape 48"/>
          <p:cNvSpPr>
            <a:spLocks noChangeArrowheads="1"/>
          </p:cNvSpPr>
          <p:nvPr/>
        </p:nvSpPr>
        <p:spPr bwMode="auto">
          <a:xfrm>
            <a:off x="1565275" y="3055938"/>
            <a:ext cx="695325" cy="42703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000" tIns="18000" rIns="18000" bIns="18000"/>
          <a:lstStyle/>
          <a:p>
            <a:pPr algn="ctr" eaLnBrk="0" hangingPunct="0"/>
            <a:r>
              <a:rPr lang="en-US">
                <a:latin typeface="Calibri" pitchFamily="34" charset="0"/>
                <a:cs typeface="Times New Roman" pitchFamily="18" charset="0"/>
              </a:rPr>
              <a:t>….</a:t>
            </a:r>
            <a:endParaRPr lang="en-US"/>
          </a:p>
        </p:txBody>
      </p:sp>
      <p:sp>
        <p:nvSpPr>
          <p:cNvPr id="25610" name="AutoShape 47"/>
          <p:cNvSpPr>
            <a:spLocks noChangeArrowheads="1"/>
          </p:cNvSpPr>
          <p:nvPr/>
        </p:nvSpPr>
        <p:spPr bwMode="auto">
          <a:xfrm>
            <a:off x="722313" y="1716088"/>
            <a:ext cx="2351087" cy="355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/>
          <a:lstStyle/>
          <a:p>
            <a:pPr algn="ctr" eaLnBrk="0" hangingPunct="0"/>
            <a:r>
              <a:rPr lang="en-US">
                <a:latin typeface="Calibri" pitchFamily="34" charset="0"/>
                <a:cs typeface="Times New Roman" pitchFamily="18" charset="0"/>
              </a:rPr>
              <a:t>Vòng 1</a:t>
            </a:r>
            <a:endParaRPr lang="en-US"/>
          </a:p>
        </p:txBody>
      </p:sp>
      <p:sp>
        <p:nvSpPr>
          <p:cNvPr id="25611" name="AutoShape 46"/>
          <p:cNvSpPr>
            <a:spLocks noChangeArrowheads="1"/>
          </p:cNvSpPr>
          <p:nvPr/>
        </p:nvSpPr>
        <p:spPr bwMode="auto">
          <a:xfrm>
            <a:off x="1820863" y="1285875"/>
            <a:ext cx="538162" cy="34448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000" tIns="18000" rIns="18000" bIns="18000"/>
          <a:lstStyle/>
          <a:p>
            <a:pPr algn="ctr" eaLnBrk="0" hangingPunct="0"/>
            <a:r>
              <a:rPr lang="en-US">
                <a:latin typeface="Calibri" pitchFamily="34" charset="0"/>
                <a:cs typeface="Times New Roman" pitchFamily="18" charset="0"/>
              </a:rPr>
              <a:t>64</a:t>
            </a:r>
            <a:endParaRPr lang="en-US"/>
          </a:p>
        </p:txBody>
      </p:sp>
      <p:cxnSp>
        <p:nvCxnSpPr>
          <p:cNvPr id="25612" name="AutoShape 45"/>
          <p:cNvCxnSpPr>
            <a:cxnSpLocks noChangeShapeType="1"/>
          </p:cNvCxnSpPr>
          <p:nvPr/>
        </p:nvCxnSpPr>
        <p:spPr bwMode="auto">
          <a:xfrm>
            <a:off x="1898650" y="2071688"/>
            <a:ext cx="1588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3" name="AutoShape 44"/>
          <p:cNvSpPr>
            <a:spLocks noChangeArrowheads="1"/>
          </p:cNvSpPr>
          <p:nvPr/>
        </p:nvSpPr>
        <p:spPr bwMode="auto">
          <a:xfrm>
            <a:off x="722313" y="2452688"/>
            <a:ext cx="2351087" cy="355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/>
          <a:lstStyle/>
          <a:p>
            <a:pPr algn="ctr" eaLnBrk="0" hangingPunct="0"/>
            <a:r>
              <a:rPr lang="en-US">
                <a:latin typeface="Calibri" pitchFamily="34" charset="0"/>
                <a:cs typeface="Times New Roman" pitchFamily="18" charset="0"/>
              </a:rPr>
              <a:t>Vòng 2</a:t>
            </a:r>
            <a:endParaRPr lang="en-US"/>
          </a:p>
        </p:txBody>
      </p:sp>
      <p:sp>
        <p:nvSpPr>
          <p:cNvPr id="25614" name="AutoShape 43"/>
          <p:cNvSpPr>
            <a:spLocks noChangeArrowheads="1"/>
          </p:cNvSpPr>
          <p:nvPr/>
        </p:nvSpPr>
        <p:spPr bwMode="auto">
          <a:xfrm>
            <a:off x="1820863" y="2022475"/>
            <a:ext cx="538162" cy="34448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000" tIns="18000" rIns="18000" bIns="18000"/>
          <a:lstStyle/>
          <a:p>
            <a:pPr algn="ctr" eaLnBrk="0" hangingPunct="0"/>
            <a:r>
              <a:rPr lang="en-US">
                <a:latin typeface="Calibri" pitchFamily="34" charset="0"/>
                <a:cs typeface="Times New Roman" pitchFamily="18" charset="0"/>
              </a:rPr>
              <a:t>64</a:t>
            </a:r>
            <a:endParaRPr lang="en-US"/>
          </a:p>
        </p:txBody>
      </p:sp>
      <p:cxnSp>
        <p:nvCxnSpPr>
          <p:cNvPr id="25615" name="AutoShape 42"/>
          <p:cNvCxnSpPr>
            <a:cxnSpLocks noChangeShapeType="1"/>
          </p:cNvCxnSpPr>
          <p:nvPr/>
        </p:nvCxnSpPr>
        <p:spPr bwMode="auto">
          <a:xfrm>
            <a:off x="1900238" y="2808288"/>
            <a:ext cx="1587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6" name="AutoShape 41"/>
          <p:cNvSpPr>
            <a:spLocks noChangeArrowheads="1"/>
          </p:cNvSpPr>
          <p:nvPr/>
        </p:nvSpPr>
        <p:spPr bwMode="auto">
          <a:xfrm>
            <a:off x="722313" y="3863975"/>
            <a:ext cx="2351087" cy="355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/>
          <a:lstStyle/>
          <a:p>
            <a:pPr algn="ctr" eaLnBrk="0" hangingPunct="0"/>
            <a:r>
              <a:rPr lang="en-US">
                <a:latin typeface="Calibri" pitchFamily="34" charset="0"/>
                <a:cs typeface="Times New Roman" pitchFamily="18" charset="0"/>
              </a:rPr>
              <a:t>Vòng 16</a:t>
            </a:r>
            <a:endParaRPr lang="en-US"/>
          </a:p>
        </p:txBody>
      </p:sp>
      <p:cxnSp>
        <p:nvCxnSpPr>
          <p:cNvPr id="25617" name="AutoShape 40"/>
          <p:cNvCxnSpPr>
            <a:cxnSpLocks noChangeShapeType="1"/>
          </p:cNvCxnSpPr>
          <p:nvPr/>
        </p:nvCxnSpPr>
        <p:spPr bwMode="auto">
          <a:xfrm>
            <a:off x="1900238" y="4219575"/>
            <a:ext cx="1587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8" name="AutoShape 39"/>
          <p:cNvCxnSpPr>
            <a:cxnSpLocks noChangeShapeType="1"/>
          </p:cNvCxnSpPr>
          <p:nvPr/>
        </p:nvCxnSpPr>
        <p:spPr bwMode="auto">
          <a:xfrm>
            <a:off x="1901825" y="3482975"/>
            <a:ext cx="1588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9" name="AutoShape 38"/>
          <p:cNvSpPr>
            <a:spLocks noChangeArrowheads="1"/>
          </p:cNvSpPr>
          <p:nvPr/>
        </p:nvSpPr>
        <p:spPr bwMode="auto">
          <a:xfrm>
            <a:off x="722313" y="4600575"/>
            <a:ext cx="2351087" cy="355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18000" rIns="0" bIns="18000"/>
          <a:lstStyle/>
          <a:p>
            <a:pPr algn="ctr" eaLnBrk="0" hangingPunct="0"/>
            <a:r>
              <a:rPr lang="en-US">
                <a:latin typeface="Calibri" pitchFamily="34" charset="0"/>
                <a:cs typeface="Times New Roman" pitchFamily="18" charset="0"/>
              </a:rPr>
              <a:t>Đ</a:t>
            </a:r>
            <a:r>
              <a:rPr lang="en-US">
                <a:ea typeface="Times New Roman" pitchFamily="18" charset="0"/>
                <a:cs typeface="Arial" charset="0"/>
              </a:rPr>
              <a:t>ổ</a:t>
            </a:r>
            <a:r>
              <a:rPr lang="en-US">
                <a:latin typeface="Calibri" pitchFamily="34" charset="0"/>
                <a:cs typeface="Times New Roman" pitchFamily="18" charset="0"/>
              </a:rPr>
              <a:t>i 2 n</a:t>
            </a:r>
            <a:r>
              <a:rPr lang="en-US">
                <a:cs typeface="Times New Roman" pitchFamily="18" charset="0"/>
              </a:rPr>
              <a:t>ử</a:t>
            </a:r>
            <a:r>
              <a:rPr lang="en-US">
                <a:latin typeface="Calibri" pitchFamily="34" charset="0"/>
                <a:cs typeface="Times New Roman" pitchFamily="18" charset="0"/>
              </a:rPr>
              <a:t>a </a:t>
            </a:r>
            <a:r>
              <a:rPr lang="en-US">
                <a:latin typeface="Tahoma" pitchFamily="34" charset="0"/>
                <a:cs typeface="Times New Roman" pitchFamily="18" charset="0"/>
              </a:rPr>
              <a:t>đầu, cuối</a:t>
            </a:r>
            <a:endParaRPr lang="en-US"/>
          </a:p>
        </p:txBody>
      </p:sp>
      <p:cxnSp>
        <p:nvCxnSpPr>
          <p:cNvPr id="25620" name="AutoShape 37"/>
          <p:cNvCxnSpPr>
            <a:cxnSpLocks noChangeShapeType="1"/>
          </p:cNvCxnSpPr>
          <p:nvPr/>
        </p:nvCxnSpPr>
        <p:spPr bwMode="auto">
          <a:xfrm>
            <a:off x="1900238" y="4956175"/>
            <a:ext cx="1587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1" name="AutoShape 36"/>
          <p:cNvSpPr>
            <a:spLocks noChangeArrowheads="1"/>
          </p:cNvSpPr>
          <p:nvPr/>
        </p:nvSpPr>
        <p:spPr bwMode="auto">
          <a:xfrm>
            <a:off x="722313" y="5337175"/>
            <a:ext cx="2351087" cy="355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/>
          <a:lstStyle/>
          <a:p>
            <a:pPr algn="ctr" eaLnBrk="0" hangingPunct="0"/>
            <a:r>
              <a:rPr lang="en-US">
                <a:latin typeface="Calibri" pitchFamily="34" charset="0"/>
                <a:cs typeface="Times New Roman" pitchFamily="18" charset="0"/>
              </a:rPr>
              <a:t>Hoán v</a:t>
            </a:r>
            <a:r>
              <a:rPr lang="en-US">
                <a:ea typeface="Times New Roman" pitchFamily="18" charset="0"/>
                <a:cs typeface="Arial" charset="0"/>
              </a:rPr>
              <a:t>ị</a:t>
            </a:r>
            <a:r>
              <a:rPr lang="en-US">
                <a:latin typeface="Calibri" pitchFamily="34" charset="0"/>
                <a:cs typeface="Times New Roman" pitchFamily="18" charset="0"/>
              </a:rPr>
              <a:t> k</a:t>
            </a:r>
            <a:r>
              <a:rPr lang="en-US">
                <a:latin typeface="Tahoma" pitchFamily="34" charset="0"/>
                <a:cs typeface="Times New Roman" pitchFamily="18" charset="0"/>
              </a:rPr>
              <a:t>ế</a:t>
            </a:r>
            <a:r>
              <a:rPr lang="en-US">
                <a:latin typeface="Calibri" pitchFamily="34" charset="0"/>
                <a:cs typeface="Times New Roman" pitchFamily="18" charset="0"/>
              </a:rPr>
              <a:t>t thúc</a:t>
            </a:r>
            <a:endParaRPr lang="en-US"/>
          </a:p>
        </p:txBody>
      </p:sp>
      <p:cxnSp>
        <p:nvCxnSpPr>
          <p:cNvPr id="25622" name="AutoShape 35"/>
          <p:cNvCxnSpPr>
            <a:cxnSpLocks noChangeShapeType="1"/>
          </p:cNvCxnSpPr>
          <p:nvPr/>
        </p:nvCxnSpPr>
        <p:spPr bwMode="auto">
          <a:xfrm>
            <a:off x="1900238" y="5692775"/>
            <a:ext cx="1587" cy="3794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3" name="AutoShape 34"/>
          <p:cNvCxnSpPr>
            <a:cxnSpLocks noChangeShapeType="1"/>
          </p:cNvCxnSpPr>
          <p:nvPr/>
        </p:nvCxnSpPr>
        <p:spPr bwMode="auto">
          <a:xfrm flipH="1">
            <a:off x="7562850" y="695325"/>
            <a:ext cx="1588" cy="2841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4" name="AutoShape 33"/>
          <p:cNvSpPr>
            <a:spLocks noChangeArrowheads="1"/>
          </p:cNvSpPr>
          <p:nvPr/>
        </p:nvSpPr>
        <p:spPr bwMode="auto">
          <a:xfrm>
            <a:off x="6562725" y="341313"/>
            <a:ext cx="1971675" cy="4286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000" tIns="18000" rIns="18000" bIns="18000"/>
          <a:lstStyle/>
          <a:p>
            <a:pPr algn="ctr" eaLnBrk="0" hangingPunct="0"/>
            <a:r>
              <a:rPr lang="en-US">
                <a:latin typeface="Calibri" pitchFamily="34" charset="0"/>
                <a:cs typeface="Times New Roman" pitchFamily="18" charset="0"/>
              </a:rPr>
              <a:t>Khóa 64 bít</a:t>
            </a:r>
            <a:endParaRPr lang="en-US"/>
          </a:p>
        </p:txBody>
      </p:sp>
      <p:sp>
        <p:nvSpPr>
          <p:cNvPr id="25625" name="AutoShape 32"/>
          <p:cNvSpPr>
            <a:spLocks noChangeArrowheads="1"/>
          </p:cNvSpPr>
          <p:nvPr/>
        </p:nvSpPr>
        <p:spPr bwMode="auto">
          <a:xfrm>
            <a:off x="6583363" y="1716088"/>
            <a:ext cx="1901825" cy="355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/>
          <a:lstStyle/>
          <a:p>
            <a:pPr algn="ctr" eaLnBrk="0" hangingPunct="0"/>
            <a:r>
              <a:rPr lang="en-US">
                <a:latin typeface="Calibri" pitchFamily="34" charset="0"/>
                <a:cs typeface="Times New Roman" pitchFamily="18" charset="0"/>
              </a:rPr>
              <a:t>D</a:t>
            </a:r>
            <a:r>
              <a:rPr lang="en-US">
                <a:ea typeface="Times New Roman" pitchFamily="18" charset="0"/>
                <a:cs typeface="Arial" charset="0"/>
              </a:rPr>
              <a:t>ị</a:t>
            </a:r>
            <a:r>
              <a:rPr lang="en-US">
                <a:latin typeface="Calibri" pitchFamily="34" charset="0"/>
                <a:cs typeface="Times New Roman" pitchFamily="18" charset="0"/>
              </a:rPr>
              <a:t>ch vòng trái</a:t>
            </a:r>
            <a:endParaRPr lang="en-US"/>
          </a:p>
        </p:txBody>
      </p:sp>
      <p:sp>
        <p:nvSpPr>
          <p:cNvPr id="25626" name="AutoShape 31"/>
          <p:cNvSpPr>
            <a:spLocks noChangeArrowheads="1"/>
          </p:cNvSpPr>
          <p:nvPr/>
        </p:nvSpPr>
        <p:spPr bwMode="auto">
          <a:xfrm>
            <a:off x="3992563" y="1716088"/>
            <a:ext cx="1665287" cy="355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/>
          <a:lstStyle/>
          <a:p>
            <a:pPr algn="ctr" eaLnBrk="0" hangingPunct="0"/>
            <a:r>
              <a:rPr lang="en-US">
                <a:latin typeface="Calibri" pitchFamily="34" charset="0"/>
                <a:cs typeface="Times New Roman" pitchFamily="18" charset="0"/>
              </a:rPr>
              <a:t>Nén khóa</a:t>
            </a:r>
            <a:endParaRPr lang="en-US"/>
          </a:p>
        </p:txBody>
      </p:sp>
      <p:cxnSp>
        <p:nvCxnSpPr>
          <p:cNvPr id="25627" name="AutoShape 30"/>
          <p:cNvCxnSpPr>
            <a:cxnSpLocks noChangeShapeType="1"/>
          </p:cNvCxnSpPr>
          <p:nvPr/>
        </p:nvCxnSpPr>
        <p:spPr bwMode="auto">
          <a:xfrm flipH="1">
            <a:off x="5657850" y="1893888"/>
            <a:ext cx="914400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8" name="AutoShape 29"/>
          <p:cNvCxnSpPr>
            <a:cxnSpLocks noChangeShapeType="1"/>
          </p:cNvCxnSpPr>
          <p:nvPr/>
        </p:nvCxnSpPr>
        <p:spPr bwMode="auto">
          <a:xfrm flipH="1">
            <a:off x="3060700" y="1881188"/>
            <a:ext cx="931863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9" name="AutoShape 28"/>
          <p:cNvCxnSpPr>
            <a:cxnSpLocks noChangeShapeType="1"/>
          </p:cNvCxnSpPr>
          <p:nvPr/>
        </p:nvCxnSpPr>
        <p:spPr bwMode="auto">
          <a:xfrm>
            <a:off x="7562850" y="2071688"/>
            <a:ext cx="1588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30" name="AutoShape 27"/>
          <p:cNvSpPr>
            <a:spLocks noChangeArrowheads="1"/>
          </p:cNvSpPr>
          <p:nvPr/>
        </p:nvSpPr>
        <p:spPr bwMode="auto">
          <a:xfrm>
            <a:off x="7485063" y="2022475"/>
            <a:ext cx="538162" cy="34448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000" tIns="18000" rIns="18000" bIns="18000"/>
          <a:lstStyle/>
          <a:p>
            <a:pPr algn="ctr" eaLnBrk="0" hangingPunct="0"/>
            <a:r>
              <a:rPr lang="en-US">
                <a:latin typeface="Calibri" pitchFamily="34" charset="0"/>
                <a:cs typeface="Times New Roman" pitchFamily="18" charset="0"/>
              </a:rPr>
              <a:t>56</a:t>
            </a:r>
            <a:endParaRPr lang="en-US"/>
          </a:p>
        </p:txBody>
      </p:sp>
      <p:sp>
        <p:nvSpPr>
          <p:cNvPr id="25631" name="AutoShape 26"/>
          <p:cNvSpPr>
            <a:spLocks noChangeArrowheads="1"/>
          </p:cNvSpPr>
          <p:nvPr/>
        </p:nvSpPr>
        <p:spPr bwMode="auto">
          <a:xfrm>
            <a:off x="4006850" y="2452688"/>
            <a:ext cx="1663700" cy="355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/>
          <a:lstStyle/>
          <a:p>
            <a:pPr algn="ctr" eaLnBrk="0" hangingPunct="0"/>
            <a:r>
              <a:rPr lang="en-US">
                <a:latin typeface="Calibri" pitchFamily="34" charset="0"/>
                <a:cs typeface="Times New Roman" pitchFamily="18" charset="0"/>
              </a:rPr>
              <a:t>Nén khóa</a:t>
            </a:r>
            <a:endParaRPr lang="en-US"/>
          </a:p>
        </p:txBody>
      </p:sp>
      <p:cxnSp>
        <p:nvCxnSpPr>
          <p:cNvPr id="25632" name="AutoShape 25"/>
          <p:cNvCxnSpPr>
            <a:cxnSpLocks noChangeShapeType="1"/>
          </p:cNvCxnSpPr>
          <p:nvPr/>
        </p:nvCxnSpPr>
        <p:spPr bwMode="auto">
          <a:xfrm flipH="1">
            <a:off x="5670550" y="2630488"/>
            <a:ext cx="915988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3" name="AutoShape 24"/>
          <p:cNvCxnSpPr>
            <a:cxnSpLocks noChangeShapeType="1"/>
          </p:cNvCxnSpPr>
          <p:nvPr/>
        </p:nvCxnSpPr>
        <p:spPr bwMode="auto">
          <a:xfrm flipH="1">
            <a:off x="3073400" y="2617788"/>
            <a:ext cx="933450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4" name="AutoShape 23"/>
          <p:cNvCxnSpPr>
            <a:cxnSpLocks noChangeShapeType="1"/>
          </p:cNvCxnSpPr>
          <p:nvPr/>
        </p:nvCxnSpPr>
        <p:spPr bwMode="auto">
          <a:xfrm>
            <a:off x="7550150" y="3482975"/>
            <a:ext cx="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35" name="AutoShape 22"/>
          <p:cNvSpPr>
            <a:spLocks noChangeArrowheads="1"/>
          </p:cNvSpPr>
          <p:nvPr/>
        </p:nvSpPr>
        <p:spPr bwMode="auto">
          <a:xfrm>
            <a:off x="3992563" y="3863975"/>
            <a:ext cx="1665287" cy="355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/>
          <a:lstStyle/>
          <a:p>
            <a:pPr algn="ctr" eaLnBrk="0" hangingPunct="0"/>
            <a:r>
              <a:rPr lang="en-US">
                <a:latin typeface="Calibri" pitchFamily="34" charset="0"/>
                <a:cs typeface="Times New Roman" pitchFamily="18" charset="0"/>
              </a:rPr>
              <a:t>Nén khóa</a:t>
            </a:r>
            <a:endParaRPr lang="en-US"/>
          </a:p>
        </p:txBody>
      </p:sp>
      <p:cxnSp>
        <p:nvCxnSpPr>
          <p:cNvPr id="25636" name="AutoShape 21"/>
          <p:cNvCxnSpPr>
            <a:cxnSpLocks noChangeShapeType="1"/>
          </p:cNvCxnSpPr>
          <p:nvPr/>
        </p:nvCxnSpPr>
        <p:spPr bwMode="auto">
          <a:xfrm flipH="1">
            <a:off x="5657850" y="4041775"/>
            <a:ext cx="91440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7" name="AutoShape 20"/>
          <p:cNvCxnSpPr>
            <a:cxnSpLocks noChangeShapeType="1"/>
          </p:cNvCxnSpPr>
          <p:nvPr/>
        </p:nvCxnSpPr>
        <p:spPr bwMode="auto">
          <a:xfrm flipH="1">
            <a:off x="3060700" y="4029075"/>
            <a:ext cx="931863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8" name="AutoShape 19"/>
          <p:cNvCxnSpPr>
            <a:cxnSpLocks noChangeShapeType="1"/>
          </p:cNvCxnSpPr>
          <p:nvPr/>
        </p:nvCxnSpPr>
        <p:spPr bwMode="auto">
          <a:xfrm>
            <a:off x="7550150" y="2808288"/>
            <a:ext cx="1588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39" name="AutoShape 18"/>
          <p:cNvSpPr>
            <a:spLocks noChangeArrowheads="1"/>
          </p:cNvSpPr>
          <p:nvPr/>
        </p:nvSpPr>
        <p:spPr bwMode="auto">
          <a:xfrm>
            <a:off x="7213600" y="3055938"/>
            <a:ext cx="693738" cy="42703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000" tIns="18000" rIns="18000" bIns="18000"/>
          <a:lstStyle/>
          <a:p>
            <a:pPr algn="ctr" eaLnBrk="0" hangingPunct="0"/>
            <a:r>
              <a:rPr lang="en-US">
                <a:latin typeface="Calibri" pitchFamily="34" charset="0"/>
                <a:cs typeface="Times New Roman" pitchFamily="18" charset="0"/>
              </a:rPr>
              <a:t>….</a:t>
            </a:r>
            <a:endParaRPr lang="en-US"/>
          </a:p>
        </p:txBody>
      </p:sp>
      <p:sp>
        <p:nvSpPr>
          <p:cNvPr id="25640" name="AutoShape 17"/>
          <p:cNvSpPr>
            <a:spLocks noChangeArrowheads="1"/>
          </p:cNvSpPr>
          <p:nvPr/>
        </p:nvSpPr>
        <p:spPr bwMode="auto">
          <a:xfrm>
            <a:off x="7494588" y="2784475"/>
            <a:ext cx="538162" cy="3429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000" tIns="18000" rIns="18000" bIns="18000"/>
          <a:lstStyle/>
          <a:p>
            <a:pPr algn="ctr" eaLnBrk="0" hangingPunct="0"/>
            <a:r>
              <a:rPr lang="en-US">
                <a:latin typeface="Calibri" pitchFamily="34" charset="0"/>
                <a:cs typeface="Times New Roman" pitchFamily="18" charset="0"/>
              </a:rPr>
              <a:t>56</a:t>
            </a:r>
            <a:endParaRPr lang="en-US"/>
          </a:p>
        </p:txBody>
      </p:sp>
      <p:sp>
        <p:nvSpPr>
          <p:cNvPr id="25641" name="AutoShape 16"/>
          <p:cNvSpPr>
            <a:spLocks noChangeArrowheads="1"/>
          </p:cNvSpPr>
          <p:nvPr/>
        </p:nvSpPr>
        <p:spPr bwMode="auto">
          <a:xfrm>
            <a:off x="3379788" y="1550988"/>
            <a:ext cx="538162" cy="34448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000" tIns="18000" rIns="18000" bIns="18000"/>
          <a:lstStyle/>
          <a:p>
            <a:pPr algn="ctr" eaLnBrk="0" hangingPunct="0"/>
            <a:r>
              <a:rPr lang="en-US">
                <a:latin typeface="Calibri" pitchFamily="34" charset="0"/>
                <a:cs typeface="Times New Roman" pitchFamily="18" charset="0"/>
              </a:rPr>
              <a:t>48</a:t>
            </a:r>
            <a:endParaRPr lang="en-US"/>
          </a:p>
        </p:txBody>
      </p:sp>
      <p:sp>
        <p:nvSpPr>
          <p:cNvPr id="25642" name="AutoShape 15"/>
          <p:cNvSpPr>
            <a:spLocks noChangeArrowheads="1"/>
          </p:cNvSpPr>
          <p:nvPr/>
        </p:nvSpPr>
        <p:spPr bwMode="auto">
          <a:xfrm>
            <a:off x="6065838" y="1550988"/>
            <a:ext cx="536575" cy="34448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000" tIns="18000" rIns="18000" bIns="18000"/>
          <a:lstStyle/>
          <a:p>
            <a:pPr algn="ctr" eaLnBrk="0" hangingPunct="0"/>
            <a:r>
              <a:rPr lang="en-US">
                <a:latin typeface="Calibri" pitchFamily="34" charset="0"/>
                <a:cs typeface="Times New Roman" pitchFamily="18" charset="0"/>
              </a:rPr>
              <a:t>56</a:t>
            </a:r>
            <a:endParaRPr lang="en-US"/>
          </a:p>
        </p:txBody>
      </p:sp>
      <p:sp>
        <p:nvSpPr>
          <p:cNvPr id="25643" name="AutoShape 14"/>
          <p:cNvSpPr>
            <a:spLocks noChangeArrowheads="1"/>
          </p:cNvSpPr>
          <p:nvPr/>
        </p:nvSpPr>
        <p:spPr bwMode="auto">
          <a:xfrm>
            <a:off x="3340100" y="2274888"/>
            <a:ext cx="538163" cy="3429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000" tIns="18000" rIns="18000" bIns="18000"/>
          <a:lstStyle/>
          <a:p>
            <a:pPr algn="ctr" eaLnBrk="0" hangingPunct="0"/>
            <a:r>
              <a:rPr lang="en-US">
                <a:latin typeface="Calibri" pitchFamily="34" charset="0"/>
                <a:cs typeface="Times New Roman" pitchFamily="18" charset="0"/>
              </a:rPr>
              <a:t>48</a:t>
            </a:r>
            <a:endParaRPr lang="en-US"/>
          </a:p>
        </p:txBody>
      </p:sp>
      <p:sp>
        <p:nvSpPr>
          <p:cNvPr id="25644" name="AutoShape 13"/>
          <p:cNvSpPr>
            <a:spLocks noChangeArrowheads="1"/>
          </p:cNvSpPr>
          <p:nvPr/>
        </p:nvSpPr>
        <p:spPr bwMode="auto">
          <a:xfrm>
            <a:off x="6024563" y="2274888"/>
            <a:ext cx="538162" cy="3429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000" tIns="18000" rIns="18000" bIns="18000"/>
          <a:lstStyle/>
          <a:p>
            <a:pPr algn="ctr" eaLnBrk="0" hangingPunct="0"/>
            <a:r>
              <a:rPr lang="en-US">
                <a:latin typeface="Calibri" pitchFamily="34" charset="0"/>
                <a:cs typeface="Times New Roman" pitchFamily="18" charset="0"/>
              </a:rPr>
              <a:t>56</a:t>
            </a:r>
            <a:endParaRPr lang="en-US"/>
          </a:p>
        </p:txBody>
      </p:sp>
      <p:sp>
        <p:nvSpPr>
          <p:cNvPr id="25645" name="AutoShape 12"/>
          <p:cNvSpPr>
            <a:spLocks noChangeArrowheads="1"/>
          </p:cNvSpPr>
          <p:nvPr/>
        </p:nvSpPr>
        <p:spPr bwMode="auto">
          <a:xfrm>
            <a:off x="3340100" y="3684588"/>
            <a:ext cx="538163" cy="34448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000" tIns="18000" rIns="18000" bIns="18000"/>
          <a:lstStyle/>
          <a:p>
            <a:pPr algn="ctr" eaLnBrk="0" hangingPunct="0"/>
            <a:r>
              <a:rPr lang="en-US">
                <a:latin typeface="Calibri" pitchFamily="34" charset="0"/>
                <a:cs typeface="Times New Roman" pitchFamily="18" charset="0"/>
              </a:rPr>
              <a:t>48</a:t>
            </a:r>
            <a:endParaRPr lang="en-US"/>
          </a:p>
        </p:txBody>
      </p:sp>
      <p:sp>
        <p:nvSpPr>
          <p:cNvPr id="25646" name="AutoShape 11"/>
          <p:cNvSpPr>
            <a:spLocks noChangeArrowheads="1"/>
          </p:cNvSpPr>
          <p:nvPr/>
        </p:nvSpPr>
        <p:spPr bwMode="auto">
          <a:xfrm>
            <a:off x="6024563" y="3684588"/>
            <a:ext cx="538162" cy="34448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000" tIns="18000" rIns="18000" bIns="18000"/>
          <a:lstStyle/>
          <a:p>
            <a:pPr algn="ctr" eaLnBrk="0" hangingPunct="0"/>
            <a:r>
              <a:rPr lang="en-US">
                <a:latin typeface="Calibri" pitchFamily="34" charset="0"/>
                <a:cs typeface="Times New Roman" pitchFamily="18" charset="0"/>
              </a:rPr>
              <a:t>56</a:t>
            </a:r>
            <a:endParaRPr lang="en-US"/>
          </a:p>
        </p:txBody>
      </p:sp>
      <p:sp>
        <p:nvSpPr>
          <p:cNvPr id="25647" name="AutoShape 10"/>
          <p:cNvSpPr>
            <a:spLocks noChangeArrowheads="1"/>
          </p:cNvSpPr>
          <p:nvPr/>
        </p:nvSpPr>
        <p:spPr bwMode="auto">
          <a:xfrm>
            <a:off x="1857375" y="4170363"/>
            <a:ext cx="538163" cy="34448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000" tIns="18000" rIns="18000" bIns="18000"/>
          <a:lstStyle/>
          <a:p>
            <a:pPr algn="ctr" eaLnBrk="0" hangingPunct="0"/>
            <a:r>
              <a:rPr lang="en-US">
                <a:latin typeface="Calibri" pitchFamily="34" charset="0"/>
                <a:cs typeface="Times New Roman" pitchFamily="18" charset="0"/>
              </a:rPr>
              <a:t>64</a:t>
            </a:r>
            <a:endParaRPr lang="en-US"/>
          </a:p>
        </p:txBody>
      </p:sp>
      <p:sp>
        <p:nvSpPr>
          <p:cNvPr id="25648" name="AutoShape 9"/>
          <p:cNvSpPr>
            <a:spLocks noChangeArrowheads="1"/>
          </p:cNvSpPr>
          <p:nvPr/>
        </p:nvSpPr>
        <p:spPr bwMode="auto">
          <a:xfrm>
            <a:off x="1844675" y="2759075"/>
            <a:ext cx="536575" cy="34448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000" tIns="18000" rIns="18000" bIns="18000"/>
          <a:lstStyle/>
          <a:p>
            <a:pPr algn="ctr" eaLnBrk="0" hangingPunct="0"/>
            <a:r>
              <a:rPr lang="en-US">
                <a:latin typeface="Calibri" pitchFamily="34" charset="0"/>
                <a:cs typeface="Times New Roman" pitchFamily="18" charset="0"/>
              </a:rPr>
              <a:t>64</a:t>
            </a:r>
            <a:endParaRPr lang="en-US"/>
          </a:p>
        </p:txBody>
      </p:sp>
      <p:sp>
        <p:nvSpPr>
          <p:cNvPr id="25649" name="AutoShape 8"/>
          <p:cNvSpPr>
            <a:spLocks noChangeArrowheads="1"/>
          </p:cNvSpPr>
          <p:nvPr/>
        </p:nvSpPr>
        <p:spPr bwMode="auto">
          <a:xfrm>
            <a:off x="1857375" y="4891088"/>
            <a:ext cx="538163" cy="34448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000" tIns="18000" rIns="18000" bIns="18000"/>
          <a:lstStyle/>
          <a:p>
            <a:pPr algn="ctr" eaLnBrk="0" hangingPunct="0"/>
            <a:r>
              <a:rPr lang="en-US">
                <a:latin typeface="Calibri" pitchFamily="34" charset="0"/>
                <a:cs typeface="Times New Roman" pitchFamily="18" charset="0"/>
              </a:rPr>
              <a:t>64</a:t>
            </a:r>
            <a:endParaRPr lang="en-US"/>
          </a:p>
        </p:txBody>
      </p:sp>
      <p:sp>
        <p:nvSpPr>
          <p:cNvPr id="25650" name="AutoShape 7"/>
          <p:cNvSpPr>
            <a:spLocks noChangeArrowheads="1"/>
          </p:cNvSpPr>
          <p:nvPr/>
        </p:nvSpPr>
        <p:spPr bwMode="auto">
          <a:xfrm>
            <a:off x="927100" y="6126163"/>
            <a:ext cx="1971675" cy="42703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000" tIns="18000" rIns="18000" bIns="18000"/>
          <a:lstStyle/>
          <a:p>
            <a:pPr algn="ctr" eaLnBrk="0" hangingPunct="0"/>
            <a:r>
              <a:rPr lang="en-US">
                <a:latin typeface="Tahoma" pitchFamily="34" charset="0"/>
                <a:ea typeface="Times New Roman" pitchFamily="18" charset="0"/>
                <a:cs typeface="Tahoma" pitchFamily="34" charset="0"/>
              </a:rPr>
              <a:t>B</a:t>
            </a:r>
            <a:r>
              <a:rPr lang="en-US">
                <a:ea typeface="Times New Roman" pitchFamily="18" charset="0"/>
                <a:cs typeface="Arial" charset="0"/>
              </a:rPr>
              <a:t>ả</a:t>
            </a:r>
            <a:r>
              <a:rPr lang="en-US">
                <a:latin typeface="Tahoma" pitchFamily="34" charset="0"/>
                <a:ea typeface="Times New Roman" pitchFamily="18" charset="0"/>
                <a:cs typeface="Tahoma" pitchFamily="34" charset="0"/>
              </a:rPr>
              <a:t>n mã 64 b</a:t>
            </a:r>
            <a:r>
              <a:rPr lang="en-US">
                <a:ea typeface="Times New Roman" pitchFamily="18" charset="0"/>
                <a:cs typeface="Tahoma" pitchFamily="34" charset="0"/>
              </a:rPr>
              <a:t>í</a:t>
            </a:r>
            <a:r>
              <a:rPr lang="en-US">
                <a:latin typeface="Tahoma" pitchFamily="34" charset="0"/>
                <a:ea typeface="Times New Roman" pitchFamily="18" charset="0"/>
                <a:cs typeface="Tahoma" pitchFamily="34" charset="0"/>
              </a:rPr>
              <a:t>t</a:t>
            </a:r>
            <a:endParaRPr lang="en-US"/>
          </a:p>
        </p:txBody>
      </p:sp>
      <p:sp>
        <p:nvSpPr>
          <p:cNvPr id="25651" name="AutoShape 6"/>
          <p:cNvSpPr>
            <a:spLocks noChangeArrowheads="1"/>
          </p:cNvSpPr>
          <p:nvPr/>
        </p:nvSpPr>
        <p:spPr bwMode="auto">
          <a:xfrm>
            <a:off x="6586538" y="2452688"/>
            <a:ext cx="1901825" cy="355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/>
          <a:lstStyle/>
          <a:p>
            <a:pPr algn="ctr" eaLnBrk="0" hangingPunct="0"/>
            <a:r>
              <a:rPr lang="en-US">
                <a:latin typeface="Calibri" pitchFamily="34" charset="0"/>
                <a:cs typeface="Times New Roman" pitchFamily="18" charset="0"/>
              </a:rPr>
              <a:t>D</a:t>
            </a:r>
            <a:r>
              <a:rPr lang="en-US">
                <a:ea typeface="Times New Roman" pitchFamily="18" charset="0"/>
                <a:cs typeface="Arial" charset="0"/>
              </a:rPr>
              <a:t>ị</a:t>
            </a:r>
            <a:r>
              <a:rPr lang="en-US">
                <a:latin typeface="Calibri" pitchFamily="34" charset="0"/>
                <a:cs typeface="Times New Roman" pitchFamily="18" charset="0"/>
              </a:rPr>
              <a:t>ch vòng</a:t>
            </a:r>
            <a:r>
              <a:rPr lang="en-US">
                <a:latin typeface="Tahoma" pitchFamily="34" charset="0"/>
                <a:cs typeface="Times New Roman" pitchFamily="18" charset="0"/>
              </a:rPr>
              <a:t> tr</a:t>
            </a:r>
            <a:r>
              <a:rPr lang="en-US">
                <a:latin typeface="Calibri" pitchFamily="34" charset="0"/>
                <a:cs typeface="Times New Roman" pitchFamily="18" charset="0"/>
              </a:rPr>
              <a:t>á</a:t>
            </a:r>
            <a:r>
              <a:rPr lang="en-US">
                <a:latin typeface="Tahoma" pitchFamily="34" charset="0"/>
                <a:cs typeface="Times New Roman" pitchFamily="18" charset="0"/>
              </a:rPr>
              <a:t>i</a:t>
            </a:r>
            <a:endParaRPr lang="en-US"/>
          </a:p>
        </p:txBody>
      </p:sp>
      <p:sp>
        <p:nvSpPr>
          <p:cNvPr id="25652" name="AutoShape 5"/>
          <p:cNvSpPr>
            <a:spLocks noChangeArrowheads="1"/>
          </p:cNvSpPr>
          <p:nvPr/>
        </p:nvSpPr>
        <p:spPr bwMode="auto">
          <a:xfrm>
            <a:off x="6586538" y="3863975"/>
            <a:ext cx="1901825" cy="355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/>
          <a:lstStyle/>
          <a:p>
            <a:pPr algn="ctr" eaLnBrk="0" hangingPunct="0"/>
            <a:r>
              <a:rPr lang="en-US">
                <a:latin typeface="Calibri" pitchFamily="34" charset="0"/>
                <a:cs typeface="Times New Roman" pitchFamily="18" charset="0"/>
              </a:rPr>
              <a:t>D</a:t>
            </a:r>
            <a:r>
              <a:rPr lang="en-US">
                <a:ea typeface="Times New Roman" pitchFamily="18" charset="0"/>
                <a:cs typeface="Arial" charset="0"/>
              </a:rPr>
              <a:t>ị</a:t>
            </a:r>
            <a:r>
              <a:rPr lang="en-US">
                <a:latin typeface="Calibri" pitchFamily="34" charset="0"/>
                <a:cs typeface="Times New Roman" pitchFamily="18" charset="0"/>
              </a:rPr>
              <a:t>ch vòng trái</a:t>
            </a:r>
            <a:endParaRPr lang="en-US"/>
          </a:p>
        </p:txBody>
      </p:sp>
      <p:sp>
        <p:nvSpPr>
          <p:cNvPr id="25653" name="AutoShape 4"/>
          <p:cNvSpPr>
            <a:spLocks noChangeArrowheads="1"/>
          </p:cNvSpPr>
          <p:nvPr/>
        </p:nvSpPr>
        <p:spPr bwMode="auto">
          <a:xfrm>
            <a:off x="6562725" y="979488"/>
            <a:ext cx="1901825" cy="355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/>
          <a:lstStyle/>
          <a:p>
            <a:pPr algn="ctr" eaLnBrk="0" hangingPunct="0"/>
            <a:r>
              <a:rPr lang="en-US">
                <a:latin typeface="Calibri" pitchFamily="34" charset="0"/>
                <a:cs typeface="Times New Roman" pitchFamily="18" charset="0"/>
              </a:rPr>
              <a:t>Hoán v</a:t>
            </a:r>
            <a:r>
              <a:rPr lang="en-US">
                <a:ea typeface="Times New Roman" pitchFamily="18" charset="0"/>
                <a:cs typeface="Arial" charset="0"/>
              </a:rPr>
              <a:t>ị</a:t>
            </a:r>
            <a:r>
              <a:rPr lang="en-US">
                <a:latin typeface="Calibri" pitchFamily="34" charset="0"/>
                <a:cs typeface="Times New Roman" pitchFamily="18" charset="0"/>
              </a:rPr>
              <a:t> khóa</a:t>
            </a:r>
            <a:endParaRPr lang="en-US"/>
          </a:p>
        </p:txBody>
      </p:sp>
      <p:cxnSp>
        <p:nvCxnSpPr>
          <p:cNvPr id="25654" name="AutoShape 3"/>
          <p:cNvCxnSpPr>
            <a:cxnSpLocks noChangeShapeType="1"/>
          </p:cNvCxnSpPr>
          <p:nvPr/>
        </p:nvCxnSpPr>
        <p:spPr bwMode="auto">
          <a:xfrm>
            <a:off x="7578725" y="1335088"/>
            <a:ext cx="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55" name="AutoShape 2"/>
          <p:cNvSpPr>
            <a:spLocks noChangeArrowheads="1"/>
          </p:cNvSpPr>
          <p:nvPr/>
        </p:nvSpPr>
        <p:spPr bwMode="auto">
          <a:xfrm>
            <a:off x="7486650" y="1304925"/>
            <a:ext cx="538163" cy="34448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000" tIns="18000" rIns="18000" bIns="18000"/>
          <a:lstStyle/>
          <a:p>
            <a:pPr algn="ctr" eaLnBrk="0" hangingPunct="0"/>
            <a:r>
              <a:rPr lang="en-US">
                <a:latin typeface="Calibri" pitchFamily="34" charset="0"/>
                <a:cs typeface="Times New Roman" pitchFamily="18" charset="0"/>
              </a:rPr>
              <a:t>56</a:t>
            </a:r>
            <a:endParaRPr lang="en-US"/>
          </a:p>
        </p:txBody>
      </p:sp>
      <p:sp>
        <p:nvSpPr>
          <p:cNvPr id="25656" name="Rectangle 59"/>
          <p:cNvSpPr>
            <a:spLocks noChangeArrowheads="1"/>
          </p:cNvSpPr>
          <p:nvPr/>
        </p:nvSpPr>
        <p:spPr bwMode="auto">
          <a:xfrm>
            <a:off x="3124200" y="71438"/>
            <a:ext cx="3170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ahoma" pitchFamily="34" charset="0"/>
                <a:cs typeface="Tahoma" pitchFamily="34" charset="0"/>
              </a:rPr>
              <a:t>Các vòng của mã DES</a:t>
            </a:r>
          </a:p>
        </p:txBody>
      </p:sp>
    </p:spTree>
    <p:extLst>
      <p:ext uri="{BB962C8B-B14F-4D97-AF65-F5344CB8AC3E}">
        <p14:creationId xmlns:p14="http://schemas.microsoft.com/office/powerpoint/2010/main" val="11044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9" grpId="0"/>
      <p:bldP spid="25613" grpId="0" animBg="1"/>
      <p:bldP spid="25616" grpId="0" animBg="1"/>
      <p:bldP spid="25619" grpId="0" animBg="1"/>
      <p:bldP spid="25621" grpId="0" animBg="1"/>
      <p:bldP spid="25631" grpId="0" animBg="1"/>
      <p:bldP spid="25635" grpId="0" animBg="1"/>
      <p:bldP spid="25639" grpId="0"/>
      <p:bldP spid="25640" grpId="0"/>
      <p:bldP spid="25643" grpId="0"/>
      <p:bldP spid="25644" grpId="0"/>
      <p:bldP spid="25645" grpId="0"/>
      <p:bldP spid="25646" grpId="0"/>
      <p:bldP spid="25647" grpId="0"/>
      <p:bldP spid="25648" grpId="0"/>
      <p:bldP spid="25649" grpId="0"/>
      <p:bldP spid="25650" grpId="0"/>
      <p:bldP spid="25651" grpId="0" animBg="1"/>
      <p:bldP spid="2565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D1580C-D4CD-4F92-BEE7-3228FDE8C658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2662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28" name="Rectangle 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" name="AutoShape 49"/>
          <p:cNvSpPr>
            <a:spLocks noChangeShapeType="1"/>
          </p:cNvSpPr>
          <p:nvPr/>
        </p:nvSpPr>
        <p:spPr bwMode="auto">
          <a:xfrm flipV="1">
            <a:off x="6519863" y="3513138"/>
            <a:ext cx="0" cy="23479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61" name="AutoShape 48"/>
          <p:cNvSpPr>
            <a:spLocks noChangeShapeType="1"/>
          </p:cNvSpPr>
          <p:nvPr/>
        </p:nvSpPr>
        <p:spPr bwMode="auto">
          <a:xfrm flipV="1">
            <a:off x="7435850" y="3513138"/>
            <a:ext cx="0" cy="23479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62" name="Rectangle 47"/>
          <p:cNvSpPr>
            <a:spLocks noChangeArrowheads="1"/>
          </p:cNvSpPr>
          <p:nvPr/>
        </p:nvSpPr>
        <p:spPr bwMode="auto">
          <a:xfrm>
            <a:off x="852488" y="1600200"/>
            <a:ext cx="431800" cy="373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L</a:t>
            </a:r>
            <a:r>
              <a:rPr lang="en-US" sz="2000" baseline="-30000">
                <a:latin typeface="Calibri" pitchFamily="34" charset="0"/>
                <a:ea typeface="Times New Roman" pitchFamily="18" charset="0"/>
                <a:cs typeface="Calibri" pitchFamily="34" charset="0"/>
              </a:rPr>
              <a:t>i-1</a:t>
            </a:r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" name="Rectangle 46"/>
          <p:cNvSpPr>
            <a:spLocks noChangeArrowheads="1"/>
          </p:cNvSpPr>
          <p:nvPr/>
        </p:nvSpPr>
        <p:spPr bwMode="auto">
          <a:xfrm>
            <a:off x="3159125" y="1600200"/>
            <a:ext cx="433388" cy="373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R</a:t>
            </a:r>
            <a:r>
              <a:rPr lang="en-US" sz="2000" baseline="-30000">
                <a:latin typeface="Calibri" pitchFamily="34" charset="0"/>
                <a:ea typeface="Times New Roman" pitchFamily="18" charset="0"/>
                <a:cs typeface="Calibri" pitchFamily="34" charset="0"/>
              </a:rPr>
              <a:t>i-1</a:t>
            </a:r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" name="Rectangle 45"/>
          <p:cNvSpPr>
            <a:spLocks noChangeArrowheads="1"/>
          </p:cNvSpPr>
          <p:nvPr/>
        </p:nvSpPr>
        <p:spPr bwMode="auto">
          <a:xfrm>
            <a:off x="3187700" y="5205413"/>
            <a:ext cx="4318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+mn-lt"/>
                <a:ea typeface="Times New Roman" pitchFamily="18" charset="0"/>
                <a:cs typeface="Cambria Math" pitchFamily="18" charset="0"/>
              </a:rPr>
              <a:t>⊕</a:t>
            </a:r>
            <a:endParaRPr lang="en-US" sz="2000">
              <a:latin typeface="+mn-lt"/>
            </a:endParaRPr>
          </a:p>
        </p:txBody>
      </p:sp>
      <p:sp>
        <p:nvSpPr>
          <p:cNvPr id="65" name="Rectangle 44"/>
          <p:cNvSpPr>
            <a:spLocks noChangeArrowheads="1"/>
          </p:cNvSpPr>
          <p:nvPr/>
        </p:nvSpPr>
        <p:spPr bwMode="auto">
          <a:xfrm>
            <a:off x="4505325" y="2935288"/>
            <a:ext cx="4889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+mn-lt"/>
                <a:ea typeface="Times New Roman" pitchFamily="18" charset="0"/>
                <a:cs typeface="Times New Roman" pitchFamily="18" charset="0"/>
              </a:rPr>
              <a:t>K</a:t>
            </a:r>
            <a:r>
              <a:rPr lang="en-US" sz="2000" baseline="-30000">
                <a:latin typeface="+mn-lt"/>
                <a:ea typeface="Times New Roman" pitchFamily="18" charset="0"/>
                <a:cs typeface="Times New Roman" pitchFamily="18" charset="0"/>
              </a:rPr>
              <a:t>i</a:t>
            </a:r>
            <a:endParaRPr lang="en-US" sz="2000">
              <a:latin typeface="+mn-lt"/>
            </a:endParaRPr>
          </a:p>
        </p:txBody>
      </p:sp>
      <p:sp>
        <p:nvSpPr>
          <p:cNvPr id="66" name="Rectangle 43"/>
          <p:cNvSpPr>
            <a:spLocks noChangeArrowheads="1"/>
          </p:cNvSpPr>
          <p:nvPr/>
        </p:nvSpPr>
        <p:spPr bwMode="auto">
          <a:xfrm>
            <a:off x="881063" y="5875338"/>
            <a:ext cx="431800" cy="373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L</a:t>
            </a:r>
            <a:r>
              <a:rPr lang="en-US" sz="2000" baseline="-30000">
                <a:latin typeface="Calibri" pitchFamily="34" charset="0"/>
                <a:ea typeface="Times New Roman" pitchFamily="18" charset="0"/>
                <a:cs typeface="Calibri" pitchFamily="34" charset="0"/>
              </a:rPr>
              <a:t>i</a:t>
            </a:r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7" name="Rectangle 42"/>
          <p:cNvSpPr>
            <a:spLocks noChangeArrowheads="1"/>
          </p:cNvSpPr>
          <p:nvPr/>
        </p:nvSpPr>
        <p:spPr bwMode="auto">
          <a:xfrm>
            <a:off x="3201988" y="5875338"/>
            <a:ext cx="431800" cy="373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R</a:t>
            </a:r>
            <a:r>
              <a:rPr lang="en-US" sz="2000" baseline="-30000">
                <a:latin typeface="Calibri" pitchFamily="34" charset="0"/>
                <a:ea typeface="Times New Roman" pitchFamily="18" charset="0"/>
                <a:cs typeface="Calibri" pitchFamily="34" charset="0"/>
              </a:rPr>
              <a:t>i</a:t>
            </a:r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" name="AutoShape 40"/>
          <p:cNvSpPr>
            <a:spLocks noChangeShapeType="1"/>
          </p:cNvSpPr>
          <p:nvPr/>
        </p:nvSpPr>
        <p:spPr bwMode="auto">
          <a:xfrm>
            <a:off x="3403600" y="4956175"/>
            <a:ext cx="1588" cy="3540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69" name="AutoShape 39"/>
          <p:cNvSpPr>
            <a:spLocks noChangeShapeType="1"/>
          </p:cNvSpPr>
          <p:nvPr/>
        </p:nvSpPr>
        <p:spPr bwMode="auto">
          <a:xfrm flipH="1">
            <a:off x="3498850" y="3305175"/>
            <a:ext cx="2801938" cy="47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70" name="AutoShape 38"/>
          <p:cNvSpPr>
            <a:spLocks noChangeShapeType="1"/>
          </p:cNvSpPr>
          <p:nvPr/>
        </p:nvSpPr>
        <p:spPr bwMode="auto">
          <a:xfrm>
            <a:off x="1069975" y="1976438"/>
            <a:ext cx="0" cy="2143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71" name="Rectangle 37"/>
          <p:cNvSpPr>
            <a:spLocks noChangeArrowheads="1"/>
          </p:cNvSpPr>
          <p:nvPr/>
        </p:nvSpPr>
        <p:spPr bwMode="auto">
          <a:xfrm>
            <a:off x="685800" y="2295525"/>
            <a:ext cx="49053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32</a:t>
            </a:r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2" name="AutoShape 35"/>
          <p:cNvSpPr>
            <a:spLocks noChangeArrowheads="1"/>
          </p:cNvSpPr>
          <p:nvPr/>
        </p:nvSpPr>
        <p:spPr bwMode="auto">
          <a:xfrm>
            <a:off x="2722563" y="3763963"/>
            <a:ext cx="1349375" cy="436562"/>
          </a:xfrm>
          <a:custGeom>
            <a:avLst/>
            <a:gdLst>
              <a:gd name="G0" fmla="+- 3225 0 0"/>
              <a:gd name="G1" fmla="+- 21600 0 3225"/>
              <a:gd name="G2" fmla="*/ 3225 1 2"/>
              <a:gd name="G3" fmla="+- 21600 0 G2"/>
              <a:gd name="G4" fmla="+/ 3225 21600 2"/>
              <a:gd name="G5" fmla="+/ G1 0 2"/>
              <a:gd name="G6" fmla="*/ 21600 21600 3225"/>
              <a:gd name="G7" fmla="*/ G6 1 2"/>
              <a:gd name="G8" fmla="+- 21600 0 G7"/>
              <a:gd name="G9" fmla="*/ 21600 1 2"/>
              <a:gd name="G10" fmla="+- 3225 0 G9"/>
              <a:gd name="G11" fmla="?: G10 G8 0"/>
              <a:gd name="G12" fmla="?: G10 G7 21600"/>
              <a:gd name="T0" fmla="*/ 19987 w 21600"/>
              <a:gd name="T1" fmla="*/ 10800 h 21600"/>
              <a:gd name="T2" fmla="*/ 10800 w 21600"/>
              <a:gd name="T3" fmla="*/ 21600 h 21600"/>
              <a:gd name="T4" fmla="*/ 1613 w 21600"/>
              <a:gd name="T5" fmla="*/ 10800 h 21600"/>
              <a:gd name="T6" fmla="*/ 10800 w 21600"/>
              <a:gd name="T7" fmla="*/ 0 h 21600"/>
              <a:gd name="T8" fmla="*/ 3413 w 21600"/>
              <a:gd name="T9" fmla="*/ 3413 h 21600"/>
              <a:gd name="T10" fmla="*/ 18187 w 21600"/>
              <a:gd name="T11" fmla="*/ 1818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25" y="21600"/>
                </a:lnTo>
                <a:lnTo>
                  <a:pt x="18375" y="21600"/>
                </a:lnTo>
                <a:lnTo>
                  <a:pt x="2160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defRPr/>
            </a:pPr>
            <a:r>
              <a:rPr lang="en-US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S-boxes</a:t>
            </a:r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3" name="Rectangle 34"/>
          <p:cNvSpPr>
            <a:spLocks noChangeArrowheads="1"/>
          </p:cNvSpPr>
          <p:nvPr/>
        </p:nvSpPr>
        <p:spPr bwMode="auto">
          <a:xfrm>
            <a:off x="2943225" y="4583113"/>
            <a:ext cx="922338" cy="373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P-box</a:t>
            </a:r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" name="AutoShape 33"/>
          <p:cNvSpPr>
            <a:spLocks noChangeShapeType="1"/>
          </p:cNvSpPr>
          <p:nvPr/>
        </p:nvSpPr>
        <p:spPr bwMode="auto">
          <a:xfrm>
            <a:off x="3406775" y="5522913"/>
            <a:ext cx="1588" cy="3540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75" name="AutoShape 32"/>
          <p:cNvSpPr>
            <a:spLocks noChangeShapeType="1"/>
          </p:cNvSpPr>
          <p:nvPr/>
        </p:nvSpPr>
        <p:spPr bwMode="auto">
          <a:xfrm flipH="1">
            <a:off x="3405188" y="4206875"/>
            <a:ext cx="6350" cy="3762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76" name="Rectangle 31"/>
          <p:cNvSpPr>
            <a:spLocks noChangeArrowheads="1"/>
          </p:cNvSpPr>
          <p:nvPr/>
        </p:nvSpPr>
        <p:spPr bwMode="auto">
          <a:xfrm>
            <a:off x="3162300" y="3090863"/>
            <a:ext cx="433388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+mn-lt"/>
                <a:ea typeface="Times New Roman" pitchFamily="18" charset="0"/>
                <a:cs typeface="Cambria Math" pitchFamily="18" charset="0"/>
              </a:rPr>
              <a:t>⊕</a:t>
            </a:r>
            <a:endParaRPr lang="en-US" sz="2000">
              <a:latin typeface="+mn-lt"/>
            </a:endParaRPr>
          </a:p>
        </p:txBody>
      </p:sp>
      <p:sp>
        <p:nvSpPr>
          <p:cNvPr id="77" name="AutoShape 30"/>
          <p:cNvSpPr>
            <a:spLocks noChangeShapeType="1"/>
          </p:cNvSpPr>
          <p:nvPr/>
        </p:nvSpPr>
        <p:spPr bwMode="auto">
          <a:xfrm>
            <a:off x="3382963" y="2789238"/>
            <a:ext cx="0" cy="400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78" name="AutoShape 29"/>
          <p:cNvSpPr>
            <a:spLocks noChangeShapeType="1"/>
          </p:cNvSpPr>
          <p:nvPr/>
        </p:nvSpPr>
        <p:spPr bwMode="auto">
          <a:xfrm>
            <a:off x="3381375" y="3408363"/>
            <a:ext cx="1588" cy="355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79" name="Freeform 28"/>
          <p:cNvSpPr>
            <a:spLocks/>
          </p:cNvSpPr>
          <p:nvPr/>
        </p:nvSpPr>
        <p:spPr bwMode="auto">
          <a:xfrm>
            <a:off x="1649413" y="2133600"/>
            <a:ext cx="1714500" cy="3636963"/>
          </a:xfrm>
          <a:custGeom>
            <a:avLst/>
            <a:gdLst/>
            <a:ahLst/>
            <a:cxnLst>
              <a:cxn ang="0">
                <a:pos x="1462" y="0"/>
              </a:cxn>
              <a:cxn ang="0">
                <a:pos x="891" y="0"/>
              </a:cxn>
              <a:cxn ang="0">
                <a:pos x="0" y="3262"/>
              </a:cxn>
              <a:cxn ang="0">
                <a:pos x="308" y="3262"/>
              </a:cxn>
            </a:cxnLst>
            <a:rect l="0" t="0" r="r" b="b"/>
            <a:pathLst>
              <a:path w="1462" h="3262">
                <a:moveTo>
                  <a:pt x="1462" y="0"/>
                </a:moveTo>
                <a:lnTo>
                  <a:pt x="891" y="0"/>
                </a:lnTo>
                <a:lnTo>
                  <a:pt x="0" y="3262"/>
                </a:lnTo>
                <a:lnTo>
                  <a:pt x="308" y="3262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80" name="Freeform 27"/>
          <p:cNvSpPr>
            <a:spLocks/>
          </p:cNvSpPr>
          <p:nvPr/>
        </p:nvSpPr>
        <p:spPr bwMode="auto">
          <a:xfrm>
            <a:off x="1069975" y="2133600"/>
            <a:ext cx="2293938" cy="3743325"/>
          </a:xfrm>
          <a:custGeom>
            <a:avLst/>
            <a:gdLst/>
            <a:ahLst/>
            <a:cxnLst>
              <a:cxn ang="0">
                <a:pos x="1462" y="0"/>
              </a:cxn>
              <a:cxn ang="0">
                <a:pos x="891" y="0"/>
              </a:cxn>
              <a:cxn ang="0">
                <a:pos x="0" y="3224"/>
              </a:cxn>
            </a:cxnLst>
            <a:rect l="0" t="0" r="r" b="b"/>
            <a:pathLst>
              <a:path w="1462" h="3224">
                <a:moveTo>
                  <a:pt x="1462" y="0"/>
                </a:moveTo>
                <a:lnTo>
                  <a:pt x="891" y="0"/>
                </a:lnTo>
                <a:lnTo>
                  <a:pt x="0" y="3224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81" name="Freeform 26"/>
          <p:cNvSpPr>
            <a:spLocks/>
          </p:cNvSpPr>
          <p:nvPr/>
        </p:nvSpPr>
        <p:spPr bwMode="auto">
          <a:xfrm>
            <a:off x="1069975" y="2174875"/>
            <a:ext cx="2239963" cy="3205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5" y="2809"/>
              </a:cxn>
              <a:cxn ang="0">
                <a:pos x="1417" y="2809"/>
              </a:cxn>
            </a:cxnLst>
            <a:rect l="0" t="0" r="r" b="b"/>
            <a:pathLst>
              <a:path w="1417" h="2809">
                <a:moveTo>
                  <a:pt x="0" y="0"/>
                </a:moveTo>
                <a:lnTo>
                  <a:pt x="915" y="2809"/>
                </a:lnTo>
                <a:lnTo>
                  <a:pt x="1417" y="2809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82" name="Rectangle 25"/>
          <p:cNvSpPr>
            <a:spLocks noChangeArrowheads="1"/>
          </p:cNvSpPr>
          <p:nvPr/>
        </p:nvSpPr>
        <p:spPr bwMode="auto">
          <a:xfrm>
            <a:off x="866775" y="5006975"/>
            <a:ext cx="446088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32</a:t>
            </a:r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3" name="Rectangle 24"/>
          <p:cNvSpPr>
            <a:spLocks noChangeArrowheads="1"/>
          </p:cNvSpPr>
          <p:nvPr/>
        </p:nvSpPr>
        <p:spPr bwMode="auto">
          <a:xfrm>
            <a:off x="3429000" y="1973263"/>
            <a:ext cx="43656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Calibri" pitchFamily="34" charset="0"/>
                <a:cs typeface="Calibri" pitchFamily="34" charset="0"/>
              </a:rPr>
              <a:t>32</a:t>
            </a:r>
          </a:p>
        </p:txBody>
      </p:sp>
      <p:sp>
        <p:nvSpPr>
          <p:cNvPr id="84" name="Rectangle 23"/>
          <p:cNvSpPr>
            <a:spLocks noChangeArrowheads="1"/>
          </p:cNvSpPr>
          <p:nvPr/>
        </p:nvSpPr>
        <p:spPr bwMode="auto">
          <a:xfrm>
            <a:off x="2825750" y="2789238"/>
            <a:ext cx="48418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48</a:t>
            </a:r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5" name="Rectangle 22"/>
          <p:cNvSpPr>
            <a:spLocks noChangeArrowheads="1"/>
          </p:cNvSpPr>
          <p:nvPr/>
        </p:nvSpPr>
        <p:spPr bwMode="auto">
          <a:xfrm>
            <a:off x="3505200" y="4173538"/>
            <a:ext cx="468313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32</a:t>
            </a:r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" name="Rectangle 21"/>
          <p:cNvSpPr>
            <a:spLocks noChangeArrowheads="1"/>
          </p:cNvSpPr>
          <p:nvPr/>
        </p:nvSpPr>
        <p:spPr bwMode="auto">
          <a:xfrm>
            <a:off x="3488449" y="5188104"/>
            <a:ext cx="433387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32</a:t>
            </a:r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7" name="AutoShape 19"/>
          <p:cNvSpPr>
            <a:spLocks noChangeShapeType="1"/>
          </p:cNvSpPr>
          <p:nvPr/>
        </p:nvSpPr>
        <p:spPr bwMode="auto">
          <a:xfrm>
            <a:off x="6034088" y="2800350"/>
            <a:ext cx="1587" cy="3076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88" name="AutoShape 18"/>
          <p:cNvSpPr>
            <a:spLocks noChangeShapeType="1"/>
          </p:cNvSpPr>
          <p:nvPr/>
        </p:nvSpPr>
        <p:spPr bwMode="auto">
          <a:xfrm>
            <a:off x="7908925" y="2781300"/>
            <a:ext cx="1588" cy="31083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89" name="Rectangle 17"/>
          <p:cNvSpPr>
            <a:spLocks noChangeArrowheads="1"/>
          </p:cNvSpPr>
          <p:nvPr/>
        </p:nvSpPr>
        <p:spPr bwMode="auto">
          <a:xfrm>
            <a:off x="7910513" y="2774950"/>
            <a:ext cx="471487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28</a:t>
            </a:r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0" name="Rectangle 16"/>
          <p:cNvSpPr>
            <a:spLocks noChangeArrowheads="1"/>
          </p:cNvSpPr>
          <p:nvPr/>
        </p:nvSpPr>
        <p:spPr bwMode="auto">
          <a:xfrm>
            <a:off x="5614988" y="2770188"/>
            <a:ext cx="4191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28</a:t>
            </a:r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1" name="Rectangle 15"/>
          <p:cNvSpPr>
            <a:spLocks noChangeArrowheads="1"/>
          </p:cNvSpPr>
          <p:nvPr/>
        </p:nvSpPr>
        <p:spPr bwMode="auto">
          <a:xfrm>
            <a:off x="4505325" y="3305175"/>
            <a:ext cx="57626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48</a:t>
            </a:r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2" name="AutoShape 14"/>
          <p:cNvSpPr>
            <a:spLocks noChangeShapeType="1"/>
          </p:cNvSpPr>
          <p:nvPr/>
        </p:nvSpPr>
        <p:spPr bwMode="auto">
          <a:xfrm>
            <a:off x="6276975" y="1976438"/>
            <a:ext cx="0" cy="438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93" name="Rectangle 13"/>
          <p:cNvSpPr>
            <a:spLocks noChangeArrowheads="1"/>
          </p:cNvSpPr>
          <p:nvPr/>
        </p:nvSpPr>
        <p:spPr bwMode="auto">
          <a:xfrm>
            <a:off x="6300788" y="1976438"/>
            <a:ext cx="460375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28</a:t>
            </a:r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4" name="Rectangle 12"/>
          <p:cNvSpPr>
            <a:spLocks noChangeArrowheads="1"/>
          </p:cNvSpPr>
          <p:nvPr/>
        </p:nvSpPr>
        <p:spPr bwMode="auto">
          <a:xfrm>
            <a:off x="5873750" y="1609725"/>
            <a:ext cx="762000" cy="373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KL</a:t>
            </a:r>
            <a:r>
              <a:rPr lang="en-US" sz="2000" baseline="-30000">
                <a:latin typeface="Calibri" pitchFamily="34" charset="0"/>
                <a:ea typeface="Times New Roman" pitchFamily="18" charset="0"/>
                <a:cs typeface="Calibri" pitchFamily="34" charset="0"/>
              </a:rPr>
              <a:t>i-1</a:t>
            </a:r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5" name="Rectangle 11"/>
          <p:cNvSpPr>
            <a:spLocks noChangeArrowheads="1"/>
          </p:cNvSpPr>
          <p:nvPr/>
        </p:nvSpPr>
        <p:spPr bwMode="auto">
          <a:xfrm>
            <a:off x="7304088" y="1609725"/>
            <a:ext cx="762000" cy="373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KR</a:t>
            </a:r>
            <a:r>
              <a:rPr lang="en-US" sz="2000" baseline="-30000">
                <a:latin typeface="Calibri" pitchFamily="34" charset="0"/>
                <a:ea typeface="Times New Roman" pitchFamily="18" charset="0"/>
                <a:cs typeface="Calibri" pitchFamily="34" charset="0"/>
              </a:rPr>
              <a:t>i-1</a:t>
            </a:r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6" name="Rectangle 10"/>
          <p:cNvSpPr>
            <a:spLocks noChangeArrowheads="1"/>
          </p:cNvSpPr>
          <p:nvPr/>
        </p:nvSpPr>
        <p:spPr bwMode="auto">
          <a:xfrm>
            <a:off x="5689600" y="2409825"/>
            <a:ext cx="1143000" cy="371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Left Shift</a:t>
            </a:r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7" name="Rectangle 9"/>
          <p:cNvSpPr>
            <a:spLocks noChangeArrowheads="1"/>
          </p:cNvSpPr>
          <p:nvPr/>
        </p:nvSpPr>
        <p:spPr bwMode="auto">
          <a:xfrm>
            <a:off x="5873750" y="5875338"/>
            <a:ext cx="762000" cy="373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KL</a:t>
            </a:r>
            <a:r>
              <a:rPr lang="en-US" sz="2000" baseline="-30000">
                <a:latin typeface="Calibri" pitchFamily="34" charset="0"/>
                <a:ea typeface="Times New Roman" pitchFamily="18" charset="0"/>
                <a:cs typeface="Calibri" pitchFamily="34" charset="0"/>
              </a:rPr>
              <a:t>i</a:t>
            </a:r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8" name="Rectangle 8"/>
          <p:cNvSpPr>
            <a:spLocks noChangeArrowheads="1"/>
          </p:cNvSpPr>
          <p:nvPr/>
        </p:nvSpPr>
        <p:spPr bwMode="auto">
          <a:xfrm>
            <a:off x="7304088" y="5875338"/>
            <a:ext cx="762000" cy="373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KR</a:t>
            </a:r>
            <a:r>
              <a:rPr lang="en-US" sz="2000" baseline="-30000">
                <a:latin typeface="Calibri" pitchFamily="34" charset="0"/>
                <a:ea typeface="Times New Roman" pitchFamily="18" charset="0"/>
                <a:cs typeface="Calibri" pitchFamily="34" charset="0"/>
              </a:rPr>
              <a:t>i</a:t>
            </a:r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9" name="Rectangle 7"/>
          <p:cNvSpPr>
            <a:spLocks noChangeArrowheads="1"/>
          </p:cNvSpPr>
          <p:nvPr/>
        </p:nvSpPr>
        <p:spPr bwMode="auto">
          <a:xfrm>
            <a:off x="7112000" y="2409825"/>
            <a:ext cx="1143000" cy="371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Left Shift</a:t>
            </a:r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0" name="AutoShape 6"/>
          <p:cNvSpPr>
            <a:spLocks noChangeShapeType="1"/>
          </p:cNvSpPr>
          <p:nvPr/>
        </p:nvSpPr>
        <p:spPr bwMode="auto">
          <a:xfrm>
            <a:off x="7681913" y="1981200"/>
            <a:ext cx="0" cy="438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101" name="Rectangle 5"/>
          <p:cNvSpPr>
            <a:spLocks noChangeArrowheads="1"/>
          </p:cNvSpPr>
          <p:nvPr/>
        </p:nvSpPr>
        <p:spPr bwMode="auto">
          <a:xfrm>
            <a:off x="7696200" y="1987550"/>
            <a:ext cx="458788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28</a:t>
            </a:r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5" name="Trapezoid 104"/>
          <p:cNvSpPr/>
          <p:nvPr/>
        </p:nvSpPr>
        <p:spPr>
          <a:xfrm>
            <a:off x="2667000" y="2362200"/>
            <a:ext cx="1371600" cy="457200"/>
          </a:xfrm>
          <a:prstGeom prst="trapezoid">
            <a:avLst>
              <a:gd name="adj" fmla="val 5365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Expand</a:t>
            </a:r>
          </a:p>
        </p:txBody>
      </p:sp>
      <p:sp>
        <p:nvSpPr>
          <p:cNvPr id="106" name="Trapezoid 105"/>
          <p:cNvSpPr/>
          <p:nvPr/>
        </p:nvSpPr>
        <p:spPr>
          <a:xfrm>
            <a:off x="6172200" y="3048000"/>
            <a:ext cx="1600200" cy="457200"/>
          </a:xfrm>
          <a:prstGeom prst="trapezoid">
            <a:avLst>
              <a:gd name="adj" fmla="val 5365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Compress</a:t>
            </a:r>
          </a:p>
        </p:txBody>
      </p:sp>
      <p:sp>
        <p:nvSpPr>
          <p:cNvPr id="107" name="AutoShape 14"/>
          <p:cNvSpPr>
            <a:spLocks noChangeShapeType="1"/>
          </p:cNvSpPr>
          <p:nvPr/>
        </p:nvSpPr>
        <p:spPr bwMode="auto">
          <a:xfrm>
            <a:off x="3367088" y="1981200"/>
            <a:ext cx="0" cy="4016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/>
              <a:t>Một vòng của DES </a:t>
            </a:r>
          </a:p>
        </p:txBody>
      </p:sp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2499673" y="2268229"/>
            <a:ext cx="1865313" cy="2882592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lIns="18000" tIns="18000" rIns="18000" bIns="18000"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53" name="AutoShape 3"/>
          <p:cNvSpPr>
            <a:spLocks noChangeShapeType="1"/>
          </p:cNvSpPr>
          <p:nvPr/>
        </p:nvSpPr>
        <p:spPr bwMode="auto">
          <a:xfrm>
            <a:off x="4364985" y="5205413"/>
            <a:ext cx="434975" cy="711508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stealth" w="med" len="lg"/>
          </a:ln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54" name="Rectangle 2"/>
          <p:cNvSpPr>
            <a:spLocks noChangeArrowheads="1"/>
          </p:cNvSpPr>
          <p:nvPr/>
        </p:nvSpPr>
        <p:spPr bwMode="auto">
          <a:xfrm>
            <a:off x="4693598" y="5902634"/>
            <a:ext cx="48895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>
                <a:latin typeface="+mn-lt"/>
                <a:ea typeface="Times New Roman" pitchFamily="18" charset="0"/>
                <a:cs typeface="Times New Roman" pitchFamily="18" charset="0"/>
              </a:rPr>
              <a:t>F</a:t>
            </a:r>
            <a:endParaRPr lang="en-US" sz="2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797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72" grpId="0" animBg="1"/>
      <p:bldP spid="73" grpId="0" animBg="1"/>
      <p:bldP spid="75" grpId="0" animBg="1"/>
      <p:bldP spid="76" grpId="0"/>
      <p:bldP spid="77" grpId="0" animBg="1"/>
      <p:bldP spid="78" grpId="0" animBg="1"/>
      <p:bldP spid="84" grpId="0"/>
      <p:bldP spid="85" grpId="0"/>
      <p:bldP spid="87" grpId="0" animBg="1"/>
      <p:bldP spid="88" grpId="0" animBg="1"/>
      <p:bldP spid="89" grpId="0"/>
      <p:bldP spid="90" grpId="0"/>
      <p:bldP spid="92" grpId="0" animBg="1"/>
      <p:bldP spid="93" grpId="0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/>
      <p:bldP spid="105" grpId="0" animBg="1"/>
      <p:bldP spid="10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76407F-3643-4579-84C1-3FA11C382EE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27651" name="Group 2"/>
          <p:cNvGrpSpPr>
            <a:grpSpLocks/>
          </p:cNvGrpSpPr>
          <p:nvPr/>
        </p:nvGrpSpPr>
        <p:grpSpPr bwMode="auto">
          <a:xfrm>
            <a:off x="595030" y="1635229"/>
            <a:ext cx="7924800" cy="1981200"/>
            <a:chOff x="2558" y="11132"/>
            <a:chExt cx="8828" cy="1834"/>
          </a:xfrm>
        </p:grpSpPr>
        <p:sp>
          <p:nvSpPr>
            <p:cNvPr id="27653" name="AutoShape 3"/>
            <p:cNvSpPr>
              <a:spLocks noChangeArrowheads="1"/>
            </p:cNvSpPr>
            <p:nvPr/>
          </p:nvSpPr>
          <p:spPr bwMode="auto">
            <a:xfrm>
              <a:off x="6265" y="11132"/>
              <a:ext cx="1398" cy="334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/>
            <a:p>
              <a:pPr algn="ctr"/>
              <a:r>
                <a:rPr lang="en-US" sz="2000">
                  <a:latin typeface="Calibri" pitchFamily="34" charset="0"/>
                </a:rPr>
                <a:t>48 bít</a:t>
              </a:r>
              <a:endParaRPr lang="en-US" sz="2000"/>
            </a:p>
          </p:txBody>
        </p:sp>
        <p:grpSp>
          <p:nvGrpSpPr>
            <p:cNvPr id="27654" name="Group 4"/>
            <p:cNvGrpSpPr>
              <a:grpSpLocks/>
            </p:cNvGrpSpPr>
            <p:nvPr/>
          </p:nvGrpSpPr>
          <p:grpSpPr bwMode="auto">
            <a:xfrm>
              <a:off x="3189" y="11474"/>
              <a:ext cx="757" cy="1158"/>
              <a:chOff x="3735" y="11284"/>
              <a:chExt cx="757" cy="1158"/>
            </a:xfrm>
          </p:grpSpPr>
          <p:sp>
            <p:nvSpPr>
              <p:cNvPr id="27741" name="AutoShape 5"/>
              <p:cNvSpPr>
                <a:spLocks noChangeArrowheads="1"/>
              </p:cNvSpPr>
              <p:nvPr/>
            </p:nvSpPr>
            <p:spPr bwMode="auto">
              <a:xfrm>
                <a:off x="3735" y="11653"/>
                <a:ext cx="757" cy="42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8000" rIns="18000" bIns="18000"/>
              <a:lstStyle/>
              <a:p>
                <a:pPr algn="ctr">
                  <a:spcBef>
                    <a:spcPts val="200"/>
                  </a:spcBef>
                </a:pPr>
                <a:r>
                  <a:rPr lang="en-US" sz="2000">
                    <a:latin typeface="Tahoma" pitchFamily="34" charset="0"/>
                  </a:rPr>
                  <a:t>S</a:t>
                </a:r>
                <a:r>
                  <a:rPr lang="en-US" sz="2000" baseline="-25000">
                    <a:latin typeface="Tahoma" pitchFamily="34" charset="0"/>
                  </a:rPr>
                  <a:t>1</a:t>
                </a:r>
                <a:endParaRPr lang="en-US" sz="2000"/>
              </a:p>
            </p:txBody>
          </p:sp>
          <p:cxnSp>
            <p:nvCxnSpPr>
              <p:cNvPr id="27742" name="AutoShape 6"/>
              <p:cNvCxnSpPr>
                <a:cxnSpLocks noChangeShapeType="1"/>
              </p:cNvCxnSpPr>
              <p:nvPr/>
            </p:nvCxnSpPr>
            <p:spPr bwMode="auto">
              <a:xfrm>
                <a:off x="3836" y="11284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43" name="AutoShape 7"/>
              <p:cNvCxnSpPr>
                <a:cxnSpLocks noChangeShapeType="1"/>
              </p:cNvCxnSpPr>
              <p:nvPr/>
            </p:nvCxnSpPr>
            <p:spPr bwMode="auto">
              <a:xfrm>
                <a:off x="3946" y="11284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44" name="AutoShape 8"/>
              <p:cNvCxnSpPr>
                <a:cxnSpLocks noChangeShapeType="1"/>
              </p:cNvCxnSpPr>
              <p:nvPr/>
            </p:nvCxnSpPr>
            <p:spPr bwMode="auto">
              <a:xfrm>
                <a:off x="4062" y="11284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45" name="AutoShape 9"/>
              <p:cNvCxnSpPr>
                <a:cxnSpLocks noChangeShapeType="1"/>
              </p:cNvCxnSpPr>
              <p:nvPr/>
            </p:nvCxnSpPr>
            <p:spPr bwMode="auto">
              <a:xfrm>
                <a:off x="4172" y="11284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46" name="AutoShape 10"/>
              <p:cNvCxnSpPr>
                <a:cxnSpLocks noChangeShapeType="1"/>
              </p:cNvCxnSpPr>
              <p:nvPr/>
            </p:nvCxnSpPr>
            <p:spPr bwMode="auto">
              <a:xfrm>
                <a:off x="4291" y="11284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47" name="AutoShape 11"/>
              <p:cNvCxnSpPr>
                <a:cxnSpLocks noChangeShapeType="1"/>
              </p:cNvCxnSpPr>
              <p:nvPr/>
            </p:nvCxnSpPr>
            <p:spPr bwMode="auto">
              <a:xfrm>
                <a:off x="4401" y="11284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48" name="AutoShape 12"/>
              <p:cNvCxnSpPr>
                <a:cxnSpLocks noChangeShapeType="1"/>
              </p:cNvCxnSpPr>
              <p:nvPr/>
            </p:nvCxnSpPr>
            <p:spPr bwMode="auto">
              <a:xfrm>
                <a:off x="3946" y="12073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49" name="AutoShape 13"/>
              <p:cNvCxnSpPr>
                <a:cxnSpLocks noChangeShapeType="1"/>
              </p:cNvCxnSpPr>
              <p:nvPr/>
            </p:nvCxnSpPr>
            <p:spPr bwMode="auto">
              <a:xfrm>
                <a:off x="4056" y="12073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50" name="AutoShape 14"/>
              <p:cNvCxnSpPr>
                <a:cxnSpLocks noChangeShapeType="1"/>
              </p:cNvCxnSpPr>
              <p:nvPr/>
            </p:nvCxnSpPr>
            <p:spPr bwMode="auto">
              <a:xfrm>
                <a:off x="4172" y="12073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51" name="AutoShape 15"/>
              <p:cNvCxnSpPr>
                <a:cxnSpLocks noChangeShapeType="1"/>
              </p:cNvCxnSpPr>
              <p:nvPr/>
            </p:nvCxnSpPr>
            <p:spPr bwMode="auto">
              <a:xfrm>
                <a:off x="4282" y="12073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655" name="Group 16"/>
            <p:cNvGrpSpPr>
              <a:grpSpLocks/>
            </p:cNvGrpSpPr>
            <p:nvPr/>
          </p:nvGrpSpPr>
          <p:grpSpPr bwMode="auto">
            <a:xfrm>
              <a:off x="4186" y="11474"/>
              <a:ext cx="757" cy="1158"/>
              <a:chOff x="3735" y="11284"/>
              <a:chExt cx="757" cy="1158"/>
            </a:xfrm>
          </p:grpSpPr>
          <p:sp>
            <p:nvSpPr>
              <p:cNvPr id="27730" name="AutoShape 17"/>
              <p:cNvSpPr>
                <a:spLocks noChangeArrowheads="1"/>
              </p:cNvSpPr>
              <p:nvPr/>
            </p:nvSpPr>
            <p:spPr bwMode="auto">
              <a:xfrm>
                <a:off x="3735" y="11653"/>
                <a:ext cx="757" cy="42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8000" rIns="18000" bIns="18000"/>
              <a:lstStyle/>
              <a:p>
                <a:pPr algn="ctr">
                  <a:spcBef>
                    <a:spcPts val="200"/>
                  </a:spcBef>
                </a:pPr>
                <a:r>
                  <a:rPr lang="en-US" sz="2000">
                    <a:latin typeface="Tahoma" pitchFamily="34" charset="0"/>
                  </a:rPr>
                  <a:t>S</a:t>
                </a:r>
                <a:r>
                  <a:rPr lang="en-US" sz="2000" baseline="-25000">
                    <a:latin typeface="Tahoma" pitchFamily="34" charset="0"/>
                  </a:rPr>
                  <a:t>2</a:t>
                </a:r>
                <a:endParaRPr lang="en-US" sz="2000"/>
              </a:p>
            </p:txBody>
          </p:sp>
          <p:cxnSp>
            <p:nvCxnSpPr>
              <p:cNvPr id="27731" name="AutoShape 18"/>
              <p:cNvCxnSpPr>
                <a:cxnSpLocks noChangeShapeType="1"/>
              </p:cNvCxnSpPr>
              <p:nvPr/>
            </p:nvCxnSpPr>
            <p:spPr bwMode="auto">
              <a:xfrm>
                <a:off x="3836" y="11284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32" name="AutoShape 19"/>
              <p:cNvCxnSpPr>
                <a:cxnSpLocks noChangeShapeType="1"/>
              </p:cNvCxnSpPr>
              <p:nvPr/>
            </p:nvCxnSpPr>
            <p:spPr bwMode="auto">
              <a:xfrm>
                <a:off x="3946" y="11284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33" name="AutoShape 20"/>
              <p:cNvCxnSpPr>
                <a:cxnSpLocks noChangeShapeType="1"/>
              </p:cNvCxnSpPr>
              <p:nvPr/>
            </p:nvCxnSpPr>
            <p:spPr bwMode="auto">
              <a:xfrm>
                <a:off x="4062" y="11284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34" name="AutoShape 21"/>
              <p:cNvCxnSpPr>
                <a:cxnSpLocks noChangeShapeType="1"/>
              </p:cNvCxnSpPr>
              <p:nvPr/>
            </p:nvCxnSpPr>
            <p:spPr bwMode="auto">
              <a:xfrm>
                <a:off x="4172" y="11284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35" name="AutoShape 22"/>
              <p:cNvCxnSpPr>
                <a:cxnSpLocks noChangeShapeType="1"/>
              </p:cNvCxnSpPr>
              <p:nvPr/>
            </p:nvCxnSpPr>
            <p:spPr bwMode="auto">
              <a:xfrm>
                <a:off x="4291" y="11284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36" name="AutoShape 23"/>
              <p:cNvCxnSpPr>
                <a:cxnSpLocks noChangeShapeType="1"/>
              </p:cNvCxnSpPr>
              <p:nvPr/>
            </p:nvCxnSpPr>
            <p:spPr bwMode="auto">
              <a:xfrm>
                <a:off x="4401" y="11284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37" name="AutoShape 24"/>
              <p:cNvCxnSpPr>
                <a:cxnSpLocks noChangeShapeType="1"/>
              </p:cNvCxnSpPr>
              <p:nvPr/>
            </p:nvCxnSpPr>
            <p:spPr bwMode="auto">
              <a:xfrm>
                <a:off x="3946" y="12073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38" name="AutoShape 25"/>
              <p:cNvCxnSpPr>
                <a:cxnSpLocks noChangeShapeType="1"/>
              </p:cNvCxnSpPr>
              <p:nvPr/>
            </p:nvCxnSpPr>
            <p:spPr bwMode="auto">
              <a:xfrm>
                <a:off x="4056" y="12073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39" name="AutoShape 26"/>
              <p:cNvCxnSpPr>
                <a:cxnSpLocks noChangeShapeType="1"/>
              </p:cNvCxnSpPr>
              <p:nvPr/>
            </p:nvCxnSpPr>
            <p:spPr bwMode="auto">
              <a:xfrm>
                <a:off x="4172" y="12073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40" name="AutoShape 27"/>
              <p:cNvCxnSpPr>
                <a:cxnSpLocks noChangeShapeType="1"/>
              </p:cNvCxnSpPr>
              <p:nvPr/>
            </p:nvCxnSpPr>
            <p:spPr bwMode="auto">
              <a:xfrm>
                <a:off x="4282" y="12073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656" name="Group 28"/>
            <p:cNvGrpSpPr>
              <a:grpSpLocks/>
            </p:cNvGrpSpPr>
            <p:nvPr/>
          </p:nvGrpSpPr>
          <p:grpSpPr bwMode="auto">
            <a:xfrm>
              <a:off x="5172" y="11474"/>
              <a:ext cx="757" cy="1158"/>
              <a:chOff x="3735" y="11284"/>
              <a:chExt cx="757" cy="1158"/>
            </a:xfrm>
          </p:grpSpPr>
          <p:sp>
            <p:nvSpPr>
              <p:cNvPr id="27719" name="AutoShape 29"/>
              <p:cNvSpPr>
                <a:spLocks noChangeArrowheads="1"/>
              </p:cNvSpPr>
              <p:nvPr/>
            </p:nvSpPr>
            <p:spPr bwMode="auto">
              <a:xfrm>
                <a:off x="3735" y="11653"/>
                <a:ext cx="757" cy="42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8000" rIns="18000" bIns="18000"/>
              <a:lstStyle/>
              <a:p>
                <a:pPr algn="ctr">
                  <a:spcBef>
                    <a:spcPts val="200"/>
                  </a:spcBef>
                </a:pPr>
                <a:r>
                  <a:rPr lang="en-US" sz="2000">
                    <a:latin typeface="Tahoma" pitchFamily="34" charset="0"/>
                  </a:rPr>
                  <a:t>S</a:t>
                </a:r>
                <a:r>
                  <a:rPr lang="en-US" sz="2000" baseline="-25000">
                    <a:latin typeface="Tahoma" pitchFamily="34" charset="0"/>
                  </a:rPr>
                  <a:t>3</a:t>
                </a:r>
                <a:endParaRPr lang="en-US" sz="2000"/>
              </a:p>
            </p:txBody>
          </p:sp>
          <p:cxnSp>
            <p:nvCxnSpPr>
              <p:cNvPr id="27720" name="AutoShape 30"/>
              <p:cNvCxnSpPr>
                <a:cxnSpLocks noChangeShapeType="1"/>
              </p:cNvCxnSpPr>
              <p:nvPr/>
            </p:nvCxnSpPr>
            <p:spPr bwMode="auto">
              <a:xfrm>
                <a:off x="3836" y="11284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21" name="AutoShape 31"/>
              <p:cNvCxnSpPr>
                <a:cxnSpLocks noChangeShapeType="1"/>
              </p:cNvCxnSpPr>
              <p:nvPr/>
            </p:nvCxnSpPr>
            <p:spPr bwMode="auto">
              <a:xfrm>
                <a:off x="3946" y="11284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22" name="AutoShape 32"/>
              <p:cNvCxnSpPr>
                <a:cxnSpLocks noChangeShapeType="1"/>
              </p:cNvCxnSpPr>
              <p:nvPr/>
            </p:nvCxnSpPr>
            <p:spPr bwMode="auto">
              <a:xfrm>
                <a:off x="4062" y="11284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23" name="AutoShape 33"/>
              <p:cNvCxnSpPr>
                <a:cxnSpLocks noChangeShapeType="1"/>
              </p:cNvCxnSpPr>
              <p:nvPr/>
            </p:nvCxnSpPr>
            <p:spPr bwMode="auto">
              <a:xfrm>
                <a:off x="4172" y="11284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24" name="AutoShape 34"/>
              <p:cNvCxnSpPr>
                <a:cxnSpLocks noChangeShapeType="1"/>
              </p:cNvCxnSpPr>
              <p:nvPr/>
            </p:nvCxnSpPr>
            <p:spPr bwMode="auto">
              <a:xfrm>
                <a:off x="4291" y="11284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25" name="AutoShape 35"/>
              <p:cNvCxnSpPr>
                <a:cxnSpLocks noChangeShapeType="1"/>
              </p:cNvCxnSpPr>
              <p:nvPr/>
            </p:nvCxnSpPr>
            <p:spPr bwMode="auto">
              <a:xfrm>
                <a:off x="4401" y="11284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26" name="AutoShape 36"/>
              <p:cNvCxnSpPr>
                <a:cxnSpLocks noChangeShapeType="1"/>
              </p:cNvCxnSpPr>
              <p:nvPr/>
            </p:nvCxnSpPr>
            <p:spPr bwMode="auto">
              <a:xfrm>
                <a:off x="3946" y="12073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27" name="AutoShape 37"/>
              <p:cNvCxnSpPr>
                <a:cxnSpLocks noChangeShapeType="1"/>
              </p:cNvCxnSpPr>
              <p:nvPr/>
            </p:nvCxnSpPr>
            <p:spPr bwMode="auto">
              <a:xfrm>
                <a:off x="4056" y="12073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28" name="AutoShape 38"/>
              <p:cNvCxnSpPr>
                <a:cxnSpLocks noChangeShapeType="1"/>
              </p:cNvCxnSpPr>
              <p:nvPr/>
            </p:nvCxnSpPr>
            <p:spPr bwMode="auto">
              <a:xfrm>
                <a:off x="4172" y="12073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29" name="AutoShape 39"/>
              <p:cNvCxnSpPr>
                <a:cxnSpLocks noChangeShapeType="1"/>
              </p:cNvCxnSpPr>
              <p:nvPr/>
            </p:nvCxnSpPr>
            <p:spPr bwMode="auto">
              <a:xfrm>
                <a:off x="4282" y="12073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657" name="Group 40"/>
            <p:cNvGrpSpPr>
              <a:grpSpLocks/>
            </p:cNvGrpSpPr>
            <p:nvPr/>
          </p:nvGrpSpPr>
          <p:grpSpPr bwMode="auto">
            <a:xfrm>
              <a:off x="6119" y="11474"/>
              <a:ext cx="757" cy="1158"/>
              <a:chOff x="3735" y="11284"/>
              <a:chExt cx="757" cy="1158"/>
            </a:xfrm>
          </p:grpSpPr>
          <p:sp>
            <p:nvSpPr>
              <p:cNvPr id="27708" name="AutoShape 41"/>
              <p:cNvSpPr>
                <a:spLocks noChangeArrowheads="1"/>
              </p:cNvSpPr>
              <p:nvPr/>
            </p:nvSpPr>
            <p:spPr bwMode="auto">
              <a:xfrm>
                <a:off x="3735" y="11653"/>
                <a:ext cx="757" cy="42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8000" rIns="18000" bIns="18000"/>
              <a:lstStyle/>
              <a:p>
                <a:pPr algn="ctr">
                  <a:spcBef>
                    <a:spcPts val="200"/>
                  </a:spcBef>
                </a:pPr>
                <a:r>
                  <a:rPr lang="en-US" sz="2000">
                    <a:latin typeface="Tahoma" pitchFamily="34" charset="0"/>
                  </a:rPr>
                  <a:t>S</a:t>
                </a:r>
                <a:r>
                  <a:rPr lang="en-US" sz="2000" baseline="-25000">
                    <a:latin typeface="Tahoma" pitchFamily="34" charset="0"/>
                  </a:rPr>
                  <a:t>4</a:t>
                </a:r>
                <a:endParaRPr lang="en-US" sz="2000"/>
              </a:p>
            </p:txBody>
          </p:sp>
          <p:cxnSp>
            <p:nvCxnSpPr>
              <p:cNvPr id="27709" name="AutoShape 42"/>
              <p:cNvCxnSpPr>
                <a:cxnSpLocks noChangeShapeType="1"/>
              </p:cNvCxnSpPr>
              <p:nvPr/>
            </p:nvCxnSpPr>
            <p:spPr bwMode="auto">
              <a:xfrm>
                <a:off x="3836" y="11284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10" name="AutoShape 43"/>
              <p:cNvCxnSpPr>
                <a:cxnSpLocks noChangeShapeType="1"/>
              </p:cNvCxnSpPr>
              <p:nvPr/>
            </p:nvCxnSpPr>
            <p:spPr bwMode="auto">
              <a:xfrm>
                <a:off x="3946" y="11284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11" name="AutoShape 44"/>
              <p:cNvCxnSpPr>
                <a:cxnSpLocks noChangeShapeType="1"/>
              </p:cNvCxnSpPr>
              <p:nvPr/>
            </p:nvCxnSpPr>
            <p:spPr bwMode="auto">
              <a:xfrm>
                <a:off x="4062" y="11284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12" name="AutoShape 45"/>
              <p:cNvCxnSpPr>
                <a:cxnSpLocks noChangeShapeType="1"/>
              </p:cNvCxnSpPr>
              <p:nvPr/>
            </p:nvCxnSpPr>
            <p:spPr bwMode="auto">
              <a:xfrm>
                <a:off x="4172" y="11284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13" name="AutoShape 46"/>
              <p:cNvCxnSpPr>
                <a:cxnSpLocks noChangeShapeType="1"/>
              </p:cNvCxnSpPr>
              <p:nvPr/>
            </p:nvCxnSpPr>
            <p:spPr bwMode="auto">
              <a:xfrm>
                <a:off x="4291" y="11284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14" name="AutoShape 47"/>
              <p:cNvCxnSpPr>
                <a:cxnSpLocks noChangeShapeType="1"/>
              </p:cNvCxnSpPr>
              <p:nvPr/>
            </p:nvCxnSpPr>
            <p:spPr bwMode="auto">
              <a:xfrm>
                <a:off x="4401" y="11284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15" name="AutoShape 48"/>
              <p:cNvCxnSpPr>
                <a:cxnSpLocks noChangeShapeType="1"/>
              </p:cNvCxnSpPr>
              <p:nvPr/>
            </p:nvCxnSpPr>
            <p:spPr bwMode="auto">
              <a:xfrm>
                <a:off x="3946" y="12073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16" name="AutoShape 49"/>
              <p:cNvCxnSpPr>
                <a:cxnSpLocks noChangeShapeType="1"/>
              </p:cNvCxnSpPr>
              <p:nvPr/>
            </p:nvCxnSpPr>
            <p:spPr bwMode="auto">
              <a:xfrm>
                <a:off x="4056" y="12073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17" name="AutoShape 50"/>
              <p:cNvCxnSpPr>
                <a:cxnSpLocks noChangeShapeType="1"/>
              </p:cNvCxnSpPr>
              <p:nvPr/>
            </p:nvCxnSpPr>
            <p:spPr bwMode="auto">
              <a:xfrm>
                <a:off x="4172" y="12073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18" name="AutoShape 51"/>
              <p:cNvCxnSpPr>
                <a:cxnSpLocks noChangeShapeType="1"/>
              </p:cNvCxnSpPr>
              <p:nvPr/>
            </p:nvCxnSpPr>
            <p:spPr bwMode="auto">
              <a:xfrm>
                <a:off x="4282" y="12073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658" name="Group 52"/>
            <p:cNvGrpSpPr>
              <a:grpSpLocks/>
            </p:cNvGrpSpPr>
            <p:nvPr/>
          </p:nvGrpSpPr>
          <p:grpSpPr bwMode="auto">
            <a:xfrm>
              <a:off x="7050" y="11474"/>
              <a:ext cx="757" cy="1158"/>
              <a:chOff x="3735" y="11284"/>
              <a:chExt cx="757" cy="1158"/>
            </a:xfrm>
          </p:grpSpPr>
          <p:sp>
            <p:nvSpPr>
              <p:cNvPr id="27697" name="AutoShape 53"/>
              <p:cNvSpPr>
                <a:spLocks noChangeArrowheads="1"/>
              </p:cNvSpPr>
              <p:nvPr/>
            </p:nvSpPr>
            <p:spPr bwMode="auto">
              <a:xfrm>
                <a:off x="3735" y="11653"/>
                <a:ext cx="757" cy="42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8000" rIns="18000" bIns="18000"/>
              <a:lstStyle/>
              <a:p>
                <a:pPr algn="ctr">
                  <a:spcBef>
                    <a:spcPts val="200"/>
                  </a:spcBef>
                </a:pPr>
                <a:r>
                  <a:rPr lang="en-US" sz="2000">
                    <a:latin typeface="Tahoma" pitchFamily="34" charset="0"/>
                  </a:rPr>
                  <a:t>S</a:t>
                </a:r>
                <a:r>
                  <a:rPr lang="en-US" sz="2000" baseline="-25000">
                    <a:latin typeface="Tahoma" pitchFamily="34" charset="0"/>
                  </a:rPr>
                  <a:t>5</a:t>
                </a:r>
                <a:endParaRPr lang="en-US" sz="2000"/>
              </a:p>
            </p:txBody>
          </p:sp>
          <p:cxnSp>
            <p:nvCxnSpPr>
              <p:cNvPr id="27698" name="AutoShape 54"/>
              <p:cNvCxnSpPr>
                <a:cxnSpLocks noChangeShapeType="1"/>
              </p:cNvCxnSpPr>
              <p:nvPr/>
            </p:nvCxnSpPr>
            <p:spPr bwMode="auto">
              <a:xfrm>
                <a:off x="3836" y="11284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699" name="AutoShape 55"/>
              <p:cNvCxnSpPr>
                <a:cxnSpLocks noChangeShapeType="1"/>
              </p:cNvCxnSpPr>
              <p:nvPr/>
            </p:nvCxnSpPr>
            <p:spPr bwMode="auto">
              <a:xfrm>
                <a:off x="3946" y="11284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00" name="AutoShape 56"/>
              <p:cNvCxnSpPr>
                <a:cxnSpLocks noChangeShapeType="1"/>
              </p:cNvCxnSpPr>
              <p:nvPr/>
            </p:nvCxnSpPr>
            <p:spPr bwMode="auto">
              <a:xfrm>
                <a:off x="4062" y="11284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01" name="AutoShape 57"/>
              <p:cNvCxnSpPr>
                <a:cxnSpLocks noChangeShapeType="1"/>
              </p:cNvCxnSpPr>
              <p:nvPr/>
            </p:nvCxnSpPr>
            <p:spPr bwMode="auto">
              <a:xfrm>
                <a:off x="4172" y="11284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02" name="AutoShape 58"/>
              <p:cNvCxnSpPr>
                <a:cxnSpLocks noChangeShapeType="1"/>
              </p:cNvCxnSpPr>
              <p:nvPr/>
            </p:nvCxnSpPr>
            <p:spPr bwMode="auto">
              <a:xfrm>
                <a:off x="4291" y="11284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03" name="AutoShape 59"/>
              <p:cNvCxnSpPr>
                <a:cxnSpLocks noChangeShapeType="1"/>
              </p:cNvCxnSpPr>
              <p:nvPr/>
            </p:nvCxnSpPr>
            <p:spPr bwMode="auto">
              <a:xfrm>
                <a:off x="4401" y="11284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04" name="AutoShape 60"/>
              <p:cNvCxnSpPr>
                <a:cxnSpLocks noChangeShapeType="1"/>
              </p:cNvCxnSpPr>
              <p:nvPr/>
            </p:nvCxnSpPr>
            <p:spPr bwMode="auto">
              <a:xfrm>
                <a:off x="3946" y="12073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05" name="AutoShape 61"/>
              <p:cNvCxnSpPr>
                <a:cxnSpLocks noChangeShapeType="1"/>
              </p:cNvCxnSpPr>
              <p:nvPr/>
            </p:nvCxnSpPr>
            <p:spPr bwMode="auto">
              <a:xfrm>
                <a:off x="4056" y="12073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06" name="AutoShape 62"/>
              <p:cNvCxnSpPr>
                <a:cxnSpLocks noChangeShapeType="1"/>
              </p:cNvCxnSpPr>
              <p:nvPr/>
            </p:nvCxnSpPr>
            <p:spPr bwMode="auto">
              <a:xfrm>
                <a:off x="4172" y="12073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07" name="AutoShape 63"/>
              <p:cNvCxnSpPr>
                <a:cxnSpLocks noChangeShapeType="1"/>
              </p:cNvCxnSpPr>
              <p:nvPr/>
            </p:nvCxnSpPr>
            <p:spPr bwMode="auto">
              <a:xfrm>
                <a:off x="4282" y="12073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659" name="Group 64"/>
            <p:cNvGrpSpPr>
              <a:grpSpLocks/>
            </p:cNvGrpSpPr>
            <p:nvPr/>
          </p:nvGrpSpPr>
          <p:grpSpPr bwMode="auto">
            <a:xfrm>
              <a:off x="8047" y="11474"/>
              <a:ext cx="757" cy="1158"/>
              <a:chOff x="3735" y="11284"/>
              <a:chExt cx="757" cy="1158"/>
            </a:xfrm>
          </p:grpSpPr>
          <p:sp>
            <p:nvSpPr>
              <p:cNvPr id="27686" name="AutoShape 65"/>
              <p:cNvSpPr>
                <a:spLocks noChangeArrowheads="1"/>
              </p:cNvSpPr>
              <p:nvPr/>
            </p:nvSpPr>
            <p:spPr bwMode="auto">
              <a:xfrm>
                <a:off x="3735" y="11653"/>
                <a:ext cx="757" cy="42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8000" rIns="18000" bIns="18000"/>
              <a:lstStyle/>
              <a:p>
                <a:pPr algn="ctr">
                  <a:spcBef>
                    <a:spcPts val="200"/>
                  </a:spcBef>
                </a:pPr>
                <a:r>
                  <a:rPr lang="en-US" sz="2000">
                    <a:latin typeface="Tahoma" pitchFamily="34" charset="0"/>
                  </a:rPr>
                  <a:t>S</a:t>
                </a:r>
                <a:r>
                  <a:rPr lang="en-US" sz="2000" baseline="-25000">
                    <a:latin typeface="Tahoma" pitchFamily="34" charset="0"/>
                  </a:rPr>
                  <a:t>6</a:t>
                </a:r>
                <a:endParaRPr lang="en-US" sz="2000"/>
              </a:p>
            </p:txBody>
          </p:sp>
          <p:cxnSp>
            <p:nvCxnSpPr>
              <p:cNvPr id="27687" name="AutoShape 66"/>
              <p:cNvCxnSpPr>
                <a:cxnSpLocks noChangeShapeType="1"/>
              </p:cNvCxnSpPr>
              <p:nvPr/>
            </p:nvCxnSpPr>
            <p:spPr bwMode="auto">
              <a:xfrm>
                <a:off x="3836" y="11284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688" name="AutoShape 67"/>
              <p:cNvCxnSpPr>
                <a:cxnSpLocks noChangeShapeType="1"/>
              </p:cNvCxnSpPr>
              <p:nvPr/>
            </p:nvCxnSpPr>
            <p:spPr bwMode="auto">
              <a:xfrm>
                <a:off x="3946" y="11284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689" name="AutoShape 68"/>
              <p:cNvCxnSpPr>
                <a:cxnSpLocks noChangeShapeType="1"/>
              </p:cNvCxnSpPr>
              <p:nvPr/>
            </p:nvCxnSpPr>
            <p:spPr bwMode="auto">
              <a:xfrm>
                <a:off x="4062" y="11284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690" name="AutoShape 69"/>
              <p:cNvCxnSpPr>
                <a:cxnSpLocks noChangeShapeType="1"/>
              </p:cNvCxnSpPr>
              <p:nvPr/>
            </p:nvCxnSpPr>
            <p:spPr bwMode="auto">
              <a:xfrm>
                <a:off x="4172" y="11284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691" name="AutoShape 70"/>
              <p:cNvCxnSpPr>
                <a:cxnSpLocks noChangeShapeType="1"/>
              </p:cNvCxnSpPr>
              <p:nvPr/>
            </p:nvCxnSpPr>
            <p:spPr bwMode="auto">
              <a:xfrm>
                <a:off x="4291" y="11284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692" name="AutoShape 71"/>
              <p:cNvCxnSpPr>
                <a:cxnSpLocks noChangeShapeType="1"/>
              </p:cNvCxnSpPr>
              <p:nvPr/>
            </p:nvCxnSpPr>
            <p:spPr bwMode="auto">
              <a:xfrm>
                <a:off x="4401" y="11284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693" name="AutoShape 72"/>
              <p:cNvCxnSpPr>
                <a:cxnSpLocks noChangeShapeType="1"/>
              </p:cNvCxnSpPr>
              <p:nvPr/>
            </p:nvCxnSpPr>
            <p:spPr bwMode="auto">
              <a:xfrm>
                <a:off x="3946" y="12073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694" name="AutoShape 73"/>
              <p:cNvCxnSpPr>
                <a:cxnSpLocks noChangeShapeType="1"/>
              </p:cNvCxnSpPr>
              <p:nvPr/>
            </p:nvCxnSpPr>
            <p:spPr bwMode="auto">
              <a:xfrm>
                <a:off x="4056" y="12073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695" name="AutoShape 74"/>
              <p:cNvCxnSpPr>
                <a:cxnSpLocks noChangeShapeType="1"/>
              </p:cNvCxnSpPr>
              <p:nvPr/>
            </p:nvCxnSpPr>
            <p:spPr bwMode="auto">
              <a:xfrm>
                <a:off x="4172" y="12073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696" name="AutoShape 75"/>
              <p:cNvCxnSpPr>
                <a:cxnSpLocks noChangeShapeType="1"/>
              </p:cNvCxnSpPr>
              <p:nvPr/>
            </p:nvCxnSpPr>
            <p:spPr bwMode="auto">
              <a:xfrm>
                <a:off x="4282" y="12073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660" name="Group 76"/>
            <p:cNvGrpSpPr>
              <a:grpSpLocks/>
            </p:cNvGrpSpPr>
            <p:nvPr/>
          </p:nvGrpSpPr>
          <p:grpSpPr bwMode="auto">
            <a:xfrm>
              <a:off x="9033" y="11474"/>
              <a:ext cx="757" cy="1158"/>
              <a:chOff x="3735" y="11284"/>
              <a:chExt cx="757" cy="1158"/>
            </a:xfrm>
          </p:grpSpPr>
          <p:sp>
            <p:nvSpPr>
              <p:cNvPr id="27675" name="AutoShape 77"/>
              <p:cNvSpPr>
                <a:spLocks noChangeArrowheads="1"/>
              </p:cNvSpPr>
              <p:nvPr/>
            </p:nvSpPr>
            <p:spPr bwMode="auto">
              <a:xfrm>
                <a:off x="3735" y="11653"/>
                <a:ext cx="757" cy="42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8000" rIns="18000" bIns="18000"/>
              <a:lstStyle/>
              <a:p>
                <a:pPr algn="ctr">
                  <a:spcBef>
                    <a:spcPts val="200"/>
                  </a:spcBef>
                </a:pPr>
                <a:r>
                  <a:rPr lang="en-US" sz="2000">
                    <a:latin typeface="Tahoma" pitchFamily="34" charset="0"/>
                  </a:rPr>
                  <a:t>S</a:t>
                </a:r>
                <a:r>
                  <a:rPr lang="en-US" sz="2000" baseline="-25000">
                    <a:latin typeface="Tahoma" pitchFamily="34" charset="0"/>
                  </a:rPr>
                  <a:t>7</a:t>
                </a:r>
                <a:endParaRPr lang="en-US" sz="2000"/>
              </a:p>
            </p:txBody>
          </p:sp>
          <p:cxnSp>
            <p:nvCxnSpPr>
              <p:cNvPr id="27676" name="AutoShape 78"/>
              <p:cNvCxnSpPr>
                <a:cxnSpLocks noChangeShapeType="1"/>
              </p:cNvCxnSpPr>
              <p:nvPr/>
            </p:nvCxnSpPr>
            <p:spPr bwMode="auto">
              <a:xfrm>
                <a:off x="3836" y="11284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677" name="AutoShape 79"/>
              <p:cNvCxnSpPr>
                <a:cxnSpLocks noChangeShapeType="1"/>
              </p:cNvCxnSpPr>
              <p:nvPr/>
            </p:nvCxnSpPr>
            <p:spPr bwMode="auto">
              <a:xfrm>
                <a:off x="3946" y="11284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678" name="AutoShape 80"/>
              <p:cNvCxnSpPr>
                <a:cxnSpLocks noChangeShapeType="1"/>
              </p:cNvCxnSpPr>
              <p:nvPr/>
            </p:nvCxnSpPr>
            <p:spPr bwMode="auto">
              <a:xfrm>
                <a:off x="4062" y="11284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679" name="AutoShape 81"/>
              <p:cNvCxnSpPr>
                <a:cxnSpLocks noChangeShapeType="1"/>
              </p:cNvCxnSpPr>
              <p:nvPr/>
            </p:nvCxnSpPr>
            <p:spPr bwMode="auto">
              <a:xfrm>
                <a:off x="4172" y="11284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680" name="AutoShape 82"/>
              <p:cNvCxnSpPr>
                <a:cxnSpLocks noChangeShapeType="1"/>
              </p:cNvCxnSpPr>
              <p:nvPr/>
            </p:nvCxnSpPr>
            <p:spPr bwMode="auto">
              <a:xfrm>
                <a:off x="4291" y="11284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681" name="AutoShape 83"/>
              <p:cNvCxnSpPr>
                <a:cxnSpLocks noChangeShapeType="1"/>
              </p:cNvCxnSpPr>
              <p:nvPr/>
            </p:nvCxnSpPr>
            <p:spPr bwMode="auto">
              <a:xfrm>
                <a:off x="4401" y="11284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682" name="AutoShape 84"/>
              <p:cNvCxnSpPr>
                <a:cxnSpLocks noChangeShapeType="1"/>
              </p:cNvCxnSpPr>
              <p:nvPr/>
            </p:nvCxnSpPr>
            <p:spPr bwMode="auto">
              <a:xfrm>
                <a:off x="3946" y="12073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683" name="AutoShape 85"/>
              <p:cNvCxnSpPr>
                <a:cxnSpLocks noChangeShapeType="1"/>
              </p:cNvCxnSpPr>
              <p:nvPr/>
            </p:nvCxnSpPr>
            <p:spPr bwMode="auto">
              <a:xfrm>
                <a:off x="4056" y="12073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684" name="AutoShape 86"/>
              <p:cNvCxnSpPr>
                <a:cxnSpLocks noChangeShapeType="1"/>
              </p:cNvCxnSpPr>
              <p:nvPr/>
            </p:nvCxnSpPr>
            <p:spPr bwMode="auto">
              <a:xfrm>
                <a:off x="4172" y="12073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685" name="AutoShape 87"/>
              <p:cNvCxnSpPr>
                <a:cxnSpLocks noChangeShapeType="1"/>
              </p:cNvCxnSpPr>
              <p:nvPr/>
            </p:nvCxnSpPr>
            <p:spPr bwMode="auto">
              <a:xfrm>
                <a:off x="4282" y="12073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661" name="Group 88"/>
            <p:cNvGrpSpPr>
              <a:grpSpLocks/>
            </p:cNvGrpSpPr>
            <p:nvPr/>
          </p:nvGrpSpPr>
          <p:grpSpPr bwMode="auto">
            <a:xfrm>
              <a:off x="9980" y="11474"/>
              <a:ext cx="757" cy="1158"/>
              <a:chOff x="3735" y="11284"/>
              <a:chExt cx="757" cy="1158"/>
            </a:xfrm>
          </p:grpSpPr>
          <p:sp>
            <p:nvSpPr>
              <p:cNvPr id="27664" name="AutoShape 89"/>
              <p:cNvSpPr>
                <a:spLocks noChangeArrowheads="1"/>
              </p:cNvSpPr>
              <p:nvPr/>
            </p:nvSpPr>
            <p:spPr bwMode="auto">
              <a:xfrm>
                <a:off x="3735" y="11653"/>
                <a:ext cx="757" cy="42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8000" rIns="18000" bIns="18000"/>
              <a:lstStyle/>
              <a:p>
                <a:pPr algn="ctr">
                  <a:spcBef>
                    <a:spcPts val="200"/>
                  </a:spcBef>
                </a:pPr>
                <a:r>
                  <a:rPr lang="en-US" sz="2000">
                    <a:latin typeface="Tahoma" pitchFamily="34" charset="0"/>
                  </a:rPr>
                  <a:t>S</a:t>
                </a:r>
                <a:r>
                  <a:rPr lang="en-US" sz="2000" baseline="-25000">
                    <a:latin typeface="Tahoma" pitchFamily="34" charset="0"/>
                  </a:rPr>
                  <a:t>8</a:t>
                </a:r>
                <a:endParaRPr lang="en-US" sz="2000"/>
              </a:p>
            </p:txBody>
          </p:sp>
          <p:cxnSp>
            <p:nvCxnSpPr>
              <p:cNvPr id="27665" name="AutoShape 90"/>
              <p:cNvCxnSpPr>
                <a:cxnSpLocks noChangeShapeType="1"/>
              </p:cNvCxnSpPr>
              <p:nvPr/>
            </p:nvCxnSpPr>
            <p:spPr bwMode="auto">
              <a:xfrm>
                <a:off x="3836" y="11284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666" name="AutoShape 91"/>
              <p:cNvCxnSpPr>
                <a:cxnSpLocks noChangeShapeType="1"/>
              </p:cNvCxnSpPr>
              <p:nvPr/>
            </p:nvCxnSpPr>
            <p:spPr bwMode="auto">
              <a:xfrm>
                <a:off x="3946" y="11284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667" name="AutoShape 92"/>
              <p:cNvCxnSpPr>
                <a:cxnSpLocks noChangeShapeType="1"/>
              </p:cNvCxnSpPr>
              <p:nvPr/>
            </p:nvCxnSpPr>
            <p:spPr bwMode="auto">
              <a:xfrm>
                <a:off x="4062" y="11284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668" name="AutoShape 93"/>
              <p:cNvCxnSpPr>
                <a:cxnSpLocks noChangeShapeType="1"/>
              </p:cNvCxnSpPr>
              <p:nvPr/>
            </p:nvCxnSpPr>
            <p:spPr bwMode="auto">
              <a:xfrm>
                <a:off x="4172" y="11284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669" name="AutoShape 94"/>
              <p:cNvCxnSpPr>
                <a:cxnSpLocks noChangeShapeType="1"/>
              </p:cNvCxnSpPr>
              <p:nvPr/>
            </p:nvCxnSpPr>
            <p:spPr bwMode="auto">
              <a:xfrm>
                <a:off x="4291" y="11284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670" name="AutoShape 95"/>
              <p:cNvCxnSpPr>
                <a:cxnSpLocks noChangeShapeType="1"/>
              </p:cNvCxnSpPr>
              <p:nvPr/>
            </p:nvCxnSpPr>
            <p:spPr bwMode="auto">
              <a:xfrm>
                <a:off x="4401" y="11284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671" name="AutoShape 96"/>
              <p:cNvCxnSpPr>
                <a:cxnSpLocks noChangeShapeType="1"/>
              </p:cNvCxnSpPr>
              <p:nvPr/>
            </p:nvCxnSpPr>
            <p:spPr bwMode="auto">
              <a:xfrm>
                <a:off x="3946" y="12073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672" name="AutoShape 97"/>
              <p:cNvCxnSpPr>
                <a:cxnSpLocks noChangeShapeType="1"/>
              </p:cNvCxnSpPr>
              <p:nvPr/>
            </p:nvCxnSpPr>
            <p:spPr bwMode="auto">
              <a:xfrm>
                <a:off x="4056" y="12073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673" name="AutoShape 98"/>
              <p:cNvCxnSpPr>
                <a:cxnSpLocks noChangeShapeType="1"/>
              </p:cNvCxnSpPr>
              <p:nvPr/>
            </p:nvCxnSpPr>
            <p:spPr bwMode="auto">
              <a:xfrm>
                <a:off x="4172" y="12073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674" name="AutoShape 99"/>
              <p:cNvCxnSpPr>
                <a:cxnSpLocks noChangeShapeType="1"/>
              </p:cNvCxnSpPr>
              <p:nvPr/>
            </p:nvCxnSpPr>
            <p:spPr bwMode="auto">
              <a:xfrm>
                <a:off x="4282" y="12073"/>
                <a:ext cx="1" cy="3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7662" name="AutoShape 100"/>
            <p:cNvSpPr>
              <a:spLocks noChangeArrowheads="1"/>
            </p:cNvSpPr>
            <p:nvPr/>
          </p:nvSpPr>
          <p:spPr bwMode="auto">
            <a:xfrm>
              <a:off x="2558" y="11466"/>
              <a:ext cx="8828" cy="1166"/>
            </a:xfrm>
            <a:custGeom>
              <a:avLst/>
              <a:gdLst>
                <a:gd name="T0" fmla="*/ 3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93 w 21600"/>
                <a:gd name="T13" fmla="*/ 2390 h 21600"/>
                <a:gd name="T14" fmla="*/ 19207 w 21600"/>
                <a:gd name="T15" fmla="*/ 1921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187" y="21600"/>
                  </a:lnTo>
                  <a:lnTo>
                    <a:pt x="20413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/>
            <a:lstStyle/>
            <a:p>
              <a:endParaRPr lang="en-US"/>
            </a:p>
          </p:txBody>
        </p:sp>
        <p:sp>
          <p:nvSpPr>
            <p:cNvPr id="27663" name="AutoShape 101"/>
            <p:cNvSpPr>
              <a:spLocks noChangeArrowheads="1"/>
            </p:cNvSpPr>
            <p:nvPr/>
          </p:nvSpPr>
          <p:spPr bwMode="auto">
            <a:xfrm>
              <a:off x="6287" y="12632"/>
              <a:ext cx="1398" cy="334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/>
            <a:p>
              <a:pPr algn="ctr">
                <a:spcBef>
                  <a:spcPts val="300"/>
                </a:spcBef>
              </a:pPr>
              <a:r>
                <a:rPr lang="en-US" sz="2000">
                  <a:latin typeface="Tahoma" pitchFamily="34" charset="0"/>
                </a:rPr>
                <a:t>32 bít</a:t>
              </a:r>
              <a:endParaRPr lang="en-US" sz="2000"/>
            </a:p>
          </p:txBody>
        </p:sp>
      </p:grpSp>
      <p:sp>
        <p:nvSpPr>
          <p:cNvPr id="27652" name="Rectangle 3"/>
          <p:cNvSpPr txBox="1">
            <a:spLocks noChangeArrowheads="1"/>
          </p:cNvSpPr>
          <p:nvPr/>
        </p:nvSpPr>
        <p:spPr bwMode="auto">
          <a:xfrm>
            <a:off x="381000" y="3048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Font typeface="Arial" charset="0"/>
              <a:buChar char="•"/>
            </a:pPr>
            <a:r>
              <a:rPr lang="en-US" sz="2400">
                <a:latin typeface="Tahoma" pitchFamily="34" charset="0"/>
                <a:cs typeface="Tahoma" pitchFamily="34" charset="0"/>
              </a:rPr>
              <a:t>Chi tiết S-Box </a:t>
            </a:r>
          </a:p>
        </p:txBody>
      </p:sp>
      <p:pic>
        <p:nvPicPr>
          <p:cNvPr id="104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2" y="4495800"/>
            <a:ext cx="91440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Rectangle 2"/>
          <p:cNvSpPr>
            <a:spLocks noChangeArrowheads="1"/>
          </p:cNvSpPr>
          <p:nvPr/>
        </p:nvSpPr>
        <p:spPr bwMode="auto">
          <a:xfrm>
            <a:off x="595030" y="3962400"/>
            <a:ext cx="588593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18000"/>
          <a:lstStyle/>
          <a:p>
            <a:pPr algn="ctr" eaLnBrk="0" hangingPunct="0">
              <a:defRPr/>
            </a:pPr>
            <a:r>
              <a:rPr lang="en-US" sz="2000" smtClean="0">
                <a:latin typeface="+mn-lt"/>
                <a:ea typeface="Times New Roman" pitchFamily="18" charset="0"/>
                <a:cs typeface="Times New Roman" pitchFamily="18" charset="0"/>
              </a:rPr>
              <a:t>S</a:t>
            </a:r>
            <a:r>
              <a:rPr lang="en-US" sz="2000" baseline="-25000" smtClean="0">
                <a:latin typeface="+mn-lt"/>
                <a:ea typeface="Times New Roman" pitchFamily="18" charset="0"/>
                <a:cs typeface="Times New Roman" pitchFamily="18" charset="0"/>
              </a:rPr>
              <a:t>1</a:t>
            </a:r>
            <a:endParaRPr lang="en-US" sz="2000" baseline="-25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086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9067800" cy="563563"/>
          </a:xfrm>
        </p:spPr>
        <p:txBody>
          <a:bodyPr/>
          <a:lstStyle/>
          <a:p>
            <a:r>
              <a:rPr lang="en-US"/>
              <a:t>Hiệu ứng lan truyền (Avalance Effect)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Nha Trang University</a:t>
            </a:r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14478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Thay </a:t>
            </a:r>
            <a:r>
              <a:rPr lang="en-US" sz="2400">
                <a:latin typeface="Tahoma" pitchFamily="34" charset="0"/>
                <a:cs typeface="Tahoma" pitchFamily="34" charset="0"/>
              </a:rPr>
              <a:t>đổi 1 bít trong bản rõ </a:t>
            </a:r>
            <a:r>
              <a:rPr lang="en-US" sz="2400">
                <a:latin typeface="Tahoma" pitchFamily="34" charset="0"/>
                <a:cs typeface="Tahoma" pitchFamily="34" charset="0"/>
                <a:sym typeface="Wingdings" pitchFamily="2" charset="2"/>
              </a:rPr>
              <a:t> thay đổi khoảng 32 bít trong bản mã. </a:t>
            </a:r>
          </a:p>
          <a:p>
            <a:pPr>
              <a:defRPr/>
            </a:pPr>
            <a:r>
              <a:rPr lang="en-US" sz="240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P1</a:t>
            </a:r>
            <a:r>
              <a:rPr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: 00000000 00000000 00000000 … 00000000</a:t>
            </a:r>
          </a:p>
          <a:p>
            <a:pPr>
              <a:defRPr/>
            </a:pPr>
            <a:r>
              <a:rPr lang="en-US" sz="240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P2</a:t>
            </a:r>
            <a:r>
              <a:rPr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: 10000000 00000000 00000000 … 00000000</a:t>
            </a:r>
          </a:p>
          <a:p>
            <a:pPr>
              <a:defRPr/>
            </a:pPr>
            <a:endParaRPr lang="en-US" sz="240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457200" indent="-45720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sz="240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457200" indent="-45720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2400">
                <a:latin typeface="Tahoma" pitchFamily="34" charset="0"/>
                <a:cs typeface="Tahoma" pitchFamily="34" charset="0"/>
              </a:rPr>
              <a:t>Thay đổi 1 bít trong khóa  </a:t>
            </a:r>
            <a:r>
              <a:rPr lang="en-US" sz="2400">
                <a:latin typeface="Tahoma" pitchFamily="34" charset="0"/>
                <a:cs typeface="Tahoma" pitchFamily="34" charset="0"/>
                <a:sym typeface="Wingdings" pitchFamily="2" charset="2"/>
              </a:rPr>
              <a:t> thay đổi khoảng 32 bít trong bản mã.</a:t>
            </a:r>
          </a:p>
          <a:p>
            <a:pPr marL="457200" indent="-457200">
              <a:lnSpc>
                <a:spcPct val="120000"/>
              </a:lnSpc>
              <a:defRPr/>
            </a:pPr>
            <a:r>
              <a:rPr lang="en-US" sz="2400">
                <a:latin typeface="Tahoma" pitchFamily="34" charset="0"/>
                <a:cs typeface="Tahoma" pitchFamily="34" charset="0"/>
                <a:sym typeface="Wingdings" pitchFamily="2" charset="2"/>
              </a:rPr>
              <a:t> Chống phá mã</a:t>
            </a:r>
            <a:endParaRPr lang="en-US" sz="240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sz="2800">
              <a:latin typeface="Tahoma" pitchFamily="34" charset="0"/>
              <a:ea typeface="Arial-Rounded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57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CE220E-D487-438D-8AD5-A41C2CB312FC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4100" name="Rectangle 3"/>
          <p:cNvSpPr txBox="1">
            <a:spLocks noChangeArrowheads="1"/>
          </p:cNvSpPr>
          <p:nvPr/>
        </p:nvSpPr>
        <p:spPr bwMode="auto">
          <a:xfrm>
            <a:off x="533400" y="1600200"/>
            <a:ext cx="8077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Tấn </a:t>
            </a:r>
            <a:r>
              <a:rPr lang="en-US" sz="2400">
                <a:latin typeface="Tahoma" pitchFamily="34" charset="0"/>
                <a:cs typeface="Tahoma" pitchFamily="34" charset="0"/>
              </a:rPr>
              <a:t>công vét cạn khóa: cần kiểm tra 2</a:t>
            </a:r>
            <a:r>
              <a:rPr lang="en-US" sz="2400" baseline="30000">
                <a:latin typeface="Tahoma" pitchFamily="34" charset="0"/>
                <a:cs typeface="Tahoma" pitchFamily="34" charset="0"/>
              </a:rPr>
              <a:t>56</a:t>
            </a:r>
            <a:r>
              <a:rPr lang="en-US" sz="2400">
                <a:latin typeface="Tahoma" pitchFamily="34" charset="0"/>
                <a:cs typeface="Tahoma" pitchFamily="34" charset="0"/>
              </a:rPr>
              <a:t> khóa </a:t>
            </a:r>
            <a:r>
              <a:rPr lang="en-US" sz="2400">
                <a:latin typeface="Tahoma" pitchFamily="34" charset="0"/>
                <a:cs typeface="Tahoma" pitchFamily="34" charset="0"/>
                <a:sym typeface="Wingdings" pitchFamily="2" charset="2"/>
              </a:rPr>
              <a:t> hiện tại không khả thi. </a:t>
            </a:r>
            <a:endParaRPr lang="en-US" sz="240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2400">
                <a:latin typeface="Tahoma" pitchFamily="34" charset="0"/>
                <a:cs typeface="Tahoma" pitchFamily="34" charset="0"/>
              </a:rPr>
              <a:t>Phá mã DES theo phương pháp vi sai (differential cryptanalysis): cần 2</a:t>
            </a:r>
            <a:r>
              <a:rPr lang="en-US" sz="2400" baseline="30000">
                <a:latin typeface="Tahoma" pitchFamily="34" charset="0"/>
                <a:cs typeface="Tahoma" pitchFamily="34" charset="0"/>
              </a:rPr>
              <a:t>47</a:t>
            </a:r>
            <a:r>
              <a:rPr lang="en-US" sz="2400">
                <a:latin typeface="Tahoma" pitchFamily="34" charset="0"/>
                <a:cs typeface="Tahoma" pitchFamily="34" charset="0"/>
              </a:rPr>
              <a:t> chosen-plaintext.</a:t>
            </a:r>
          </a:p>
          <a:p>
            <a:pPr marL="457200" indent="-45720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2400">
                <a:latin typeface="Tahoma" pitchFamily="34" charset="0"/>
                <a:cs typeface="Tahoma" pitchFamily="34" charset="0"/>
              </a:rPr>
              <a:t>Phá mã DES theo phương pháp thử tuyến tính (linear cryptanalysis): cần 2</a:t>
            </a:r>
            <a:r>
              <a:rPr lang="en-US" sz="2400" baseline="30000">
                <a:latin typeface="Tahoma" pitchFamily="34" charset="0"/>
                <a:cs typeface="Tahoma" pitchFamily="34" charset="0"/>
              </a:rPr>
              <a:t>43</a:t>
            </a:r>
            <a:r>
              <a:rPr lang="en-US" sz="2400">
                <a:latin typeface="Tahoma" pitchFamily="34" charset="0"/>
                <a:cs typeface="Tahoma" pitchFamily="34" charset="0"/>
              </a:rPr>
              <a:t> known-plaintext.</a:t>
            </a:r>
            <a:endParaRPr lang="en-US" sz="2800">
              <a:latin typeface="Tahoma" pitchFamily="34" charset="0"/>
              <a:ea typeface="Arial-Rounded" pitchFamily="34" charset="0"/>
              <a:cs typeface="Tahoma" pitchFamily="34" charset="0"/>
            </a:endParaRPr>
          </a:p>
        </p:txBody>
      </p:sp>
      <p:sp>
        <p:nvSpPr>
          <p:cNvPr id="29700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610600" cy="563563"/>
          </a:xfrm>
        </p:spPr>
        <p:txBody>
          <a:bodyPr/>
          <a:lstStyle/>
          <a:p>
            <a:r>
              <a:rPr lang="de-DE"/>
              <a:t>Độ an toàn của DES: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79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3581400" cy="762000"/>
          </a:xfrm>
        </p:spPr>
        <p:txBody>
          <a:bodyPr/>
          <a:lstStyle/>
          <a:p>
            <a:pPr algn="l" eaLnBrk="1" hangingPunct="1"/>
            <a:r>
              <a:rPr lang="en-US" sz="3200" b="1" u="sng" smtClean="0">
                <a:latin typeface="Fujiyama" pitchFamily="18" charset="0"/>
                <a:cs typeface="Fujiyama" pitchFamily="18" charset="0"/>
              </a:rPr>
              <a:t>Mã TripleDES: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60AB9E-4014-4E67-95A7-F3C6EEAE0D80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0724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848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sz="2400">
                <a:latin typeface="Tahoma" pitchFamily="34" charset="0"/>
                <a:cs typeface="Tahoma" pitchFamily="34" charset="0"/>
              </a:rPr>
              <a:t>Áp dụng mã DES 3 lần: </a:t>
            </a:r>
          </a:p>
          <a:p>
            <a:pPr eaLnBrk="1" hangingPunct="1">
              <a:lnSpc>
                <a:spcPct val="120000"/>
              </a:lnSpc>
              <a:buFont typeface="Arial" charset="0"/>
              <a:buChar char="•"/>
            </a:pPr>
            <a:r>
              <a:rPr lang="en-US" sz="2400">
                <a:latin typeface="Tahoma" pitchFamily="34" charset="0"/>
                <a:cs typeface="Tahoma" pitchFamily="34" charset="0"/>
              </a:rPr>
              <a:t>Kích thước của khối là 64 bít</a:t>
            </a:r>
          </a:p>
          <a:p>
            <a:pPr eaLnBrk="1" hangingPunct="1">
              <a:lnSpc>
                <a:spcPct val="120000"/>
              </a:lnSpc>
              <a:buFont typeface="Arial" charset="0"/>
              <a:buChar char="•"/>
            </a:pPr>
            <a:r>
              <a:rPr lang="en-US" sz="2400">
                <a:latin typeface="Tahoma" pitchFamily="34" charset="0"/>
                <a:cs typeface="Tahoma" pitchFamily="34" charset="0"/>
              </a:rPr>
              <a:t>Kích thước khóa là 168 bít K </a:t>
            </a:r>
            <a:r>
              <a:rPr lang="en-US" sz="2400">
                <a:latin typeface="Tahoma" pitchFamily="34" charset="0"/>
                <a:cs typeface="Tahoma" pitchFamily="34" charset="0"/>
                <a:sym typeface="Wingdings" pitchFamily="2" charset="2"/>
              </a:rPr>
              <a:t> K</a:t>
            </a:r>
            <a:r>
              <a:rPr lang="en-US" sz="2400" baseline="-25000">
                <a:latin typeface="Tahoma" pitchFamily="34" charset="0"/>
                <a:cs typeface="Tahoma" pitchFamily="34" charset="0"/>
                <a:sym typeface="Wingdings" pitchFamily="2" charset="2"/>
              </a:rPr>
              <a:t>1</a:t>
            </a:r>
            <a:r>
              <a:rPr lang="en-US" sz="2400">
                <a:latin typeface="Tahoma" pitchFamily="34" charset="0"/>
                <a:cs typeface="Tahoma" pitchFamily="34" charset="0"/>
                <a:sym typeface="Wingdings" pitchFamily="2" charset="2"/>
              </a:rPr>
              <a:t>, K</a:t>
            </a:r>
            <a:r>
              <a:rPr lang="en-US" sz="2400" baseline="-25000">
                <a:latin typeface="Tahoma" pitchFamily="34" charset="0"/>
                <a:cs typeface="Tahoma" pitchFamily="34" charset="0"/>
                <a:sym typeface="Wingdings" pitchFamily="2" charset="2"/>
              </a:rPr>
              <a:t>2</a:t>
            </a:r>
            <a:r>
              <a:rPr lang="en-US" sz="2400">
                <a:latin typeface="Tahoma" pitchFamily="34" charset="0"/>
                <a:cs typeface="Tahoma" pitchFamily="34" charset="0"/>
                <a:sym typeface="Wingdings" pitchFamily="2" charset="2"/>
              </a:rPr>
              <a:t>, K</a:t>
            </a:r>
            <a:r>
              <a:rPr lang="en-US" sz="2400" baseline="-25000">
                <a:latin typeface="Tahoma" pitchFamily="34" charset="0"/>
                <a:cs typeface="Tahoma" pitchFamily="34" charset="0"/>
                <a:sym typeface="Wingdings" pitchFamily="2" charset="2"/>
              </a:rPr>
              <a:t>3</a:t>
            </a:r>
          </a:p>
          <a:p>
            <a:pPr eaLnBrk="1" hangingPunct="1">
              <a:lnSpc>
                <a:spcPct val="120000"/>
              </a:lnSpc>
            </a:pPr>
            <a:endParaRPr lang="en-US" sz="2400" baseline="-25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667000" y="3733800"/>
            <a:ext cx="419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110000"/>
              </a:lnSpc>
              <a:defRPr/>
            </a:pPr>
            <a:r>
              <a:rPr lang="en-US" sz="2400" i="1">
                <a:latin typeface="Cambria" pitchFamily="18" charset="0"/>
              </a:rPr>
              <a:t>C = E</a:t>
            </a:r>
            <a:r>
              <a:rPr lang="en-US" sz="2400">
                <a:latin typeface="Cambria Math" pitchFamily="18" charset="0"/>
                <a:ea typeface="Cambria Math" pitchFamily="18" charset="0"/>
              </a:rPr>
              <a:t>( </a:t>
            </a:r>
            <a:r>
              <a:rPr lang="en-US" sz="2400" i="1">
                <a:latin typeface="Cambria Math" pitchFamily="18" charset="0"/>
                <a:ea typeface="Cambria Math" pitchFamily="18" charset="0"/>
              </a:rPr>
              <a:t>E</a:t>
            </a:r>
            <a:r>
              <a:rPr lang="en-US" sz="2400">
                <a:latin typeface="Cambria Math" pitchFamily="18" charset="0"/>
                <a:ea typeface="Cambria Math" pitchFamily="18" charset="0"/>
              </a:rPr>
              <a:t>( </a:t>
            </a:r>
            <a:r>
              <a:rPr lang="en-US" sz="2400" i="1">
                <a:latin typeface="Cambria" pitchFamily="18" charset="0"/>
              </a:rPr>
              <a:t>E</a:t>
            </a:r>
            <a:r>
              <a:rPr lang="en-US" sz="2400">
                <a:latin typeface="Cambria Math" pitchFamily="18" charset="0"/>
                <a:ea typeface="Cambria Math" pitchFamily="18" charset="0"/>
              </a:rPr>
              <a:t>( P , </a:t>
            </a:r>
            <a:r>
              <a:rPr lang="en-US" sz="2400" i="1">
                <a:latin typeface="Cambria" pitchFamily="18" charset="0"/>
              </a:rPr>
              <a:t>K</a:t>
            </a:r>
            <a:r>
              <a:rPr lang="en-US" sz="2400" i="1" baseline="-25000">
                <a:latin typeface="Cambria" pitchFamily="18" charset="0"/>
              </a:rPr>
              <a:t>1</a:t>
            </a:r>
            <a:r>
              <a:rPr lang="en-US" sz="2400">
                <a:latin typeface="Cambria Math" pitchFamily="18" charset="0"/>
                <a:ea typeface="Cambria Math" pitchFamily="18" charset="0"/>
              </a:rPr>
              <a:t> ) , </a:t>
            </a:r>
            <a:r>
              <a:rPr lang="en-US" sz="2400" i="1">
                <a:latin typeface="Cambria" pitchFamily="18" charset="0"/>
              </a:rPr>
              <a:t>K</a:t>
            </a:r>
            <a:r>
              <a:rPr lang="en-US" sz="2400" i="1" baseline="-25000">
                <a:latin typeface="Cambria" pitchFamily="18" charset="0"/>
              </a:rPr>
              <a:t>2</a:t>
            </a:r>
            <a:r>
              <a:rPr lang="en-US" sz="2400">
                <a:latin typeface="Cambria Math" pitchFamily="18" charset="0"/>
                <a:ea typeface="Cambria Math" pitchFamily="18" charset="0"/>
              </a:rPr>
              <a:t>) , </a:t>
            </a:r>
            <a:r>
              <a:rPr lang="en-US" sz="2400" i="1">
                <a:latin typeface="Cambria" pitchFamily="18" charset="0"/>
              </a:rPr>
              <a:t>K</a:t>
            </a:r>
            <a:r>
              <a:rPr lang="en-US" sz="2400" i="1" baseline="-25000">
                <a:latin typeface="Cambria" pitchFamily="18" charset="0"/>
              </a:rPr>
              <a:t>3</a:t>
            </a:r>
            <a:r>
              <a:rPr lang="en-US" sz="2400">
                <a:latin typeface="Cambria Math" pitchFamily="18" charset="0"/>
                <a:ea typeface="Cambria Math" pitchFamily="18" charset="0"/>
              </a:rPr>
              <a:t>)</a:t>
            </a:r>
            <a:endParaRPr lang="en-US" sz="2400">
              <a:latin typeface="Cambria" pitchFamily="18" charset="0"/>
              <a:cs typeface="Times New Roman" pitchFamily="18" charset="0"/>
            </a:endParaRPr>
          </a:p>
          <a:p>
            <a:pPr>
              <a:defRPr/>
            </a:pPr>
            <a:endParaRPr lang="en-US" sz="2400">
              <a:latin typeface="Cambria" pitchFamily="18" charset="0"/>
              <a:cs typeface="Times New Roman" pitchFamily="18" charset="0"/>
            </a:endParaRPr>
          </a:p>
          <a:p>
            <a:pPr marL="457200" indent="-457200">
              <a:lnSpc>
                <a:spcPct val="110000"/>
              </a:lnSpc>
              <a:defRPr/>
            </a:pPr>
            <a:endParaRPr lang="en-US" sz="2400">
              <a:latin typeface="Cambria" pitchFamily="18" charset="0"/>
              <a:ea typeface="Arial-Rounded" pitchFamily="34" charset="0"/>
              <a:cs typeface="Tahoma" pitchFamily="34" charset="0"/>
            </a:endParaRPr>
          </a:p>
        </p:txBody>
      </p:sp>
      <p:sp>
        <p:nvSpPr>
          <p:cNvPr id="30727" name="Rectangle 3"/>
          <p:cNvSpPr txBox="1">
            <a:spLocks noChangeArrowheads="1"/>
          </p:cNvSpPr>
          <p:nvPr/>
        </p:nvSpPr>
        <p:spPr bwMode="auto">
          <a:xfrm>
            <a:off x="2667000" y="4495800"/>
            <a:ext cx="4191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400" i="1">
                <a:latin typeface="Cambria" pitchFamily="18" charset="0"/>
              </a:rPr>
              <a:t>P = D</a:t>
            </a:r>
            <a:r>
              <a:rPr lang="en-US" sz="240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( </a:t>
            </a:r>
            <a:r>
              <a:rPr lang="en-US" sz="2400" i="1">
                <a:latin typeface="Cambria Math" pitchFamily="18" charset="0"/>
                <a:ea typeface="Cambria Math" pitchFamily="18" charset="0"/>
                <a:cs typeface="Cambria Math" pitchFamily="18" charset="0"/>
              </a:rPr>
              <a:t>D</a:t>
            </a:r>
            <a:r>
              <a:rPr lang="en-US" sz="240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( </a:t>
            </a:r>
            <a:r>
              <a:rPr lang="en-US" sz="2400" i="1">
                <a:latin typeface="Cambria" pitchFamily="18" charset="0"/>
              </a:rPr>
              <a:t>D</a:t>
            </a:r>
            <a:r>
              <a:rPr lang="en-US" sz="240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( C , </a:t>
            </a:r>
            <a:r>
              <a:rPr lang="en-US" sz="2400" i="1">
                <a:latin typeface="Cambria" pitchFamily="18" charset="0"/>
              </a:rPr>
              <a:t>K</a:t>
            </a:r>
            <a:r>
              <a:rPr lang="en-US" sz="2400" i="1" baseline="-25000">
                <a:latin typeface="Cambria" pitchFamily="18" charset="0"/>
              </a:rPr>
              <a:t>3</a:t>
            </a:r>
            <a:r>
              <a:rPr lang="en-US" sz="240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 ) , </a:t>
            </a:r>
            <a:r>
              <a:rPr lang="en-US" sz="2400" i="1">
                <a:latin typeface="Cambria" pitchFamily="18" charset="0"/>
              </a:rPr>
              <a:t>K</a:t>
            </a:r>
            <a:r>
              <a:rPr lang="en-US" sz="2400" i="1" baseline="-25000">
                <a:latin typeface="Cambria" pitchFamily="18" charset="0"/>
              </a:rPr>
              <a:t>2</a:t>
            </a:r>
            <a:r>
              <a:rPr lang="en-US" sz="240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) , </a:t>
            </a:r>
            <a:r>
              <a:rPr lang="en-US" sz="2400" i="1">
                <a:latin typeface="Cambria" pitchFamily="18" charset="0"/>
              </a:rPr>
              <a:t>K</a:t>
            </a:r>
            <a:r>
              <a:rPr lang="en-US" sz="2400" i="1" baseline="-25000">
                <a:latin typeface="Cambria" pitchFamily="18" charset="0"/>
              </a:rPr>
              <a:t>1</a:t>
            </a:r>
            <a:r>
              <a:rPr lang="en-US" sz="240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)</a:t>
            </a:r>
            <a:endParaRPr lang="en-US" sz="2400">
              <a:latin typeface="Cambria" pitchFamily="18" charset="0"/>
              <a:ea typeface="Arial-Rounded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80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I. Giới Thiệu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1425"/>
            <a:ext cx="8229600" cy="5616575"/>
          </a:xfrm>
        </p:spPr>
        <p:txBody>
          <a:bodyPr/>
          <a:lstStyle/>
          <a:p>
            <a:r>
              <a:rPr lang="vi-VN"/>
              <a:t>Mã hóa cổ điển</a:t>
            </a:r>
            <a:r>
              <a:rPr lang="vi-VN" smtClean="0"/>
              <a:t>:</a:t>
            </a:r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vi-VN" smtClean="0"/>
              <a:t>Ngày </a:t>
            </a:r>
            <a:r>
              <a:rPr lang="vi-VN"/>
              <a:t>nay, dữ liệu là: </a:t>
            </a:r>
            <a:endParaRPr lang="en-US" smtClean="0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pPr marL="0" indent="0">
              <a:buNone/>
            </a:pP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marL="0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 smtClean="0"/>
              <a:t>=&gt;</a:t>
            </a:r>
            <a:r>
              <a:rPr lang="vi-VN" smtClean="0"/>
              <a:t> </a:t>
            </a:r>
            <a:r>
              <a:rPr lang="vi-VN"/>
              <a:t>biểu diễn bằng dãy bít nhị phân</a:t>
            </a:r>
            <a:r>
              <a:rPr lang="vi-VN" smtClean="0"/>
              <a:t>.</a:t>
            </a:r>
            <a:r>
              <a:rPr lang="vi-VN"/>
              <a:t>	</a:t>
            </a:r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441112"/>
            <a:ext cx="3524755" cy="138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850" name="Picture 2" descr="http://tammyhartdesigns.com/wp-content/uploads/2010/10/iStock_000003045800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84023"/>
            <a:ext cx="2419066" cy="18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84023"/>
            <a:ext cx="2419066" cy="1797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857" name="Picture 9" descr="https://encrypted-tbn0.google.com/images?q=tbn:ANd9GcTKRnpON7PE1dsnmTCsI_vlFCTSfsuDihhD49U1mpBa9kWxewtF_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591" y="3877199"/>
            <a:ext cx="2399113" cy="179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20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848600" cy="762000"/>
          </a:xfrm>
        </p:spPr>
        <p:txBody>
          <a:bodyPr/>
          <a:lstStyle/>
          <a:p>
            <a:pPr algn="l" eaLnBrk="1" hangingPunct="1"/>
            <a:r>
              <a:rPr lang="en-US" sz="3200" b="1" u="sng" smtClean="0">
                <a:latin typeface="Fujiyama" pitchFamily="18" charset="0"/>
                <a:cs typeface="Fujiyama" pitchFamily="18" charset="0"/>
              </a:rPr>
              <a:t>Mã AES (Advanced Encryption Standard)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60AB9E-4014-4E67-95A7-F3C6EEAE0D80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30724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Font typeface="Arial" charset="0"/>
              <a:buChar char="•"/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Kích </a:t>
            </a:r>
            <a:r>
              <a:rPr lang="en-US" sz="2400">
                <a:latin typeface="Tahoma" pitchFamily="34" charset="0"/>
                <a:cs typeface="Tahoma" pitchFamily="34" charset="0"/>
              </a:rPr>
              <a:t>thước của khối là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128 </a:t>
            </a:r>
            <a:r>
              <a:rPr lang="en-US" sz="2400">
                <a:latin typeface="Tahoma" pitchFamily="34" charset="0"/>
                <a:cs typeface="Tahoma" pitchFamily="34" charset="0"/>
              </a:rPr>
              <a:t>bít</a:t>
            </a:r>
          </a:p>
          <a:p>
            <a:pPr eaLnBrk="1" hangingPunct="1">
              <a:lnSpc>
                <a:spcPct val="120000"/>
              </a:lnSpc>
              <a:buFont typeface="Arial" charset="0"/>
              <a:buChar char="•"/>
            </a:pPr>
            <a:r>
              <a:rPr lang="en-US" sz="2400">
                <a:latin typeface="Tahoma" pitchFamily="34" charset="0"/>
                <a:cs typeface="Tahoma" pitchFamily="34" charset="0"/>
              </a:rPr>
              <a:t>Kích thước khóa là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128 – 192 – 256 </a:t>
            </a:r>
            <a:endParaRPr lang="en-US" sz="2400" baseline="-2500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eaLnBrk="1" hangingPunct="1">
              <a:lnSpc>
                <a:spcPct val="120000"/>
              </a:lnSpc>
            </a:pPr>
            <a:endParaRPr lang="en-US" sz="2400" baseline="-25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71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534400" cy="914400"/>
          </a:xfrm>
        </p:spPr>
        <p:txBody>
          <a:bodyPr/>
          <a:lstStyle/>
          <a:p>
            <a:pPr eaLnBrk="1" hangingPunct="1"/>
            <a:r>
              <a:rPr lang="en-US" b="1" smtClean="0">
                <a:latin typeface="Fujiyama" pitchFamily="18" charset="0"/>
                <a:cs typeface="Fujiyama" pitchFamily="18" charset="0"/>
              </a:rPr>
              <a:t>IV. Các mô hình áp dụng mã khối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ABDF8-7097-478A-8AEB-6A75BA71B721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31748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458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  <a:buFont typeface="Calibri" pitchFamily="34" charset="0"/>
              <a:buAutoNum type="arabicParenR"/>
            </a:pPr>
            <a:r>
              <a:rPr lang="en-US" sz="2800">
                <a:latin typeface="Tahoma" pitchFamily="34" charset="0"/>
                <a:ea typeface="Arial-Rounded" pitchFamily="34" charset="0"/>
                <a:cs typeface="Tahoma" pitchFamily="34" charset="0"/>
              </a:rPr>
              <a:t>Mô hình ECB (Electronic Code Book)</a:t>
            </a:r>
          </a:p>
          <a:p>
            <a:pPr lvl="1" eaLnBrk="1" hangingPunct="1">
              <a:lnSpc>
                <a:spcPct val="110000"/>
              </a:lnSpc>
              <a:buFont typeface="Arial" charset="0"/>
              <a:buChar char="•"/>
            </a:pP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</a:rPr>
              <a:t>Bản rõ dài được chia thành các khối 64 bít.</a:t>
            </a:r>
          </a:p>
          <a:p>
            <a:pPr lvl="1" eaLnBrk="1" hangingPunct="1">
              <a:lnSpc>
                <a:spcPct val="110000"/>
              </a:lnSpc>
              <a:buFont typeface="Arial" charset="0"/>
              <a:buChar char="•"/>
            </a:pP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</a:rPr>
              <a:t>Mỗi khối được mã hóa riêng rẽ.</a:t>
            </a:r>
          </a:p>
          <a:p>
            <a:pPr eaLnBrk="1" hangingPunct="1">
              <a:lnSpc>
                <a:spcPct val="110000"/>
              </a:lnSpc>
              <a:buFont typeface="Calibri" pitchFamily="34" charset="0"/>
              <a:buAutoNum type="arabicParenR"/>
            </a:pPr>
            <a:endParaRPr lang="en-US" sz="2800">
              <a:latin typeface="Tahoma" pitchFamily="34" charset="0"/>
              <a:ea typeface="Arial-Rounded" pitchFamily="34" charset="0"/>
              <a:cs typeface="Tahoma" pitchFamily="34" charset="0"/>
            </a:endParaRPr>
          </a:p>
          <a:p>
            <a:pPr eaLnBrk="1" hangingPunct="1"/>
            <a:endParaRPr lang="en-US" sz="2400">
              <a:latin typeface="Consolas" pitchFamily="49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endParaRPr lang="en-US" sz="2800">
              <a:latin typeface="Tahoma" pitchFamily="34" charset="0"/>
              <a:cs typeface="Arial-Rounded" pitchFamily="34" charset="0"/>
            </a:endParaRPr>
          </a:p>
        </p:txBody>
      </p:sp>
      <p:sp>
        <p:nvSpPr>
          <p:cNvPr id="31749" name="Rectangle 5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50" name="Rectangle 56"/>
          <p:cNvSpPr>
            <a:spLocks noChangeArrowheads="1"/>
          </p:cNvSpPr>
          <p:nvPr/>
        </p:nvSpPr>
        <p:spPr bwMode="auto">
          <a:xfrm>
            <a:off x="3252788" y="5583238"/>
            <a:ext cx="3051175" cy="5540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/>
          <a:lstStyle/>
          <a:p>
            <a:pPr eaLnBrk="0" hangingPunct="0"/>
            <a:r>
              <a:rPr lang="en-US" sz="2000">
                <a:latin typeface="Tahoma" pitchFamily="34" charset="0"/>
                <a:ea typeface="Times New Roman" pitchFamily="18" charset="0"/>
                <a:cs typeface="Tahoma" pitchFamily="34" charset="0"/>
              </a:rPr>
              <a:t>Qu</a:t>
            </a:r>
            <a:r>
              <a:rPr lang="en-US" sz="2000">
                <a:ea typeface="Times New Roman" pitchFamily="18" charset="0"/>
                <a:cs typeface="Tahoma" pitchFamily="34" charset="0"/>
              </a:rPr>
              <a:t>á</a:t>
            </a:r>
            <a:r>
              <a:rPr lang="en-US" sz="2000">
                <a:latin typeface="Tahoma" pitchFamily="34" charset="0"/>
                <a:ea typeface="Times New Roman" pitchFamily="18" charset="0"/>
                <a:cs typeface="Tahoma" pitchFamily="34" charset="0"/>
              </a:rPr>
              <a:t> tr</a:t>
            </a:r>
            <a:r>
              <a:rPr lang="en-US" sz="2000">
                <a:ea typeface="Times New Roman" pitchFamily="18" charset="0"/>
                <a:cs typeface="Tahoma" pitchFamily="34" charset="0"/>
              </a:rPr>
              <a:t>ì</a:t>
            </a:r>
            <a:r>
              <a:rPr lang="en-US" sz="2000">
                <a:latin typeface="Tahoma" pitchFamily="34" charset="0"/>
                <a:ea typeface="Times New Roman" pitchFamily="18" charset="0"/>
                <a:cs typeface="Tahoma" pitchFamily="34" charset="0"/>
              </a:rPr>
              <a:t>nh </a:t>
            </a:r>
            <a:r>
              <a:rPr lang="en-US" sz="2000">
                <a:latin typeface="Tahoma" pitchFamily="34" charset="0"/>
                <a:ea typeface="Times New Roman" pitchFamily="18" charset="0"/>
                <a:cs typeface="Arial" charset="0"/>
              </a:rPr>
              <a:t>m</a:t>
            </a:r>
            <a:r>
              <a:rPr lang="en-US" sz="2000">
                <a:latin typeface="Tahoma" pitchFamily="34" charset="0"/>
                <a:ea typeface="Times New Roman" pitchFamily="18" charset="0"/>
                <a:cs typeface="Tahoma" pitchFamily="34" charset="0"/>
              </a:rPr>
              <a:t>ã h</a:t>
            </a:r>
            <a:r>
              <a:rPr lang="en-US" sz="2000">
                <a:ea typeface="Times New Roman" pitchFamily="18" charset="0"/>
                <a:cs typeface="Tahoma" pitchFamily="34" charset="0"/>
              </a:rPr>
              <a:t>ó</a:t>
            </a:r>
            <a:r>
              <a:rPr lang="en-US" sz="2000">
                <a:latin typeface="Tahoma" pitchFamily="34" charset="0"/>
                <a:ea typeface="Times New Roman" pitchFamily="18" charset="0"/>
                <a:cs typeface="Tahoma" pitchFamily="34" charset="0"/>
              </a:rPr>
              <a:t>a</a:t>
            </a:r>
            <a:endParaRPr lang="en-US" sz="2000"/>
          </a:p>
        </p:txBody>
      </p:sp>
      <p:sp>
        <p:nvSpPr>
          <p:cNvPr id="31751" name="Rectangle 55"/>
          <p:cNvSpPr>
            <a:spLocks noChangeArrowheads="1"/>
          </p:cNvSpPr>
          <p:nvPr/>
        </p:nvSpPr>
        <p:spPr bwMode="auto">
          <a:xfrm>
            <a:off x="1728788" y="2895600"/>
            <a:ext cx="1395412" cy="4429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sz="2200">
                <a:latin typeface="Cambria" pitchFamily="18" charset="0"/>
                <a:cs typeface="Times New Roman" pitchFamily="18" charset="0"/>
              </a:rPr>
              <a:t>p</a:t>
            </a:r>
            <a:r>
              <a:rPr lang="en-US" sz="2200" baseline="-30000">
                <a:latin typeface="Cambria" pitchFamily="18" charset="0"/>
                <a:cs typeface="Times New Roman" pitchFamily="18" charset="0"/>
              </a:rPr>
              <a:t>0</a:t>
            </a:r>
            <a:endParaRPr lang="en-US" sz="2200"/>
          </a:p>
        </p:txBody>
      </p:sp>
      <p:sp>
        <p:nvSpPr>
          <p:cNvPr id="31752" name="Rectangle 54"/>
          <p:cNvSpPr>
            <a:spLocks noChangeArrowheads="1"/>
          </p:cNvSpPr>
          <p:nvPr/>
        </p:nvSpPr>
        <p:spPr bwMode="auto">
          <a:xfrm>
            <a:off x="4519613" y="2895600"/>
            <a:ext cx="1985962" cy="4429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sz="2200">
                <a:cs typeface="Times New Roman" pitchFamily="18" charset="0"/>
              </a:rPr>
              <a:t>…</a:t>
            </a:r>
            <a:endParaRPr lang="en-US" sz="2200"/>
          </a:p>
        </p:txBody>
      </p:sp>
      <p:sp>
        <p:nvSpPr>
          <p:cNvPr id="31753" name="Rectangle 53"/>
          <p:cNvSpPr>
            <a:spLocks noChangeArrowheads="1"/>
          </p:cNvSpPr>
          <p:nvPr/>
        </p:nvSpPr>
        <p:spPr bwMode="auto">
          <a:xfrm>
            <a:off x="3124200" y="2895600"/>
            <a:ext cx="1395413" cy="4429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sz="2200">
                <a:latin typeface="Cambria" pitchFamily="18" charset="0"/>
                <a:cs typeface="Times New Roman" pitchFamily="18" charset="0"/>
              </a:rPr>
              <a:t>p</a:t>
            </a:r>
            <a:r>
              <a:rPr lang="en-US" sz="2200" baseline="-30000">
                <a:latin typeface="Cambria" pitchFamily="18" charset="0"/>
                <a:cs typeface="Times New Roman" pitchFamily="18" charset="0"/>
              </a:rPr>
              <a:t>1</a:t>
            </a:r>
            <a:endParaRPr lang="en-US" sz="2200"/>
          </a:p>
        </p:txBody>
      </p:sp>
      <p:sp>
        <p:nvSpPr>
          <p:cNvPr id="31754" name="Rectangle 52"/>
          <p:cNvSpPr>
            <a:spLocks noChangeArrowheads="1"/>
          </p:cNvSpPr>
          <p:nvPr/>
        </p:nvSpPr>
        <p:spPr bwMode="auto">
          <a:xfrm>
            <a:off x="6505575" y="2895600"/>
            <a:ext cx="1395413" cy="4429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sz="2200">
                <a:latin typeface="Cambria" pitchFamily="18" charset="0"/>
                <a:cs typeface="Times New Roman" pitchFamily="18" charset="0"/>
              </a:rPr>
              <a:t>p</a:t>
            </a:r>
            <a:r>
              <a:rPr lang="en-US" sz="2200" baseline="-30000">
                <a:latin typeface="Cambria" pitchFamily="18" charset="0"/>
                <a:cs typeface="Times New Roman" pitchFamily="18" charset="0"/>
              </a:rPr>
              <a:t>n-1</a:t>
            </a:r>
            <a:endParaRPr lang="en-US" sz="2200"/>
          </a:p>
        </p:txBody>
      </p:sp>
      <p:sp>
        <p:nvSpPr>
          <p:cNvPr id="31755" name="Rectangle 51"/>
          <p:cNvSpPr>
            <a:spLocks noChangeArrowheads="1"/>
          </p:cNvSpPr>
          <p:nvPr/>
        </p:nvSpPr>
        <p:spPr bwMode="auto">
          <a:xfrm>
            <a:off x="1728788" y="4967288"/>
            <a:ext cx="1395412" cy="4429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sz="2200">
                <a:latin typeface="Cambria" pitchFamily="18" charset="0"/>
                <a:cs typeface="Times New Roman" pitchFamily="18" charset="0"/>
              </a:rPr>
              <a:t>c</a:t>
            </a:r>
            <a:r>
              <a:rPr lang="en-US" sz="2200" baseline="-30000">
                <a:latin typeface="Cambria" pitchFamily="18" charset="0"/>
                <a:cs typeface="Times New Roman" pitchFamily="18" charset="0"/>
              </a:rPr>
              <a:t>0</a:t>
            </a:r>
            <a:endParaRPr lang="en-US" sz="2200"/>
          </a:p>
        </p:txBody>
      </p:sp>
      <p:sp>
        <p:nvSpPr>
          <p:cNvPr id="31756" name="Rectangle 50"/>
          <p:cNvSpPr>
            <a:spLocks noChangeArrowheads="1"/>
          </p:cNvSpPr>
          <p:nvPr/>
        </p:nvSpPr>
        <p:spPr bwMode="auto">
          <a:xfrm>
            <a:off x="4519613" y="4967288"/>
            <a:ext cx="1985962" cy="4429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sz="2200">
                <a:cs typeface="Times New Roman" pitchFamily="18" charset="0"/>
              </a:rPr>
              <a:t>…</a:t>
            </a:r>
            <a:endParaRPr lang="en-US" sz="2200"/>
          </a:p>
        </p:txBody>
      </p:sp>
      <p:sp>
        <p:nvSpPr>
          <p:cNvPr id="31757" name="Rectangle 49"/>
          <p:cNvSpPr>
            <a:spLocks noChangeArrowheads="1"/>
          </p:cNvSpPr>
          <p:nvPr/>
        </p:nvSpPr>
        <p:spPr bwMode="auto">
          <a:xfrm>
            <a:off x="3124200" y="4967288"/>
            <a:ext cx="1395413" cy="4429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sz="2200">
                <a:latin typeface="Cambria" pitchFamily="18" charset="0"/>
                <a:cs typeface="Times New Roman" pitchFamily="18" charset="0"/>
              </a:rPr>
              <a:t>c</a:t>
            </a:r>
            <a:r>
              <a:rPr lang="en-US" sz="2200" baseline="-30000">
                <a:latin typeface="Cambria" pitchFamily="18" charset="0"/>
                <a:cs typeface="Times New Roman" pitchFamily="18" charset="0"/>
              </a:rPr>
              <a:t>1</a:t>
            </a:r>
            <a:endParaRPr lang="en-US" sz="2200"/>
          </a:p>
        </p:txBody>
      </p:sp>
      <p:sp>
        <p:nvSpPr>
          <p:cNvPr id="31758" name="Rectangle 48"/>
          <p:cNvSpPr>
            <a:spLocks noChangeArrowheads="1"/>
          </p:cNvSpPr>
          <p:nvPr/>
        </p:nvSpPr>
        <p:spPr bwMode="auto">
          <a:xfrm>
            <a:off x="6505575" y="4967288"/>
            <a:ext cx="1395413" cy="4429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sz="2200">
                <a:latin typeface="Cambria" pitchFamily="18" charset="0"/>
                <a:cs typeface="Times New Roman" pitchFamily="18" charset="0"/>
              </a:rPr>
              <a:t>c</a:t>
            </a:r>
            <a:r>
              <a:rPr lang="en-US" sz="2200" baseline="-30000">
                <a:latin typeface="Cambria" pitchFamily="18" charset="0"/>
                <a:cs typeface="Times New Roman" pitchFamily="18" charset="0"/>
              </a:rPr>
              <a:t>n-1</a:t>
            </a:r>
            <a:endParaRPr lang="en-US" sz="2200"/>
          </a:p>
        </p:txBody>
      </p:sp>
      <p:cxnSp>
        <p:nvCxnSpPr>
          <p:cNvPr id="31759" name="AutoShape 47"/>
          <p:cNvCxnSpPr>
            <a:cxnSpLocks noChangeShapeType="1"/>
          </p:cNvCxnSpPr>
          <p:nvPr/>
        </p:nvCxnSpPr>
        <p:spPr bwMode="auto">
          <a:xfrm>
            <a:off x="2401888" y="3338513"/>
            <a:ext cx="0" cy="609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AutoShape 46"/>
          <p:cNvCxnSpPr>
            <a:cxnSpLocks noChangeShapeType="1"/>
          </p:cNvCxnSpPr>
          <p:nvPr/>
        </p:nvCxnSpPr>
        <p:spPr bwMode="auto">
          <a:xfrm>
            <a:off x="2401888" y="4357688"/>
            <a:ext cx="0" cy="609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AutoShape 45"/>
          <p:cNvCxnSpPr>
            <a:cxnSpLocks noChangeShapeType="1"/>
          </p:cNvCxnSpPr>
          <p:nvPr/>
        </p:nvCxnSpPr>
        <p:spPr bwMode="auto">
          <a:xfrm>
            <a:off x="1693863" y="4127500"/>
            <a:ext cx="4730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2" name="Rectangle 44"/>
          <p:cNvSpPr>
            <a:spLocks noChangeArrowheads="1"/>
          </p:cNvSpPr>
          <p:nvPr/>
        </p:nvSpPr>
        <p:spPr bwMode="auto">
          <a:xfrm>
            <a:off x="1319213" y="3702050"/>
            <a:ext cx="687387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lang="en-US" sz="2200">
                <a:latin typeface="Cambria" pitchFamily="18" charset="0"/>
                <a:cs typeface="Times New Roman" pitchFamily="18" charset="0"/>
              </a:rPr>
              <a:t>K</a:t>
            </a:r>
            <a:endParaRPr lang="en-US" sz="2200"/>
          </a:p>
        </p:txBody>
      </p:sp>
      <p:cxnSp>
        <p:nvCxnSpPr>
          <p:cNvPr id="31763" name="AutoShape 43"/>
          <p:cNvCxnSpPr>
            <a:cxnSpLocks noChangeShapeType="1"/>
          </p:cNvCxnSpPr>
          <p:nvPr/>
        </p:nvCxnSpPr>
        <p:spPr bwMode="auto">
          <a:xfrm>
            <a:off x="3835400" y="3338513"/>
            <a:ext cx="0" cy="609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4" name="AutoShape 42"/>
          <p:cNvCxnSpPr>
            <a:cxnSpLocks noChangeShapeType="1"/>
          </p:cNvCxnSpPr>
          <p:nvPr/>
        </p:nvCxnSpPr>
        <p:spPr bwMode="auto">
          <a:xfrm>
            <a:off x="3835400" y="4357688"/>
            <a:ext cx="0" cy="609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5" name="AutoShape 41"/>
          <p:cNvCxnSpPr>
            <a:cxnSpLocks noChangeShapeType="1"/>
          </p:cNvCxnSpPr>
          <p:nvPr/>
        </p:nvCxnSpPr>
        <p:spPr bwMode="auto">
          <a:xfrm>
            <a:off x="7178675" y="3338513"/>
            <a:ext cx="0" cy="609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6" name="AutoShape 40"/>
          <p:cNvCxnSpPr>
            <a:cxnSpLocks noChangeShapeType="1"/>
          </p:cNvCxnSpPr>
          <p:nvPr/>
        </p:nvCxnSpPr>
        <p:spPr bwMode="auto">
          <a:xfrm>
            <a:off x="7178675" y="4357688"/>
            <a:ext cx="0" cy="609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7" name="Rectangle 39"/>
          <p:cNvSpPr>
            <a:spLocks noChangeArrowheads="1"/>
          </p:cNvSpPr>
          <p:nvPr/>
        </p:nvSpPr>
        <p:spPr bwMode="auto">
          <a:xfrm>
            <a:off x="1042988" y="2895600"/>
            <a:ext cx="6858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lang="en-US" sz="2200">
                <a:latin typeface="Cambria" pitchFamily="18" charset="0"/>
                <a:cs typeface="Times New Roman" pitchFamily="18" charset="0"/>
              </a:rPr>
              <a:t>P</a:t>
            </a:r>
            <a:endParaRPr lang="en-US" sz="2200"/>
          </a:p>
        </p:txBody>
      </p:sp>
      <p:sp>
        <p:nvSpPr>
          <p:cNvPr id="31768" name="Rectangle 38"/>
          <p:cNvSpPr>
            <a:spLocks noChangeArrowheads="1"/>
          </p:cNvSpPr>
          <p:nvPr/>
        </p:nvSpPr>
        <p:spPr bwMode="auto">
          <a:xfrm>
            <a:off x="1042988" y="4967288"/>
            <a:ext cx="68580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lang="en-US" sz="2200">
                <a:latin typeface="Cambria" pitchFamily="18" charset="0"/>
                <a:cs typeface="Times New Roman" pitchFamily="18" charset="0"/>
              </a:rPr>
              <a:t>C</a:t>
            </a:r>
            <a:endParaRPr lang="en-US" sz="2200"/>
          </a:p>
        </p:txBody>
      </p:sp>
      <p:cxnSp>
        <p:nvCxnSpPr>
          <p:cNvPr id="31769" name="AutoShape 37"/>
          <p:cNvCxnSpPr>
            <a:cxnSpLocks noChangeShapeType="1"/>
          </p:cNvCxnSpPr>
          <p:nvPr/>
        </p:nvCxnSpPr>
        <p:spPr bwMode="auto">
          <a:xfrm>
            <a:off x="3116263" y="4119563"/>
            <a:ext cx="4730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0" name="Rectangle 36"/>
          <p:cNvSpPr>
            <a:spLocks noChangeArrowheads="1"/>
          </p:cNvSpPr>
          <p:nvPr/>
        </p:nvSpPr>
        <p:spPr bwMode="auto">
          <a:xfrm>
            <a:off x="2759075" y="3692525"/>
            <a:ext cx="687388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lang="en-US" sz="2200">
                <a:latin typeface="Cambria" pitchFamily="18" charset="0"/>
                <a:cs typeface="Times New Roman" pitchFamily="18" charset="0"/>
              </a:rPr>
              <a:t>K</a:t>
            </a:r>
            <a:endParaRPr lang="en-US" sz="2200"/>
          </a:p>
        </p:txBody>
      </p:sp>
      <p:sp>
        <p:nvSpPr>
          <p:cNvPr id="31771" name="AutoShape 35"/>
          <p:cNvSpPr>
            <a:spLocks noChangeArrowheads="1"/>
          </p:cNvSpPr>
          <p:nvPr/>
        </p:nvSpPr>
        <p:spPr bwMode="auto">
          <a:xfrm>
            <a:off x="2178050" y="3949700"/>
            <a:ext cx="439738" cy="393700"/>
          </a:xfrm>
          <a:prstGeom prst="roundRect">
            <a:avLst>
              <a:gd name="adj" fmla="val 2933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sz="2200">
                <a:latin typeface="Calibri" pitchFamily="34" charset="0"/>
                <a:cs typeface="Times New Roman" pitchFamily="18" charset="0"/>
              </a:rPr>
              <a:t>E</a:t>
            </a:r>
            <a:endParaRPr lang="en-US" sz="2200"/>
          </a:p>
        </p:txBody>
      </p:sp>
      <p:cxnSp>
        <p:nvCxnSpPr>
          <p:cNvPr id="31772" name="AutoShape 34"/>
          <p:cNvCxnSpPr>
            <a:cxnSpLocks noChangeShapeType="1"/>
          </p:cNvCxnSpPr>
          <p:nvPr/>
        </p:nvCxnSpPr>
        <p:spPr bwMode="auto">
          <a:xfrm>
            <a:off x="6483350" y="4119563"/>
            <a:ext cx="47148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3" name="Rectangle 33"/>
          <p:cNvSpPr>
            <a:spLocks noChangeArrowheads="1"/>
          </p:cNvSpPr>
          <p:nvPr/>
        </p:nvSpPr>
        <p:spPr bwMode="auto">
          <a:xfrm>
            <a:off x="6178550" y="3692525"/>
            <a:ext cx="6858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lang="en-US" sz="2200">
                <a:latin typeface="Cambria" pitchFamily="18" charset="0"/>
                <a:cs typeface="Times New Roman" pitchFamily="18" charset="0"/>
              </a:rPr>
              <a:t>K</a:t>
            </a:r>
            <a:endParaRPr lang="en-US" sz="2200"/>
          </a:p>
        </p:txBody>
      </p:sp>
      <p:sp>
        <p:nvSpPr>
          <p:cNvPr id="31774" name="AutoShape 32"/>
          <p:cNvSpPr>
            <a:spLocks noChangeArrowheads="1"/>
          </p:cNvSpPr>
          <p:nvPr/>
        </p:nvSpPr>
        <p:spPr bwMode="auto">
          <a:xfrm>
            <a:off x="3600450" y="3922713"/>
            <a:ext cx="439738" cy="393700"/>
          </a:xfrm>
          <a:prstGeom prst="roundRect">
            <a:avLst>
              <a:gd name="adj" fmla="val 2933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sz="2200">
                <a:latin typeface="Calibri" pitchFamily="34" charset="0"/>
                <a:cs typeface="Times New Roman" pitchFamily="18" charset="0"/>
              </a:rPr>
              <a:t>E</a:t>
            </a:r>
            <a:endParaRPr lang="en-US" sz="2200"/>
          </a:p>
        </p:txBody>
      </p:sp>
      <p:sp>
        <p:nvSpPr>
          <p:cNvPr id="31775" name="AutoShape 31"/>
          <p:cNvSpPr>
            <a:spLocks noChangeArrowheads="1"/>
          </p:cNvSpPr>
          <p:nvPr/>
        </p:nvSpPr>
        <p:spPr bwMode="auto">
          <a:xfrm>
            <a:off x="6972300" y="3922713"/>
            <a:ext cx="441325" cy="393700"/>
          </a:xfrm>
          <a:prstGeom prst="roundRect">
            <a:avLst>
              <a:gd name="adj" fmla="val 2933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sz="2200">
                <a:latin typeface="Calibri" pitchFamily="34" charset="0"/>
                <a:cs typeface="Times New Roman" pitchFamily="18" charset="0"/>
              </a:rPr>
              <a:t>E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04757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5" grpId="0" animBg="1"/>
      <p:bldP spid="31756" grpId="0" animBg="1"/>
      <p:bldP spid="31757" grpId="0" animBg="1"/>
      <p:bldP spid="31758" grpId="0" animBg="1"/>
      <p:bldP spid="31762" grpId="0"/>
      <p:bldP spid="31770" grpId="0"/>
      <p:bldP spid="31771" grpId="0" animBg="1"/>
      <p:bldP spid="31773" grpId="0"/>
      <p:bldP spid="31774" grpId="0" animBg="1"/>
      <p:bldP spid="3177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454FCA-E6CE-4186-94BC-AC8D1ECADE7E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32771" name="Rectangle 3"/>
          <p:cNvSpPr txBox="1">
            <a:spLocks noChangeArrowheads="1"/>
          </p:cNvSpPr>
          <p:nvPr/>
        </p:nvSpPr>
        <p:spPr bwMode="auto">
          <a:xfrm>
            <a:off x="381000" y="5181600"/>
            <a:ext cx="845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  <a:buFont typeface="Arial" charset="0"/>
              <a:buChar char="•"/>
            </a:pP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</a:rPr>
              <a:t>Nhược điểm của ECB: nếu </a:t>
            </a:r>
            <a:r>
              <a:rPr lang="en-US" sz="2800" i="1">
                <a:latin typeface="Cambria" pitchFamily="18" charset="0"/>
                <a:ea typeface="Arial-Rounded" pitchFamily="34" charset="0"/>
                <a:cs typeface="Times New Roman" pitchFamily="18" charset="0"/>
              </a:rPr>
              <a:t>P</a:t>
            </a:r>
            <a:r>
              <a:rPr lang="en-US" sz="2800" baseline="-25000">
                <a:latin typeface="Cambria" pitchFamily="18" charset="0"/>
                <a:ea typeface="Arial-Rounded" pitchFamily="34" charset="0"/>
                <a:cs typeface="Times New Roman" pitchFamily="18" charset="0"/>
              </a:rPr>
              <a:t>i</a:t>
            </a:r>
            <a:r>
              <a:rPr lang="en-US" sz="2800" i="1">
                <a:latin typeface="Cambria" pitchFamily="18" charset="0"/>
                <a:ea typeface="Arial-Rounded" pitchFamily="34" charset="0"/>
                <a:cs typeface="Times New Roman" pitchFamily="18" charset="0"/>
              </a:rPr>
              <a:t> = P</a:t>
            </a:r>
            <a:r>
              <a:rPr lang="en-US" sz="2800" baseline="-25000">
                <a:latin typeface="Cambria" pitchFamily="18" charset="0"/>
                <a:ea typeface="Arial-Rounded" pitchFamily="34" charset="0"/>
                <a:cs typeface="Times New Roman" pitchFamily="18" charset="0"/>
              </a:rPr>
              <a:t>j</a:t>
            </a: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</a:rPr>
              <a:t> thì </a:t>
            </a:r>
            <a:r>
              <a:rPr lang="en-US" sz="2800" i="1">
                <a:latin typeface="Cambria" pitchFamily="18" charset="0"/>
                <a:ea typeface="Arial-Rounded" pitchFamily="34" charset="0"/>
                <a:cs typeface="Times New Roman" pitchFamily="18" charset="0"/>
              </a:rPr>
              <a:t>C</a:t>
            </a:r>
            <a:r>
              <a:rPr lang="en-US" sz="2800" baseline="-25000">
                <a:latin typeface="Cambria" pitchFamily="18" charset="0"/>
                <a:ea typeface="Arial-Rounded" pitchFamily="34" charset="0"/>
                <a:cs typeface="Times New Roman" pitchFamily="18" charset="0"/>
              </a:rPr>
              <a:t>i</a:t>
            </a:r>
            <a:r>
              <a:rPr lang="en-US" sz="2800" i="1">
                <a:latin typeface="Cambria" pitchFamily="18" charset="0"/>
                <a:ea typeface="Arial-Rounded" pitchFamily="34" charset="0"/>
                <a:cs typeface="Times New Roman" pitchFamily="18" charset="0"/>
              </a:rPr>
              <a:t> = C</a:t>
            </a:r>
            <a:r>
              <a:rPr lang="en-US" sz="2800" baseline="-25000">
                <a:latin typeface="Cambria" pitchFamily="18" charset="0"/>
                <a:ea typeface="Arial-Rounded" pitchFamily="34" charset="0"/>
                <a:cs typeface="Times New Roman" pitchFamily="18" charset="0"/>
              </a:rPr>
              <a:t>j</a:t>
            </a: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</a:rPr>
              <a:t> </a:t>
            </a: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  <a:sym typeface="Wingdings" pitchFamily="2" charset="2"/>
              </a:rPr>
              <a:t> có thể bị thống kế tần suất.</a:t>
            </a:r>
            <a:endParaRPr lang="en-US" sz="2800">
              <a:latin typeface="Tahoma" pitchFamily="34" charset="0"/>
              <a:cs typeface="Arial-Rounded" pitchFamily="34" charset="0"/>
            </a:endParaRPr>
          </a:p>
        </p:txBody>
      </p:sp>
      <p:sp>
        <p:nvSpPr>
          <p:cNvPr id="32772" name="Rectangle 5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73" name="Rectangle 57"/>
          <p:cNvSpPr>
            <a:spLocks noChangeArrowheads="1"/>
          </p:cNvSpPr>
          <p:nvPr/>
        </p:nvSpPr>
        <p:spPr bwMode="auto">
          <a:xfrm>
            <a:off x="3641725" y="4322763"/>
            <a:ext cx="3049588" cy="5540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/>
          <a:lstStyle/>
          <a:p>
            <a:pPr eaLnBrk="0" hangingPunct="0"/>
            <a:r>
              <a:rPr lang="en-US" sz="2200">
                <a:latin typeface="Tahoma" pitchFamily="34" charset="0"/>
                <a:ea typeface="Times New Roman" pitchFamily="18" charset="0"/>
                <a:cs typeface="Tahoma" pitchFamily="34" charset="0"/>
              </a:rPr>
              <a:t>Qu</a:t>
            </a:r>
            <a:r>
              <a:rPr lang="en-US" sz="2200">
                <a:ea typeface="Times New Roman" pitchFamily="18" charset="0"/>
                <a:cs typeface="Tahoma" pitchFamily="34" charset="0"/>
              </a:rPr>
              <a:t>á</a:t>
            </a:r>
            <a:r>
              <a:rPr lang="en-US" sz="2200">
                <a:latin typeface="Tahoma" pitchFamily="34" charset="0"/>
                <a:ea typeface="Times New Roman" pitchFamily="18" charset="0"/>
                <a:cs typeface="Tahoma" pitchFamily="34" charset="0"/>
              </a:rPr>
              <a:t> tr</a:t>
            </a:r>
            <a:r>
              <a:rPr lang="en-US" sz="2200">
                <a:ea typeface="Times New Roman" pitchFamily="18" charset="0"/>
                <a:cs typeface="Tahoma" pitchFamily="34" charset="0"/>
              </a:rPr>
              <a:t>ì</a:t>
            </a:r>
            <a:r>
              <a:rPr lang="en-US" sz="2200">
                <a:latin typeface="Tahoma" pitchFamily="34" charset="0"/>
                <a:ea typeface="Times New Roman" pitchFamily="18" charset="0"/>
                <a:cs typeface="Tahoma" pitchFamily="34" charset="0"/>
              </a:rPr>
              <a:t>nh giải </a:t>
            </a:r>
            <a:r>
              <a:rPr lang="en-US" sz="2200">
                <a:latin typeface="Tahoma" pitchFamily="34" charset="0"/>
                <a:ea typeface="Times New Roman" pitchFamily="18" charset="0"/>
                <a:cs typeface="Arial" charset="0"/>
              </a:rPr>
              <a:t>m</a:t>
            </a:r>
            <a:r>
              <a:rPr lang="en-US" sz="2200">
                <a:latin typeface="Tahoma" pitchFamily="34" charset="0"/>
                <a:ea typeface="Times New Roman" pitchFamily="18" charset="0"/>
                <a:cs typeface="Tahoma" pitchFamily="34" charset="0"/>
              </a:rPr>
              <a:t>ã</a:t>
            </a:r>
            <a:endParaRPr lang="en-US" sz="2200"/>
          </a:p>
        </p:txBody>
      </p:sp>
      <p:sp>
        <p:nvSpPr>
          <p:cNvPr id="32774" name="Rectangle 30"/>
          <p:cNvSpPr>
            <a:spLocks noChangeArrowheads="1"/>
          </p:cNvSpPr>
          <p:nvPr/>
        </p:nvSpPr>
        <p:spPr bwMode="auto">
          <a:xfrm>
            <a:off x="1781175" y="1624013"/>
            <a:ext cx="1395413" cy="449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sz="2200">
                <a:latin typeface="Cambria" pitchFamily="18" charset="0"/>
                <a:cs typeface="Times New Roman" pitchFamily="18" charset="0"/>
              </a:rPr>
              <a:t>c</a:t>
            </a:r>
            <a:r>
              <a:rPr lang="en-US" sz="2200" baseline="-30000">
                <a:latin typeface="Cambria" pitchFamily="18" charset="0"/>
                <a:cs typeface="Times New Roman" pitchFamily="18" charset="0"/>
              </a:rPr>
              <a:t>0</a:t>
            </a:r>
            <a:endParaRPr lang="en-US" sz="2200"/>
          </a:p>
        </p:txBody>
      </p:sp>
      <p:sp>
        <p:nvSpPr>
          <p:cNvPr id="32775" name="Rectangle 29"/>
          <p:cNvSpPr>
            <a:spLocks noChangeArrowheads="1"/>
          </p:cNvSpPr>
          <p:nvPr/>
        </p:nvSpPr>
        <p:spPr bwMode="auto">
          <a:xfrm>
            <a:off x="4572000" y="1624013"/>
            <a:ext cx="1984375" cy="449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sz="2200">
                <a:cs typeface="Times New Roman" pitchFamily="18" charset="0"/>
              </a:rPr>
              <a:t>…</a:t>
            </a:r>
            <a:endParaRPr lang="en-US" sz="2200"/>
          </a:p>
        </p:txBody>
      </p:sp>
      <p:sp>
        <p:nvSpPr>
          <p:cNvPr id="32776" name="Rectangle 28"/>
          <p:cNvSpPr>
            <a:spLocks noChangeArrowheads="1"/>
          </p:cNvSpPr>
          <p:nvPr/>
        </p:nvSpPr>
        <p:spPr bwMode="auto">
          <a:xfrm>
            <a:off x="3176588" y="1624013"/>
            <a:ext cx="1395412" cy="449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sz="2200">
                <a:latin typeface="Cambria" pitchFamily="18" charset="0"/>
                <a:cs typeface="Times New Roman" pitchFamily="18" charset="0"/>
              </a:rPr>
              <a:t>c</a:t>
            </a:r>
            <a:r>
              <a:rPr lang="en-US" sz="2200" baseline="-30000">
                <a:latin typeface="Cambria" pitchFamily="18" charset="0"/>
                <a:cs typeface="Times New Roman" pitchFamily="18" charset="0"/>
              </a:rPr>
              <a:t>1</a:t>
            </a:r>
            <a:endParaRPr lang="en-US" sz="2200"/>
          </a:p>
        </p:txBody>
      </p:sp>
      <p:sp>
        <p:nvSpPr>
          <p:cNvPr id="32777" name="Rectangle 27"/>
          <p:cNvSpPr>
            <a:spLocks noChangeArrowheads="1"/>
          </p:cNvSpPr>
          <p:nvPr/>
        </p:nvSpPr>
        <p:spPr bwMode="auto">
          <a:xfrm>
            <a:off x="6556375" y="1624013"/>
            <a:ext cx="1397000" cy="449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sz="2200">
                <a:latin typeface="Cambria" pitchFamily="18" charset="0"/>
                <a:cs typeface="Times New Roman" pitchFamily="18" charset="0"/>
              </a:rPr>
              <a:t>c</a:t>
            </a:r>
            <a:r>
              <a:rPr lang="en-US" sz="2200" baseline="-30000">
                <a:latin typeface="Cambria" pitchFamily="18" charset="0"/>
                <a:cs typeface="Times New Roman" pitchFamily="18" charset="0"/>
              </a:rPr>
              <a:t>n-1</a:t>
            </a:r>
            <a:endParaRPr lang="en-US" sz="2200"/>
          </a:p>
        </p:txBody>
      </p:sp>
      <p:sp>
        <p:nvSpPr>
          <p:cNvPr id="32778" name="Rectangle 26"/>
          <p:cNvSpPr>
            <a:spLocks noChangeArrowheads="1"/>
          </p:cNvSpPr>
          <p:nvPr/>
        </p:nvSpPr>
        <p:spPr bwMode="auto">
          <a:xfrm>
            <a:off x="1781175" y="3721100"/>
            <a:ext cx="1395413" cy="4492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sz="2200">
                <a:latin typeface="Cambria" pitchFamily="18" charset="0"/>
                <a:cs typeface="Times New Roman" pitchFamily="18" charset="0"/>
              </a:rPr>
              <a:t>p</a:t>
            </a:r>
            <a:r>
              <a:rPr lang="en-US" sz="2200" baseline="-30000">
                <a:latin typeface="Cambria" pitchFamily="18" charset="0"/>
                <a:cs typeface="Times New Roman" pitchFamily="18" charset="0"/>
              </a:rPr>
              <a:t>0</a:t>
            </a:r>
            <a:endParaRPr lang="en-US" sz="2200"/>
          </a:p>
        </p:txBody>
      </p:sp>
      <p:sp>
        <p:nvSpPr>
          <p:cNvPr id="32779" name="Rectangle 25"/>
          <p:cNvSpPr>
            <a:spLocks noChangeArrowheads="1"/>
          </p:cNvSpPr>
          <p:nvPr/>
        </p:nvSpPr>
        <p:spPr bwMode="auto">
          <a:xfrm>
            <a:off x="4572000" y="3721100"/>
            <a:ext cx="1984375" cy="4492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sz="2200">
                <a:cs typeface="Times New Roman" pitchFamily="18" charset="0"/>
              </a:rPr>
              <a:t>…</a:t>
            </a:r>
            <a:endParaRPr lang="en-US" sz="2200"/>
          </a:p>
        </p:txBody>
      </p:sp>
      <p:sp>
        <p:nvSpPr>
          <p:cNvPr id="32780" name="Rectangle 24"/>
          <p:cNvSpPr>
            <a:spLocks noChangeArrowheads="1"/>
          </p:cNvSpPr>
          <p:nvPr/>
        </p:nvSpPr>
        <p:spPr bwMode="auto">
          <a:xfrm>
            <a:off x="3176588" y="3721100"/>
            <a:ext cx="1395412" cy="4492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sz="2200">
                <a:latin typeface="Cambria" pitchFamily="18" charset="0"/>
                <a:cs typeface="Times New Roman" pitchFamily="18" charset="0"/>
              </a:rPr>
              <a:t>p</a:t>
            </a:r>
            <a:r>
              <a:rPr lang="en-US" sz="2200" baseline="-30000">
                <a:latin typeface="Cambria" pitchFamily="18" charset="0"/>
                <a:cs typeface="Times New Roman" pitchFamily="18" charset="0"/>
              </a:rPr>
              <a:t>1</a:t>
            </a:r>
            <a:endParaRPr lang="en-US" sz="2200"/>
          </a:p>
        </p:txBody>
      </p:sp>
      <p:sp>
        <p:nvSpPr>
          <p:cNvPr id="32781" name="Rectangle 23"/>
          <p:cNvSpPr>
            <a:spLocks noChangeArrowheads="1"/>
          </p:cNvSpPr>
          <p:nvPr/>
        </p:nvSpPr>
        <p:spPr bwMode="auto">
          <a:xfrm>
            <a:off x="6556375" y="3721100"/>
            <a:ext cx="1397000" cy="4492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sz="2200">
                <a:latin typeface="Cambria" pitchFamily="18" charset="0"/>
                <a:cs typeface="Times New Roman" pitchFamily="18" charset="0"/>
              </a:rPr>
              <a:t>p</a:t>
            </a:r>
            <a:r>
              <a:rPr lang="en-US" sz="2200" baseline="-30000">
                <a:latin typeface="Cambria" pitchFamily="18" charset="0"/>
                <a:cs typeface="Times New Roman" pitchFamily="18" charset="0"/>
              </a:rPr>
              <a:t>n-1</a:t>
            </a:r>
            <a:endParaRPr lang="en-US" sz="2200"/>
          </a:p>
        </p:txBody>
      </p:sp>
      <p:cxnSp>
        <p:nvCxnSpPr>
          <p:cNvPr id="32782" name="AutoShape 22"/>
          <p:cNvCxnSpPr>
            <a:cxnSpLocks noChangeShapeType="1"/>
          </p:cNvCxnSpPr>
          <p:nvPr/>
        </p:nvCxnSpPr>
        <p:spPr bwMode="auto">
          <a:xfrm>
            <a:off x="2454275" y="2073275"/>
            <a:ext cx="0" cy="6159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3" name="AutoShape 21"/>
          <p:cNvCxnSpPr>
            <a:cxnSpLocks noChangeShapeType="1"/>
          </p:cNvCxnSpPr>
          <p:nvPr/>
        </p:nvCxnSpPr>
        <p:spPr bwMode="auto">
          <a:xfrm>
            <a:off x="2454275" y="3103563"/>
            <a:ext cx="0" cy="6175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4" name="AutoShape 20"/>
          <p:cNvCxnSpPr>
            <a:cxnSpLocks noChangeShapeType="1"/>
          </p:cNvCxnSpPr>
          <p:nvPr/>
        </p:nvCxnSpPr>
        <p:spPr bwMode="auto">
          <a:xfrm>
            <a:off x="1746250" y="2871788"/>
            <a:ext cx="4730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5" name="Rectangle 19"/>
          <p:cNvSpPr>
            <a:spLocks noChangeArrowheads="1"/>
          </p:cNvSpPr>
          <p:nvPr/>
        </p:nvSpPr>
        <p:spPr bwMode="auto">
          <a:xfrm>
            <a:off x="1371600" y="2439988"/>
            <a:ext cx="68580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lang="en-US" sz="2200">
                <a:latin typeface="Cambria" pitchFamily="18" charset="0"/>
                <a:cs typeface="Times New Roman" pitchFamily="18" charset="0"/>
              </a:rPr>
              <a:t>K</a:t>
            </a:r>
            <a:endParaRPr lang="en-US" sz="2200"/>
          </a:p>
        </p:txBody>
      </p:sp>
      <p:cxnSp>
        <p:nvCxnSpPr>
          <p:cNvPr id="32786" name="AutoShape 18"/>
          <p:cNvCxnSpPr>
            <a:cxnSpLocks noChangeShapeType="1"/>
          </p:cNvCxnSpPr>
          <p:nvPr/>
        </p:nvCxnSpPr>
        <p:spPr bwMode="auto">
          <a:xfrm>
            <a:off x="3887788" y="2073275"/>
            <a:ext cx="0" cy="6159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7" name="AutoShape 17"/>
          <p:cNvCxnSpPr>
            <a:cxnSpLocks noChangeShapeType="1"/>
          </p:cNvCxnSpPr>
          <p:nvPr/>
        </p:nvCxnSpPr>
        <p:spPr bwMode="auto">
          <a:xfrm>
            <a:off x="3887788" y="3103563"/>
            <a:ext cx="0" cy="6175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8" name="AutoShape 16"/>
          <p:cNvCxnSpPr>
            <a:cxnSpLocks noChangeShapeType="1"/>
          </p:cNvCxnSpPr>
          <p:nvPr/>
        </p:nvCxnSpPr>
        <p:spPr bwMode="auto">
          <a:xfrm>
            <a:off x="7229475" y="2073275"/>
            <a:ext cx="0" cy="6159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9" name="AutoShape 15"/>
          <p:cNvCxnSpPr>
            <a:cxnSpLocks noChangeShapeType="1"/>
          </p:cNvCxnSpPr>
          <p:nvPr/>
        </p:nvCxnSpPr>
        <p:spPr bwMode="auto">
          <a:xfrm>
            <a:off x="7229475" y="3103563"/>
            <a:ext cx="0" cy="6175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0" name="Rectangle 14"/>
          <p:cNvSpPr>
            <a:spLocks noChangeArrowheads="1"/>
          </p:cNvSpPr>
          <p:nvPr/>
        </p:nvSpPr>
        <p:spPr bwMode="auto">
          <a:xfrm>
            <a:off x="1095375" y="1624013"/>
            <a:ext cx="68580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lang="en-US" sz="2200">
                <a:latin typeface="Cambria" pitchFamily="18" charset="0"/>
                <a:cs typeface="Times New Roman" pitchFamily="18" charset="0"/>
              </a:rPr>
              <a:t>C</a:t>
            </a:r>
            <a:endParaRPr lang="en-US" sz="2200"/>
          </a:p>
        </p:txBody>
      </p:sp>
      <p:sp>
        <p:nvSpPr>
          <p:cNvPr id="32791" name="Rectangle 13"/>
          <p:cNvSpPr>
            <a:spLocks noChangeArrowheads="1"/>
          </p:cNvSpPr>
          <p:nvPr/>
        </p:nvSpPr>
        <p:spPr bwMode="auto">
          <a:xfrm>
            <a:off x="1095375" y="3721100"/>
            <a:ext cx="685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lang="en-US" sz="2200">
                <a:latin typeface="Cambria" pitchFamily="18" charset="0"/>
                <a:cs typeface="Times New Roman" pitchFamily="18" charset="0"/>
              </a:rPr>
              <a:t>P</a:t>
            </a:r>
            <a:endParaRPr lang="en-US" sz="2200"/>
          </a:p>
        </p:txBody>
      </p:sp>
      <p:cxnSp>
        <p:nvCxnSpPr>
          <p:cNvPr id="32792" name="AutoShape 12"/>
          <p:cNvCxnSpPr>
            <a:cxnSpLocks noChangeShapeType="1"/>
          </p:cNvCxnSpPr>
          <p:nvPr/>
        </p:nvCxnSpPr>
        <p:spPr bwMode="auto">
          <a:xfrm>
            <a:off x="3168650" y="2862263"/>
            <a:ext cx="4730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3" name="Rectangle 11"/>
          <p:cNvSpPr>
            <a:spLocks noChangeArrowheads="1"/>
          </p:cNvSpPr>
          <p:nvPr/>
        </p:nvSpPr>
        <p:spPr bwMode="auto">
          <a:xfrm>
            <a:off x="2811463" y="2430463"/>
            <a:ext cx="68580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lang="en-US" sz="2200">
                <a:latin typeface="Cambria" pitchFamily="18" charset="0"/>
                <a:cs typeface="Times New Roman" pitchFamily="18" charset="0"/>
              </a:rPr>
              <a:t>K</a:t>
            </a:r>
            <a:endParaRPr lang="en-US" sz="2200"/>
          </a:p>
        </p:txBody>
      </p:sp>
      <p:sp>
        <p:nvSpPr>
          <p:cNvPr id="32794" name="AutoShape 10"/>
          <p:cNvSpPr>
            <a:spLocks noChangeArrowheads="1"/>
          </p:cNvSpPr>
          <p:nvPr/>
        </p:nvSpPr>
        <p:spPr bwMode="auto">
          <a:xfrm>
            <a:off x="2228850" y="2690813"/>
            <a:ext cx="441325" cy="398462"/>
          </a:xfrm>
          <a:prstGeom prst="roundRect">
            <a:avLst>
              <a:gd name="adj" fmla="val 2933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sz="2200">
                <a:latin typeface="Calibri" pitchFamily="34" charset="0"/>
                <a:cs typeface="Times New Roman" pitchFamily="18" charset="0"/>
              </a:rPr>
              <a:t>D</a:t>
            </a:r>
            <a:endParaRPr lang="en-US" sz="2200"/>
          </a:p>
        </p:txBody>
      </p:sp>
      <p:cxnSp>
        <p:nvCxnSpPr>
          <p:cNvPr id="32795" name="AutoShape 9"/>
          <p:cNvCxnSpPr>
            <a:cxnSpLocks noChangeShapeType="1"/>
          </p:cNvCxnSpPr>
          <p:nvPr/>
        </p:nvCxnSpPr>
        <p:spPr bwMode="auto">
          <a:xfrm>
            <a:off x="6534150" y="2862263"/>
            <a:ext cx="4730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6" name="Rectangle 8"/>
          <p:cNvSpPr>
            <a:spLocks noChangeArrowheads="1"/>
          </p:cNvSpPr>
          <p:nvPr/>
        </p:nvSpPr>
        <p:spPr bwMode="auto">
          <a:xfrm>
            <a:off x="6229350" y="2430463"/>
            <a:ext cx="68580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lang="en-US" sz="2200">
                <a:latin typeface="Cambria" pitchFamily="18" charset="0"/>
                <a:cs typeface="Times New Roman" pitchFamily="18" charset="0"/>
              </a:rPr>
              <a:t>K</a:t>
            </a:r>
            <a:endParaRPr lang="en-US" sz="2200"/>
          </a:p>
        </p:txBody>
      </p:sp>
      <p:sp>
        <p:nvSpPr>
          <p:cNvPr id="32797" name="AutoShape 7"/>
          <p:cNvSpPr>
            <a:spLocks noChangeArrowheads="1"/>
          </p:cNvSpPr>
          <p:nvPr/>
        </p:nvSpPr>
        <p:spPr bwMode="auto">
          <a:xfrm>
            <a:off x="3651250" y="2665413"/>
            <a:ext cx="441325" cy="396875"/>
          </a:xfrm>
          <a:prstGeom prst="roundRect">
            <a:avLst>
              <a:gd name="adj" fmla="val 2933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sz="2200">
                <a:latin typeface="Calibri" pitchFamily="34" charset="0"/>
                <a:cs typeface="Times New Roman" pitchFamily="18" charset="0"/>
              </a:rPr>
              <a:t>D</a:t>
            </a:r>
            <a:endParaRPr lang="en-US" sz="2200"/>
          </a:p>
        </p:txBody>
      </p:sp>
      <p:sp>
        <p:nvSpPr>
          <p:cNvPr id="32798" name="AutoShape 6"/>
          <p:cNvSpPr>
            <a:spLocks noChangeArrowheads="1"/>
          </p:cNvSpPr>
          <p:nvPr/>
        </p:nvSpPr>
        <p:spPr bwMode="auto">
          <a:xfrm>
            <a:off x="7024688" y="2665413"/>
            <a:ext cx="439737" cy="396875"/>
          </a:xfrm>
          <a:prstGeom prst="roundRect">
            <a:avLst>
              <a:gd name="adj" fmla="val 2933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sz="2200">
                <a:latin typeface="Calibri" pitchFamily="34" charset="0"/>
                <a:cs typeface="Times New Roman" pitchFamily="18" charset="0"/>
              </a:rPr>
              <a:t>D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66098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  <p:bldP spid="32778" grpId="0" animBg="1"/>
      <p:bldP spid="32779" grpId="0" animBg="1"/>
      <p:bldP spid="32780" grpId="0" animBg="1"/>
      <p:bldP spid="32781" grpId="0" animBg="1"/>
      <p:bldP spid="32785" grpId="0"/>
      <p:bldP spid="32791" grpId="0"/>
      <p:bldP spid="32793" grpId="0"/>
      <p:bldP spid="32794" grpId="0" animBg="1"/>
      <p:bldP spid="32796" grpId="0"/>
      <p:bldP spid="32797" grpId="0" animBg="1"/>
      <p:bldP spid="3279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55B8D9-78CC-4471-8A56-6A32166B10A5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33795" name="Rectangle 5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3796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40005"/>
            <a:ext cx="5562600" cy="407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31"/>
          <p:cNvSpPr>
            <a:spLocks noChangeArrowheads="1"/>
          </p:cNvSpPr>
          <p:nvPr/>
        </p:nvSpPr>
        <p:spPr bwMode="auto">
          <a:xfrm>
            <a:off x="1447800" y="5638800"/>
            <a:ext cx="62372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600">
                <a:latin typeface="Tahoma" pitchFamily="34" charset="0"/>
                <a:cs typeface="Tahoma" pitchFamily="34" charset="0"/>
              </a:rPr>
              <a:t>Mã hóa ECB không che dấu hết thông tin</a:t>
            </a:r>
          </a:p>
        </p:txBody>
      </p:sp>
    </p:spTree>
    <p:extLst>
      <p:ext uri="{BB962C8B-B14F-4D97-AF65-F5344CB8AC3E}">
        <p14:creationId xmlns:p14="http://schemas.microsoft.com/office/powerpoint/2010/main" val="22962021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563563"/>
          </a:xfrm>
        </p:spPr>
        <p:txBody>
          <a:bodyPr/>
          <a:lstStyle/>
          <a:p>
            <a:pPr marL="514350" indent="-514350">
              <a:buFont typeface="+mj-lt"/>
              <a:buAutoNum type="arabicParenR" startAt="2"/>
            </a:pPr>
            <a:r>
              <a:rPr lang="en-US">
                <a:latin typeface="Fujiyama" pitchFamily="18" charset="0"/>
                <a:ea typeface="Fujiyama" pitchFamily="18" charset="0"/>
                <a:cs typeface="Fujiyama" pitchFamily="18" charset="0"/>
              </a:rPr>
              <a:t>Mô hình CBC (Cipher Block Chaining)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Nha Trang University</a:t>
            </a:r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72955" y="1143000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400" smtClean="0">
                <a:latin typeface="Tahoma" pitchFamily="34" charset="0"/>
                <a:ea typeface="Arial-Rounded" pitchFamily="34" charset="0"/>
                <a:cs typeface="Tahoma" pitchFamily="34" charset="0"/>
              </a:rPr>
              <a:t>Bản </a:t>
            </a: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</a:rPr>
              <a:t>mã </a:t>
            </a:r>
            <a:r>
              <a:rPr lang="en-US" sz="2800" i="1">
                <a:latin typeface="Times New Roman" pitchFamily="18" charset="0"/>
                <a:ea typeface="Arial-Rounded" pitchFamily="34" charset="0"/>
                <a:cs typeface="Times New Roman" pitchFamily="18" charset="0"/>
              </a:rPr>
              <a:t>C</a:t>
            </a:r>
            <a:r>
              <a:rPr lang="en-US" sz="2400" baseline="-25000">
                <a:latin typeface="Times New Roman" pitchFamily="18" charset="0"/>
                <a:ea typeface="Arial-Rounded" pitchFamily="34" charset="0"/>
                <a:cs typeface="Times New Roman" pitchFamily="18" charset="0"/>
              </a:rPr>
              <a:t>i-1</a:t>
            </a: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</a:rPr>
              <a:t> tham gia vào việc mã hóa </a:t>
            </a:r>
            <a:r>
              <a:rPr lang="en-US" sz="2800" i="1">
                <a:latin typeface="Times New Roman" pitchFamily="18" charset="0"/>
                <a:ea typeface="Arial-Rounded" pitchFamily="34" charset="0"/>
                <a:cs typeface="Times New Roman" pitchFamily="18" charset="0"/>
              </a:rPr>
              <a:t>P</a:t>
            </a:r>
            <a:r>
              <a:rPr lang="en-US" sz="2800" baseline="-25000">
                <a:latin typeface="Times New Roman" pitchFamily="18" charset="0"/>
                <a:ea typeface="Arial-Rounded" pitchFamily="34" charset="0"/>
                <a:cs typeface="Times New Roman" pitchFamily="18" charset="0"/>
              </a:rPr>
              <a:t>i</a:t>
            </a: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</a:rPr>
              <a:t> tạo </a:t>
            </a:r>
            <a:r>
              <a:rPr lang="en-US" sz="2800" i="1">
                <a:latin typeface="Times New Roman" pitchFamily="18" charset="0"/>
                <a:ea typeface="Arial-Rounded" pitchFamily="34" charset="0"/>
                <a:cs typeface="Times New Roman" pitchFamily="18" charset="0"/>
              </a:rPr>
              <a:t>C</a:t>
            </a:r>
            <a:r>
              <a:rPr lang="en-US" sz="2800" baseline="-25000">
                <a:latin typeface="Times New Roman" pitchFamily="18" charset="0"/>
                <a:ea typeface="Arial-Rounded" pitchFamily="34" charset="0"/>
                <a:cs typeface="Times New Roman" pitchFamily="18" charset="0"/>
              </a:rPr>
              <a:t>i</a:t>
            </a:r>
            <a:endParaRPr lang="en-US" sz="2400" baseline="-25000">
              <a:latin typeface="Times New Roman" pitchFamily="18" charset="0"/>
              <a:ea typeface="Arial-Rounded" pitchFamily="34" charset="0"/>
              <a:cs typeface="Times New Roman" pitchFamily="18" charset="0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arenR" startAt="2"/>
              <a:defRPr/>
            </a:pPr>
            <a:endParaRPr lang="en-US" sz="2800">
              <a:latin typeface="Tahoma" pitchFamily="34" charset="0"/>
              <a:ea typeface="Arial-Rounded" pitchFamily="34" charset="0"/>
              <a:cs typeface="Tahoma" pitchFamily="34" charset="0"/>
            </a:endParaRPr>
          </a:p>
          <a:p>
            <a:pPr marL="457200" indent="-457200">
              <a:defRPr/>
            </a:pPr>
            <a:endParaRPr lang="en-US" sz="2400">
              <a:latin typeface="Consolas" pitchFamily="49" charset="0"/>
              <a:cs typeface="Times New Roman" pitchFamily="18" charset="0"/>
            </a:endParaRPr>
          </a:p>
          <a:p>
            <a:pPr marL="457200" indent="-457200">
              <a:lnSpc>
                <a:spcPct val="110000"/>
              </a:lnSpc>
              <a:defRPr/>
            </a:pPr>
            <a:endParaRPr lang="en-US" sz="2800">
              <a:latin typeface="Tahoma" pitchFamily="34" charset="0"/>
              <a:cs typeface="Arial-Rounded" pitchFamily="34" charset="0"/>
            </a:endParaRPr>
          </a:p>
        </p:txBody>
      </p:sp>
      <p:sp>
        <p:nvSpPr>
          <p:cNvPr id="6" name="Rectangle 57"/>
          <p:cNvSpPr>
            <a:spLocks noChangeArrowheads="1"/>
          </p:cNvSpPr>
          <p:nvPr/>
        </p:nvSpPr>
        <p:spPr bwMode="auto">
          <a:xfrm>
            <a:off x="2241550" y="1905000"/>
            <a:ext cx="1250950" cy="415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sz="2200">
                <a:latin typeface="Cambria" pitchFamily="18" charset="0"/>
                <a:cs typeface="Times New Roman" pitchFamily="18" charset="0"/>
              </a:rPr>
              <a:t>p</a:t>
            </a:r>
            <a:r>
              <a:rPr lang="en-US" sz="2200" baseline="-30000">
                <a:latin typeface="Cambria" pitchFamily="18" charset="0"/>
                <a:cs typeface="Times New Roman" pitchFamily="18" charset="0"/>
              </a:rPr>
              <a:t>0</a:t>
            </a:r>
            <a:endParaRPr lang="en-US" sz="2200"/>
          </a:p>
        </p:txBody>
      </p:sp>
      <p:sp>
        <p:nvSpPr>
          <p:cNvPr id="7" name="Rectangle 56"/>
          <p:cNvSpPr>
            <a:spLocks noChangeArrowheads="1"/>
          </p:cNvSpPr>
          <p:nvPr/>
        </p:nvSpPr>
        <p:spPr bwMode="auto">
          <a:xfrm>
            <a:off x="4741863" y="1905000"/>
            <a:ext cx="1779587" cy="415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sz="2200">
                <a:cs typeface="Times New Roman" pitchFamily="18" charset="0"/>
              </a:rPr>
              <a:t>…</a:t>
            </a:r>
            <a:endParaRPr lang="en-US" sz="2200"/>
          </a:p>
        </p:txBody>
      </p:sp>
      <p:sp>
        <p:nvSpPr>
          <p:cNvPr id="8" name="Rectangle 55"/>
          <p:cNvSpPr>
            <a:spLocks noChangeArrowheads="1"/>
          </p:cNvSpPr>
          <p:nvPr/>
        </p:nvSpPr>
        <p:spPr bwMode="auto">
          <a:xfrm>
            <a:off x="3492500" y="1905000"/>
            <a:ext cx="1249363" cy="415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sz="2200">
                <a:latin typeface="Cambria" pitchFamily="18" charset="0"/>
                <a:cs typeface="Times New Roman" pitchFamily="18" charset="0"/>
              </a:rPr>
              <a:t>p</a:t>
            </a:r>
            <a:r>
              <a:rPr lang="en-US" sz="2200" baseline="-30000">
                <a:latin typeface="Cambria" pitchFamily="18" charset="0"/>
                <a:cs typeface="Times New Roman" pitchFamily="18" charset="0"/>
              </a:rPr>
              <a:t>1</a:t>
            </a:r>
            <a:endParaRPr lang="en-US" sz="2200"/>
          </a:p>
        </p:txBody>
      </p:sp>
      <p:sp>
        <p:nvSpPr>
          <p:cNvPr id="9" name="Rectangle 54"/>
          <p:cNvSpPr>
            <a:spLocks noChangeArrowheads="1"/>
          </p:cNvSpPr>
          <p:nvPr/>
        </p:nvSpPr>
        <p:spPr bwMode="auto">
          <a:xfrm>
            <a:off x="6521450" y="1905000"/>
            <a:ext cx="1250950" cy="415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sz="2200">
                <a:latin typeface="Cambria" pitchFamily="18" charset="0"/>
                <a:cs typeface="Times New Roman" pitchFamily="18" charset="0"/>
              </a:rPr>
              <a:t>p</a:t>
            </a:r>
            <a:r>
              <a:rPr lang="en-US" sz="2200" baseline="-30000">
                <a:latin typeface="Cambria" pitchFamily="18" charset="0"/>
                <a:cs typeface="Times New Roman" pitchFamily="18" charset="0"/>
              </a:rPr>
              <a:t>n-1</a:t>
            </a:r>
            <a:endParaRPr lang="en-US" sz="2200"/>
          </a:p>
        </p:txBody>
      </p:sp>
      <p:sp>
        <p:nvSpPr>
          <p:cNvPr id="10" name="Rectangle 53"/>
          <p:cNvSpPr>
            <a:spLocks noChangeArrowheads="1"/>
          </p:cNvSpPr>
          <p:nvPr/>
        </p:nvSpPr>
        <p:spPr bwMode="auto">
          <a:xfrm>
            <a:off x="2241550" y="4308475"/>
            <a:ext cx="1250950" cy="415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sz="2200">
                <a:latin typeface="Cambria" pitchFamily="18" charset="0"/>
                <a:cs typeface="Times New Roman" pitchFamily="18" charset="0"/>
              </a:rPr>
              <a:t>c</a:t>
            </a:r>
            <a:r>
              <a:rPr lang="en-US" sz="2200" baseline="-30000">
                <a:latin typeface="Cambria" pitchFamily="18" charset="0"/>
                <a:cs typeface="Times New Roman" pitchFamily="18" charset="0"/>
              </a:rPr>
              <a:t>0</a:t>
            </a:r>
            <a:endParaRPr lang="en-US" sz="2200"/>
          </a:p>
        </p:txBody>
      </p:sp>
      <p:sp>
        <p:nvSpPr>
          <p:cNvPr id="11" name="Rectangle 52"/>
          <p:cNvSpPr>
            <a:spLocks noChangeArrowheads="1"/>
          </p:cNvSpPr>
          <p:nvPr/>
        </p:nvSpPr>
        <p:spPr bwMode="auto">
          <a:xfrm>
            <a:off x="4741863" y="4308475"/>
            <a:ext cx="1779587" cy="415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sz="2200">
                <a:cs typeface="Times New Roman" pitchFamily="18" charset="0"/>
              </a:rPr>
              <a:t>…</a:t>
            </a:r>
            <a:endParaRPr lang="en-US" sz="2200"/>
          </a:p>
        </p:txBody>
      </p:sp>
      <p:sp>
        <p:nvSpPr>
          <p:cNvPr id="12" name="Rectangle 51"/>
          <p:cNvSpPr>
            <a:spLocks noChangeArrowheads="1"/>
          </p:cNvSpPr>
          <p:nvPr/>
        </p:nvSpPr>
        <p:spPr bwMode="auto">
          <a:xfrm>
            <a:off x="3492500" y="4308475"/>
            <a:ext cx="1249363" cy="415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sz="2200">
                <a:latin typeface="Cambria" pitchFamily="18" charset="0"/>
                <a:cs typeface="Times New Roman" pitchFamily="18" charset="0"/>
              </a:rPr>
              <a:t>c</a:t>
            </a:r>
            <a:r>
              <a:rPr lang="en-US" sz="2200" baseline="-30000">
                <a:latin typeface="Cambria" pitchFamily="18" charset="0"/>
                <a:cs typeface="Times New Roman" pitchFamily="18" charset="0"/>
              </a:rPr>
              <a:t>1</a:t>
            </a:r>
            <a:endParaRPr lang="en-US" sz="2200"/>
          </a:p>
        </p:txBody>
      </p:sp>
      <p:sp>
        <p:nvSpPr>
          <p:cNvPr id="13" name="Rectangle 50"/>
          <p:cNvSpPr>
            <a:spLocks noChangeArrowheads="1"/>
          </p:cNvSpPr>
          <p:nvPr/>
        </p:nvSpPr>
        <p:spPr bwMode="auto">
          <a:xfrm>
            <a:off x="6521450" y="4308475"/>
            <a:ext cx="1250950" cy="415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sz="2200">
                <a:latin typeface="Cambria" pitchFamily="18" charset="0"/>
                <a:cs typeface="Times New Roman" pitchFamily="18" charset="0"/>
              </a:rPr>
              <a:t>c</a:t>
            </a:r>
            <a:r>
              <a:rPr lang="en-US" sz="2200" baseline="-30000">
                <a:latin typeface="Cambria" pitchFamily="18" charset="0"/>
                <a:cs typeface="Times New Roman" pitchFamily="18" charset="0"/>
              </a:rPr>
              <a:t>n-1</a:t>
            </a:r>
            <a:endParaRPr lang="en-US" sz="2200"/>
          </a:p>
        </p:txBody>
      </p:sp>
      <p:cxnSp>
        <p:nvCxnSpPr>
          <p:cNvPr id="14" name="AutoShape 49"/>
          <p:cNvCxnSpPr>
            <a:cxnSpLocks noChangeShapeType="1"/>
          </p:cNvCxnSpPr>
          <p:nvPr/>
        </p:nvCxnSpPr>
        <p:spPr bwMode="auto">
          <a:xfrm flipH="1">
            <a:off x="2476500" y="2320925"/>
            <a:ext cx="209550" cy="5699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8"/>
          <p:cNvCxnSpPr>
            <a:cxnSpLocks noChangeShapeType="1"/>
          </p:cNvCxnSpPr>
          <p:nvPr/>
        </p:nvCxnSpPr>
        <p:spPr bwMode="auto">
          <a:xfrm>
            <a:off x="2844800" y="3857625"/>
            <a:ext cx="0" cy="4508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47"/>
          <p:cNvSpPr>
            <a:spLocks noChangeArrowheads="1"/>
          </p:cNvSpPr>
          <p:nvPr/>
        </p:nvSpPr>
        <p:spPr bwMode="auto">
          <a:xfrm>
            <a:off x="1625600" y="1905000"/>
            <a:ext cx="6159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lang="en-US" sz="2200">
                <a:latin typeface="Cambria" pitchFamily="18" charset="0"/>
                <a:cs typeface="Times New Roman" pitchFamily="18" charset="0"/>
              </a:rPr>
              <a:t>P</a:t>
            </a:r>
            <a:endParaRPr lang="en-US" sz="2200"/>
          </a:p>
        </p:txBody>
      </p:sp>
      <p:sp>
        <p:nvSpPr>
          <p:cNvPr id="17" name="AutoShape 46"/>
          <p:cNvSpPr>
            <a:spLocks noChangeArrowheads="1"/>
          </p:cNvSpPr>
          <p:nvPr/>
        </p:nvSpPr>
        <p:spPr bwMode="auto">
          <a:xfrm>
            <a:off x="2643188" y="3451225"/>
            <a:ext cx="395287" cy="368300"/>
          </a:xfrm>
          <a:prstGeom prst="roundRect">
            <a:avLst>
              <a:gd name="adj" fmla="val 2933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sz="2200">
                <a:latin typeface="Calibri" pitchFamily="34" charset="0"/>
                <a:cs typeface="Times New Roman" pitchFamily="18" charset="0"/>
              </a:rPr>
              <a:t>E</a:t>
            </a:r>
            <a:endParaRPr lang="en-US" sz="2200"/>
          </a:p>
        </p:txBody>
      </p:sp>
      <p:sp>
        <p:nvSpPr>
          <p:cNvPr id="18" name="AutoShape 33"/>
          <p:cNvSpPr>
            <a:spLocks noChangeArrowheads="1"/>
          </p:cNvSpPr>
          <p:nvPr/>
        </p:nvSpPr>
        <p:spPr bwMode="auto">
          <a:xfrm>
            <a:off x="2238375" y="2789238"/>
            <a:ext cx="395288" cy="461962"/>
          </a:xfrm>
          <a:prstGeom prst="roundRect">
            <a:avLst>
              <a:gd name="adj" fmla="val 29333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lang="en-US" sz="2200">
                <a:latin typeface="Calibri" pitchFamily="34" charset="0"/>
                <a:cs typeface="Times New Roman" pitchFamily="18" charset="0"/>
                <a:sym typeface="Symbol" pitchFamily="18" charset="2"/>
              </a:rPr>
              <a:t></a:t>
            </a:r>
          </a:p>
        </p:txBody>
      </p:sp>
      <p:sp>
        <p:nvSpPr>
          <p:cNvPr id="19" name="Rectangle 32"/>
          <p:cNvSpPr>
            <a:spLocks noChangeArrowheads="1"/>
          </p:cNvSpPr>
          <p:nvPr/>
        </p:nvSpPr>
        <p:spPr bwMode="auto">
          <a:xfrm>
            <a:off x="990600" y="4308475"/>
            <a:ext cx="1250950" cy="415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sz="2200">
                <a:latin typeface="Cambria" pitchFamily="18" charset="0"/>
                <a:cs typeface="Times New Roman" pitchFamily="18" charset="0"/>
              </a:rPr>
              <a:t>IV</a:t>
            </a:r>
            <a:endParaRPr lang="en-US" sz="2200"/>
          </a:p>
        </p:txBody>
      </p:sp>
      <p:cxnSp>
        <p:nvCxnSpPr>
          <p:cNvPr id="20" name="AutoShape 31"/>
          <p:cNvCxnSpPr>
            <a:cxnSpLocks noChangeShapeType="1"/>
          </p:cNvCxnSpPr>
          <p:nvPr/>
        </p:nvCxnSpPr>
        <p:spPr bwMode="auto">
          <a:xfrm flipV="1">
            <a:off x="1874838" y="3067050"/>
            <a:ext cx="498475" cy="1241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Arc 30"/>
          <p:cNvSpPr>
            <a:spLocks/>
          </p:cNvSpPr>
          <p:nvPr/>
        </p:nvSpPr>
        <p:spPr bwMode="auto">
          <a:xfrm>
            <a:off x="2538413" y="2971800"/>
            <a:ext cx="306387" cy="47942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2" name="AutoShape 15"/>
          <p:cNvCxnSpPr>
            <a:cxnSpLocks noChangeShapeType="1"/>
          </p:cNvCxnSpPr>
          <p:nvPr/>
        </p:nvCxnSpPr>
        <p:spPr bwMode="auto">
          <a:xfrm flipH="1">
            <a:off x="3736975" y="2320925"/>
            <a:ext cx="209550" cy="5699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14"/>
          <p:cNvCxnSpPr>
            <a:cxnSpLocks noChangeShapeType="1"/>
          </p:cNvCxnSpPr>
          <p:nvPr/>
        </p:nvCxnSpPr>
        <p:spPr bwMode="auto">
          <a:xfrm>
            <a:off x="4105275" y="3857625"/>
            <a:ext cx="0" cy="4508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AutoShape 13"/>
          <p:cNvSpPr>
            <a:spLocks noChangeArrowheads="1"/>
          </p:cNvSpPr>
          <p:nvPr/>
        </p:nvSpPr>
        <p:spPr bwMode="auto">
          <a:xfrm>
            <a:off x="3903663" y="3451225"/>
            <a:ext cx="395287" cy="368300"/>
          </a:xfrm>
          <a:prstGeom prst="roundRect">
            <a:avLst>
              <a:gd name="adj" fmla="val 2933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sz="2200">
                <a:latin typeface="Calibri" pitchFamily="34" charset="0"/>
                <a:cs typeface="Times New Roman" pitchFamily="18" charset="0"/>
              </a:rPr>
              <a:t>E</a:t>
            </a:r>
            <a:endParaRPr lang="en-US" sz="2200"/>
          </a:p>
        </p:txBody>
      </p:sp>
      <p:sp>
        <p:nvSpPr>
          <p:cNvPr id="25" name="AutoShape 12"/>
          <p:cNvSpPr>
            <a:spLocks noChangeArrowheads="1"/>
          </p:cNvSpPr>
          <p:nvPr/>
        </p:nvSpPr>
        <p:spPr bwMode="auto">
          <a:xfrm>
            <a:off x="3498850" y="2789238"/>
            <a:ext cx="395288" cy="461962"/>
          </a:xfrm>
          <a:prstGeom prst="roundRect">
            <a:avLst>
              <a:gd name="adj" fmla="val 29333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lang="en-US" sz="2200">
                <a:latin typeface="Calibri" pitchFamily="34" charset="0"/>
                <a:cs typeface="Times New Roman" pitchFamily="18" charset="0"/>
                <a:sym typeface="Symbol" pitchFamily="18" charset="2"/>
              </a:rPr>
              <a:t></a:t>
            </a:r>
          </a:p>
        </p:txBody>
      </p:sp>
      <p:cxnSp>
        <p:nvCxnSpPr>
          <p:cNvPr id="26" name="AutoShape 11"/>
          <p:cNvCxnSpPr>
            <a:cxnSpLocks noChangeShapeType="1"/>
          </p:cNvCxnSpPr>
          <p:nvPr/>
        </p:nvCxnSpPr>
        <p:spPr bwMode="auto">
          <a:xfrm flipV="1">
            <a:off x="3133725" y="3067050"/>
            <a:ext cx="500063" cy="1241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Arc 10"/>
          <p:cNvSpPr>
            <a:spLocks/>
          </p:cNvSpPr>
          <p:nvPr/>
        </p:nvSpPr>
        <p:spPr bwMode="auto">
          <a:xfrm>
            <a:off x="3798888" y="2971800"/>
            <a:ext cx="306387" cy="47942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8" name="AutoShape 9"/>
          <p:cNvCxnSpPr>
            <a:cxnSpLocks noChangeShapeType="1"/>
          </p:cNvCxnSpPr>
          <p:nvPr/>
        </p:nvCxnSpPr>
        <p:spPr bwMode="auto">
          <a:xfrm flipH="1">
            <a:off x="6745288" y="2320925"/>
            <a:ext cx="209550" cy="5699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8"/>
          <p:cNvCxnSpPr>
            <a:cxnSpLocks noChangeShapeType="1"/>
          </p:cNvCxnSpPr>
          <p:nvPr/>
        </p:nvCxnSpPr>
        <p:spPr bwMode="auto">
          <a:xfrm>
            <a:off x="7112000" y="3857625"/>
            <a:ext cx="1588" cy="4508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6911975" y="3451225"/>
            <a:ext cx="395288" cy="368300"/>
          </a:xfrm>
          <a:prstGeom prst="roundRect">
            <a:avLst>
              <a:gd name="adj" fmla="val 2933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sz="2200">
                <a:latin typeface="Calibri" pitchFamily="34" charset="0"/>
                <a:cs typeface="Times New Roman" pitchFamily="18" charset="0"/>
              </a:rPr>
              <a:t>E</a:t>
            </a:r>
            <a:endParaRPr lang="en-US" sz="22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6507163" y="2789238"/>
            <a:ext cx="395287" cy="461962"/>
          </a:xfrm>
          <a:prstGeom prst="roundRect">
            <a:avLst>
              <a:gd name="adj" fmla="val 29333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lang="en-US" sz="2200">
                <a:latin typeface="Calibri" pitchFamily="34" charset="0"/>
                <a:cs typeface="Times New Roman" pitchFamily="18" charset="0"/>
                <a:sym typeface="Symbol" pitchFamily="18" charset="2"/>
              </a:rPr>
              <a:t></a:t>
            </a:r>
          </a:p>
        </p:txBody>
      </p:sp>
      <p:cxnSp>
        <p:nvCxnSpPr>
          <p:cNvPr id="32" name="AutoShape 5"/>
          <p:cNvCxnSpPr>
            <a:cxnSpLocks noChangeShapeType="1"/>
          </p:cNvCxnSpPr>
          <p:nvPr/>
        </p:nvCxnSpPr>
        <p:spPr bwMode="auto">
          <a:xfrm flipV="1">
            <a:off x="6142038" y="3067050"/>
            <a:ext cx="500062" cy="1241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Arc 4"/>
          <p:cNvSpPr>
            <a:spLocks/>
          </p:cNvSpPr>
          <p:nvPr/>
        </p:nvSpPr>
        <p:spPr bwMode="auto">
          <a:xfrm>
            <a:off x="6807200" y="2971800"/>
            <a:ext cx="304800" cy="47942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3962400" y="5257800"/>
            <a:ext cx="3200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110000"/>
              </a:lnSpc>
              <a:defRPr/>
            </a:pPr>
            <a:r>
              <a:rPr lang="en-US" sz="2800" i="1">
                <a:latin typeface="Cambria" pitchFamily="18" charset="0"/>
                <a:sym typeface="Symbol"/>
              </a:rPr>
              <a:t>C</a:t>
            </a:r>
            <a:r>
              <a:rPr lang="en-US" sz="2800" i="1" baseline="-25000">
                <a:latin typeface="Cambria" pitchFamily="18" charset="0"/>
                <a:sym typeface="Symbol"/>
              </a:rPr>
              <a:t>0  </a:t>
            </a:r>
            <a:r>
              <a:rPr lang="en-US" sz="2800">
                <a:latin typeface="Cambria" pitchFamily="18" charset="0"/>
                <a:sym typeface="Symbol"/>
              </a:rPr>
              <a:t>=</a:t>
            </a:r>
            <a:r>
              <a:rPr lang="en-US" sz="2800" i="1">
                <a:latin typeface="Cambria" pitchFamily="18" charset="0"/>
                <a:sym typeface="Symbol"/>
              </a:rPr>
              <a:t> E</a:t>
            </a:r>
            <a:r>
              <a:rPr lang="en-US" sz="280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sz="2800" i="1">
                <a:latin typeface="Cambria" pitchFamily="18" charset="0"/>
                <a:sym typeface="Symbol"/>
              </a:rPr>
              <a:t>P</a:t>
            </a:r>
            <a:r>
              <a:rPr lang="en-US" sz="2800" i="1" baseline="-25000">
                <a:latin typeface="Cambria" pitchFamily="18" charset="0"/>
                <a:sym typeface="Symbol"/>
              </a:rPr>
              <a:t>0 </a:t>
            </a:r>
            <a:r>
              <a:rPr lang="en-US" sz="2800">
                <a:latin typeface="Cambria" pitchFamily="18" charset="0"/>
                <a:sym typeface="Symbol"/>
              </a:rPr>
              <a:t> </a:t>
            </a:r>
            <a:r>
              <a:rPr lang="en-US" sz="2800" i="1">
                <a:latin typeface="Cambria" pitchFamily="18" charset="0"/>
                <a:sym typeface="Symbol"/>
              </a:rPr>
              <a:t>IV , K</a:t>
            </a:r>
            <a:r>
              <a:rPr lang="en-US" sz="2800">
                <a:latin typeface="Cambria Math" pitchFamily="18" charset="0"/>
                <a:ea typeface="Cambria Math" pitchFamily="18" charset="0"/>
                <a:sym typeface="Symbol"/>
              </a:rPr>
              <a:t> )</a:t>
            </a:r>
            <a:endParaRPr lang="en-US" sz="2800">
              <a:latin typeface="Cambria Math" pitchFamily="18" charset="0"/>
              <a:ea typeface="Cambria Math" pitchFamily="18" charset="0"/>
              <a:cs typeface="Tahoma" pitchFamily="34" charset="0"/>
            </a:endParaRPr>
          </a:p>
          <a:p>
            <a:pPr marL="457200" indent="-457200">
              <a:lnSpc>
                <a:spcPct val="110000"/>
              </a:lnSpc>
              <a:defRPr/>
            </a:pPr>
            <a:r>
              <a:rPr lang="en-US" sz="2800" i="1">
                <a:latin typeface="Cambria" pitchFamily="18" charset="0"/>
                <a:sym typeface="Symbol"/>
              </a:rPr>
              <a:t>C</a:t>
            </a:r>
            <a:r>
              <a:rPr lang="en-US" sz="2800" i="1" baseline="-25000">
                <a:latin typeface="Cambria" pitchFamily="18" charset="0"/>
                <a:sym typeface="Symbol"/>
              </a:rPr>
              <a:t>i </a:t>
            </a:r>
            <a:r>
              <a:rPr lang="en-US" sz="2800" i="1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sz="2800">
                <a:latin typeface="Cambria" pitchFamily="18" charset="0"/>
                <a:sym typeface="Symbol"/>
              </a:rPr>
              <a:t>=</a:t>
            </a:r>
            <a:r>
              <a:rPr lang="en-US" sz="2800" i="1">
                <a:latin typeface="Cambria" pitchFamily="18" charset="0"/>
                <a:sym typeface="Symbol"/>
              </a:rPr>
              <a:t> E</a:t>
            </a:r>
            <a:r>
              <a:rPr lang="en-US" sz="280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sz="2800" i="1">
                <a:latin typeface="Cambria" pitchFamily="18" charset="0"/>
                <a:sym typeface="Symbol"/>
              </a:rPr>
              <a:t>P</a:t>
            </a:r>
            <a:r>
              <a:rPr lang="en-US" sz="2800" i="1" baseline="-25000">
                <a:latin typeface="Cambria" pitchFamily="18" charset="0"/>
                <a:sym typeface="Symbol"/>
              </a:rPr>
              <a:t>i </a:t>
            </a:r>
            <a:r>
              <a:rPr lang="en-US" sz="2800">
                <a:latin typeface="Cambria" pitchFamily="18" charset="0"/>
                <a:sym typeface="Symbol"/>
              </a:rPr>
              <a:t> </a:t>
            </a:r>
            <a:r>
              <a:rPr lang="en-US" sz="2800" i="1">
                <a:latin typeface="Cambria" pitchFamily="18" charset="0"/>
                <a:sym typeface="Symbol"/>
              </a:rPr>
              <a:t>C</a:t>
            </a:r>
            <a:r>
              <a:rPr lang="en-US" sz="2800" i="1" baseline="-25000">
                <a:latin typeface="Cambria" pitchFamily="18" charset="0"/>
                <a:sym typeface="Symbol"/>
              </a:rPr>
              <a:t>i-1 </a:t>
            </a:r>
            <a:r>
              <a:rPr lang="en-US" sz="2800" i="1">
                <a:latin typeface="Cambria" pitchFamily="18" charset="0"/>
                <a:sym typeface="Symbol"/>
              </a:rPr>
              <a:t>, K</a:t>
            </a:r>
            <a:r>
              <a:rPr lang="en-US" sz="2800">
                <a:latin typeface="Cambria Math" pitchFamily="18" charset="0"/>
                <a:ea typeface="Cambria Math" pitchFamily="18" charset="0"/>
                <a:sym typeface="Symbol"/>
              </a:rPr>
              <a:t> )</a:t>
            </a:r>
            <a:endParaRPr lang="en-US" sz="2800">
              <a:latin typeface="Cambria Math" pitchFamily="18" charset="0"/>
              <a:ea typeface="Cambria Math" pitchFamily="18" charset="0"/>
              <a:cs typeface="Tahoma" pitchFamily="34" charset="0"/>
            </a:endParaRPr>
          </a:p>
          <a:p>
            <a:pPr>
              <a:defRPr/>
            </a:pPr>
            <a:endParaRPr lang="en-US" sz="2800">
              <a:latin typeface="Consolas" pitchFamily="49" charset="0"/>
              <a:cs typeface="Times New Roman" pitchFamily="18" charset="0"/>
            </a:endParaRPr>
          </a:p>
          <a:p>
            <a:pPr>
              <a:defRPr/>
            </a:pPr>
            <a:endParaRPr lang="en-US" sz="2800">
              <a:latin typeface="Consolas" pitchFamily="49" charset="0"/>
              <a:cs typeface="Times New Roman" pitchFamily="18" charset="0"/>
            </a:endParaRPr>
          </a:p>
          <a:p>
            <a:pPr marL="457200" indent="-457200">
              <a:lnSpc>
                <a:spcPct val="110000"/>
              </a:lnSpc>
              <a:defRPr/>
            </a:pPr>
            <a:endParaRPr lang="en-US" sz="2800">
              <a:latin typeface="Tahoma" pitchFamily="34" charset="0"/>
              <a:ea typeface="Arial-Rounded" pitchFamily="34" charset="0"/>
              <a:cs typeface="Tahoma" pitchFamily="34" charset="0"/>
            </a:endParaRPr>
          </a:p>
        </p:txBody>
      </p:sp>
      <p:sp>
        <p:nvSpPr>
          <p:cNvPr id="35" name="Rectangle 57"/>
          <p:cNvSpPr>
            <a:spLocks noChangeArrowheads="1"/>
          </p:cNvSpPr>
          <p:nvPr/>
        </p:nvSpPr>
        <p:spPr bwMode="auto">
          <a:xfrm>
            <a:off x="457200" y="5029200"/>
            <a:ext cx="2514600" cy="5540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/>
          <a:lstStyle/>
          <a:p>
            <a:pPr eaLnBrk="0" hangingPunct="0"/>
            <a:r>
              <a:rPr lang="en-US" sz="2200">
                <a:latin typeface="Cambria" pitchFamily="18" charset="0"/>
                <a:cs typeface="Times New Roman" pitchFamily="18" charset="0"/>
              </a:rPr>
              <a:t>Initialization Vector</a:t>
            </a:r>
          </a:p>
        </p:txBody>
      </p:sp>
    </p:spTree>
    <p:extLst>
      <p:ext uri="{BB962C8B-B14F-4D97-AF65-F5344CB8AC3E}">
        <p14:creationId xmlns:p14="http://schemas.microsoft.com/office/powerpoint/2010/main" val="406439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7" grpId="0" animBg="1"/>
      <p:bldP spid="18" grpId="0"/>
      <p:bldP spid="19" grpId="0" animBg="1"/>
      <p:bldP spid="21" grpId="0" animBg="1"/>
      <p:bldP spid="24" grpId="0" animBg="1"/>
      <p:bldP spid="25" grpId="0"/>
      <p:bldP spid="27" grpId="0" animBg="1"/>
      <p:bldP spid="30" grpId="0" animBg="1"/>
      <p:bldP spid="31" grpId="0"/>
      <p:bldP spid="33" grpId="0" animBg="1"/>
      <p:bldP spid="34" grpId="0"/>
      <p:bldP spid="3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184BD-F413-4870-9EE6-87A0BCE2ED35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36867" name="Rectangle 5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68" name="Rectangle 31"/>
          <p:cNvSpPr>
            <a:spLocks noChangeArrowheads="1"/>
          </p:cNvSpPr>
          <p:nvPr/>
        </p:nvSpPr>
        <p:spPr bwMode="auto">
          <a:xfrm>
            <a:off x="2905125" y="5867400"/>
            <a:ext cx="28098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600">
                <a:latin typeface="Tahoma" pitchFamily="34" charset="0"/>
                <a:cs typeface="Tahoma" pitchFamily="34" charset="0"/>
              </a:rPr>
              <a:t>Mã hóa dùng CBC</a:t>
            </a:r>
          </a:p>
        </p:txBody>
      </p:sp>
      <p:pic>
        <p:nvPicPr>
          <p:cNvPr id="3686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1279525"/>
            <a:ext cx="5970587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257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DD5105-5ABD-41FF-89A5-3159A4F45E23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27652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45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400" smtClean="0">
                <a:latin typeface="Tahoma" pitchFamily="34" charset="0"/>
                <a:ea typeface="Arial-Rounded" pitchFamily="34" charset="0"/>
                <a:cs typeface="Tahoma" pitchFamily="34" charset="0"/>
              </a:rPr>
              <a:t>Là </a:t>
            </a: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</a:rPr>
              <a:t>dạng mã dòng, trong đó việc sinh số thực hiện dùng mã khối.</a:t>
            </a:r>
            <a:endParaRPr lang="en-US" sz="2400" baseline="-25000">
              <a:latin typeface="Times New Roman" pitchFamily="18" charset="0"/>
              <a:ea typeface="Arial-Rounded" pitchFamily="34" charset="0"/>
              <a:cs typeface="Times New Roman" pitchFamily="18" charset="0"/>
            </a:endParaRPr>
          </a:p>
          <a:p>
            <a:pPr marL="2286000" lvl="4" indent="-457200">
              <a:lnSpc>
                <a:spcPct val="110000"/>
              </a:lnSpc>
              <a:buFont typeface="+mj-lt"/>
              <a:buAutoNum type="arabicParenR" startAt="2"/>
              <a:defRPr/>
            </a:pPr>
            <a:endParaRPr lang="en-US" sz="2800">
              <a:latin typeface="Tahoma" pitchFamily="34" charset="0"/>
              <a:ea typeface="Arial-Rounded" pitchFamily="34" charset="0"/>
              <a:cs typeface="Tahoma" pitchFamily="34" charset="0"/>
            </a:endParaRPr>
          </a:p>
          <a:p>
            <a:pPr marL="457200" indent="-457200">
              <a:defRPr/>
            </a:pPr>
            <a:endParaRPr lang="en-US" sz="2400">
              <a:latin typeface="Consolas" pitchFamily="49" charset="0"/>
              <a:cs typeface="Times New Roman" pitchFamily="18" charset="0"/>
            </a:endParaRPr>
          </a:p>
          <a:p>
            <a:pPr marL="457200" indent="-457200">
              <a:lnSpc>
                <a:spcPct val="110000"/>
              </a:lnSpc>
              <a:defRPr/>
            </a:pPr>
            <a:endParaRPr lang="en-US" sz="2800">
              <a:latin typeface="Tahoma" pitchFamily="34" charset="0"/>
              <a:cs typeface="Arial-Rounded" pitchFamily="34" charset="0"/>
            </a:endParaRPr>
          </a:p>
        </p:txBody>
      </p:sp>
      <p:sp>
        <p:nvSpPr>
          <p:cNvPr id="37892" name="Rectangle 5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3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" name="Rectangle 3"/>
          <p:cNvSpPr txBox="1">
            <a:spLocks noChangeArrowheads="1"/>
          </p:cNvSpPr>
          <p:nvPr/>
        </p:nvSpPr>
        <p:spPr bwMode="auto">
          <a:xfrm>
            <a:off x="2133600" y="4826000"/>
            <a:ext cx="320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110000"/>
              </a:lnSpc>
              <a:defRPr/>
            </a:pPr>
            <a:r>
              <a:rPr lang="en-US" sz="2800" i="1">
                <a:latin typeface="Cambria" pitchFamily="18" charset="0"/>
                <a:sym typeface="Symbol"/>
              </a:rPr>
              <a:t>s</a:t>
            </a:r>
            <a:r>
              <a:rPr lang="en-US" sz="2800" i="1" baseline="-25000">
                <a:latin typeface="Cambria" pitchFamily="18" charset="0"/>
                <a:sym typeface="Symbol"/>
              </a:rPr>
              <a:t>i  </a:t>
            </a:r>
            <a:r>
              <a:rPr lang="en-US" sz="2800">
                <a:latin typeface="Cambria" pitchFamily="18" charset="0"/>
                <a:sym typeface="Symbol"/>
              </a:rPr>
              <a:t>=</a:t>
            </a:r>
            <a:r>
              <a:rPr lang="en-US" sz="2800" i="1">
                <a:latin typeface="Cambria" pitchFamily="18" charset="0"/>
                <a:sym typeface="Symbol"/>
              </a:rPr>
              <a:t> E</a:t>
            </a:r>
            <a:r>
              <a:rPr lang="en-US" sz="280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sz="2800" i="1">
                <a:latin typeface="Cambria" pitchFamily="18" charset="0"/>
                <a:sym typeface="Symbol"/>
              </a:rPr>
              <a:t>IV + i , K</a:t>
            </a:r>
            <a:r>
              <a:rPr lang="en-US" sz="2800">
                <a:latin typeface="Cambria Math" pitchFamily="18" charset="0"/>
                <a:ea typeface="Cambria Math" pitchFamily="18" charset="0"/>
                <a:sym typeface="Symbol"/>
              </a:rPr>
              <a:t> )</a:t>
            </a:r>
            <a:endParaRPr lang="en-US" sz="2800">
              <a:latin typeface="Cambria Math" pitchFamily="18" charset="0"/>
              <a:ea typeface="Cambria Math" pitchFamily="18" charset="0"/>
              <a:cs typeface="Tahoma" pitchFamily="34" charset="0"/>
            </a:endParaRPr>
          </a:p>
          <a:p>
            <a:pPr>
              <a:defRPr/>
            </a:pPr>
            <a:endParaRPr lang="en-US" sz="2800">
              <a:latin typeface="Consolas" pitchFamily="49" charset="0"/>
              <a:cs typeface="Times New Roman" pitchFamily="18" charset="0"/>
            </a:endParaRPr>
          </a:p>
          <a:p>
            <a:pPr>
              <a:defRPr/>
            </a:pPr>
            <a:endParaRPr lang="en-US" sz="2800">
              <a:latin typeface="Consolas" pitchFamily="49" charset="0"/>
              <a:cs typeface="Times New Roman" pitchFamily="18" charset="0"/>
            </a:endParaRPr>
          </a:p>
          <a:p>
            <a:pPr marL="457200" indent="-457200">
              <a:lnSpc>
                <a:spcPct val="110000"/>
              </a:lnSpc>
              <a:defRPr/>
            </a:pPr>
            <a:endParaRPr lang="en-US" sz="2800">
              <a:latin typeface="Tahoma" pitchFamily="34" charset="0"/>
              <a:ea typeface="Arial-Rounded" pitchFamily="34" charset="0"/>
              <a:cs typeface="Tahoma" pitchFamily="34" charset="0"/>
            </a:endParaRPr>
          </a:p>
        </p:txBody>
      </p:sp>
      <p:sp>
        <p:nvSpPr>
          <p:cNvPr id="35872" name="Rectangle 3"/>
          <p:cNvSpPr txBox="1">
            <a:spLocks noChangeArrowheads="1"/>
          </p:cNvSpPr>
          <p:nvPr/>
        </p:nvSpPr>
        <p:spPr bwMode="auto">
          <a:xfrm>
            <a:off x="381000" y="5715000"/>
            <a:ext cx="8458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110000"/>
              </a:lnSpc>
              <a:buFont typeface="Arial" charset="0"/>
              <a:buChar char="•"/>
            </a:pP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</a:rPr>
              <a:t>Theo hiệu ứng lan truyền (Avalanche Effect), dãy </a:t>
            </a:r>
            <a:r>
              <a:rPr lang="en-US" sz="2400" i="1">
                <a:latin typeface="Cambria" pitchFamily="18" charset="0"/>
                <a:ea typeface="Arial-Rounded" pitchFamily="34" charset="0"/>
                <a:cs typeface="Tahoma" pitchFamily="34" charset="0"/>
              </a:rPr>
              <a:t>s</a:t>
            </a:r>
            <a:r>
              <a:rPr lang="en-US" sz="2400" i="1" baseline="-25000">
                <a:latin typeface="Cambria" pitchFamily="18" charset="0"/>
                <a:ea typeface="Arial-Rounded" pitchFamily="34" charset="0"/>
                <a:cs typeface="Tahoma" pitchFamily="34" charset="0"/>
              </a:rPr>
              <a:t>i</a:t>
            </a: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</a:rPr>
              <a:t> có thể xem là ngẫu nhiên .</a:t>
            </a:r>
            <a:endParaRPr lang="en-US" sz="2400" baseline="-25000">
              <a:latin typeface="Times New Roman" pitchFamily="18" charset="0"/>
              <a:ea typeface="Arial-Rounded" pitchFamily="34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buFont typeface="Calibri" pitchFamily="34" charset="0"/>
              <a:buAutoNum type="arabicParenR" startAt="2"/>
            </a:pPr>
            <a:endParaRPr lang="en-US" sz="2800">
              <a:latin typeface="Tahoma" pitchFamily="34" charset="0"/>
              <a:ea typeface="Arial-Rounded" pitchFamily="34" charset="0"/>
              <a:cs typeface="Tahoma" pitchFamily="34" charset="0"/>
            </a:endParaRPr>
          </a:p>
          <a:p>
            <a:pPr eaLnBrk="1" hangingPunct="1"/>
            <a:endParaRPr lang="en-US" sz="2400">
              <a:latin typeface="Consolas" pitchFamily="49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endParaRPr lang="en-US" sz="2800">
              <a:latin typeface="Tahoma" pitchFamily="34" charset="0"/>
              <a:cs typeface="Arial-Rounded" pitchFamily="34" charset="0"/>
            </a:endParaRPr>
          </a:p>
        </p:txBody>
      </p:sp>
      <p:sp>
        <p:nvSpPr>
          <p:cNvPr id="37896" name="Rectangle 26"/>
          <p:cNvSpPr>
            <a:spLocks noChangeArrowheads="1"/>
          </p:cNvSpPr>
          <p:nvPr/>
        </p:nvSpPr>
        <p:spPr bwMode="auto">
          <a:xfrm>
            <a:off x="2568575" y="2311400"/>
            <a:ext cx="914400" cy="4048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sz="2000">
                <a:latin typeface="Cambria" pitchFamily="18" charset="0"/>
                <a:cs typeface="Times New Roman" pitchFamily="18" charset="0"/>
              </a:rPr>
              <a:t>p</a:t>
            </a:r>
            <a:r>
              <a:rPr lang="en-US" sz="2000" baseline="-30000">
                <a:latin typeface="Cambria" pitchFamily="18" charset="0"/>
                <a:cs typeface="Times New Roman" pitchFamily="18" charset="0"/>
              </a:rPr>
              <a:t>0</a:t>
            </a:r>
            <a:endParaRPr lang="en-US" sz="2000"/>
          </a:p>
        </p:txBody>
      </p:sp>
      <p:sp>
        <p:nvSpPr>
          <p:cNvPr id="37897" name="Rectangle 25"/>
          <p:cNvSpPr>
            <a:spLocks noChangeArrowheads="1"/>
          </p:cNvSpPr>
          <p:nvPr/>
        </p:nvSpPr>
        <p:spPr bwMode="auto">
          <a:xfrm>
            <a:off x="5591175" y="2286000"/>
            <a:ext cx="762000" cy="406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lang="en-US" sz="2000">
                <a:cs typeface="Times New Roman" pitchFamily="18" charset="0"/>
              </a:rPr>
              <a:t>…</a:t>
            </a:r>
            <a:endParaRPr lang="en-US" sz="2000"/>
          </a:p>
        </p:txBody>
      </p:sp>
      <p:sp>
        <p:nvSpPr>
          <p:cNvPr id="37898" name="Rectangle 24"/>
          <p:cNvSpPr>
            <a:spLocks noChangeArrowheads="1"/>
          </p:cNvSpPr>
          <p:nvPr/>
        </p:nvSpPr>
        <p:spPr bwMode="auto">
          <a:xfrm>
            <a:off x="3492500" y="2311400"/>
            <a:ext cx="914400" cy="4048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sz="2000">
                <a:latin typeface="Cambria" pitchFamily="18" charset="0"/>
                <a:cs typeface="Times New Roman" pitchFamily="18" charset="0"/>
              </a:rPr>
              <a:t>p</a:t>
            </a:r>
            <a:r>
              <a:rPr lang="en-US" sz="2000" baseline="-30000">
                <a:latin typeface="Cambria" pitchFamily="18" charset="0"/>
                <a:cs typeface="Times New Roman" pitchFamily="18" charset="0"/>
              </a:rPr>
              <a:t>1</a:t>
            </a:r>
            <a:endParaRPr lang="en-US" sz="2000"/>
          </a:p>
        </p:txBody>
      </p:sp>
      <p:sp>
        <p:nvSpPr>
          <p:cNvPr id="37899" name="Rectangle 23"/>
          <p:cNvSpPr>
            <a:spLocks noChangeArrowheads="1"/>
          </p:cNvSpPr>
          <p:nvPr/>
        </p:nvSpPr>
        <p:spPr bwMode="auto">
          <a:xfrm>
            <a:off x="6654800" y="2311400"/>
            <a:ext cx="914400" cy="4048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sz="2000">
                <a:latin typeface="Cambria" pitchFamily="18" charset="0"/>
                <a:cs typeface="Times New Roman" pitchFamily="18" charset="0"/>
              </a:rPr>
              <a:t>p</a:t>
            </a:r>
            <a:r>
              <a:rPr lang="en-US" sz="2000" baseline="-30000">
                <a:latin typeface="Cambria" pitchFamily="18" charset="0"/>
                <a:cs typeface="Times New Roman" pitchFamily="18" charset="0"/>
              </a:rPr>
              <a:t>n-1</a:t>
            </a:r>
            <a:endParaRPr lang="en-US" sz="2000"/>
          </a:p>
        </p:txBody>
      </p:sp>
      <p:sp>
        <p:nvSpPr>
          <p:cNvPr id="37" name="Rectangle 22"/>
          <p:cNvSpPr>
            <a:spLocks noChangeArrowheads="1"/>
          </p:cNvSpPr>
          <p:nvPr/>
        </p:nvSpPr>
        <p:spPr bwMode="auto">
          <a:xfrm>
            <a:off x="2568575" y="4114800"/>
            <a:ext cx="914400" cy="40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sz="2000">
                <a:latin typeface="Cambria" pitchFamily="18" charset="0"/>
                <a:cs typeface="Times New Roman" pitchFamily="18" charset="0"/>
              </a:rPr>
              <a:t>c</a:t>
            </a:r>
            <a:r>
              <a:rPr lang="en-US" sz="2000" baseline="-30000">
                <a:latin typeface="Cambria" pitchFamily="18" charset="0"/>
                <a:cs typeface="Times New Roman" pitchFamily="18" charset="0"/>
              </a:rPr>
              <a:t>0</a:t>
            </a:r>
            <a:endParaRPr lang="en-US" sz="2000"/>
          </a:p>
        </p:txBody>
      </p:sp>
      <p:sp>
        <p:nvSpPr>
          <p:cNvPr id="38" name="Rectangle 21"/>
          <p:cNvSpPr>
            <a:spLocks noChangeArrowheads="1"/>
          </p:cNvSpPr>
          <p:nvPr/>
        </p:nvSpPr>
        <p:spPr bwMode="auto">
          <a:xfrm>
            <a:off x="5591175" y="4114800"/>
            <a:ext cx="838200" cy="406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lang="en-US" sz="2000">
                <a:cs typeface="Times New Roman" pitchFamily="18" charset="0"/>
              </a:rPr>
              <a:t>…</a:t>
            </a:r>
            <a:endParaRPr lang="en-US" sz="2000"/>
          </a:p>
        </p:txBody>
      </p:sp>
      <p:sp>
        <p:nvSpPr>
          <p:cNvPr id="39" name="Rectangle 20"/>
          <p:cNvSpPr>
            <a:spLocks noChangeArrowheads="1"/>
          </p:cNvSpPr>
          <p:nvPr/>
        </p:nvSpPr>
        <p:spPr bwMode="auto">
          <a:xfrm>
            <a:off x="3492500" y="4114800"/>
            <a:ext cx="914400" cy="40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sz="2000">
                <a:latin typeface="Cambria" pitchFamily="18" charset="0"/>
                <a:cs typeface="Times New Roman" pitchFamily="18" charset="0"/>
              </a:rPr>
              <a:t>c</a:t>
            </a:r>
            <a:r>
              <a:rPr lang="en-US" sz="2000" baseline="-30000">
                <a:latin typeface="Cambria" pitchFamily="18" charset="0"/>
                <a:cs typeface="Times New Roman" pitchFamily="18" charset="0"/>
              </a:rPr>
              <a:t>1</a:t>
            </a:r>
            <a:endParaRPr lang="en-US" sz="2000"/>
          </a:p>
        </p:txBody>
      </p:sp>
      <p:sp>
        <p:nvSpPr>
          <p:cNvPr id="40" name="Rectangle 19"/>
          <p:cNvSpPr>
            <a:spLocks noChangeArrowheads="1"/>
          </p:cNvSpPr>
          <p:nvPr/>
        </p:nvSpPr>
        <p:spPr bwMode="auto">
          <a:xfrm>
            <a:off x="6654800" y="4114800"/>
            <a:ext cx="914400" cy="40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sz="2000">
                <a:latin typeface="Cambria" pitchFamily="18" charset="0"/>
                <a:cs typeface="Times New Roman" pitchFamily="18" charset="0"/>
              </a:rPr>
              <a:t>c</a:t>
            </a:r>
            <a:r>
              <a:rPr lang="en-US" sz="2000" baseline="-30000">
                <a:latin typeface="Cambria" pitchFamily="18" charset="0"/>
                <a:cs typeface="Times New Roman" pitchFamily="18" charset="0"/>
              </a:rPr>
              <a:t>n-1</a:t>
            </a:r>
            <a:endParaRPr lang="en-US" sz="2000"/>
          </a:p>
        </p:txBody>
      </p:sp>
      <p:sp>
        <p:nvSpPr>
          <p:cNvPr id="41" name="Text Box 18"/>
          <p:cNvSpPr txBox="1">
            <a:spLocks noChangeArrowheads="1"/>
          </p:cNvSpPr>
          <p:nvPr/>
        </p:nvSpPr>
        <p:spPr bwMode="auto">
          <a:xfrm>
            <a:off x="2973388" y="3200400"/>
            <a:ext cx="3587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>
                <a:latin typeface="Calibri" pitchFamily="34" charset="0"/>
                <a:ea typeface="Times New Roman" pitchFamily="18" charset="0"/>
                <a:cs typeface="Cambria Math" pitchFamily="18" charset="0"/>
              </a:rPr>
              <a:t>⊕</a:t>
            </a:r>
            <a:endParaRPr lang="en-US" sz="2000">
              <a:ea typeface="Times New Roman" pitchFamily="18" charset="0"/>
              <a:cs typeface="Cambria Math" pitchFamily="18" charset="0"/>
            </a:endParaRPr>
          </a:p>
        </p:txBody>
      </p:sp>
      <p:cxnSp>
        <p:nvCxnSpPr>
          <p:cNvPr id="42" name="AutoShape 17"/>
          <p:cNvCxnSpPr>
            <a:cxnSpLocks noChangeShapeType="1"/>
          </p:cNvCxnSpPr>
          <p:nvPr/>
        </p:nvCxnSpPr>
        <p:spPr bwMode="auto">
          <a:xfrm>
            <a:off x="3144838" y="2716213"/>
            <a:ext cx="0" cy="558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16"/>
          <p:cNvCxnSpPr>
            <a:cxnSpLocks noChangeShapeType="1"/>
          </p:cNvCxnSpPr>
          <p:nvPr/>
        </p:nvCxnSpPr>
        <p:spPr bwMode="auto">
          <a:xfrm>
            <a:off x="3144838" y="3556000"/>
            <a:ext cx="0" cy="558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15"/>
          <p:cNvCxnSpPr>
            <a:cxnSpLocks noChangeShapeType="1"/>
          </p:cNvCxnSpPr>
          <p:nvPr/>
        </p:nvCxnSpPr>
        <p:spPr bwMode="auto">
          <a:xfrm>
            <a:off x="2598738" y="3392488"/>
            <a:ext cx="40481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2382838" y="3001963"/>
            <a:ext cx="58737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lang="en-US" sz="2000">
                <a:latin typeface="Cambria" pitchFamily="18" charset="0"/>
                <a:cs typeface="Times New Roman" pitchFamily="18" charset="0"/>
              </a:rPr>
              <a:t>s</a:t>
            </a:r>
            <a:r>
              <a:rPr lang="en-US" sz="2000" baseline="-30000">
                <a:latin typeface="Cambria" pitchFamily="18" charset="0"/>
                <a:cs typeface="Times New Roman" pitchFamily="18" charset="0"/>
              </a:rPr>
              <a:t>0</a:t>
            </a:r>
            <a:endParaRPr lang="en-US" sz="2000"/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auto">
          <a:xfrm>
            <a:off x="3929063" y="3200400"/>
            <a:ext cx="360362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>
                <a:latin typeface="Calibri" pitchFamily="34" charset="0"/>
                <a:ea typeface="Times New Roman" pitchFamily="18" charset="0"/>
                <a:cs typeface="Cambria Math" pitchFamily="18" charset="0"/>
              </a:rPr>
              <a:t>⊕</a:t>
            </a:r>
            <a:endParaRPr lang="en-US" sz="2000">
              <a:ea typeface="Times New Roman" pitchFamily="18" charset="0"/>
              <a:cs typeface="Cambria Math" pitchFamily="18" charset="0"/>
            </a:endParaRPr>
          </a:p>
        </p:txBody>
      </p:sp>
      <p:cxnSp>
        <p:nvCxnSpPr>
          <p:cNvPr id="47" name="AutoShape 12"/>
          <p:cNvCxnSpPr>
            <a:cxnSpLocks noChangeShapeType="1"/>
          </p:cNvCxnSpPr>
          <p:nvPr/>
        </p:nvCxnSpPr>
        <p:spPr bwMode="auto">
          <a:xfrm>
            <a:off x="4100513" y="2716213"/>
            <a:ext cx="0" cy="558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11"/>
          <p:cNvCxnSpPr>
            <a:cxnSpLocks noChangeShapeType="1"/>
          </p:cNvCxnSpPr>
          <p:nvPr/>
        </p:nvCxnSpPr>
        <p:spPr bwMode="auto">
          <a:xfrm>
            <a:off x="4100513" y="3556000"/>
            <a:ext cx="0" cy="558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10"/>
          <p:cNvCxnSpPr>
            <a:cxnSpLocks noChangeShapeType="1"/>
          </p:cNvCxnSpPr>
          <p:nvPr/>
        </p:nvCxnSpPr>
        <p:spPr bwMode="auto">
          <a:xfrm>
            <a:off x="3554413" y="3392488"/>
            <a:ext cx="40481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Rectangle 9"/>
          <p:cNvSpPr>
            <a:spLocks noChangeArrowheads="1"/>
          </p:cNvSpPr>
          <p:nvPr/>
        </p:nvSpPr>
        <p:spPr bwMode="auto">
          <a:xfrm>
            <a:off x="3608388" y="3001963"/>
            <a:ext cx="58737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lang="en-US" sz="2000">
                <a:latin typeface="Cambria" pitchFamily="18" charset="0"/>
                <a:cs typeface="Times New Roman" pitchFamily="18" charset="0"/>
              </a:rPr>
              <a:t>s</a:t>
            </a:r>
            <a:r>
              <a:rPr lang="en-US" sz="2000" baseline="-30000">
                <a:latin typeface="Cambria" pitchFamily="18" charset="0"/>
                <a:cs typeface="Times New Roman" pitchFamily="18" charset="0"/>
              </a:rPr>
              <a:t>1</a:t>
            </a:r>
            <a:endParaRPr lang="en-US" sz="2000"/>
          </a:p>
        </p:txBody>
      </p:sp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7059613" y="3200400"/>
            <a:ext cx="3587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>
                <a:latin typeface="Calibri" pitchFamily="34" charset="0"/>
                <a:ea typeface="Times New Roman" pitchFamily="18" charset="0"/>
                <a:cs typeface="Cambria Math" pitchFamily="18" charset="0"/>
              </a:rPr>
              <a:t>⊕</a:t>
            </a:r>
            <a:endParaRPr lang="en-US" sz="2000">
              <a:ea typeface="Times New Roman" pitchFamily="18" charset="0"/>
              <a:cs typeface="Cambria Math" pitchFamily="18" charset="0"/>
            </a:endParaRPr>
          </a:p>
        </p:txBody>
      </p:sp>
      <p:cxnSp>
        <p:nvCxnSpPr>
          <p:cNvPr id="52" name="AutoShape 7"/>
          <p:cNvCxnSpPr>
            <a:cxnSpLocks noChangeShapeType="1"/>
          </p:cNvCxnSpPr>
          <p:nvPr/>
        </p:nvCxnSpPr>
        <p:spPr bwMode="auto">
          <a:xfrm>
            <a:off x="7231063" y="2716213"/>
            <a:ext cx="0" cy="558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6"/>
          <p:cNvCxnSpPr>
            <a:cxnSpLocks noChangeShapeType="1"/>
          </p:cNvCxnSpPr>
          <p:nvPr/>
        </p:nvCxnSpPr>
        <p:spPr bwMode="auto">
          <a:xfrm>
            <a:off x="7231063" y="3556000"/>
            <a:ext cx="0" cy="558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5"/>
          <p:cNvCxnSpPr>
            <a:cxnSpLocks noChangeShapeType="1"/>
          </p:cNvCxnSpPr>
          <p:nvPr/>
        </p:nvCxnSpPr>
        <p:spPr bwMode="auto">
          <a:xfrm>
            <a:off x="6684963" y="3392488"/>
            <a:ext cx="40481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6469063" y="3001963"/>
            <a:ext cx="58737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lang="en-US" sz="2000">
                <a:latin typeface="Cambria" pitchFamily="18" charset="0"/>
                <a:cs typeface="Times New Roman" pitchFamily="18" charset="0"/>
              </a:rPr>
              <a:t>s</a:t>
            </a:r>
            <a:r>
              <a:rPr lang="en-US" sz="2000" baseline="-30000">
                <a:latin typeface="Cambria" pitchFamily="18" charset="0"/>
                <a:cs typeface="Times New Roman" pitchFamily="18" charset="0"/>
              </a:rPr>
              <a:t>n-1</a:t>
            </a:r>
            <a:endParaRPr lang="en-US" sz="2000"/>
          </a:p>
        </p:txBody>
      </p:sp>
      <p:sp>
        <p:nvSpPr>
          <p:cNvPr id="37919" name="Rectangle 3"/>
          <p:cNvSpPr>
            <a:spLocks noChangeArrowheads="1"/>
          </p:cNvSpPr>
          <p:nvPr/>
        </p:nvSpPr>
        <p:spPr bwMode="auto">
          <a:xfrm>
            <a:off x="1981200" y="2311400"/>
            <a:ext cx="587375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lang="en-US" sz="2000">
                <a:latin typeface="Cambria" pitchFamily="18" charset="0"/>
                <a:cs typeface="Times New Roman" pitchFamily="18" charset="0"/>
              </a:rPr>
              <a:t>P</a:t>
            </a:r>
            <a:endParaRPr lang="en-US" sz="2000"/>
          </a:p>
        </p:txBody>
      </p:sp>
      <p:sp>
        <p:nvSpPr>
          <p:cNvPr id="57" name="Rectangle 2"/>
          <p:cNvSpPr>
            <a:spLocks noChangeArrowheads="1"/>
          </p:cNvSpPr>
          <p:nvPr/>
        </p:nvSpPr>
        <p:spPr bwMode="auto">
          <a:xfrm>
            <a:off x="1981200" y="4114800"/>
            <a:ext cx="58737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lang="en-US" sz="2000">
                <a:latin typeface="Cambria" pitchFamily="18" charset="0"/>
                <a:cs typeface="Times New Roman" pitchFamily="18" charset="0"/>
              </a:rPr>
              <a:t>C</a:t>
            </a:r>
            <a:endParaRPr lang="en-US" sz="2000"/>
          </a:p>
        </p:txBody>
      </p:sp>
      <p:sp>
        <p:nvSpPr>
          <p:cNvPr id="37921" name="Rectangle 24"/>
          <p:cNvSpPr>
            <a:spLocks noChangeArrowheads="1"/>
          </p:cNvSpPr>
          <p:nvPr/>
        </p:nvSpPr>
        <p:spPr bwMode="auto">
          <a:xfrm>
            <a:off x="4406900" y="2308225"/>
            <a:ext cx="914400" cy="4048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sz="2000">
                <a:latin typeface="Cambria" pitchFamily="18" charset="0"/>
                <a:cs typeface="Times New Roman" pitchFamily="18" charset="0"/>
              </a:rPr>
              <a:t>p</a:t>
            </a:r>
            <a:r>
              <a:rPr lang="en-US" sz="2000" baseline="-30000">
                <a:latin typeface="Cambria" pitchFamily="18" charset="0"/>
                <a:cs typeface="Times New Roman" pitchFamily="18" charset="0"/>
              </a:rPr>
              <a:t>2</a:t>
            </a:r>
            <a:endParaRPr lang="en-US" sz="2000"/>
          </a:p>
        </p:txBody>
      </p:sp>
      <p:sp>
        <p:nvSpPr>
          <p:cNvPr id="59" name="Rectangle 20"/>
          <p:cNvSpPr>
            <a:spLocks noChangeArrowheads="1"/>
          </p:cNvSpPr>
          <p:nvPr/>
        </p:nvSpPr>
        <p:spPr bwMode="auto">
          <a:xfrm>
            <a:off x="4406900" y="4111625"/>
            <a:ext cx="914400" cy="40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sz="2000">
                <a:latin typeface="Cambria" pitchFamily="18" charset="0"/>
                <a:cs typeface="Times New Roman" pitchFamily="18" charset="0"/>
              </a:rPr>
              <a:t>c</a:t>
            </a:r>
            <a:r>
              <a:rPr lang="en-US" sz="2000" baseline="-30000">
                <a:latin typeface="Cambria" pitchFamily="18" charset="0"/>
                <a:cs typeface="Times New Roman" pitchFamily="18" charset="0"/>
              </a:rPr>
              <a:t>2</a:t>
            </a:r>
            <a:endParaRPr lang="en-US" sz="2000"/>
          </a:p>
        </p:txBody>
      </p:sp>
      <p:sp>
        <p:nvSpPr>
          <p:cNvPr id="60" name="Text Box 13"/>
          <p:cNvSpPr txBox="1">
            <a:spLocks noChangeArrowheads="1"/>
          </p:cNvSpPr>
          <p:nvPr/>
        </p:nvSpPr>
        <p:spPr bwMode="auto">
          <a:xfrm>
            <a:off x="4843463" y="3195638"/>
            <a:ext cx="360362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>
                <a:latin typeface="Calibri" pitchFamily="34" charset="0"/>
                <a:ea typeface="Times New Roman" pitchFamily="18" charset="0"/>
                <a:cs typeface="Cambria Math" pitchFamily="18" charset="0"/>
              </a:rPr>
              <a:t>⊕</a:t>
            </a:r>
            <a:endParaRPr lang="en-US" sz="2000">
              <a:ea typeface="Times New Roman" pitchFamily="18" charset="0"/>
              <a:cs typeface="Cambria Math" pitchFamily="18" charset="0"/>
            </a:endParaRPr>
          </a:p>
        </p:txBody>
      </p:sp>
      <p:cxnSp>
        <p:nvCxnSpPr>
          <p:cNvPr id="61" name="AutoShape 12"/>
          <p:cNvCxnSpPr>
            <a:cxnSpLocks noChangeShapeType="1"/>
          </p:cNvCxnSpPr>
          <p:nvPr/>
        </p:nvCxnSpPr>
        <p:spPr bwMode="auto">
          <a:xfrm>
            <a:off x="5014913" y="2713038"/>
            <a:ext cx="0" cy="558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AutoShape 11"/>
          <p:cNvCxnSpPr>
            <a:cxnSpLocks noChangeShapeType="1"/>
          </p:cNvCxnSpPr>
          <p:nvPr/>
        </p:nvCxnSpPr>
        <p:spPr bwMode="auto">
          <a:xfrm>
            <a:off x="5014913" y="3552825"/>
            <a:ext cx="0" cy="558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AutoShape 10"/>
          <p:cNvCxnSpPr>
            <a:cxnSpLocks noChangeShapeType="1"/>
          </p:cNvCxnSpPr>
          <p:nvPr/>
        </p:nvCxnSpPr>
        <p:spPr bwMode="auto">
          <a:xfrm>
            <a:off x="4468813" y="3389313"/>
            <a:ext cx="40481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Rectangle 9"/>
          <p:cNvSpPr>
            <a:spLocks noChangeArrowheads="1"/>
          </p:cNvSpPr>
          <p:nvPr/>
        </p:nvSpPr>
        <p:spPr bwMode="auto">
          <a:xfrm>
            <a:off x="4522788" y="2998788"/>
            <a:ext cx="58737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lang="en-US" sz="2000">
                <a:latin typeface="Cambria" pitchFamily="18" charset="0"/>
                <a:cs typeface="Times New Roman" pitchFamily="18" charset="0"/>
              </a:rPr>
              <a:t>s</a:t>
            </a:r>
            <a:r>
              <a:rPr lang="en-US" sz="2000" baseline="-30000">
                <a:latin typeface="Cambria" pitchFamily="18" charset="0"/>
                <a:cs typeface="Times New Roman" pitchFamily="18" charset="0"/>
              </a:rPr>
              <a:t>2</a:t>
            </a:r>
            <a:endParaRPr lang="en-US" sz="2000"/>
          </a:p>
        </p:txBody>
      </p: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563563"/>
          </a:xfrm>
        </p:spPr>
        <p:txBody>
          <a:bodyPr/>
          <a:lstStyle/>
          <a:p>
            <a:pPr marL="514350" indent="-514350">
              <a:buFont typeface="+mj-lt"/>
              <a:buAutoNum type="arabicParenR" startAt="2"/>
            </a:pPr>
            <a:r>
              <a:rPr lang="en-US">
                <a:latin typeface="Fujiyama" pitchFamily="18" charset="0"/>
                <a:ea typeface="Fujiyama" pitchFamily="18" charset="0"/>
                <a:cs typeface="Fujiyama" pitchFamily="18" charset="0"/>
              </a:rPr>
              <a:t>Mô hình </a:t>
            </a:r>
            <a:r>
              <a:rPr lang="en-US" smtClean="0">
                <a:latin typeface="Fujiyama" pitchFamily="18" charset="0"/>
                <a:ea typeface="Fujiyama" pitchFamily="18" charset="0"/>
                <a:cs typeface="Fujiyama" pitchFamily="18" charset="0"/>
              </a:rPr>
              <a:t>CTR </a:t>
            </a:r>
            <a:r>
              <a:rPr lang="en-US">
                <a:latin typeface="Fujiyama" pitchFamily="18" charset="0"/>
                <a:ea typeface="Fujiyama" pitchFamily="18" charset="0"/>
                <a:cs typeface="Fujiyama" pitchFamily="18" charset="0"/>
              </a:rPr>
              <a:t>(</a:t>
            </a:r>
            <a:r>
              <a:rPr lang="en-US" smtClean="0">
                <a:latin typeface="Fujiyama" pitchFamily="18" charset="0"/>
                <a:ea typeface="Fujiyama" pitchFamily="18" charset="0"/>
                <a:cs typeface="Fujiyama" pitchFamily="18" charset="0"/>
              </a:rPr>
              <a:t>Counter)</a:t>
            </a:r>
            <a:endParaRPr lang="en-US">
              <a:latin typeface="Fujiyama" pitchFamily="18" charset="0"/>
              <a:ea typeface="Fujiyama" pitchFamily="18" charset="0"/>
              <a:cs typeface="Fujiyam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94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35872" grpId="0"/>
      <p:bldP spid="37" grpId="0" animBg="1"/>
      <p:bldP spid="38" grpId="0" animBg="1"/>
      <p:bldP spid="39" grpId="0" animBg="1"/>
      <p:bldP spid="40" grpId="0" animBg="1"/>
      <p:bldP spid="41" grpId="0"/>
      <p:bldP spid="45" grpId="0"/>
      <p:bldP spid="46" grpId="0"/>
      <p:bldP spid="50" grpId="0"/>
      <p:bldP spid="51" grpId="0"/>
      <p:bldP spid="55" grpId="0"/>
      <p:bldP spid="57" grpId="0"/>
      <p:bldP spid="59" grpId="0" animBg="1"/>
      <p:bldP spid="60" grpId="0"/>
      <p:bldP spid="6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534400" cy="914400"/>
          </a:xfrm>
        </p:spPr>
        <p:txBody>
          <a:bodyPr/>
          <a:lstStyle/>
          <a:p>
            <a:pPr eaLnBrk="1" hangingPunct="1"/>
            <a:r>
              <a:rPr lang="en-US" sz="3600" b="1" smtClean="0">
                <a:latin typeface="Fujiyama" pitchFamily="18" charset="0"/>
                <a:cs typeface="Fujiyama" pitchFamily="18" charset="0"/>
              </a:rPr>
              <a:t>V. Trao đổi khóa bí mật bằng KDC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EFDB2A-E5CC-444A-80A4-FBA683B657C9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38916" name="Rectangle 3"/>
          <p:cNvSpPr txBox="1">
            <a:spLocks noChangeArrowheads="1"/>
          </p:cNvSpPr>
          <p:nvPr/>
        </p:nvSpPr>
        <p:spPr bwMode="auto">
          <a:xfrm>
            <a:off x="685800" y="1676400"/>
            <a:ext cx="8001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eaLnBrk="1" hangingPunct="1">
              <a:lnSpc>
                <a:spcPct val="120000"/>
              </a:lnSpc>
            </a:pP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</a:rPr>
              <a:t>Có N user cần trao đổi dữ liệu, mỗi cặp có 1 khóa bí mật </a:t>
            </a:r>
          </a:p>
          <a:p>
            <a:pPr marL="0" lvl="1" eaLnBrk="1" hangingPunct="1">
              <a:lnSpc>
                <a:spcPct val="120000"/>
              </a:lnSpc>
            </a:pP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  <a:sym typeface="Wingdings" pitchFamily="2" charset="2"/>
              </a:rPr>
              <a:t> cần có N(N-1)/2 khóa.</a:t>
            </a:r>
            <a:endParaRPr lang="en-US" sz="2400">
              <a:latin typeface="Tahoma" pitchFamily="34" charset="0"/>
              <a:ea typeface="Arial-Rounded" pitchFamily="34" charset="0"/>
              <a:cs typeface="Tahoma" pitchFamily="34" charset="0"/>
            </a:endParaRPr>
          </a:p>
        </p:txBody>
      </p:sp>
      <p:sp>
        <p:nvSpPr>
          <p:cNvPr id="38917" name="Rectangle 5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18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8919" name="Group 1"/>
          <p:cNvGrpSpPr>
            <a:grpSpLocks/>
          </p:cNvGrpSpPr>
          <p:nvPr/>
        </p:nvGrpSpPr>
        <p:grpSpPr bwMode="auto">
          <a:xfrm>
            <a:off x="2590800" y="3352800"/>
            <a:ext cx="2971800" cy="2667000"/>
            <a:chOff x="4362" y="9479"/>
            <a:chExt cx="2560" cy="2316"/>
          </a:xfrm>
        </p:grpSpPr>
        <p:sp>
          <p:nvSpPr>
            <p:cNvPr id="38920" name="Oval 18"/>
            <p:cNvSpPr>
              <a:spLocks noChangeArrowheads="1"/>
            </p:cNvSpPr>
            <p:nvPr/>
          </p:nvSpPr>
          <p:spPr bwMode="auto">
            <a:xfrm>
              <a:off x="4774" y="9702"/>
              <a:ext cx="401" cy="37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sz="2400">
                  <a:latin typeface="Calibri" pitchFamily="34" charset="0"/>
                  <a:cs typeface="Times New Roman" pitchFamily="18" charset="0"/>
                </a:rPr>
                <a:t>A</a:t>
              </a:r>
              <a:endParaRPr lang="en-US" sz="2400"/>
            </a:p>
          </p:txBody>
        </p:sp>
        <p:sp>
          <p:nvSpPr>
            <p:cNvPr id="38921" name="Oval 17"/>
            <p:cNvSpPr>
              <a:spLocks noChangeArrowheads="1"/>
            </p:cNvSpPr>
            <p:nvPr/>
          </p:nvSpPr>
          <p:spPr bwMode="auto">
            <a:xfrm>
              <a:off x="6090" y="9679"/>
              <a:ext cx="401" cy="37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sz="2400">
                  <a:latin typeface="Calibri" pitchFamily="34" charset="0"/>
                  <a:cs typeface="Times New Roman" pitchFamily="18" charset="0"/>
                </a:rPr>
                <a:t>B</a:t>
              </a:r>
              <a:endParaRPr lang="en-US" sz="2400"/>
            </a:p>
          </p:txBody>
        </p:sp>
        <p:sp>
          <p:nvSpPr>
            <p:cNvPr id="38922" name="Oval 16"/>
            <p:cNvSpPr>
              <a:spLocks noChangeArrowheads="1"/>
            </p:cNvSpPr>
            <p:nvPr/>
          </p:nvSpPr>
          <p:spPr bwMode="auto">
            <a:xfrm>
              <a:off x="6426" y="10841"/>
              <a:ext cx="401" cy="37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sz="2400">
                  <a:latin typeface="Calibri" pitchFamily="34" charset="0"/>
                  <a:cs typeface="Times New Roman" pitchFamily="18" charset="0"/>
                </a:rPr>
                <a:t>C</a:t>
              </a:r>
              <a:endParaRPr lang="en-US" sz="2400"/>
            </a:p>
          </p:txBody>
        </p:sp>
        <p:sp>
          <p:nvSpPr>
            <p:cNvPr id="38923" name="Oval 15"/>
            <p:cNvSpPr>
              <a:spLocks noChangeArrowheads="1"/>
            </p:cNvSpPr>
            <p:nvPr/>
          </p:nvSpPr>
          <p:spPr bwMode="auto">
            <a:xfrm>
              <a:off x="5436" y="11419"/>
              <a:ext cx="401" cy="37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sz="2400">
                  <a:latin typeface="Calibri" pitchFamily="34" charset="0"/>
                  <a:cs typeface="Times New Roman" pitchFamily="18" charset="0"/>
                </a:rPr>
                <a:t>D</a:t>
              </a:r>
              <a:endParaRPr lang="en-US" sz="2400"/>
            </a:p>
          </p:txBody>
        </p:sp>
        <p:sp>
          <p:nvSpPr>
            <p:cNvPr id="38924" name="Oval 14"/>
            <p:cNvSpPr>
              <a:spLocks noChangeArrowheads="1"/>
            </p:cNvSpPr>
            <p:nvPr/>
          </p:nvSpPr>
          <p:spPr bwMode="auto">
            <a:xfrm>
              <a:off x="4508" y="10820"/>
              <a:ext cx="401" cy="37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sz="2400">
                  <a:latin typeface="Calibri" pitchFamily="34" charset="0"/>
                  <a:cs typeface="Times New Roman" pitchFamily="18" charset="0"/>
                </a:rPr>
                <a:t>E</a:t>
              </a:r>
              <a:endParaRPr lang="en-US" sz="2400"/>
            </a:p>
          </p:txBody>
        </p:sp>
        <p:cxnSp>
          <p:nvCxnSpPr>
            <p:cNvPr id="38925" name="AutoShape 13"/>
            <p:cNvCxnSpPr>
              <a:cxnSpLocks noChangeShapeType="1"/>
            </p:cNvCxnSpPr>
            <p:nvPr/>
          </p:nvCxnSpPr>
          <p:spPr bwMode="auto">
            <a:xfrm flipV="1">
              <a:off x="5175" y="9855"/>
              <a:ext cx="915" cy="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26" name="AutoShape 12"/>
            <p:cNvCxnSpPr>
              <a:cxnSpLocks noChangeShapeType="1"/>
            </p:cNvCxnSpPr>
            <p:nvPr/>
          </p:nvCxnSpPr>
          <p:spPr bwMode="auto">
            <a:xfrm>
              <a:off x="5149" y="9992"/>
              <a:ext cx="1316" cy="94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27" name="AutoShape 11"/>
            <p:cNvCxnSpPr>
              <a:cxnSpLocks noChangeShapeType="1"/>
            </p:cNvCxnSpPr>
            <p:nvPr/>
          </p:nvCxnSpPr>
          <p:spPr bwMode="auto">
            <a:xfrm flipH="1">
              <a:off x="4774" y="10078"/>
              <a:ext cx="135" cy="74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28" name="AutoShape 10"/>
            <p:cNvCxnSpPr>
              <a:cxnSpLocks noChangeShapeType="1"/>
            </p:cNvCxnSpPr>
            <p:nvPr/>
          </p:nvCxnSpPr>
          <p:spPr bwMode="auto">
            <a:xfrm>
              <a:off x="5046" y="10055"/>
              <a:ext cx="526" cy="13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29" name="AutoShape 9"/>
            <p:cNvCxnSpPr>
              <a:cxnSpLocks noChangeShapeType="1"/>
            </p:cNvCxnSpPr>
            <p:nvPr/>
          </p:nvCxnSpPr>
          <p:spPr bwMode="auto">
            <a:xfrm flipH="1">
              <a:off x="5850" y="11149"/>
              <a:ext cx="589" cy="38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0" name="AutoShape 8"/>
            <p:cNvCxnSpPr>
              <a:cxnSpLocks noChangeShapeType="1"/>
            </p:cNvCxnSpPr>
            <p:nvPr/>
          </p:nvCxnSpPr>
          <p:spPr bwMode="auto">
            <a:xfrm>
              <a:off x="6363" y="10055"/>
              <a:ext cx="198" cy="78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31" name="Oval 7"/>
            <p:cNvSpPr>
              <a:spLocks noChangeArrowheads="1"/>
            </p:cNvSpPr>
            <p:nvPr/>
          </p:nvSpPr>
          <p:spPr bwMode="auto">
            <a:xfrm>
              <a:off x="5436" y="9479"/>
              <a:ext cx="533" cy="37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en-US" sz="2400">
                  <a:latin typeface="Calibri" pitchFamily="34" charset="0"/>
                  <a:cs typeface="Times New Roman" pitchFamily="18" charset="0"/>
                </a:rPr>
                <a:t>K</a:t>
              </a:r>
              <a:r>
                <a:rPr lang="en-US" sz="2400" baseline="-30000">
                  <a:latin typeface="Calibri" pitchFamily="34" charset="0"/>
                  <a:cs typeface="Times New Roman" pitchFamily="18" charset="0"/>
                </a:rPr>
                <a:t>AB</a:t>
              </a:r>
              <a:endParaRPr lang="en-US" sz="2400"/>
            </a:p>
          </p:txBody>
        </p:sp>
        <p:sp>
          <p:nvSpPr>
            <p:cNvPr id="38932" name="Oval 6"/>
            <p:cNvSpPr>
              <a:spLocks noChangeArrowheads="1"/>
            </p:cNvSpPr>
            <p:nvPr/>
          </p:nvSpPr>
          <p:spPr bwMode="auto">
            <a:xfrm>
              <a:off x="5676" y="10122"/>
              <a:ext cx="533" cy="37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en-US" sz="2400">
                  <a:latin typeface="Calibri" pitchFamily="34" charset="0"/>
                  <a:cs typeface="Times New Roman" pitchFamily="18" charset="0"/>
                </a:rPr>
                <a:t>K</a:t>
              </a:r>
              <a:r>
                <a:rPr lang="en-US" sz="2400" baseline="-30000">
                  <a:latin typeface="Calibri" pitchFamily="34" charset="0"/>
                  <a:cs typeface="Times New Roman" pitchFamily="18" charset="0"/>
                </a:rPr>
                <a:t>AC</a:t>
              </a:r>
              <a:endParaRPr lang="en-US" sz="2400"/>
            </a:p>
          </p:txBody>
        </p:sp>
        <p:sp>
          <p:nvSpPr>
            <p:cNvPr id="38933" name="Oval 5"/>
            <p:cNvSpPr>
              <a:spLocks noChangeArrowheads="1"/>
            </p:cNvSpPr>
            <p:nvPr/>
          </p:nvSpPr>
          <p:spPr bwMode="auto">
            <a:xfrm>
              <a:off x="5279" y="10570"/>
              <a:ext cx="533" cy="37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en-US" sz="2400">
                  <a:latin typeface="Calibri" pitchFamily="34" charset="0"/>
                  <a:cs typeface="Times New Roman" pitchFamily="18" charset="0"/>
                </a:rPr>
                <a:t>K</a:t>
              </a:r>
              <a:r>
                <a:rPr lang="en-US" sz="2400" baseline="-30000">
                  <a:latin typeface="Calibri" pitchFamily="34" charset="0"/>
                  <a:cs typeface="Times New Roman" pitchFamily="18" charset="0"/>
                </a:rPr>
                <a:t>AD</a:t>
              </a:r>
              <a:endParaRPr lang="en-US" sz="2400"/>
            </a:p>
          </p:txBody>
        </p:sp>
        <p:sp>
          <p:nvSpPr>
            <p:cNvPr id="38934" name="Oval 4"/>
            <p:cNvSpPr>
              <a:spLocks noChangeArrowheads="1"/>
            </p:cNvSpPr>
            <p:nvPr/>
          </p:nvSpPr>
          <p:spPr bwMode="auto">
            <a:xfrm>
              <a:off x="4362" y="10199"/>
              <a:ext cx="533" cy="37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en-US" sz="2400">
                  <a:latin typeface="Calibri" pitchFamily="34" charset="0"/>
                  <a:cs typeface="Times New Roman" pitchFamily="18" charset="0"/>
                </a:rPr>
                <a:t>K</a:t>
              </a:r>
              <a:r>
                <a:rPr lang="en-US" sz="2400" baseline="-30000">
                  <a:latin typeface="Calibri" pitchFamily="34" charset="0"/>
                  <a:cs typeface="Times New Roman" pitchFamily="18" charset="0"/>
                </a:rPr>
                <a:t>AE</a:t>
              </a:r>
              <a:endParaRPr lang="en-US" sz="2400"/>
            </a:p>
          </p:txBody>
        </p:sp>
        <p:sp>
          <p:nvSpPr>
            <p:cNvPr id="38935" name="Oval 3"/>
            <p:cNvSpPr>
              <a:spLocks noChangeArrowheads="1"/>
            </p:cNvSpPr>
            <p:nvPr/>
          </p:nvSpPr>
          <p:spPr bwMode="auto">
            <a:xfrm>
              <a:off x="6389" y="10194"/>
              <a:ext cx="533" cy="37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en-US" sz="2400">
                  <a:latin typeface="Calibri" pitchFamily="34" charset="0"/>
                  <a:cs typeface="Times New Roman" pitchFamily="18" charset="0"/>
                </a:rPr>
                <a:t>K</a:t>
              </a:r>
              <a:r>
                <a:rPr lang="en-US" sz="2400" baseline="-30000">
                  <a:latin typeface="Calibri" pitchFamily="34" charset="0"/>
                  <a:cs typeface="Times New Roman" pitchFamily="18" charset="0"/>
                </a:rPr>
                <a:t>BC</a:t>
              </a:r>
              <a:endParaRPr lang="en-US" sz="2400"/>
            </a:p>
          </p:txBody>
        </p:sp>
        <p:sp>
          <p:nvSpPr>
            <p:cNvPr id="38936" name="Oval 2"/>
            <p:cNvSpPr>
              <a:spLocks noChangeArrowheads="1"/>
            </p:cNvSpPr>
            <p:nvPr/>
          </p:nvSpPr>
          <p:spPr bwMode="auto">
            <a:xfrm>
              <a:off x="6028" y="11282"/>
              <a:ext cx="533" cy="37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en-US" sz="2400">
                  <a:latin typeface="Calibri" pitchFamily="34" charset="0"/>
                  <a:cs typeface="Times New Roman" pitchFamily="18" charset="0"/>
                </a:rPr>
                <a:t>K</a:t>
              </a:r>
              <a:r>
                <a:rPr lang="en-US" sz="2400" baseline="-30000">
                  <a:latin typeface="Calibri" pitchFamily="34" charset="0"/>
                  <a:cs typeface="Times New Roman" pitchFamily="18" charset="0"/>
                </a:rPr>
                <a:t>DC</a:t>
              </a:r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48162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14E5-F804-4AEE-A9BB-ABE8A3559A05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39939" name="Rectangle 3"/>
          <p:cNvSpPr txBox="1">
            <a:spLocks noChangeArrowheads="1"/>
          </p:cNvSpPr>
          <p:nvPr/>
        </p:nvSpPr>
        <p:spPr bwMode="auto">
          <a:xfrm>
            <a:off x="457200" y="1226907"/>
            <a:ext cx="8534400" cy="144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800" u="sng">
                <a:latin typeface="Tahoma" pitchFamily="34" charset="0"/>
                <a:ea typeface="Arial-Rounded" pitchFamily="34" charset="0"/>
                <a:cs typeface="Tahoma" pitchFamily="34" charset="0"/>
              </a:rPr>
              <a:t>Giải pháp dùng trung tâm phân phối khóa (KDC)</a:t>
            </a:r>
          </a:p>
          <a:p>
            <a:pPr eaLnBrk="1" hangingPunct="1">
              <a:lnSpc>
                <a:spcPct val="120000"/>
              </a:lnSpc>
              <a:buFont typeface="Arial" charset="0"/>
              <a:buChar char="•"/>
            </a:pP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  <a:sym typeface="Wingdings" pitchFamily="2" charset="2"/>
              </a:rPr>
              <a:t>Mỗi user chỉ cần thiết lập khóa bí mật với KDC: khóa chủ</a:t>
            </a:r>
          </a:p>
          <a:p>
            <a:pPr eaLnBrk="1" hangingPunct="1">
              <a:lnSpc>
                <a:spcPct val="110000"/>
              </a:lnSpc>
            </a:pPr>
            <a:endParaRPr lang="en-US" sz="2800">
              <a:latin typeface="Tahoma" pitchFamily="34" charset="0"/>
              <a:ea typeface="Arial-Rounded" pitchFamily="34" charset="0"/>
              <a:cs typeface="Tahoma" pitchFamily="34" charset="0"/>
            </a:endParaRPr>
          </a:p>
        </p:txBody>
      </p:sp>
      <p:sp>
        <p:nvSpPr>
          <p:cNvPr id="39940" name="Rectangle 5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4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9942" name="Group 1"/>
          <p:cNvGrpSpPr>
            <a:grpSpLocks/>
          </p:cNvGrpSpPr>
          <p:nvPr/>
        </p:nvGrpSpPr>
        <p:grpSpPr bwMode="auto">
          <a:xfrm>
            <a:off x="2819400" y="2514600"/>
            <a:ext cx="3124200" cy="2743200"/>
            <a:chOff x="4733" y="13312"/>
            <a:chExt cx="2319" cy="2116"/>
          </a:xfrm>
        </p:grpSpPr>
        <p:sp>
          <p:nvSpPr>
            <p:cNvPr id="39944" name="Oval 17"/>
            <p:cNvSpPr>
              <a:spLocks noChangeArrowheads="1"/>
            </p:cNvSpPr>
            <p:nvPr/>
          </p:nvSpPr>
          <p:spPr bwMode="auto">
            <a:xfrm>
              <a:off x="4999" y="13335"/>
              <a:ext cx="401" cy="37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sz="2400">
                  <a:latin typeface="Calibri" pitchFamily="34" charset="0"/>
                  <a:cs typeface="Times New Roman" pitchFamily="18" charset="0"/>
                </a:rPr>
                <a:t>A</a:t>
              </a:r>
              <a:endParaRPr lang="en-US" sz="2400"/>
            </a:p>
          </p:txBody>
        </p:sp>
        <p:sp>
          <p:nvSpPr>
            <p:cNvPr id="39945" name="Oval 16"/>
            <p:cNvSpPr>
              <a:spLocks noChangeArrowheads="1"/>
            </p:cNvSpPr>
            <p:nvPr/>
          </p:nvSpPr>
          <p:spPr bwMode="auto">
            <a:xfrm>
              <a:off x="6315" y="13312"/>
              <a:ext cx="401" cy="37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sz="2400">
                  <a:latin typeface="Calibri" pitchFamily="34" charset="0"/>
                  <a:cs typeface="Times New Roman" pitchFamily="18" charset="0"/>
                </a:rPr>
                <a:t>B</a:t>
              </a:r>
              <a:endParaRPr lang="en-US" sz="2400"/>
            </a:p>
          </p:txBody>
        </p:sp>
        <p:sp>
          <p:nvSpPr>
            <p:cNvPr id="39946" name="Oval 15"/>
            <p:cNvSpPr>
              <a:spLocks noChangeArrowheads="1"/>
            </p:cNvSpPr>
            <p:nvPr/>
          </p:nvSpPr>
          <p:spPr bwMode="auto">
            <a:xfrm>
              <a:off x="6651" y="14474"/>
              <a:ext cx="401" cy="37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sz="2400">
                  <a:latin typeface="Calibri" pitchFamily="34" charset="0"/>
                  <a:cs typeface="Times New Roman" pitchFamily="18" charset="0"/>
                </a:rPr>
                <a:t>C</a:t>
              </a:r>
              <a:endParaRPr lang="en-US" sz="2400"/>
            </a:p>
          </p:txBody>
        </p:sp>
        <p:sp>
          <p:nvSpPr>
            <p:cNvPr id="39947" name="Oval 14"/>
            <p:cNvSpPr>
              <a:spLocks noChangeArrowheads="1"/>
            </p:cNvSpPr>
            <p:nvPr/>
          </p:nvSpPr>
          <p:spPr bwMode="auto">
            <a:xfrm>
              <a:off x="5661" y="15052"/>
              <a:ext cx="401" cy="37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sz="2400">
                  <a:latin typeface="Calibri" pitchFamily="34" charset="0"/>
                  <a:cs typeface="Times New Roman" pitchFamily="18" charset="0"/>
                </a:rPr>
                <a:t>D</a:t>
              </a:r>
              <a:endParaRPr lang="en-US" sz="2400"/>
            </a:p>
          </p:txBody>
        </p:sp>
        <p:sp>
          <p:nvSpPr>
            <p:cNvPr id="39948" name="Oval 13"/>
            <p:cNvSpPr>
              <a:spLocks noChangeArrowheads="1"/>
            </p:cNvSpPr>
            <p:nvPr/>
          </p:nvSpPr>
          <p:spPr bwMode="auto">
            <a:xfrm>
              <a:off x="4733" y="14453"/>
              <a:ext cx="401" cy="37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sz="2400">
                  <a:latin typeface="Calibri" pitchFamily="34" charset="0"/>
                  <a:cs typeface="Times New Roman" pitchFamily="18" charset="0"/>
                </a:rPr>
                <a:t>E</a:t>
              </a:r>
              <a:endParaRPr lang="en-US" sz="2400"/>
            </a:p>
          </p:txBody>
        </p:sp>
        <p:cxnSp>
          <p:nvCxnSpPr>
            <p:cNvPr id="39949" name="AutoShape 12"/>
            <p:cNvCxnSpPr>
              <a:cxnSpLocks noChangeShapeType="1"/>
            </p:cNvCxnSpPr>
            <p:nvPr/>
          </p:nvCxnSpPr>
          <p:spPr bwMode="auto">
            <a:xfrm flipV="1">
              <a:off x="6144" y="13627"/>
              <a:ext cx="226" cy="4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0" name="AutoShape 11"/>
            <p:cNvCxnSpPr>
              <a:cxnSpLocks noChangeShapeType="1"/>
            </p:cNvCxnSpPr>
            <p:nvPr/>
          </p:nvCxnSpPr>
          <p:spPr bwMode="auto">
            <a:xfrm>
              <a:off x="5269" y="13688"/>
              <a:ext cx="348" cy="38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1" name="AutoShape 10"/>
            <p:cNvCxnSpPr>
              <a:cxnSpLocks noChangeShapeType="1"/>
            </p:cNvCxnSpPr>
            <p:nvPr/>
          </p:nvCxnSpPr>
          <p:spPr bwMode="auto">
            <a:xfrm flipH="1">
              <a:off x="5850" y="14474"/>
              <a:ext cx="54" cy="57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2" name="AutoShape 9"/>
            <p:cNvCxnSpPr>
              <a:cxnSpLocks noChangeShapeType="1"/>
            </p:cNvCxnSpPr>
            <p:nvPr/>
          </p:nvCxnSpPr>
          <p:spPr bwMode="auto">
            <a:xfrm>
              <a:off x="6305" y="14314"/>
              <a:ext cx="372" cy="22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53" name="Oval 8"/>
            <p:cNvSpPr>
              <a:spLocks noChangeArrowheads="1"/>
            </p:cNvSpPr>
            <p:nvPr/>
          </p:nvSpPr>
          <p:spPr bwMode="auto">
            <a:xfrm>
              <a:off x="5337" y="13617"/>
              <a:ext cx="533" cy="37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en-US" sz="2400">
                  <a:latin typeface="Calibri" pitchFamily="34" charset="0"/>
                  <a:cs typeface="Times New Roman" pitchFamily="18" charset="0"/>
                </a:rPr>
                <a:t>K</a:t>
              </a:r>
              <a:r>
                <a:rPr lang="en-US" sz="2400" baseline="-30000">
                  <a:latin typeface="Calibri" pitchFamily="34" charset="0"/>
                  <a:cs typeface="Times New Roman" pitchFamily="18" charset="0"/>
                </a:rPr>
                <a:t>A</a:t>
              </a:r>
              <a:endParaRPr lang="en-US" sz="2400"/>
            </a:p>
          </p:txBody>
        </p:sp>
        <p:sp>
          <p:nvSpPr>
            <p:cNvPr id="39954" name="Oval 7"/>
            <p:cNvSpPr>
              <a:spLocks noChangeArrowheads="1"/>
            </p:cNvSpPr>
            <p:nvPr/>
          </p:nvSpPr>
          <p:spPr bwMode="auto">
            <a:xfrm>
              <a:off x="4999" y="14123"/>
              <a:ext cx="533" cy="37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en-US" sz="2400">
                  <a:latin typeface="Calibri" pitchFamily="34" charset="0"/>
                  <a:cs typeface="Times New Roman" pitchFamily="18" charset="0"/>
                </a:rPr>
                <a:t>K</a:t>
              </a:r>
              <a:r>
                <a:rPr lang="en-US" sz="2400" baseline="-30000">
                  <a:latin typeface="Calibri" pitchFamily="34" charset="0"/>
                  <a:cs typeface="Times New Roman" pitchFamily="18" charset="0"/>
                </a:rPr>
                <a:t>E</a:t>
              </a:r>
              <a:endParaRPr lang="en-US" sz="2400"/>
            </a:p>
          </p:txBody>
        </p:sp>
        <p:sp>
          <p:nvSpPr>
            <p:cNvPr id="39955" name="Oval 6"/>
            <p:cNvSpPr>
              <a:spLocks noChangeArrowheads="1"/>
            </p:cNvSpPr>
            <p:nvPr/>
          </p:nvSpPr>
          <p:spPr bwMode="auto">
            <a:xfrm>
              <a:off x="6153" y="13681"/>
              <a:ext cx="533" cy="37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en-US" sz="2400">
                  <a:latin typeface="Calibri" pitchFamily="34" charset="0"/>
                  <a:cs typeface="Times New Roman" pitchFamily="18" charset="0"/>
                </a:rPr>
                <a:t>K</a:t>
              </a:r>
              <a:r>
                <a:rPr lang="en-US" sz="2400" baseline="-30000">
                  <a:latin typeface="Calibri" pitchFamily="34" charset="0"/>
                  <a:cs typeface="Times New Roman" pitchFamily="18" charset="0"/>
                </a:rPr>
                <a:t>B</a:t>
              </a:r>
              <a:endParaRPr lang="en-US" sz="2400"/>
            </a:p>
          </p:txBody>
        </p:sp>
        <p:sp>
          <p:nvSpPr>
            <p:cNvPr id="39956" name="Oval 5"/>
            <p:cNvSpPr>
              <a:spLocks noChangeArrowheads="1"/>
            </p:cNvSpPr>
            <p:nvPr/>
          </p:nvSpPr>
          <p:spPr bwMode="auto">
            <a:xfrm>
              <a:off x="6351" y="14113"/>
              <a:ext cx="533" cy="37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en-US" sz="2400">
                  <a:latin typeface="Calibri" pitchFamily="34" charset="0"/>
                  <a:cs typeface="Times New Roman" pitchFamily="18" charset="0"/>
                </a:rPr>
                <a:t>K</a:t>
              </a:r>
              <a:r>
                <a:rPr lang="en-US" sz="2400" baseline="-30000">
                  <a:latin typeface="Calibri" pitchFamily="34" charset="0"/>
                  <a:cs typeface="Times New Roman" pitchFamily="18" charset="0"/>
                </a:rPr>
                <a:t>C</a:t>
              </a:r>
              <a:endParaRPr lang="en-US" sz="2400"/>
            </a:p>
          </p:txBody>
        </p:sp>
        <p:sp>
          <p:nvSpPr>
            <p:cNvPr id="39957" name="Text Box 4"/>
            <p:cNvSpPr txBox="1">
              <a:spLocks noChangeArrowheads="1"/>
            </p:cNvSpPr>
            <p:nvPr/>
          </p:nvSpPr>
          <p:spPr bwMode="auto">
            <a:xfrm>
              <a:off x="5617" y="14074"/>
              <a:ext cx="701" cy="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400" b="1">
                  <a:latin typeface="Calibri" pitchFamily="34" charset="0"/>
                  <a:cs typeface="Times New Roman" pitchFamily="18" charset="0"/>
                </a:rPr>
                <a:t>KDC</a:t>
              </a:r>
              <a:endParaRPr lang="en-US" sz="2400"/>
            </a:p>
          </p:txBody>
        </p:sp>
        <p:cxnSp>
          <p:nvCxnSpPr>
            <p:cNvPr id="39958" name="AutoShape 3"/>
            <p:cNvCxnSpPr>
              <a:cxnSpLocks noChangeShapeType="1"/>
            </p:cNvCxnSpPr>
            <p:nvPr/>
          </p:nvCxnSpPr>
          <p:spPr bwMode="auto">
            <a:xfrm flipH="1">
              <a:off x="5134" y="14394"/>
              <a:ext cx="483" cy="14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59" name="Oval 2"/>
            <p:cNvSpPr>
              <a:spLocks noChangeArrowheads="1"/>
            </p:cNvSpPr>
            <p:nvPr/>
          </p:nvSpPr>
          <p:spPr bwMode="auto">
            <a:xfrm>
              <a:off x="5772" y="14614"/>
              <a:ext cx="533" cy="37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en-US" sz="2400">
                  <a:latin typeface="Calibri" pitchFamily="34" charset="0"/>
                  <a:cs typeface="Times New Roman" pitchFamily="18" charset="0"/>
                </a:rPr>
                <a:t>K</a:t>
              </a:r>
              <a:r>
                <a:rPr lang="en-US" sz="2400" baseline="-30000">
                  <a:latin typeface="Calibri" pitchFamily="34" charset="0"/>
                  <a:cs typeface="Times New Roman" pitchFamily="18" charset="0"/>
                </a:rPr>
                <a:t>D</a:t>
              </a:r>
              <a:endParaRPr lang="en-US" sz="2400"/>
            </a:p>
          </p:txBody>
        </p:sp>
      </p:grpSp>
      <p:sp>
        <p:nvSpPr>
          <p:cNvPr id="39943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514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FD19C2-0645-453F-9A14-DA51C927E126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40963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534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  <a:buFont typeface="Arial" charset="0"/>
              <a:buChar char="•"/>
            </a:pPr>
            <a:r>
              <a:rPr lang="en-US" sz="2400">
                <a:latin typeface="Tahoma" pitchFamily="34" charset="0"/>
                <a:cs typeface="Arial-Rounded" pitchFamily="34" charset="0"/>
              </a:rPr>
              <a:t>Khi 2 user A, B cần trao đổi dữ liệu </a:t>
            </a:r>
            <a:r>
              <a:rPr lang="en-US" sz="2400">
                <a:latin typeface="Tahoma" pitchFamily="34" charset="0"/>
                <a:cs typeface="Arial-Rounded" pitchFamily="34" charset="0"/>
                <a:sym typeface="Wingdings" pitchFamily="2" charset="2"/>
              </a:rPr>
              <a:t> KDC cung cấp một khóa phiên bí mật </a:t>
            </a:r>
            <a:r>
              <a:rPr lang="en-US" sz="2400" i="1">
                <a:latin typeface="Cambria" pitchFamily="18" charset="0"/>
                <a:cs typeface="Arial-Rounded" pitchFamily="34" charset="0"/>
                <a:sym typeface="Wingdings" pitchFamily="2" charset="2"/>
              </a:rPr>
              <a:t>K</a:t>
            </a:r>
            <a:r>
              <a:rPr lang="en-US" sz="2400" baseline="-25000">
                <a:latin typeface="Cambria" pitchFamily="18" charset="0"/>
                <a:cs typeface="Arial-Rounded" pitchFamily="34" charset="0"/>
                <a:sym typeface="Wingdings" pitchFamily="2" charset="2"/>
              </a:rPr>
              <a:t>AB</a:t>
            </a:r>
            <a:endParaRPr lang="en-US" sz="2400" baseline="-25000">
              <a:latin typeface="Cambria" pitchFamily="18" charset="0"/>
              <a:cs typeface="Arial-Rounded" pitchFamily="34" charset="0"/>
            </a:endParaRPr>
          </a:p>
        </p:txBody>
      </p:sp>
      <p:sp>
        <p:nvSpPr>
          <p:cNvPr id="40964" name="Rectangle 5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6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66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0967" name="Group 30"/>
          <p:cNvGrpSpPr>
            <a:grpSpLocks/>
          </p:cNvGrpSpPr>
          <p:nvPr/>
        </p:nvGrpSpPr>
        <p:grpSpPr bwMode="auto">
          <a:xfrm>
            <a:off x="1524000" y="2057400"/>
            <a:ext cx="5791200" cy="3048000"/>
            <a:chOff x="3884" y="4890"/>
            <a:chExt cx="5717" cy="3112"/>
          </a:xfrm>
        </p:grpSpPr>
        <p:sp>
          <p:nvSpPr>
            <p:cNvPr id="40969" name="Freeform 42"/>
            <p:cNvSpPr>
              <a:spLocks/>
            </p:cNvSpPr>
            <p:nvPr/>
          </p:nvSpPr>
          <p:spPr bwMode="auto">
            <a:xfrm>
              <a:off x="5048" y="7224"/>
              <a:ext cx="3865" cy="234"/>
            </a:xfrm>
            <a:custGeom>
              <a:avLst/>
              <a:gdLst>
                <a:gd name="T0" fmla="*/ 0 w 3865"/>
                <a:gd name="T1" fmla="*/ 234 h 234"/>
                <a:gd name="T2" fmla="*/ 2050 w 3865"/>
                <a:gd name="T3" fmla="*/ 0 h 234"/>
                <a:gd name="T4" fmla="*/ 3865 w 3865"/>
                <a:gd name="T5" fmla="*/ 234 h 234"/>
                <a:gd name="T6" fmla="*/ 0 60000 65536"/>
                <a:gd name="T7" fmla="*/ 0 60000 65536"/>
                <a:gd name="T8" fmla="*/ 0 60000 65536"/>
                <a:gd name="T9" fmla="*/ 0 w 3865"/>
                <a:gd name="T10" fmla="*/ 0 h 234"/>
                <a:gd name="T11" fmla="*/ 3865 w 3865"/>
                <a:gd name="T12" fmla="*/ 234 h 2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65" h="234">
                  <a:moveTo>
                    <a:pt x="0" y="234"/>
                  </a:moveTo>
                  <a:cubicBezTo>
                    <a:pt x="703" y="117"/>
                    <a:pt x="1406" y="0"/>
                    <a:pt x="2050" y="0"/>
                  </a:cubicBezTo>
                  <a:cubicBezTo>
                    <a:pt x="2694" y="0"/>
                    <a:pt x="3279" y="117"/>
                    <a:pt x="3865" y="23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0" name="Freeform 41"/>
            <p:cNvSpPr>
              <a:spLocks/>
            </p:cNvSpPr>
            <p:nvPr/>
          </p:nvSpPr>
          <p:spPr bwMode="auto">
            <a:xfrm rot="10800000">
              <a:off x="4986" y="5321"/>
              <a:ext cx="1820" cy="2062"/>
            </a:xfrm>
            <a:custGeom>
              <a:avLst/>
              <a:gdLst>
                <a:gd name="T0" fmla="*/ 148604 w 1185"/>
                <a:gd name="T1" fmla="*/ 279 h 2291"/>
                <a:gd name="T2" fmla="*/ 1029847 w 1185"/>
                <a:gd name="T3" fmla="*/ 111 h 2291"/>
                <a:gd name="T4" fmla="*/ 6320298 w 1185"/>
                <a:gd name="T5" fmla="*/ 0 h 2291"/>
                <a:gd name="T6" fmla="*/ 0 60000 65536"/>
                <a:gd name="T7" fmla="*/ 0 60000 65536"/>
                <a:gd name="T8" fmla="*/ 0 60000 65536"/>
                <a:gd name="T9" fmla="*/ 0 w 1185"/>
                <a:gd name="T10" fmla="*/ 0 h 2291"/>
                <a:gd name="T11" fmla="*/ 1185 w 1185"/>
                <a:gd name="T12" fmla="*/ 2291 h 22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85" h="2291">
                  <a:moveTo>
                    <a:pt x="28" y="2291"/>
                  </a:moveTo>
                  <a:cubicBezTo>
                    <a:pt x="14" y="1793"/>
                    <a:pt x="0" y="1295"/>
                    <a:pt x="193" y="913"/>
                  </a:cubicBezTo>
                  <a:cubicBezTo>
                    <a:pt x="386" y="531"/>
                    <a:pt x="785" y="265"/>
                    <a:pt x="1185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1" name="Freeform 40"/>
            <p:cNvSpPr>
              <a:spLocks/>
            </p:cNvSpPr>
            <p:nvPr/>
          </p:nvSpPr>
          <p:spPr bwMode="auto">
            <a:xfrm>
              <a:off x="4545" y="5177"/>
              <a:ext cx="1820" cy="2062"/>
            </a:xfrm>
            <a:custGeom>
              <a:avLst/>
              <a:gdLst>
                <a:gd name="T0" fmla="*/ 148604 w 1185"/>
                <a:gd name="T1" fmla="*/ 279 h 2291"/>
                <a:gd name="T2" fmla="*/ 1029847 w 1185"/>
                <a:gd name="T3" fmla="*/ 111 h 2291"/>
                <a:gd name="T4" fmla="*/ 6320298 w 1185"/>
                <a:gd name="T5" fmla="*/ 0 h 2291"/>
                <a:gd name="T6" fmla="*/ 0 60000 65536"/>
                <a:gd name="T7" fmla="*/ 0 60000 65536"/>
                <a:gd name="T8" fmla="*/ 0 60000 65536"/>
                <a:gd name="T9" fmla="*/ 0 w 1185"/>
                <a:gd name="T10" fmla="*/ 0 h 2291"/>
                <a:gd name="T11" fmla="*/ 1185 w 1185"/>
                <a:gd name="T12" fmla="*/ 2291 h 22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85" h="2291">
                  <a:moveTo>
                    <a:pt x="28" y="2291"/>
                  </a:moveTo>
                  <a:cubicBezTo>
                    <a:pt x="14" y="1793"/>
                    <a:pt x="0" y="1295"/>
                    <a:pt x="193" y="913"/>
                  </a:cubicBezTo>
                  <a:cubicBezTo>
                    <a:pt x="386" y="531"/>
                    <a:pt x="785" y="265"/>
                    <a:pt x="1185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Oval 39"/>
            <p:cNvSpPr>
              <a:spLocks noChangeArrowheads="1"/>
            </p:cNvSpPr>
            <p:nvPr/>
          </p:nvSpPr>
          <p:spPr bwMode="auto">
            <a:xfrm>
              <a:off x="4349" y="7219"/>
              <a:ext cx="688" cy="47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pPr algn="ctr" eaLnBrk="0" hangingPunct="0"/>
              <a:r>
                <a:rPr lang="en-US" sz="2000">
                  <a:latin typeface="Cambria" pitchFamily="18" charset="0"/>
                  <a:cs typeface="Times New Roman" pitchFamily="18" charset="0"/>
                </a:rPr>
                <a:t>A</a:t>
              </a:r>
              <a:endParaRPr lang="en-US" sz="2000"/>
            </a:p>
          </p:txBody>
        </p:sp>
        <p:sp>
          <p:nvSpPr>
            <p:cNvPr id="40973" name="Oval 38"/>
            <p:cNvSpPr>
              <a:spLocks noChangeArrowheads="1"/>
            </p:cNvSpPr>
            <p:nvPr/>
          </p:nvSpPr>
          <p:spPr bwMode="auto">
            <a:xfrm>
              <a:off x="8913" y="7224"/>
              <a:ext cx="688" cy="47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pPr algn="ctr" eaLnBrk="0" hangingPunct="0"/>
              <a:r>
                <a:rPr lang="en-US" sz="2000">
                  <a:latin typeface="Cambria" pitchFamily="18" charset="0"/>
                  <a:cs typeface="Times New Roman" pitchFamily="18" charset="0"/>
                </a:rPr>
                <a:t>B</a:t>
              </a:r>
              <a:endParaRPr lang="en-US" sz="2000"/>
            </a:p>
          </p:txBody>
        </p:sp>
        <p:sp>
          <p:nvSpPr>
            <p:cNvPr id="40974" name="Freeform 37"/>
            <p:cNvSpPr>
              <a:spLocks/>
            </p:cNvSpPr>
            <p:nvPr/>
          </p:nvSpPr>
          <p:spPr bwMode="auto">
            <a:xfrm>
              <a:off x="5059" y="5177"/>
              <a:ext cx="485" cy="2296"/>
            </a:xfrm>
            <a:custGeom>
              <a:avLst/>
              <a:gdLst>
                <a:gd name="T0" fmla="*/ 149 w 485"/>
                <a:gd name="T1" fmla="*/ 2296 h 2296"/>
                <a:gd name="T2" fmla="*/ 56 w 485"/>
                <a:gd name="T3" fmla="*/ 1322 h 2296"/>
                <a:gd name="T4" fmla="*/ 485 w 485"/>
                <a:gd name="T5" fmla="*/ 0 h 2296"/>
                <a:gd name="T6" fmla="*/ 0 60000 65536"/>
                <a:gd name="T7" fmla="*/ 0 60000 65536"/>
                <a:gd name="T8" fmla="*/ 0 60000 65536"/>
                <a:gd name="T9" fmla="*/ 0 w 485"/>
                <a:gd name="T10" fmla="*/ 0 h 2296"/>
                <a:gd name="T11" fmla="*/ 485 w 485"/>
                <a:gd name="T12" fmla="*/ 2296 h 2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5" h="2296">
                  <a:moveTo>
                    <a:pt x="149" y="2296"/>
                  </a:moveTo>
                  <a:cubicBezTo>
                    <a:pt x="74" y="2000"/>
                    <a:pt x="0" y="1705"/>
                    <a:pt x="56" y="1322"/>
                  </a:cubicBezTo>
                  <a:cubicBezTo>
                    <a:pt x="112" y="939"/>
                    <a:pt x="277" y="236"/>
                    <a:pt x="485" y="0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Text Box 36"/>
            <p:cNvSpPr txBox="1">
              <a:spLocks noChangeArrowheads="1"/>
            </p:cNvSpPr>
            <p:nvPr/>
          </p:nvSpPr>
          <p:spPr bwMode="auto">
            <a:xfrm>
              <a:off x="3884" y="5612"/>
              <a:ext cx="1958" cy="3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000">
                  <a:latin typeface="Cambria" pitchFamily="18" charset="0"/>
                  <a:cs typeface="Times New Roman" pitchFamily="18" charset="0"/>
                </a:rPr>
                <a:t>1. REQUEST to B</a:t>
              </a:r>
              <a:endParaRPr lang="en-US" sz="2000"/>
            </a:p>
          </p:txBody>
        </p:sp>
        <p:sp>
          <p:nvSpPr>
            <p:cNvPr id="40976" name="Text Box 35"/>
            <p:cNvSpPr txBox="1">
              <a:spLocks noChangeArrowheads="1"/>
            </p:cNvSpPr>
            <p:nvPr/>
          </p:nvSpPr>
          <p:spPr bwMode="auto">
            <a:xfrm>
              <a:off x="6365" y="4890"/>
              <a:ext cx="1222" cy="6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8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000">
                  <a:latin typeface="Cambria" pitchFamily="18" charset="0"/>
                  <a:ea typeface="Times New Roman" pitchFamily="18" charset="0"/>
                  <a:cs typeface="Tahoma" pitchFamily="34" charset="0"/>
                </a:rPr>
                <a:t>KDC</a:t>
              </a:r>
              <a:endParaRPr lang="en-US" sz="2000">
                <a:ea typeface="Times New Roman" pitchFamily="18" charset="0"/>
                <a:cs typeface="Tahoma" pitchFamily="34" charset="0"/>
              </a:endParaRPr>
            </a:p>
          </p:txBody>
        </p:sp>
        <p:sp>
          <p:nvSpPr>
            <p:cNvPr id="40977" name="Text Box 34"/>
            <p:cNvSpPr txBox="1">
              <a:spLocks noChangeArrowheads="1"/>
            </p:cNvSpPr>
            <p:nvPr/>
          </p:nvSpPr>
          <p:spPr bwMode="auto">
            <a:xfrm>
              <a:off x="6300" y="7096"/>
              <a:ext cx="1524" cy="3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000">
                  <a:latin typeface="Cambria" pitchFamily="18" charset="0"/>
                  <a:cs typeface="Times New Roman" pitchFamily="18" charset="0"/>
                </a:rPr>
                <a:t>4. </a:t>
              </a:r>
              <a:r>
                <a:rPr lang="en-US" sz="2000" i="1">
                  <a:latin typeface="Cambria" pitchFamily="18" charset="0"/>
                  <a:cs typeface="Times New Roman" pitchFamily="18" charset="0"/>
                </a:rPr>
                <a:t>E</a:t>
              </a:r>
              <a:r>
                <a:rPr lang="en-US" sz="2000">
                  <a:latin typeface="Cambria Math" pitchFamily="18" charset="0"/>
                  <a:cs typeface="Times New Roman" pitchFamily="18" charset="0"/>
                </a:rPr>
                <a:t>(</a:t>
              </a:r>
              <a:r>
                <a:rPr lang="en-US" sz="2000" i="1">
                  <a:latin typeface="Cambria" pitchFamily="18" charset="0"/>
                  <a:cs typeface="Times New Roman" pitchFamily="18" charset="0"/>
                </a:rPr>
                <a:t>K</a:t>
              </a:r>
              <a:r>
                <a:rPr lang="en-US" sz="2000" i="1" baseline="-30000">
                  <a:latin typeface="Cambria" pitchFamily="18" charset="0"/>
                  <a:cs typeface="Times New Roman" pitchFamily="18" charset="0"/>
                </a:rPr>
                <a:t>AB</a:t>
              </a:r>
              <a:r>
                <a:rPr lang="en-US" sz="2000" i="1">
                  <a:latin typeface="Cambria" pitchFamily="18" charset="0"/>
                  <a:cs typeface="Times New Roman" pitchFamily="18" charset="0"/>
                </a:rPr>
                <a:t>, K</a:t>
              </a:r>
              <a:r>
                <a:rPr lang="en-US" sz="2000" i="1" baseline="-30000">
                  <a:latin typeface="Cambria" pitchFamily="18" charset="0"/>
                  <a:cs typeface="Times New Roman" pitchFamily="18" charset="0"/>
                </a:rPr>
                <a:t>B</a:t>
              </a:r>
              <a:r>
                <a:rPr lang="en-US" sz="2000">
                  <a:latin typeface="Cambria Math" pitchFamily="18" charset="0"/>
                  <a:cs typeface="Times New Roman" pitchFamily="18" charset="0"/>
                </a:rPr>
                <a:t>)</a:t>
              </a:r>
              <a:endParaRPr lang="en-US" sz="2000"/>
            </a:p>
          </p:txBody>
        </p:sp>
        <p:sp>
          <p:nvSpPr>
            <p:cNvPr id="40978" name="Freeform 33"/>
            <p:cNvSpPr>
              <a:spLocks/>
            </p:cNvSpPr>
            <p:nvPr/>
          </p:nvSpPr>
          <p:spPr bwMode="auto">
            <a:xfrm flipV="1">
              <a:off x="5030" y="7542"/>
              <a:ext cx="3883" cy="234"/>
            </a:xfrm>
            <a:custGeom>
              <a:avLst/>
              <a:gdLst>
                <a:gd name="T0" fmla="*/ 0 w 3865"/>
                <a:gd name="T1" fmla="*/ 234 h 234"/>
                <a:gd name="T2" fmla="*/ 2250 w 3865"/>
                <a:gd name="T3" fmla="*/ 0 h 234"/>
                <a:gd name="T4" fmla="*/ 4241 w 3865"/>
                <a:gd name="T5" fmla="*/ 234 h 234"/>
                <a:gd name="T6" fmla="*/ 0 60000 65536"/>
                <a:gd name="T7" fmla="*/ 0 60000 65536"/>
                <a:gd name="T8" fmla="*/ 0 60000 65536"/>
                <a:gd name="T9" fmla="*/ 0 w 3865"/>
                <a:gd name="T10" fmla="*/ 0 h 234"/>
                <a:gd name="T11" fmla="*/ 3865 w 3865"/>
                <a:gd name="T12" fmla="*/ 234 h 2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65" h="234">
                  <a:moveTo>
                    <a:pt x="0" y="234"/>
                  </a:moveTo>
                  <a:cubicBezTo>
                    <a:pt x="703" y="117"/>
                    <a:pt x="1406" y="0"/>
                    <a:pt x="2050" y="0"/>
                  </a:cubicBezTo>
                  <a:cubicBezTo>
                    <a:pt x="2694" y="0"/>
                    <a:pt x="3279" y="117"/>
                    <a:pt x="3865" y="23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9" name="Text Box 32"/>
            <p:cNvSpPr txBox="1">
              <a:spLocks noChangeArrowheads="1"/>
            </p:cNvSpPr>
            <p:nvPr/>
          </p:nvSpPr>
          <p:spPr bwMode="auto">
            <a:xfrm>
              <a:off x="6352" y="7604"/>
              <a:ext cx="1381" cy="3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000">
                  <a:latin typeface="Cambria" pitchFamily="18" charset="0"/>
                  <a:cs typeface="Times New Roman" pitchFamily="18" charset="0"/>
                </a:rPr>
                <a:t>5. </a:t>
              </a:r>
              <a:r>
                <a:rPr lang="en-US" sz="2000" i="1">
                  <a:latin typeface="Cambria" pitchFamily="18" charset="0"/>
                  <a:cs typeface="Times New Roman" pitchFamily="18" charset="0"/>
                </a:rPr>
                <a:t>E</a:t>
              </a:r>
              <a:r>
                <a:rPr lang="en-US" sz="2000">
                  <a:latin typeface="Cambria Math" pitchFamily="18" charset="0"/>
                  <a:cs typeface="Times New Roman" pitchFamily="18" charset="0"/>
                </a:rPr>
                <a:t>(</a:t>
              </a:r>
              <a:r>
                <a:rPr lang="en-US" sz="2000" i="1">
                  <a:latin typeface="Cambria" pitchFamily="18" charset="0"/>
                  <a:cs typeface="Times New Roman" pitchFamily="18" charset="0"/>
                </a:rPr>
                <a:t>P, K</a:t>
              </a:r>
              <a:r>
                <a:rPr lang="en-US" sz="2000" i="1" baseline="-30000">
                  <a:latin typeface="Cambria" pitchFamily="18" charset="0"/>
                  <a:cs typeface="Times New Roman" pitchFamily="18" charset="0"/>
                </a:rPr>
                <a:t>AB</a:t>
              </a:r>
              <a:r>
                <a:rPr lang="en-US" sz="2000">
                  <a:latin typeface="Cambria Math" pitchFamily="18" charset="0"/>
                  <a:cs typeface="Times New Roman" pitchFamily="18" charset="0"/>
                </a:rPr>
                <a:t>)</a:t>
              </a:r>
              <a:endParaRPr lang="en-US" sz="2000"/>
            </a:p>
          </p:txBody>
        </p:sp>
        <p:sp>
          <p:nvSpPr>
            <p:cNvPr id="40980" name="Text Box 31"/>
            <p:cNvSpPr txBox="1">
              <a:spLocks noChangeArrowheads="1"/>
            </p:cNvSpPr>
            <p:nvPr/>
          </p:nvSpPr>
          <p:spPr bwMode="auto">
            <a:xfrm>
              <a:off x="5446" y="6326"/>
              <a:ext cx="2837" cy="4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000">
                  <a:latin typeface="Cambria" pitchFamily="18" charset="0"/>
                  <a:cs typeface="Times New Roman" pitchFamily="18" charset="0"/>
                </a:rPr>
                <a:t>2. </a:t>
              </a:r>
              <a:r>
                <a:rPr lang="en-US" sz="2000" i="1">
                  <a:latin typeface="Cambria" pitchFamily="18" charset="0"/>
                  <a:cs typeface="Times New Roman" pitchFamily="18" charset="0"/>
                </a:rPr>
                <a:t>E</a:t>
              </a:r>
              <a:r>
                <a:rPr lang="en-US" sz="2000">
                  <a:latin typeface="Cambria Math" pitchFamily="18" charset="0"/>
                  <a:cs typeface="Times New Roman" pitchFamily="18" charset="0"/>
                </a:rPr>
                <a:t>(</a:t>
              </a:r>
              <a:r>
                <a:rPr lang="en-US" sz="2000" i="1">
                  <a:latin typeface="Cambria" pitchFamily="18" charset="0"/>
                  <a:cs typeface="Times New Roman" pitchFamily="18" charset="0"/>
                </a:rPr>
                <a:t>K</a:t>
              </a:r>
              <a:r>
                <a:rPr lang="en-US" sz="2000" i="1" baseline="-30000">
                  <a:latin typeface="Cambria" pitchFamily="18" charset="0"/>
                  <a:cs typeface="Times New Roman" pitchFamily="18" charset="0"/>
                </a:rPr>
                <a:t>AB</a:t>
              </a:r>
              <a:r>
                <a:rPr lang="en-US" sz="2000" i="1">
                  <a:latin typeface="Cambria" pitchFamily="18" charset="0"/>
                  <a:cs typeface="Times New Roman" pitchFamily="18" charset="0"/>
                </a:rPr>
                <a:t>, K</a:t>
              </a:r>
              <a:r>
                <a:rPr lang="en-US" sz="2000" i="1" baseline="-30000">
                  <a:latin typeface="Cambria" pitchFamily="18" charset="0"/>
                  <a:cs typeface="Times New Roman" pitchFamily="18" charset="0"/>
                </a:rPr>
                <a:t>A</a:t>
              </a:r>
              <a:r>
                <a:rPr lang="en-US" sz="2000">
                  <a:latin typeface="Cambria Math" pitchFamily="18" charset="0"/>
                  <a:cs typeface="Times New Roman" pitchFamily="18" charset="0"/>
                </a:rPr>
                <a:t>)||</a:t>
              </a:r>
              <a:r>
                <a:rPr lang="en-US" sz="2000" i="1">
                  <a:latin typeface="Cambria" pitchFamily="18" charset="0"/>
                  <a:cs typeface="Times New Roman" pitchFamily="18" charset="0"/>
                </a:rPr>
                <a:t>E</a:t>
              </a:r>
              <a:r>
                <a:rPr lang="en-US" sz="2000">
                  <a:latin typeface="Cambria Math" pitchFamily="18" charset="0"/>
                  <a:cs typeface="Times New Roman" pitchFamily="18" charset="0"/>
                </a:rPr>
                <a:t>(</a:t>
              </a:r>
              <a:r>
                <a:rPr lang="en-US" sz="2000" i="1">
                  <a:latin typeface="Cambria" pitchFamily="18" charset="0"/>
                  <a:cs typeface="Times New Roman" pitchFamily="18" charset="0"/>
                </a:rPr>
                <a:t>K</a:t>
              </a:r>
              <a:r>
                <a:rPr lang="en-US" sz="2000" i="1" baseline="-30000">
                  <a:latin typeface="Cambria" pitchFamily="18" charset="0"/>
                  <a:cs typeface="Times New Roman" pitchFamily="18" charset="0"/>
                </a:rPr>
                <a:t>AB</a:t>
              </a:r>
              <a:r>
                <a:rPr lang="en-US" sz="2000" i="1">
                  <a:latin typeface="Cambria" pitchFamily="18" charset="0"/>
                  <a:cs typeface="Times New Roman" pitchFamily="18" charset="0"/>
                </a:rPr>
                <a:t>, K</a:t>
              </a:r>
              <a:r>
                <a:rPr lang="en-US" sz="2000" i="1" baseline="-30000">
                  <a:latin typeface="Cambria" pitchFamily="18" charset="0"/>
                  <a:cs typeface="Times New Roman" pitchFamily="18" charset="0"/>
                </a:rPr>
                <a:t>B</a:t>
              </a:r>
              <a:r>
                <a:rPr lang="en-US" sz="2000">
                  <a:latin typeface="Cambria Math" pitchFamily="18" charset="0"/>
                  <a:cs typeface="Times New Roman" pitchFamily="18" charset="0"/>
                </a:rPr>
                <a:t>)</a:t>
              </a:r>
              <a:endParaRPr lang="en-US" sz="2000"/>
            </a:p>
          </p:txBody>
        </p:sp>
      </p:grpSp>
      <p:sp>
        <p:nvSpPr>
          <p:cNvPr id="40968" name="Rectangle 3"/>
          <p:cNvSpPr txBox="1">
            <a:spLocks noChangeArrowheads="1"/>
          </p:cNvSpPr>
          <p:nvPr/>
        </p:nvSpPr>
        <p:spPr bwMode="auto">
          <a:xfrm>
            <a:off x="609600" y="54102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  <a:buFont typeface="Arial" charset="0"/>
              <a:buChar char="•"/>
            </a:pPr>
            <a:r>
              <a:rPr lang="en-US" sz="2400">
                <a:latin typeface="Tahoma" pitchFamily="34" charset="0"/>
                <a:cs typeface="Arial-Rounded" pitchFamily="34" charset="0"/>
                <a:sym typeface="Wingdings" pitchFamily="2" charset="2"/>
              </a:rPr>
              <a:t>Khóa phiên </a:t>
            </a:r>
            <a:r>
              <a:rPr lang="en-US" sz="2400" i="1">
                <a:latin typeface="Cambria" pitchFamily="18" charset="0"/>
                <a:cs typeface="Arial-Rounded" pitchFamily="34" charset="0"/>
                <a:sym typeface="Wingdings" pitchFamily="2" charset="2"/>
              </a:rPr>
              <a:t>K</a:t>
            </a:r>
            <a:r>
              <a:rPr lang="en-US" sz="2400" baseline="-25000">
                <a:latin typeface="Cambria" pitchFamily="18" charset="0"/>
                <a:cs typeface="Arial-Rounded" pitchFamily="34" charset="0"/>
                <a:sym typeface="Wingdings" pitchFamily="2" charset="2"/>
              </a:rPr>
              <a:t>AB</a:t>
            </a:r>
            <a:r>
              <a:rPr lang="en-US" sz="2400">
                <a:latin typeface="Tahoma" pitchFamily="34" charset="0"/>
                <a:cs typeface="Arial-Rounded" pitchFamily="34" charset="0"/>
                <a:sym typeface="Wingdings" pitchFamily="2" charset="2"/>
              </a:rPr>
              <a:t> chỉ có A, B và KDC biết.</a:t>
            </a:r>
          </a:p>
          <a:p>
            <a:pPr eaLnBrk="1" hangingPunct="1">
              <a:lnSpc>
                <a:spcPct val="110000"/>
              </a:lnSpc>
              <a:buFont typeface="Arial" charset="0"/>
              <a:buChar char="•"/>
            </a:pPr>
            <a:r>
              <a:rPr lang="en-US" sz="2400" i="1">
                <a:latin typeface="Cambria" pitchFamily="18" charset="0"/>
                <a:cs typeface="Arial-Rounded" pitchFamily="34" charset="0"/>
                <a:sym typeface="Wingdings" pitchFamily="2" charset="2"/>
              </a:rPr>
              <a:t>K</a:t>
            </a:r>
            <a:r>
              <a:rPr lang="en-US" sz="2400" baseline="-25000">
                <a:latin typeface="Cambria" pitchFamily="18" charset="0"/>
                <a:cs typeface="Arial-Rounded" pitchFamily="34" charset="0"/>
                <a:sym typeface="Wingdings" pitchFamily="2" charset="2"/>
              </a:rPr>
              <a:t>AB</a:t>
            </a:r>
            <a:r>
              <a:rPr lang="en-US" sz="2400">
                <a:latin typeface="Tahoma" pitchFamily="34" charset="0"/>
                <a:cs typeface="Arial-Rounded" pitchFamily="34" charset="0"/>
                <a:sym typeface="Wingdings" pitchFamily="2" charset="2"/>
              </a:rPr>
              <a:t> chỉ được dùng trong 1 phiên truyền dữ liệu, kết thúc phiên </a:t>
            </a:r>
            <a:r>
              <a:rPr lang="en-US" sz="2400" i="1">
                <a:latin typeface="Cambria" pitchFamily="18" charset="0"/>
                <a:cs typeface="Arial-Rounded" pitchFamily="34" charset="0"/>
                <a:sym typeface="Wingdings" pitchFamily="2" charset="2"/>
              </a:rPr>
              <a:t>K</a:t>
            </a:r>
            <a:r>
              <a:rPr lang="en-US" sz="2400" baseline="-25000">
                <a:latin typeface="Cambria" pitchFamily="18" charset="0"/>
                <a:cs typeface="Arial-Rounded" pitchFamily="34" charset="0"/>
                <a:sym typeface="Wingdings" pitchFamily="2" charset="2"/>
              </a:rPr>
              <a:t>AB</a:t>
            </a:r>
            <a:r>
              <a:rPr lang="en-US" sz="2400">
                <a:latin typeface="Tahoma" pitchFamily="34" charset="0"/>
                <a:cs typeface="Arial-Rounded" pitchFamily="34" charset="0"/>
                <a:sym typeface="Wingdings" pitchFamily="2" charset="2"/>
              </a:rPr>
              <a:t> được hủy bỏ.</a:t>
            </a:r>
          </a:p>
          <a:p>
            <a:pPr eaLnBrk="1" hangingPunct="1">
              <a:lnSpc>
                <a:spcPct val="110000"/>
              </a:lnSpc>
              <a:buFont typeface="Arial" charset="0"/>
              <a:buChar char="•"/>
            </a:pPr>
            <a:endParaRPr lang="en-US" sz="2400" baseline="-25000">
              <a:latin typeface="Tahoma" pitchFamily="34" charset="0"/>
              <a:cs typeface="Arial-Round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40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I. Giới Thiệu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1425"/>
            <a:ext cx="8229600" cy="4854575"/>
          </a:xfrm>
        </p:spPr>
        <p:txBody>
          <a:bodyPr/>
          <a:lstStyle/>
          <a:p>
            <a:r>
              <a:rPr lang="en-US" smtClean="0"/>
              <a:t>Ví dụ:</a:t>
            </a:r>
            <a:endParaRPr lang="vi-VN" smtClean="0"/>
          </a:p>
          <a:p>
            <a:pPr marL="457200" lvl="1" indent="0">
              <a:buNone/>
            </a:pPr>
            <a:r>
              <a:rPr lang="vi-VN" smtClean="0"/>
              <a:t>Bản </a:t>
            </a:r>
            <a:r>
              <a:rPr lang="vi-VN"/>
              <a:t>tin: 	  </a:t>
            </a:r>
            <a:r>
              <a:rPr lang="en-US" smtClean="0"/>
              <a:t>withdraw</a:t>
            </a:r>
            <a:endParaRPr lang="vi-VN"/>
          </a:p>
          <a:p>
            <a:pPr marL="457200" lvl="1" indent="0">
              <a:buNone/>
            </a:pPr>
            <a:r>
              <a:rPr lang="vi-VN" smtClean="0"/>
              <a:t>Mã </a:t>
            </a:r>
            <a:r>
              <a:rPr lang="vi-VN"/>
              <a:t>ASCII:  </a:t>
            </a:r>
            <a:r>
              <a:rPr lang="en-US" smtClean="0"/>
              <a:t>119</a:t>
            </a:r>
            <a:r>
              <a:rPr lang="vi-VN" smtClean="0"/>
              <a:t> 1</a:t>
            </a:r>
            <a:r>
              <a:rPr lang="en-US" smtClean="0"/>
              <a:t>05</a:t>
            </a:r>
            <a:r>
              <a:rPr lang="vi-VN" smtClean="0"/>
              <a:t> </a:t>
            </a:r>
            <a:r>
              <a:rPr lang="vi-VN"/>
              <a:t>116 </a:t>
            </a:r>
            <a:r>
              <a:rPr lang="en-US" smtClean="0"/>
              <a:t>104</a:t>
            </a:r>
            <a:r>
              <a:rPr lang="vi-VN" smtClean="0"/>
              <a:t> </a:t>
            </a:r>
            <a:r>
              <a:rPr lang="en-US" smtClean="0"/>
              <a:t>100</a:t>
            </a:r>
            <a:r>
              <a:rPr lang="vi-VN" smtClean="0"/>
              <a:t> 1</a:t>
            </a:r>
            <a:r>
              <a:rPr lang="en-US" smtClean="0"/>
              <a:t>14 97 119</a:t>
            </a:r>
            <a:endParaRPr lang="vi-VN"/>
          </a:p>
          <a:p>
            <a:pPr marL="457200" lvl="1" indent="0">
              <a:buNone/>
            </a:pPr>
            <a:r>
              <a:rPr lang="vi-VN" smtClean="0"/>
              <a:t>Nhị </a:t>
            </a:r>
            <a:r>
              <a:rPr lang="vi-VN"/>
              <a:t>phân:   </a:t>
            </a:r>
            <a:r>
              <a:rPr lang="vi-VN" smtClean="0"/>
              <a:t>011</a:t>
            </a:r>
            <a:r>
              <a:rPr lang="en-US" smtClean="0"/>
              <a:t>1</a:t>
            </a:r>
            <a:r>
              <a:rPr lang="vi-VN" smtClean="0"/>
              <a:t>0</a:t>
            </a:r>
            <a:r>
              <a:rPr lang="en-US" smtClean="0"/>
              <a:t>11</a:t>
            </a:r>
            <a:r>
              <a:rPr lang="vi-VN" smtClean="0"/>
              <a:t>1 0110</a:t>
            </a:r>
            <a:r>
              <a:rPr lang="en-US" smtClean="0"/>
              <a:t>1</a:t>
            </a:r>
            <a:r>
              <a:rPr lang="vi-VN" smtClean="0"/>
              <a:t>00</a:t>
            </a:r>
            <a:r>
              <a:rPr lang="en-US" smtClean="0"/>
              <a:t>1</a:t>
            </a:r>
            <a:r>
              <a:rPr lang="vi-VN" smtClean="0"/>
              <a:t> </a:t>
            </a:r>
            <a:r>
              <a:rPr lang="vi-VN"/>
              <a:t>01110100 </a:t>
            </a:r>
            <a:r>
              <a:rPr lang="en-US" smtClean="0"/>
              <a:t>		     </a:t>
            </a:r>
            <a:r>
              <a:rPr lang="vi-VN" smtClean="0"/>
              <a:t>0110</a:t>
            </a:r>
            <a:r>
              <a:rPr lang="en-US" smtClean="0"/>
              <a:t>1</a:t>
            </a:r>
            <a:r>
              <a:rPr lang="vi-VN" smtClean="0"/>
              <a:t>000 01100</a:t>
            </a:r>
            <a:r>
              <a:rPr lang="en-US" smtClean="0"/>
              <a:t>1</a:t>
            </a:r>
            <a:r>
              <a:rPr lang="vi-VN" smtClean="0"/>
              <a:t>0</a:t>
            </a:r>
            <a:r>
              <a:rPr lang="en-US" smtClean="0"/>
              <a:t>0</a:t>
            </a:r>
            <a:r>
              <a:rPr lang="vi-VN" smtClean="0"/>
              <a:t> 011</a:t>
            </a:r>
            <a:r>
              <a:rPr lang="en-US" smtClean="0"/>
              <a:t>10</a:t>
            </a:r>
            <a:r>
              <a:rPr lang="vi-VN" smtClean="0"/>
              <a:t>010</a:t>
            </a:r>
            <a:r>
              <a:rPr lang="en-US"/>
              <a:t>	</a:t>
            </a:r>
            <a:r>
              <a:rPr lang="en-US" smtClean="0"/>
              <a:t>	              </a:t>
            </a:r>
            <a:r>
              <a:rPr lang="vi-VN" smtClean="0"/>
              <a:t>0110000</a:t>
            </a:r>
            <a:r>
              <a:rPr lang="en-US" smtClean="0"/>
              <a:t>1</a:t>
            </a:r>
            <a:r>
              <a:rPr lang="vi-VN" smtClean="0"/>
              <a:t> </a:t>
            </a:r>
            <a:r>
              <a:rPr lang="vi-VN"/>
              <a:t>0110</a:t>
            </a:r>
            <a:r>
              <a:rPr lang="en-US"/>
              <a:t>1</a:t>
            </a:r>
            <a:r>
              <a:rPr lang="vi-VN"/>
              <a:t>000 01100</a:t>
            </a:r>
            <a:r>
              <a:rPr lang="en-US"/>
              <a:t>1</a:t>
            </a:r>
            <a:r>
              <a:rPr lang="vi-VN"/>
              <a:t>0</a:t>
            </a:r>
            <a:r>
              <a:rPr lang="en-US" smtClean="0"/>
              <a:t>0</a:t>
            </a:r>
            <a:r>
              <a:rPr lang="vi-VN" smtClean="0"/>
              <a:t> </a:t>
            </a:r>
            <a:endParaRPr lang="vi-VN"/>
          </a:p>
          <a:p>
            <a:r>
              <a:rPr lang="vi-VN"/>
              <a:t>Mã hóa hiện đại:</a:t>
            </a:r>
          </a:p>
          <a:p>
            <a:pPr lvl="1"/>
            <a:r>
              <a:rPr lang="vi-VN"/>
              <a:t>Mã hóa dãy bít.</a:t>
            </a:r>
          </a:p>
          <a:p>
            <a:pPr lvl="1"/>
            <a:r>
              <a:rPr lang="vi-VN"/>
              <a:t>Chống phá mã known-plaintext và chosen-plaintext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Nha Trang University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6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ujiyama" pitchFamily="18" charset="0"/>
                <a:cs typeface="Fujiyama" pitchFamily="18" charset="0"/>
              </a:rPr>
              <a:t>Q &amp; 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Nha Trang University</a:t>
            </a:r>
            <a:endParaRPr lang="en-US"/>
          </a:p>
        </p:txBody>
      </p: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3291579" y="2099935"/>
            <a:ext cx="2667000" cy="3352800"/>
            <a:chOff x="2208" y="768"/>
            <a:chExt cx="1170" cy="2517"/>
          </a:xfrm>
        </p:grpSpPr>
        <p:sp>
          <p:nvSpPr>
            <p:cNvPr id="16" name="AutoShape 5"/>
            <p:cNvSpPr>
              <a:spLocks noChangeAspect="1" noChangeArrowheads="1" noTextEdit="1"/>
            </p:cNvSpPr>
            <p:nvPr/>
          </p:nvSpPr>
          <p:spPr bwMode="auto">
            <a:xfrm>
              <a:off x="2208" y="768"/>
              <a:ext cx="1170" cy="2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2582" y="1093"/>
              <a:ext cx="457" cy="507"/>
            </a:xfrm>
            <a:custGeom>
              <a:avLst/>
              <a:gdLst>
                <a:gd name="T0" fmla="*/ 238 w 457"/>
                <a:gd name="T1" fmla="*/ 117 h 507"/>
                <a:gd name="T2" fmla="*/ 198 w 457"/>
                <a:gd name="T3" fmla="*/ 65 h 507"/>
                <a:gd name="T4" fmla="*/ 142 w 457"/>
                <a:gd name="T5" fmla="*/ 26 h 507"/>
                <a:gd name="T6" fmla="*/ 92 w 457"/>
                <a:gd name="T7" fmla="*/ 0 h 507"/>
                <a:gd name="T8" fmla="*/ 52 w 457"/>
                <a:gd name="T9" fmla="*/ 7 h 507"/>
                <a:gd name="T10" fmla="*/ 23 w 457"/>
                <a:gd name="T11" fmla="*/ 36 h 507"/>
                <a:gd name="T12" fmla="*/ 0 w 457"/>
                <a:gd name="T13" fmla="*/ 124 h 507"/>
                <a:gd name="T14" fmla="*/ 9 w 457"/>
                <a:gd name="T15" fmla="*/ 225 h 507"/>
                <a:gd name="T16" fmla="*/ 33 w 457"/>
                <a:gd name="T17" fmla="*/ 322 h 507"/>
                <a:gd name="T18" fmla="*/ 59 w 457"/>
                <a:gd name="T19" fmla="*/ 397 h 507"/>
                <a:gd name="T20" fmla="*/ 109 w 457"/>
                <a:gd name="T21" fmla="*/ 475 h 507"/>
                <a:gd name="T22" fmla="*/ 152 w 457"/>
                <a:gd name="T23" fmla="*/ 507 h 507"/>
                <a:gd name="T24" fmla="*/ 211 w 457"/>
                <a:gd name="T25" fmla="*/ 507 h 507"/>
                <a:gd name="T26" fmla="*/ 271 w 457"/>
                <a:gd name="T27" fmla="*/ 485 h 507"/>
                <a:gd name="T28" fmla="*/ 301 w 457"/>
                <a:gd name="T29" fmla="*/ 429 h 507"/>
                <a:gd name="T30" fmla="*/ 317 w 457"/>
                <a:gd name="T31" fmla="*/ 358 h 507"/>
                <a:gd name="T32" fmla="*/ 311 w 457"/>
                <a:gd name="T33" fmla="*/ 270 h 507"/>
                <a:gd name="T34" fmla="*/ 450 w 457"/>
                <a:gd name="T35" fmla="*/ 280 h 507"/>
                <a:gd name="T36" fmla="*/ 457 w 457"/>
                <a:gd name="T37" fmla="*/ 241 h 507"/>
                <a:gd name="T38" fmla="*/ 298 w 457"/>
                <a:gd name="T39" fmla="*/ 225 h 507"/>
                <a:gd name="T40" fmla="*/ 258 w 457"/>
                <a:gd name="T41" fmla="*/ 134 h 507"/>
                <a:gd name="T42" fmla="*/ 238 w 457"/>
                <a:gd name="T43" fmla="*/ 117 h 50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7"/>
                <a:gd name="T67" fmla="*/ 0 h 507"/>
                <a:gd name="T68" fmla="*/ 457 w 457"/>
                <a:gd name="T69" fmla="*/ 507 h 50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7" h="507">
                  <a:moveTo>
                    <a:pt x="238" y="117"/>
                  </a:moveTo>
                  <a:lnTo>
                    <a:pt x="198" y="65"/>
                  </a:lnTo>
                  <a:lnTo>
                    <a:pt x="142" y="26"/>
                  </a:lnTo>
                  <a:lnTo>
                    <a:pt x="92" y="0"/>
                  </a:lnTo>
                  <a:lnTo>
                    <a:pt x="52" y="7"/>
                  </a:lnTo>
                  <a:lnTo>
                    <a:pt x="23" y="36"/>
                  </a:lnTo>
                  <a:lnTo>
                    <a:pt x="0" y="124"/>
                  </a:lnTo>
                  <a:lnTo>
                    <a:pt x="9" y="225"/>
                  </a:lnTo>
                  <a:lnTo>
                    <a:pt x="33" y="322"/>
                  </a:lnTo>
                  <a:lnTo>
                    <a:pt x="59" y="397"/>
                  </a:lnTo>
                  <a:lnTo>
                    <a:pt x="109" y="475"/>
                  </a:lnTo>
                  <a:lnTo>
                    <a:pt x="152" y="507"/>
                  </a:lnTo>
                  <a:lnTo>
                    <a:pt x="211" y="507"/>
                  </a:lnTo>
                  <a:lnTo>
                    <a:pt x="271" y="485"/>
                  </a:lnTo>
                  <a:lnTo>
                    <a:pt x="301" y="429"/>
                  </a:lnTo>
                  <a:lnTo>
                    <a:pt x="317" y="358"/>
                  </a:lnTo>
                  <a:lnTo>
                    <a:pt x="311" y="270"/>
                  </a:lnTo>
                  <a:lnTo>
                    <a:pt x="450" y="280"/>
                  </a:lnTo>
                  <a:lnTo>
                    <a:pt x="457" y="241"/>
                  </a:lnTo>
                  <a:lnTo>
                    <a:pt x="298" y="225"/>
                  </a:lnTo>
                  <a:lnTo>
                    <a:pt x="258" y="134"/>
                  </a:lnTo>
                  <a:lnTo>
                    <a:pt x="238" y="117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2210" y="963"/>
              <a:ext cx="526" cy="813"/>
            </a:xfrm>
            <a:custGeom>
              <a:avLst/>
              <a:gdLst>
                <a:gd name="T0" fmla="*/ 307 w 526"/>
                <a:gd name="T1" fmla="*/ 19 h 813"/>
                <a:gd name="T2" fmla="*/ 373 w 526"/>
                <a:gd name="T3" fmla="*/ 0 h 813"/>
                <a:gd name="T4" fmla="*/ 426 w 526"/>
                <a:gd name="T5" fmla="*/ 3 h 813"/>
                <a:gd name="T6" fmla="*/ 466 w 526"/>
                <a:gd name="T7" fmla="*/ 32 h 813"/>
                <a:gd name="T8" fmla="*/ 493 w 526"/>
                <a:gd name="T9" fmla="*/ 78 h 813"/>
                <a:gd name="T10" fmla="*/ 483 w 526"/>
                <a:gd name="T11" fmla="*/ 126 h 813"/>
                <a:gd name="T12" fmla="*/ 446 w 526"/>
                <a:gd name="T13" fmla="*/ 126 h 813"/>
                <a:gd name="T14" fmla="*/ 456 w 526"/>
                <a:gd name="T15" fmla="*/ 87 h 813"/>
                <a:gd name="T16" fmla="*/ 426 w 526"/>
                <a:gd name="T17" fmla="*/ 52 h 813"/>
                <a:gd name="T18" fmla="*/ 397 w 526"/>
                <a:gd name="T19" fmla="*/ 39 h 813"/>
                <a:gd name="T20" fmla="*/ 347 w 526"/>
                <a:gd name="T21" fmla="*/ 52 h 813"/>
                <a:gd name="T22" fmla="*/ 367 w 526"/>
                <a:gd name="T23" fmla="*/ 91 h 813"/>
                <a:gd name="T24" fmla="*/ 373 w 526"/>
                <a:gd name="T25" fmla="*/ 126 h 813"/>
                <a:gd name="T26" fmla="*/ 367 w 526"/>
                <a:gd name="T27" fmla="*/ 156 h 813"/>
                <a:gd name="T28" fmla="*/ 317 w 526"/>
                <a:gd name="T29" fmla="*/ 169 h 813"/>
                <a:gd name="T30" fmla="*/ 264 w 526"/>
                <a:gd name="T31" fmla="*/ 159 h 813"/>
                <a:gd name="T32" fmla="*/ 254 w 526"/>
                <a:gd name="T33" fmla="*/ 136 h 813"/>
                <a:gd name="T34" fmla="*/ 198 w 526"/>
                <a:gd name="T35" fmla="*/ 198 h 813"/>
                <a:gd name="T36" fmla="*/ 165 w 526"/>
                <a:gd name="T37" fmla="*/ 266 h 813"/>
                <a:gd name="T38" fmla="*/ 119 w 526"/>
                <a:gd name="T39" fmla="*/ 354 h 813"/>
                <a:gd name="T40" fmla="*/ 89 w 526"/>
                <a:gd name="T41" fmla="*/ 432 h 813"/>
                <a:gd name="T42" fmla="*/ 76 w 526"/>
                <a:gd name="T43" fmla="*/ 507 h 813"/>
                <a:gd name="T44" fmla="*/ 86 w 526"/>
                <a:gd name="T45" fmla="*/ 546 h 813"/>
                <a:gd name="T46" fmla="*/ 139 w 526"/>
                <a:gd name="T47" fmla="*/ 595 h 813"/>
                <a:gd name="T48" fmla="*/ 248 w 526"/>
                <a:gd name="T49" fmla="*/ 637 h 813"/>
                <a:gd name="T50" fmla="*/ 307 w 526"/>
                <a:gd name="T51" fmla="*/ 656 h 813"/>
                <a:gd name="T52" fmla="*/ 367 w 526"/>
                <a:gd name="T53" fmla="*/ 666 h 813"/>
                <a:gd name="T54" fmla="*/ 456 w 526"/>
                <a:gd name="T55" fmla="*/ 702 h 813"/>
                <a:gd name="T56" fmla="*/ 522 w 526"/>
                <a:gd name="T57" fmla="*/ 725 h 813"/>
                <a:gd name="T58" fmla="*/ 526 w 526"/>
                <a:gd name="T59" fmla="*/ 770 h 813"/>
                <a:gd name="T60" fmla="*/ 493 w 526"/>
                <a:gd name="T61" fmla="*/ 803 h 813"/>
                <a:gd name="T62" fmla="*/ 453 w 526"/>
                <a:gd name="T63" fmla="*/ 813 h 813"/>
                <a:gd name="T64" fmla="*/ 393 w 526"/>
                <a:gd name="T65" fmla="*/ 783 h 813"/>
                <a:gd name="T66" fmla="*/ 254 w 526"/>
                <a:gd name="T67" fmla="*/ 712 h 813"/>
                <a:gd name="T68" fmla="*/ 139 w 526"/>
                <a:gd name="T69" fmla="*/ 663 h 813"/>
                <a:gd name="T70" fmla="*/ 59 w 526"/>
                <a:gd name="T71" fmla="*/ 608 h 813"/>
                <a:gd name="T72" fmla="*/ 6 w 526"/>
                <a:gd name="T73" fmla="*/ 559 h 813"/>
                <a:gd name="T74" fmla="*/ 0 w 526"/>
                <a:gd name="T75" fmla="*/ 500 h 813"/>
                <a:gd name="T76" fmla="*/ 29 w 526"/>
                <a:gd name="T77" fmla="*/ 422 h 813"/>
                <a:gd name="T78" fmla="*/ 89 w 526"/>
                <a:gd name="T79" fmla="*/ 305 h 813"/>
                <a:gd name="T80" fmla="*/ 145 w 526"/>
                <a:gd name="T81" fmla="*/ 208 h 813"/>
                <a:gd name="T82" fmla="*/ 215 w 526"/>
                <a:gd name="T83" fmla="*/ 107 h 813"/>
                <a:gd name="T84" fmla="*/ 268 w 526"/>
                <a:gd name="T85" fmla="*/ 48 h 813"/>
                <a:gd name="T86" fmla="*/ 334 w 526"/>
                <a:gd name="T87" fmla="*/ 19 h 813"/>
                <a:gd name="T88" fmla="*/ 307 w 526"/>
                <a:gd name="T89" fmla="*/ 19 h 81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26"/>
                <a:gd name="T136" fmla="*/ 0 h 813"/>
                <a:gd name="T137" fmla="*/ 526 w 526"/>
                <a:gd name="T138" fmla="*/ 813 h 81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26" h="813">
                  <a:moveTo>
                    <a:pt x="307" y="19"/>
                  </a:moveTo>
                  <a:lnTo>
                    <a:pt x="373" y="0"/>
                  </a:lnTo>
                  <a:lnTo>
                    <a:pt x="426" y="3"/>
                  </a:lnTo>
                  <a:lnTo>
                    <a:pt x="466" y="32"/>
                  </a:lnTo>
                  <a:lnTo>
                    <a:pt x="493" y="78"/>
                  </a:lnTo>
                  <a:lnTo>
                    <a:pt x="483" y="126"/>
                  </a:lnTo>
                  <a:lnTo>
                    <a:pt x="446" y="126"/>
                  </a:lnTo>
                  <a:lnTo>
                    <a:pt x="456" y="87"/>
                  </a:lnTo>
                  <a:lnTo>
                    <a:pt x="426" y="52"/>
                  </a:lnTo>
                  <a:lnTo>
                    <a:pt x="397" y="39"/>
                  </a:lnTo>
                  <a:lnTo>
                    <a:pt x="347" y="52"/>
                  </a:lnTo>
                  <a:lnTo>
                    <a:pt x="367" y="91"/>
                  </a:lnTo>
                  <a:lnTo>
                    <a:pt x="373" y="126"/>
                  </a:lnTo>
                  <a:lnTo>
                    <a:pt x="367" y="156"/>
                  </a:lnTo>
                  <a:lnTo>
                    <a:pt x="317" y="169"/>
                  </a:lnTo>
                  <a:lnTo>
                    <a:pt x="264" y="159"/>
                  </a:lnTo>
                  <a:lnTo>
                    <a:pt x="254" y="136"/>
                  </a:lnTo>
                  <a:lnTo>
                    <a:pt x="198" y="198"/>
                  </a:lnTo>
                  <a:lnTo>
                    <a:pt x="165" y="266"/>
                  </a:lnTo>
                  <a:lnTo>
                    <a:pt x="119" y="354"/>
                  </a:lnTo>
                  <a:lnTo>
                    <a:pt x="89" y="432"/>
                  </a:lnTo>
                  <a:lnTo>
                    <a:pt x="76" y="507"/>
                  </a:lnTo>
                  <a:lnTo>
                    <a:pt x="86" y="546"/>
                  </a:lnTo>
                  <a:lnTo>
                    <a:pt x="139" y="595"/>
                  </a:lnTo>
                  <a:lnTo>
                    <a:pt x="248" y="637"/>
                  </a:lnTo>
                  <a:lnTo>
                    <a:pt x="307" y="656"/>
                  </a:lnTo>
                  <a:lnTo>
                    <a:pt x="367" y="666"/>
                  </a:lnTo>
                  <a:lnTo>
                    <a:pt x="456" y="702"/>
                  </a:lnTo>
                  <a:lnTo>
                    <a:pt x="522" y="725"/>
                  </a:lnTo>
                  <a:lnTo>
                    <a:pt x="526" y="770"/>
                  </a:lnTo>
                  <a:lnTo>
                    <a:pt x="493" y="803"/>
                  </a:lnTo>
                  <a:lnTo>
                    <a:pt x="453" y="813"/>
                  </a:lnTo>
                  <a:lnTo>
                    <a:pt x="393" y="783"/>
                  </a:lnTo>
                  <a:lnTo>
                    <a:pt x="254" y="712"/>
                  </a:lnTo>
                  <a:lnTo>
                    <a:pt x="139" y="663"/>
                  </a:lnTo>
                  <a:lnTo>
                    <a:pt x="59" y="608"/>
                  </a:lnTo>
                  <a:lnTo>
                    <a:pt x="6" y="559"/>
                  </a:lnTo>
                  <a:lnTo>
                    <a:pt x="0" y="500"/>
                  </a:lnTo>
                  <a:lnTo>
                    <a:pt x="29" y="422"/>
                  </a:lnTo>
                  <a:lnTo>
                    <a:pt x="89" y="305"/>
                  </a:lnTo>
                  <a:lnTo>
                    <a:pt x="145" y="208"/>
                  </a:lnTo>
                  <a:lnTo>
                    <a:pt x="215" y="107"/>
                  </a:lnTo>
                  <a:lnTo>
                    <a:pt x="268" y="48"/>
                  </a:lnTo>
                  <a:lnTo>
                    <a:pt x="334" y="19"/>
                  </a:lnTo>
                  <a:lnTo>
                    <a:pt x="307" y="1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2706" y="1637"/>
              <a:ext cx="275" cy="763"/>
            </a:xfrm>
            <a:custGeom>
              <a:avLst/>
              <a:gdLst>
                <a:gd name="T0" fmla="*/ 17 w 275"/>
                <a:gd name="T1" fmla="*/ 59 h 763"/>
                <a:gd name="T2" fmla="*/ 27 w 275"/>
                <a:gd name="T3" fmla="*/ 20 h 763"/>
                <a:gd name="T4" fmla="*/ 70 w 275"/>
                <a:gd name="T5" fmla="*/ 0 h 763"/>
                <a:gd name="T6" fmla="*/ 109 w 275"/>
                <a:gd name="T7" fmla="*/ 0 h 763"/>
                <a:gd name="T8" fmla="*/ 159 w 275"/>
                <a:gd name="T9" fmla="*/ 29 h 763"/>
                <a:gd name="T10" fmla="*/ 206 w 275"/>
                <a:gd name="T11" fmla="*/ 98 h 763"/>
                <a:gd name="T12" fmla="*/ 239 w 275"/>
                <a:gd name="T13" fmla="*/ 169 h 763"/>
                <a:gd name="T14" fmla="*/ 255 w 275"/>
                <a:gd name="T15" fmla="*/ 266 h 763"/>
                <a:gd name="T16" fmla="*/ 269 w 275"/>
                <a:gd name="T17" fmla="*/ 380 h 763"/>
                <a:gd name="T18" fmla="*/ 275 w 275"/>
                <a:gd name="T19" fmla="*/ 490 h 763"/>
                <a:gd name="T20" fmla="*/ 275 w 275"/>
                <a:gd name="T21" fmla="*/ 633 h 763"/>
                <a:gd name="T22" fmla="*/ 255 w 275"/>
                <a:gd name="T23" fmla="*/ 721 h 763"/>
                <a:gd name="T24" fmla="*/ 219 w 275"/>
                <a:gd name="T25" fmla="*/ 753 h 763"/>
                <a:gd name="T26" fmla="*/ 156 w 275"/>
                <a:gd name="T27" fmla="*/ 763 h 763"/>
                <a:gd name="T28" fmla="*/ 90 w 275"/>
                <a:gd name="T29" fmla="*/ 760 h 763"/>
                <a:gd name="T30" fmla="*/ 56 w 275"/>
                <a:gd name="T31" fmla="*/ 721 h 763"/>
                <a:gd name="T32" fmla="*/ 37 w 275"/>
                <a:gd name="T33" fmla="*/ 653 h 763"/>
                <a:gd name="T34" fmla="*/ 20 w 275"/>
                <a:gd name="T35" fmla="*/ 585 h 763"/>
                <a:gd name="T36" fmla="*/ 7 w 275"/>
                <a:gd name="T37" fmla="*/ 461 h 763"/>
                <a:gd name="T38" fmla="*/ 0 w 275"/>
                <a:gd name="T39" fmla="*/ 322 h 763"/>
                <a:gd name="T40" fmla="*/ 0 w 275"/>
                <a:gd name="T41" fmla="*/ 159 h 763"/>
                <a:gd name="T42" fmla="*/ 17 w 275"/>
                <a:gd name="T43" fmla="*/ 88 h 763"/>
                <a:gd name="T44" fmla="*/ 17 w 275"/>
                <a:gd name="T45" fmla="*/ 59 h 76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75"/>
                <a:gd name="T70" fmla="*/ 0 h 763"/>
                <a:gd name="T71" fmla="*/ 275 w 275"/>
                <a:gd name="T72" fmla="*/ 763 h 76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75" h="763">
                  <a:moveTo>
                    <a:pt x="17" y="59"/>
                  </a:moveTo>
                  <a:lnTo>
                    <a:pt x="27" y="20"/>
                  </a:lnTo>
                  <a:lnTo>
                    <a:pt x="70" y="0"/>
                  </a:lnTo>
                  <a:lnTo>
                    <a:pt x="109" y="0"/>
                  </a:lnTo>
                  <a:lnTo>
                    <a:pt x="159" y="29"/>
                  </a:lnTo>
                  <a:lnTo>
                    <a:pt x="206" y="98"/>
                  </a:lnTo>
                  <a:lnTo>
                    <a:pt x="239" y="169"/>
                  </a:lnTo>
                  <a:lnTo>
                    <a:pt x="255" y="266"/>
                  </a:lnTo>
                  <a:lnTo>
                    <a:pt x="269" y="380"/>
                  </a:lnTo>
                  <a:lnTo>
                    <a:pt x="275" y="490"/>
                  </a:lnTo>
                  <a:lnTo>
                    <a:pt x="275" y="633"/>
                  </a:lnTo>
                  <a:lnTo>
                    <a:pt x="255" y="721"/>
                  </a:lnTo>
                  <a:lnTo>
                    <a:pt x="219" y="753"/>
                  </a:lnTo>
                  <a:lnTo>
                    <a:pt x="156" y="763"/>
                  </a:lnTo>
                  <a:lnTo>
                    <a:pt x="90" y="760"/>
                  </a:lnTo>
                  <a:lnTo>
                    <a:pt x="56" y="721"/>
                  </a:lnTo>
                  <a:lnTo>
                    <a:pt x="37" y="653"/>
                  </a:lnTo>
                  <a:lnTo>
                    <a:pt x="20" y="585"/>
                  </a:lnTo>
                  <a:lnTo>
                    <a:pt x="7" y="461"/>
                  </a:lnTo>
                  <a:lnTo>
                    <a:pt x="0" y="322"/>
                  </a:lnTo>
                  <a:lnTo>
                    <a:pt x="0" y="159"/>
                  </a:lnTo>
                  <a:lnTo>
                    <a:pt x="17" y="88"/>
                  </a:lnTo>
                  <a:lnTo>
                    <a:pt x="17" y="5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2833" y="1658"/>
              <a:ext cx="420" cy="586"/>
            </a:xfrm>
            <a:custGeom>
              <a:avLst/>
              <a:gdLst>
                <a:gd name="T0" fmla="*/ 23 w 420"/>
                <a:gd name="T1" fmla="*/ 0 h 586"/>
                <a:gd name="T2" fmla="*/ 109 w 420"/>
                <a:gd name="T3" fmla="*/ 10 h 586"/>
                <a:gd name="T4" fmla="*/ 198 w 420"/>
                <a:gd name="T5" fmla="*/ 26 h 586"/>
                <a:gd name="T6" fmla="*/ 291 w 420"/>
                <a:gd name="T7" fmla="*/ 78 h 586"/>
                <a:gd name="T8" fmla="*/ 357 w 420"/>
                <a:gd name="T9" fmla="*/ 117 h 586"/>
                <a:gd name="T10" fmla="*/ 400 w 420"/>
                <a:gd name="T11" fmla="*/ 173 h 586"/>
                <a:gd name="T12" fmla="*/ 420 w 420"/>
                <a:gd name="T13" fmla="*/ 205 h 586"/>
                <a:gd name="T14" fmla="*/ 380 w 420"/>
                <a:gd name="T15" fmla="*/ 300 h 586"/>
                <a:gd name="T16" fmla="*/ 317 w 420"/>
                <a:gd name="T17" fmla="*/ 358 h 586"/>
                <a:gd name="T18" fmla="*/ 241 w 420"/>
                <a:gd name="T19" fmla="*/ 400 h 586"/>
                <a:gd name="T20" fmla="*/ 201 w 420"/>
                <a:gd name="T21" fmla="*/ 426 h 586"/>
                <a:gd name="T22" fmla="*/ 132 w 420"/>
                <a:gd name="T23" fmla="*/ 439 h 586"/>
                <a:gd name="T24" fmla="*/ 129 w 420"/>
                <a:gd name="T25" fmla="*/ 465 h 586"/>
                <a:gd name="T26" fmla="*/ 182 w 420"/>
                <a:gd name="T27" fmla="*/ 488 h 586"/>
                <a:gd name="T28" fmla="*/ 258 w 420"/>
                <a:gd name="T29" fmla="*/ 508 h 586"/>
                <a:gd name="T30" fmla="*/ 330 w 420"/>
                <a:gd name="T31" fmla="*/ 547 h 586"/>
                <a:gd name="T32" fmla="*/ 301 w 420"/>
                <a:gd name="T33" fmla="*/ 576 h 586"/>
                <a:gd name="T34" fmla="*/ 271 w 420"/>
                <a:gd name="T35" fmla="*/ 586 h 586"/>
                <a:gd name="T36" fmla="*/ 228 w 420"/>
                <a:gd name="T37" fmla="*/ 543 h 586"/>
                <a:gd name="T38" fmla="*/ 162 w 420"/>
                <a:gd name="T39" fmla="*/ 517 h 586"/>
                <a:gd name="T40" fmla="*/ 109 w 420"/>
                <a:gd name="T41" fmla="*/ 498 h 586"/>
                <a:gd name="T42" fmla="*/ 109 w 420"/>
                <a:gd name="T43" fmla="*/ 459 h 586"/>
                <a:gd name="T44" fmla="*/ 119 w 420"/>
                <a:gd name="T45" fmla="*/ 417 h 586"/>
                <a:gd name="T46" fmla="*/ 152 w 420"/>
                <a:gd name="T47" fmla="*/ 400 h 586"/>
                <a:gd name="T48" fmla="*/ 258 w 420"/>
                <a:gd name="T49" fmla="*/ 358 h 586"/>
                <a:gd name="T50" fmla="*/ 317 w 420"/>
                <a:gd name="T51" fmla="*/ 293 h 586"/>
                <a:gd name="T52" fmla="*/ 360 w 420"/>
                <a:gd name="T53" fmla="*/ 225 h 586"/>
                <a:gd name="T54" fmla="*/ 350 w 420"/>
                <a:gd name="T55" fmla="*/ 192 h 586"/>
                <a:gd name="T56" fmla="*/ 317 w 420"/>
                <a:gd name="T57" fmla="*/ 153 h 586"/>
                <a:gd name="T58" fmla="*/ 238 w 420"/>
                <a:gd name="T59" fmla="*/ 98 h 586"/>
                <a:gd name="T60" fmla="*/ 142 w 420"/>
                <a:gd name="T61" fmla="*/ 78 h 586"/>
                <a:gd name="T62" fmla="*/ 79 w 420"/>
                <a:gd name="T63" fmla="*/ 75 h 586"/>
                <a:gd name="T64" fmla="*/ 23 w 420"/>
                <a:gd name="T65" fmla="*/ 75 h 586"/>
                <a:gd name="T66" fmla="*/ 0 w 420"/>
                <a:gd name="T67" fmla="*/ 39 h 586"/>
                <a:gd name="T68" fmla="*/ 23 w 420"/>
                <a:gd name="T69" fmla="*/ 0 h 5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0"/>
                <a:gd name="T106" fmla="*/ 0 h 586"/>
                <a:gd name="T107" fmla="*/ 420 w 420"/>
                <a:gd name="T108" fmla="*/ 586 h 58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0" h="586">
                  <a:moveTo>
                    <a:pt x="23" y="0"/>
                  </a:moveTo>
                  <a:lnTo>
                    <a:pt x="109" y="10"/>
                  </a:lnTo>
                  <a:lnTo>
                    <a:pt x="198" y="26"/>
                  </a:lnTo>
                  <a:lnTo>
                    <a:pt x="291" y="78"/>
                  </a:lnTo>
                  <a:lnTo>
                    <a:pt x="357" y="117"/>
                  </a:lnTo>
                  <a:lnTo>
                    <a:pt x="400" y="173"/>
                  </a:lnTo>
                  <a:lnTo>
                    <a:pt x="420" y="205"/>
                  </a:lnTo>
                  <a:lnTo>
                    <a:pt x="380" y="300"/>
                  </a:lnTo>
                  <a:lnTo>
                    <a:pt x="317" y="358"/>
                  </a:lnTo>
                  <a:lnTo>
                    <a:pt x="241" y="400"/>
                  </a:lnTo>
                  <a:lnTo>
                    <a:pt x="201" y="426"/>
                  </a:lnTo>
                  <a:lnTo>
                    <a:pt x="132" y="439"/>
                  </a:lnTo>
                  <a:lnTo>
                    <a:pt x="129" y="465"/>
                  </a:lnTo>
                  <a:lnTo>
                    <a:pt x="182" y="488"/>
                  </a:lnTo>
                  <a:lnTo>
                    <a:pt x="258" y="508"/>
                  </a:lnTo>
                  <a:lnTo>
                    <a:pt x="330" y="547"/>
                  </a:lnTo>
                  <a:lnTo>
                    <a:pt x="301" y="576"/>
                  </a:lnTo>
                  <a:lnTo>
                    <a:pt x="271" y="586"/>
                  </a:lnTo>
                  <a:lnTo>
                    <a:pt x="228" y="543"/>
                  </a:lnTo>
                  <a:lnTo>
                    <a:pt x="162" y="517"/>
                  </a:lnTo>
                  <a:lnTo>
                    <a:pt x="109" y="498"/>
                  </a:lnTo>
                  <a:lnTo>
                    <a:pt x="109" y="459"/>
                  </a:lnTo>
                  <a:lnTo>
                    <a:pt x="119" y="417"/>
                  </a:lnTo>
                  <a:lnTo>
                    <a:pt x="152" y="400"/>
                  </a:lnTo>
                  <a:lnTo>
                    <a:pt x="258" y="358"/>
                  </a:lnTo>
                  <a:lnTo>
                    <a:pt x="317" y="293"/>
                  </a:lnTo>
                  <a:lnTo>
                    <a:pt x="360" y="225"/>
                  </a:lnTo>
                  <a:lnTo>
                    <a:pt x="350" y="192"/>
                  </a:lnTo>
                  <a:lnTo>
                    <a:pt x="317" y="153"/>
                  </a:lnTo>
                  <a:lnTo>
                    <a:pt x="238" y="98"/>
                  </a:lnTo>
                  <a:lnTo>
                    <a:pt x="142" y="78"/>
                  </a:lnTo>
                  <a:lnTo>
                    <a:pt x="79" y="75"/>
                  </a:lnTo>
                  <a:lnTo>
                    <a:pt x="23" y="75"/>
                  </a:lnTo>
                  <a:lnTo>
                    <a:pt x="0" y="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0"/>
            <p:cNvSpPr>
              <a:spLocks/>
            </p:cNvSpPr>
            <p:nvPr/>
          </p:nvSpPr>
          <p:spPr bwMode="auto">
            <a:xfrm>
              <a:off x="2866" y="2322"/>
              <a:ext cx="511" cy="947"/>
            </a:xfrm>
            <a:custGeom>
              <a:avLst/>
              <a:gdLst>
                <a:gd name="T0" fmla="*/ 59 w 511"/>
                <a:gd name="T1" fmla="*/ 0 h 947"/>
                <a:gd name="T2" fmla="*/ 13 w 511"/>
                <a:gd name="T3" fmla="*/ 0 h 947"/>
                <a:gd name="T4" fmla="*/ 0 w 511"/>
                <a:gd name="T5" fmla="*/ 68 h 947"/>
                <a:gd name="T6" fmla="*/ 33 w 511"/>
                <a:gd name="T7" fmla="*/ 108 h 947"/>
                <a:gd name="T8" fmla="*/ 139 w 511"/>
                <a:gd name="T9" fmla="*/ 202 h 947"/>
                <a:gd name="T10" fmla="*/ 232 w 511"/>
                <a:gd name="T11" fmla="*/ 322 h 947"/>
                <a:gd name="T12" fmla="*/ 292 w 511"/>
                <a:gd name="T13" fmla="*/ 446 h 947"/>
                <a:gd name="T14" fmla="*/ 301 w 511"/>
                <a:gd name="T15" fmla="*/ 527 h 947"/>
                <a:gd name="T16" fmla="*/ 298 w 511"/>
                <a:gd name="T17" fmla="*/ 586 h 947"/>
                <a:gd name="T18" fmla="*/ 272 w 511"/>
                <a:gd name="T19" fmla="*/ 719 h 947"/>
                <a:gd name="T20" fmla="*/ 238 w 511"/>
                <a:gd name="T21" fmla="*/ 827 h 947"/>
                <a:gd name="T22" fmla="*/ 209 w 511"/>
                <a:gd name="T23" fmla="*/ 889 h 947"/>
                <a:gd name="T24" fmla="*/ 202 w 511"/>
                <a:gd name="T25" fmla="*/ 928 h 947"/>
                <a:gd name="T26" fmla="*/ 232 w 511"/>
                <a:gd name="T27" fmla="*/ 928 h 947"/>
                <a:gd name="T28" fmla="*/ 278 w 511"/>
                <a:gd name="T29" fmla="*/ 915 h 947"/>
                <a:gd name="T30" fmla="*/ 292 w 511"/>
                <a:gd name="T31" fmla="*/ 918 h 947"/>
                <a:gd name="T32" fmla="*/ 388 w 511"/>
                <a:gd name="T33" fmla="*/ 924 h 947"/>
                <a:gd name="T34" fmla="*/ 461 w 511"/>
                <a:gd name="T35" fmla="*/ 947 h 947"/>
                <a:gd name="T36" fmla="*/ 487 w 511"/>
                <a:gd name="T37" fmla="*/ 934 h 947"/>
                <a:gd name="T38" fmla="*/ 511 w 511"/>
                <a:gd name="T39" fmla="*/ 885 h 947"/>
                <a:gd name="T40" fmla="*/ 487 w 511"/>
                <a:gd name="T41" fmla="*/ 859 h 947"/>
                <a:gd name="T42" fmla="*/ 378 w 511"/>
                <a:gd name="T43" fmla="*/ 856 h 947"/>
                <a:gd name="T44" fmla="*/ 301 w 511"/>
                <a:gd name="T45" fmla="*/ 866 h 947"/>
                <a:gd name="T46" fmla="*/ 262 w 511"/>
                <a:gd name="T47" fmla="*/ 885 h 947"/>
                <a:gd name="T48" fmla="*/ 268 w 511"/>
                <a:gd name="T49" fmla="*/ 840 h 947"/>
                <a:gd name="T50" fmla="*/ 308 w 511"/>
                <a:gd name="T51" fmla="*/ 771 h 947"/>
                <a:gd name="T52" fmla="*/ 341 w 511"/>
                <a:gd name="T53" fmla="*/ 664 h 947"/>
                <a:gd name="T54" fmla="*/ 368 w 511"/>
                <a:gd name="T55" fmla="*/ 573 h 947"/>
                <a:gd name="T56" fmla="*/ 348 w 511"/>
                <a:gd name="T57" fmla="*/ 469 h 947"/>
                <a:gd name="T58" fmla="*/ 318 w 511"/>
                <a:gd name="T59" fmla="*/ 358 h 947"/>
                <a:gd name="T60" fmla="*/ 258 w 511"/>
                <a:gd name="T61" fmla="*/ 231 h 947"/>
                <a:gd name="T62" fmla="*/ 172 w 511"/>
                <a:gd name="T63" fmla="*/ 114 h 947"/>
                <a:gd name="T64" fmla="*/ 99 w 511"/>
                <a:gd name="T65" fmla="*/ 29 h 947"/>
                <a:gd name="T66" fmla="*/ 59 w 511"/>
                <a:gd name="T67" fmla="*/ 0 h 9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11"/>
                <a:gd name="T103" fmla="*/ 0 h 947"/>
                <a:gd name="T104" fmla="*/ 511 w 511"/>
                <a:gd name="T105" fmla="*/ 947 h 9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11" h="947">
                  <a:moveTo>
                    <a:pt x="59" y="0"/>
                  </a:moveTo>
                  <a:lnTo>
                    <a:pt x="13" y="0"/>
                  </a:lnTo>
                  <a:lnTo>
                    <a:pt x="0" y="68"/>
                  </a:lnTo>
                  <a:lnTo>
                    <a:pt x="33" y="108"/>
                  </a:lnTo>
                  <a:lnTo>
                    <a:pt x="139" y="202"/>
                  </a:lnTo>
                  <a:lnTo>
                    <a:pt x="232" y="322"/>
                  </a:lnTo>
                  <a:lnTo>
                    <a:pt x="292" y="446"/>
                  </a:lnTo>
                  <a:lnTo>
                    <a:pt x="301" y="527"/>
                  </a:lnTo>
                  <a:lnTo>
                    <a:pt x="298" y="586"/>
                  </a:lnTo>
                  <a:lnTo>
                    <a:pt x="272" y="719"/>
                  </a:lnTo>
                  <a:lnTo>
                    <a:pt x="238" y="827"/>
                  </a:lnTo>
                  <a:lnTo>
                    <a:pt x="209" y="889"/>
                  </a:lnTo>
                  <a:lnTo>
                    <a:pt x="202" y="928"/>
                  </a:lnTo>
                  <a:lnTo>
                    <a:pt x="232" y="928"/>
                  </a:lnTo>
                  <a:lnTo>
                    <a:pt x="278" y="915"/>
                  </a:lnTo>
                  <a:lnTo>
                    <a:pt x="292" y="918"/>
                  </a:lnTo>
                  <a:lnTo>
                    <a:pt x="388" y="924"/>
                  </a:lnTo>
                  <a:lnTo>
                    <a:pt x="461" y="947"/>
                  </a:lnTo>
                  <a:lnTo>
                    <a:pt x="487" y="934"/>
                  </a:lnTo>
                  <a:lnTo>
                    <a:pt x="511" y="885"/>
                  </a:lnTo>
                  <a:lnTo>
                    <a:pt x="487" y="859"/>
                  </a:lnTo>
                  <a:lnTo>
                    <a:pt x="378" y="856"/>
                  </a:lnTo>
                  <a:lnTo>
                    <a:pt x="301" y="866"/>
                  </a:lnTo>
                  <a:lnTo>
                    <a:pt x="262" y="885"/>
                  </a:lnTo>
                  <a:lnTo>
                    <a:pt x="268" y="840"/>
                  </a:lnTo>
                  <a:lnTo>
                    <a:pt x="308" y="771"/>
                  </a:lnTo>
                  <a:lnTo>
                    <a:pt x="341" y="664"/>
                  </a:lnTo>
                  <a:lnTo>
                    <a:pt x="368" y="573"/>
                  </a:lnTo>
                  <a:lnTo>
                    <a:pt x="348" y="469"/>
                  </a:lnTo>
                  <a:lnTo>
                    <a:pt x="318" y="358"/>
                  </a:lnTo>
                  <a:lnTo>
                    <a:pt x="258" y="231"/>
                  </a:lnTo>
                  <a:lnTo>
                    <a:pt x="172" y="114"/>
                  </a:lnTo>
                  <a:lnTo>
                    <a:pt x="99" y="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1"/>
            <p:cNvSpPr>
              <a:spLocks/>
            </p:cNvSpPr>
            <p:nvPr/>
          </p:nvSpPr>
          <p:spPr bwMode="auto">
            <a:xfrm>
              <a:off x="2545" y="2320"/>
              <a:ext cx="344" cy="965"/>
            </a:xfrm>
            <a:custGeom>
              <a:avLst/>
              <a:gdLst>
                <a:gd name="T0" fmla="*/ 238 w 344"/>
                <a:gd name="T1" fmla="*/ 0 h 965"/>
                <a:gd name="T2" fmla="*/ 195 w 344"/>
                <a:gd name="T3" fmla="*/ 91 h 965"/>
                <a:gd name="T4" fmla="*/ 165 w 344"/>
                <a:gd name="T5" fmla="*/ 224 h 965"/>
                <a:gd name="T6" fmla="*/ 129 w 344"/>
                <a:gd name="T7" fmla="*/ 371 h 965"/>
                <a:gd name="T8" fmla="*/ 96 w 344"/>
                <a:gd name="T9" fmla="*/ 520 h 965"/>
                <a:gd name="T10" fmla="*/ 96 w 344"/>
                <a:gd name="T11" fmla="*/ 575 h 965"/>
                <a:gd name="T12" fmla="*/ 129 w 344"/>
                <a:gd name="T13" fmla="*/ 673 h 965"/>
                <a:gd name="T14" fmla="*/ 175 w 344"/>
                <a:gd name="T15" fmla="*/ 725 h 965"/>
                <a:gd name="T16" fmla="*/ 218 w 344"/>
                <a:gd name="T17" fmla="*/ 790 h 965"/>
                <a:gd name="T18" fmla="*/ 248 w 344"/>
                <a:gd name="T19" fmla="*/ 838 h 965"/>
                <a:gd name="T20" fmla="*/ 235 w 344"/>
                <a:gd name="T21" fmla="*/ 861 h 965"/>
                <a:gd name="T22" fmla="*/ 159 w 344"/>
                <a:gd name="T23" fmla="*/ 871 h 965"/>
                <a:gd name="T24" fmla="*/ 36 w 344"/>
                <a:gd name="T25" fmla="*/ 890 h 965"/>
                <a:gd name="T26" fmla="*/ 0 w 344"/>
                <a:gd name="T27" fmla="*/ 920 h 965"/>
                <a:gd name="T28" fmla="*/ 30 w 344"/>
                <a:gd name="T29" fmla="*/ 946 h 965"/>
                <a:gd name="T30" fmla="*/ 99 w 344"/>
                <a:gd name="T31" fmla="*/ 965 h 965"/>
                <a:gd name="T32" fmla="*/ 179 w 344"/>
                <a:gd name="T33" fmla="*/ 926 h 965"/>
                <a:gd name="T34" fmla="*/ 238 w 344"/>
                <a:gd name="T35" fmla="*/ 900 h 965"/>
                <a:gd name="T36" fmla="*/ 314 w 344"/>
                <a:gd name="T37" fmla="*/ 890 h 965"/>
                <a:gd name="T38" fmla="*/ 344 w 344"/>
                <a:gd name="T39" fmla="*/ 881 h 965"/>
                <a:gd name="T40" fmla="*/ 334 w 344"/>
                <a:gd name="T41" fmla="*/ 848 h 965"/>
                <a:gd name="T42" fmla="*/ 248 w 344"/>
                <a:gd name="T43" fmla="*/ 764 h 965"/>
                <a:gd name="T44" fmla="*/ 198 w 344"/>
                <a:gd name="T45" fmla="*/ 676 h 965"/>
                <a:gd name="T46" fmla="*/ 155 w 344"/>
                <a:gd name="T47" fmla="*/ 617 h 965"/>
                <a:gd name="T48" fmla="*/ 149 w 344"/>
                <a:gd name="T49" fmla="*/ 559 h 965"/>
                <a:gd name="T50" fmla="*/ 169 w 344"/>
                <a:gd name="T51" fmla="*/ 462 h 965"/>
                <a:gd name="T52" fmla="*/ 215 w 344"/>
                <a:gd name="T53" fmla="*/ 361 h 965"/>
                <a:gd name="T54" fmla="*/ 265 w 344"/>
                <a:gd name="T55" fmla="*/ 189 h 965"/>
                <a:gd name="T56" fmla="*/ 308 w 344"/>
                <a:gd name="T57" fmla="*/ 88 h 965"/>
                <a:gd name="T58" fmla="*/ 304 w 344"/>
                <a:gd name="T59" fmla="*/ 29 h 965"/>
                <a:gd name="T60" fmla="*/ 265 w 344"/>
                <a:gd name="T61" fmla="*/ 0 h 965"/>
                <a:gd name="T62" fmla="*/ 238 w 344"/>
                <a:gd name="T63" fmla="*/ 0 h 9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44"/>
                <a:gd name="T97" fmla="*/ 0 h 965"/>
                <a:gd name="T98" fmla="*/ 344 w 344"/>
                <a:gd name="T99" fmla="*/ 965 h 9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44" h="965">
                  <a:moveTo>
                    <a:pt x="238" y="0"/>
                  </a:moveTo>
                  <a:lnTo>
                    <a:pt x="195" y="91"/>
                  </a:lnTo>
                  <a:lnTo>
                    <a:pt x="165" y="224"/>
                  </a:lnTo>
                  <a:lnTo>
                    <a:pt x="129" y="371"/>
                  </a:lnTo>
                  <a:lnTo>
                    <a:pt x="96" y="520"/>
                  </a:lnTo>
                  <a:lnTo>
                    <a:pt x="96" y="575"/>
                  </a:lnTo>
                  <a:lnTo>
                    <a:pt x="129" y="673"/>
                  </a:lnTo>
                  <a:lnTo>
                    <a:pt x="175" y="725"/>
                  </a:lnTo>
                  <a:lnTo>
                    <a:pt x="218" y="790"/>
                  </a:lnTo>
                  <a:lnTo>
                    <a:pt x="248" y="838"/>
                  </a:lnTo>
                  <a:lnTo>
                    <a:pt x="235" y="861"/>
                  </a:lnTo>
                  <a:lnTo>
                    <a:pt x="159" y="871"/>
                  </a:lnTo>
                  <a:lnTo>
                    <a:pt x="36" y="890"/>
                  </a:lnTo>
                  <a:lnTo>
                    <a:pt x="0" y="920"/>
                  </a:lnTo>
                  <a:lnTo>
                    <a:pt x="30" y="946"/>
                  </a:lnTo>
                  <a:lnTo>
                    <a:pt x="99" y="965"/>
                  </a:lnTo>
                  <a:lnTo>
                    <a:pt x="179" y="926"/>
                  </a:lnTo>
                  <a:lnTo>
                    <a:pt x="238" y="900"/>
                  </a:lnTo>
                  <a:lnTo>
                    <a:pt x="314" y="890"/>
                  </a:lnTo>
                  <a:lnTo>
                    <a:pt x="344" y="881"/>
                  </a:lnTo>
                  <a:lnTo>
                    <a:pt x="334" y="848"/>
                  </a:lnTo>
                  <a:lnTo>
                    <a:pt x="248" y="764"/>
                  </a:lnTo>
                  <a:lnTo>
                    <a:pt x="198" y="676"/>
                  </a:lnTo>
                  <a:lnTo>
                    <a:pt x="155" y="617"/>
                  </a:lnTo>
                  <a:lnTo>
                    <a:pt x="149" y="559"/>
                  </a:lnTo>
                  <a:lnTo>
                    <a:pt x="169" y="462"/>
                  </a:lnTo>
                  <a:lnTo>
                    <a:pt x="215" y="361"/>
                  </a:lnTo>
                  <a:lnTo>
                    <a:pt x="265" y="189"/>
                  </a:lnTo>
                  <a:lnTo>
                    <a:pt x="308" y="88"/>
                  </a:lnTo>
                  <a:lnTo>
                    <a:pt x="304" y="29"/>
                  </a:lnTo>
                  <a:lnTo>
                    <a:pt x="265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2"/>
            <p:cNvSpPr>
              <a:spLocks/>
            </p:cNvSpPr>
            <p:nvPr/>
          </p:nvSpPr>
          <p:spPr bwMode="auto">
            <a:xfrm>
              <a:off x="2954" y="770"/>
              <a:ext cx="170" cy="198"/>
            </a:xfrm>
            <a:custGeom>
              <a:avLst/>
              <a:gdLst>
                <a:gd name="T0" fmla="*/ 20 w 170"/>
                <a:gd name="T1" fmla="*/ 9 h 198"/>
                <a:gd name="T2" fmla="*/ 66 w 170"/>
                <a:gd name="T3" fmla="*/ 0 h 198"/>
                <a:gd name="T4" fmla="*/ 110 w 170"/>
                <a:gd name="T5" fmla="*/ 3 h 198"/>
                <a:gd name="T6" fmla="*/ 150 w 170"/>
                <a:gd name="T7" fmla="*/ 22 h 198"/>
                <a:gd name="T8" fmla="*/ 170 w 170"/>
                <a:gd name="T9" fmla="*/ 58 h 198"/>
                <a:gd name="T10" fmla="*/ 170 w 170"/>
                <a:gd name="T11" fmla="*/ 87 h 198"/>
                <a:gd name="T12" fmla="*/ 150 w 170"/>
                <a:gd name="T13" fmla="*/ 126 h 198"/>
                <a:gd name="T14" fmla="*/ 116 w 170"/>
                <a:gd name="T15" fmla="*/ 149 h 198"/>
                <a:gd name="T16" fmla="*/ 66 w 170"/>
                <a:gd name="T17" fmla="*/ 149 h 198"/>
                <a:gd name="T18" fmla="*/ 36 w 170"/>
                <a:gd name="T19" fmla="*/ 168 h 198"/>
                <a:gd name="T20" fmla="*/ 26 w 170"/>
                <a:gd name="T21" fmla="*/ 198 h 198"/>
                <a:gd name="T22" fmla="*/ 0 w 170"/>
                <a:gd name="T23" fmla="*/ 188 h 198"/>
                <a:gd name="T24" fmla="*/ 10 w 170"/>
                <a:gd name="T25" fmla="*/ 149 h 198"/>
                <a:gd name="T26" fmla="*/ 46 w 170"/>
                <a:gd name="T27" fmla="*/ 126 h 198"/>
                <a:gd name="T28" fmla="*/ 106 w 170"/>
                <a:gd name="T29" fmla="*/ 120 h 198"/>
                <a:gd name="T30" fmla="*/ 130 w 170"/>
                <a:gd name="T31" fmla="*/ 97 h 198"/>
                <a:gd name="T32" fmla="*/ 136 w 170"/>
                <a:gd name="T33" fmla="*/ 61 h 198"/>
                <a:gd name="T34" fmla="*/ 110 w 170"/>
                <a:gd name="T35" fmla="*/ 29 h 198"/>
                <a:gd name="T36" fmla="*/ 70 w 170"/>
                <a:gd name="T37" fmla="*/ 29 h 198"/>
                <a:gd name="T38" fmla="*/ 26 w 170"/>
                <a:gd name="T39" fmla="*/ 39 h 198"/>
                <a:gd name="T40" fmla="*/ 10 w 170"/>
                <a:gd name="T41" fmla="*/ 29 h 198"/>
                <a:gd name="T42" fmla="*/ 20 w 170"/>
                <a:gd name="T43" fmla="*/ 9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0"/>
                <a:gd name="T67" fmla="*/ 0 h 198"/>
                <a:gd name="T68" fmla="*/ 170 w 170"/>
                <a:gd name="T69" fmla="*/ 198 h 19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0" h="198">
                  <a:moveTo>
                    <a:pt x="20" y="9"/>
                  </a:moveTo>
                  <a:lnTo>
                    <a:pt x="66" y="0"/>
                  </a:lnTo>
                  <a:lnTo>
                    <a:pt x="110" y="3"/>
                  </a:lnTo>
                  <a:lnTo>
                    <a:pt x="150" y="22"/>
                  </a:lnTo>
                  <a:lnTo>
                    <a:pt x="170" y="58"/>
                  </a:lnTo>
                  <a:lnTo>
                    <a:pt x="170" y="87"/>
                  </a:lnTo>
                  <a:lnTo>
                    <a:pt x="150" y="126"/>
                  </a:lnTo>
                  <a:lnTo>
                    <a:pt x="116" y="149"/>
                  </a:lnTo>
                  <a:lnTo>
                    <a:pt x="66" y="149"/>
                  </a:lnTo>
                  <a:lnTo>
                    <a:pt x="36" y="168"/>
                  </a:lnTo>
                  <a:lnTo>
                    <a:pt x="26" y="198"/>
                  </a:lnTo>
                  <a:lnTo>
                    <a:pt x="0" y="188"/>
                  </a:lnTo>
                  <a:lnTo>
                    <a:pt x="10" y="149"/>
                  </a:lnTo>
                  <a:lnTo>
                    <a:pt x="46" y="126"/>
                  </a:lnTo>
                  <a:lnTo>
                    <a:pt x="106" y="120"/>
                  </a:lnTo>
                  <a:lnTo>
                    <a:pt x="130" y="97"/>
                  </a:lnTo>
                  <a:lnTo>
                    <a:pt x="136" y="61"/>
                  </a:lnTo>
                  <a:lnTo>
                    <a:pt x="110" y="29"/>
                  </a:lnTo>
                  <a:lnTo>
                    <a:pt x="70" y="29"/>
                  </a:lnTo>
                  <a:lnTo>
                    <a:pt x="26" y="39"/>
                  </a:lnTo>
                  <a:lnTo>
                    <a:pt x="10" y="2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3"/>
            <p:cNvSpPr>
              <a:spLocks/>
            </p:cNvSpPr>
            <p:nvPr/>
          </p:nvSpPr>
          <p:spPr bwMode="auto">
            <a:xfrm>
              <a:off x="2913" y="1001"/>
              <a:ext cx="53" cy="54"/>
            </a:xfrm>
            <a:custGeom>
              <a:avLst/>
              <a:gdLst>
                <a:gd name="T0" fmla="*/ 53 w 53"/>
                <a:gd name="T1" fmla="*/ 3 h 54"/>
                <a:gd name="T2" fmla="*/ 26 w 53"/>
                <a:gd name="T3" fmla="*/ 0 h 54"/>
                <a:gd name="T4" fmla="*/ 8 w 53"/>
                <a:gd name="T5" fmla="*/ 20 h 54"/>
                <a:gd name="T6" fmla="*/ 0 w 53"/>
                <a:gd name="T7" fmla="*/ 51 h 54"/>
                <a:gd name="T8" fmla="*/ 26 w 53"/>
                <a:gd name="T9" fmla="*/ 54 h 54"/>
                <a:gd name="T10" fmla="*/ 48 w 53"/>
                <a:gd name="T11" fmla="*/ 40 h 54"/>
                <a:gd name="T12" fmla="*/ 53 w 53"/>
                <a:gd name="T13" fmla="*/ 3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54"/>
                <a:gd name="T23" fmla="*/ 53 w 53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54">
                  <a:moveTo>
                    <a:pt x="53" y="3"/>
                  </a:moveTo>
                  <a:lnTo>
                    <a:pt x="26" y="0"/>
                  </a:lnTo>
                  <a:lnTo>
                    <a:pt x="8" y="20"/>
                  </a:lnTo>
                  <a:lnTo>
                    <a:pt x="0" y="51"/>
                  </a:lnTo>
                  <a:lnTo>
                    <a:pt x="26" y="54"/>
                  </a:lnTo>
                  <a:lnTo>
                    <a:pt x="48" y="40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0256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67B911-D450-4132-AC09-49EBAE0F5027}" type="slidenum">
              <a:rPr lang="en-US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691976"/>
              </p:ext>
            </p:extLst>
          </p:nvPr>
        </p:nvGraphicFramePr>
        <p:xfrm>
          <a:off x="1558925" y="1943100"/>
          <a:ext cx="2593975" cy="27432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Chữ cái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Nhị phân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000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001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010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011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110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111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4876800"/>
            <a:ext cx="7543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200"/>
              </a:spcAft>
              <a:defRPr/>
            </a:pPr>
            <a:r>
              <a:rPr lang="en-US" sz="2400" i="1">
                <a:latin typeface="Times New Roman" pitchFamily="18" charset="0"/>
                <a:cs typeface="Times New Roman" pitchFamily="18" charset="0"/>
              </a:rPr>
              <a:t>Mã hóa dùng phép XOR với khóa K:  </a:t>
            </a:r>
            <a:r>
              <a:rPr lang="en-US" sz="2400">
                <a:latin typeface="Tahoma" pitchFamily="34" charset="0"/>
                <a:cs typeface="Tahoma" pitchFamily="34" charset="0"/>
              </a:rPr>
              <a:t>0101</a:t>
            </a:r>
          </a:p>
          <a:p>
            <a:pPr>
              <a:defRPr/>
            </a:pPr>
            <a:r>
              <a:rPr lang="en-US" sz="2400" i="1">
                <a:latin typeface="Times New Roman" pitchFamily="18" charset="0"/>
                <a:cs typeface="Times New Roman" pitchFamily="18" charset="0"/>
              </a:rPr>
              <a:t>bản rõ:	           </a:t>
            </a:r>
            <a:r>
              <a:rPr lang="en-US" sz="2400">
                <a:latin typeface="Consolas" pitchFamily="49" charset="0"/>
                <a:cs typeface="Times New Roman" pitchFamily="18" charset="0"/>
              </a:rPr>
              <a:t>0011 0000 0010 111    (beach)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defRPr/>
            </a:pPr>
            <a:r>
              <a:rPr lang="en-US" sz="2400" i="1">
                <a:latin typeface="Times New Roman" pitchFamily="18" charset="0"/>
                <a:cs typeface="Times New Roman" pitchFamily="18" charset="0"/>
              </a:rPr>
              <a:t>khóa:	           </a:t>
            </a:r>
            <a:r>
              <a:rPr lang="en-US" sz="2400">
                <a:latin typeface="Consolas" pitchFamily="49" charset="0"/>
                <a:cs typeface="Times New Roman" pitchFamily="18" charset="0"/>
              </a:rPr>
              <a:t>0101 0101 0101 010</a:t>
            </a:r>
          </a:p>
          <a:p>
            <a:pPr>
              <a:defRPr/>
            </a:pPr>
            <a:r>
              <a:rPr lang="en-US" sz="2400" i="1">
                <a:latin typeface="Times New Roman" pitchFamily="18" charset="0"/>
                <a:cs typeface="Times New Roman" pitchFamily="18" charset="0"/>
              </a:rPr>
              <a:t>bản mã:      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>
                <a:latin typeface="Consolas" pitchFamily="49" charset="0"/>
                <a:cs typeface="Times New Roman" pitchFamily="18" charset="0"/>
              </a:rPr>
              <a:t>0110 0101 0111 101    (DBCHF)</a:t>
            </a:r>
          </a:p>
          <a:p>
            <a:pPr marL="457200" indent="-457200">
              <a:lnSpc>
                <a:spcPct val="110000"/>
              </a:lnSpc>
              <a:defRPr/>
            </a:pPr>
            <a:endParaRPr lang="en-US" sz="2400">
              <a:latin typeface="Times New Roman" pitchFamily="18" charset="0"/>
              <a:ea typeface="Arial-Rounded" pitchFamily="34" charset="0"/>
              <a:cs typeface="Times New Roman" pitchFamily="18" charset="0"/>
            </a:endParaRPr>
          </a:p>
          <a:p>
            <a:pPr marL="457200" indent="-457200">
              <a:lnSpc>
                <a:spcPct val="110000"/>
              </a:lnSpc>
              <a:defRPr/>
            </a:pPr>
            <a:endParaRPr lang="en-US" sz="2400">
              <a:latin typeface="Times New Roman" pitchFamily="18" charset="0"/>
              <a:ea typeface="Arial-Rounded" pitchFamily="34" charset="0"/>
              <a:cs typeface="Times New Roman" pitchFamily="18" charset="0"/>
            </a:endParaRPr>
          </a:p>
          <a:p>
            <a:pPr marL="457200" indent="-457200">
              <a:lnSpc>
                <a:spcPct val="110000"/>
              </a:lnSpc>
              <a:defRPr/>
            </a:pPr>
            <a:endParaRPr lang="en-US" sz="2400">
              <a:latin typeface="Times New Roman" pitchFamily="18" charset="0"/>
              <a:ea typeface="Arial-Rounded" pitchFamily="34" charset="0"/>
              <a:cs typeface="Times New Roman" pitchFamily="18" charset="0"/>
            </a:endParaRPr>
          </a:p>
        </p:txBody>
      </p:sp>
      <p:sp>
        <p:nvSpPr>
          <p:cNvPr id="5156" name="Rectangle 3"/>
          <p:cNvSpPr txBox="1">
            <a:spLocks noChangeArrowheads="1"/>
          </p:cNvSpPr>
          <p:nvPr/>
        </p:nvSpPr>
        <p:spPr bwMode="auto">
          <a:xfrm>
            <a:off x="587991" y="1143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  <a:buFont typeface="Arial" charset="0"/>
              <a:buChar char="•"/>
            </a:pPr>
            <a:r>
              <a:rPr lang="en-US" sz="2800">
                <a:latin typeface="Tahoma" pitchFamily="34" charset="0"/>
                <a:ea typeface="Arial-Rounded" pitchFamily="34" charset="0"/>
                <a:cs typeface="Tahoma" pitchFamily="34" charset="0"/>
              </a:rPr>
              <a:t>Ví dụ, xét ngôn ngữ gồm 8 chữ cái:</a:t>
            </a:r>
          </a:p>
          <a:p>
            <a:pPr eaLnBrk="1" hangingPunct="1">
              <a:lnSpc>
                <a:spcPct val="110000"/>
              </a:lnSpc>
            </a:pPr>
            <a:endParaRPr lang="en-US" sz="2800">
              <a:latin typeface="Tahoma" pitchFamily="34" charset="0"/>
              <a:ea typeface="Arial-Rounded" pitchFamily="34" charset="0"/>
              <a:cs typeface="Tahoma" pitchFamily="34" charset="0"/>
            </a:endParaRPr>
          </a:p>
          <a:p>
            <a:pPr eaLnBrk="1" hangingPunct="1">
              <a:lnSpc>
                <a:spcPct val="110000"/>
              </a:lnSpc>
            </a:pPr>
            <a:endParaRPr lang="en-US" sz="2800">
              <a:latin typeface="Tahoma" pitchFamily="34" charset="0"/>
              <a:ea typeface="Arial-Rounded" pitchFamily="34" charset="0"/>
              <a:cs typeface="Tahoma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57700" y="2781300"/>
            <a:ext cx="220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2400" i="1">
                <a:latin typeface="Times New Roman" pitchFamily="18" charset="0"/>
                <a:cs typeface="Times New Roman" pitchFamily="18" charset="0"/>
              </a:rPr>
              <a:t>bản tin ‘beach’:</a:t>
            </a:r>
            <a:endParaRPr lang="en-US" sz="2400">
              <a:latin typeface="Times New Roman" pitchFamily="18" charset="0"/>
              <a:ea typeface="Arial-Rounded" pitchFamily="34" charset="0"/>
              <a:cs typeface="Times New Roman" pitchFamily="18" charset="0"/>
            </a:endParaRPr>
          </a:p>
          <a:p>
            <a:pPr marL="457200" indent="-457200">
              <a:lnSpc>
                <a:spcPct val="110000"/>
              </a:lnSpc>
              <a:defRPr/>
            </a:pPr>
            <a:endParaRPr lang="en-US" sz="2400">
              <a:latin typeface="Times New Roman" pitchFamily="18" charset="0"/>
              <a:ea typeface="Arial-Rounded" pitchFamily="34" charset="0"/>
              <a:cs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762500" y="3390900"/>
            <a:ext cx="304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2400">
                <a:latin typeface="Consolas" pitchFamily="49" charset="0"/>
                <a:cs typeface="Times New Roman" pitchFamily="18" charset="0"/>
              </a:rPr>
              <a:t>001100000010111</a:t>
            </a:r>
            <a:endParaRPr lang="en-US" sz="2400">
              <a:latin typeface="Times New Roman" pitchFamily="18" charset="0"/>
              <a:ea typeface="Arial-Rounded" pitchFamily="34" charset="0"/>
              <a:cs typeface="Times New Roman" pitchFamily="18" charset="0"/>
            </a:endParaRPr>
          </a:p>
          <a:p>
            <a:pPr marL="457200" indent="-457200">
              <a:lnSpc>
                <a:spcPct val="110000"/>
              </a:lnSpc>
              <a:defRPr/>
            </a:pPr>
            <a:endParaRPr lang="en-US" sz="2400">
              <a:latin typeface="Times New Roman" pitchFamily="18" charset="0"/>
              <a:ea typeface="Arial-Rounded" pitchFamily="34" charset="0"/>
              <a:cs typeface="Times New Roman" pitchFamily="18" charset="0"/>
            </a:endParaRPr>
          </a:p>
          <a:p>
            <a:pPr marL="457200" indent="-457200">
              <a:lnSpc>
                <a:spcPct val="110000"/>
              </a:lnSpc>
              <a:defRPr/>
            </a:pPr>
            <a:endParaRPr lang="en-US" sz="2400">
              <a:latin typeface="Times New Roman" pitchFamily="18" charset="0"/>
              <a:ea typeface="Arial-Rounded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5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Vấn đề:</a:t>
            </a:r>
          </a:p>
          <a:p>
            <a:pPr lvl="1"/>
            <a:r>
              <a:rPr lang="vi-VN"/>
              <a:t>Cần tạo khóa dài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vi-VN" smtClean="0"/>
              <a:t> </a:t>
            </a:r>
            <a:r>
              <a:rPr lang="vi-VN"/>
              <a:t>mã dòng</a:t>
            </a:r>
          </a:p>
          <a:p>
            <a:pPr lvl="1"/>
            <a:r>
              <a:rPr lang="vi-VN"/>
              <a:t>Cần có phép mã hóa phức tạp hơn phép XOR</a:t>
            </a:r>
          </a:p>
          <a:p>
            <a:pPr lvl="1">
              <a:buFont typeface="Wingdings"/>
              <a:buChar char="à"/>
            </a:pPr>
            <a:r>
              <a:rPr lang="vi-VN" smtClean="0"/>
              <a:t>mã khối</a:t>
            </a:r>
            <a:endParaRPr lang="en-US" smtClean="0"/>
          </a:p>
          <a:p>
            <a:pPr marL="457200" lvl="1" indent="0">
              <a:buNone/>
            </a:pPr>
            <a:r>
              <a:rPr lang="vi-VN" smtClean="0"/>
              <a:t>(phép XOR không </a:t>
            </a:r>
            <a:r>
              <a:rPr lang="vi-VN"/>
              <a:t>an toàn trong trường hợp </a:t>
            </a:r>
            <a:r>
              <a:rPr lang="en-US" smtClean="0"/>
              <a:t>phá mã </a:t>
            </a:r>
            <a:r>
              <a:rPr lang="vi-VN" smtClean="0"/>
              <a:t>known-plaintext </a:t>
            </a:r>
            <a:r>
              <a:rPr lang="vi-VN"/>
              <a:t>)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Nha Trang University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8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 Mã dòng (stream cipher)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Nha Trang University</a:t>
            </a:r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4478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2800">
                <a:latin typeface="Tahoma" pitchFamily="34" charset="0"/>
                <a:ea typeface="Arial-Rounded" pitchFamily="34" charset="0"/>
                <a:cs typeface="Tahoma" pitchFamily="34" charset="0"/>
              </a:rPr>
              <a:t>Bản rõ </a:t>
            </a:r>
            <a:r>
              <a:rPr lang="en-US" sz="2800">
                <a:latin typeface="Cambria" pitchFamily="18" charset="0"/>
                <a:ea typeface="Arial-Rounded" pitchFamily="34" charset="0"/>
                <a:cs typeface="Times New Roman" pitchFamily="18" charset="0"/>
              </a:rPr>
              <a:t>P </a:t>
            </a:r>
            <a:r>
              <a:rPr lang="en-US" sz="2800">
                <a:latin typeface="Cambria" pitchFamily="18" charset="0"/>
                <a:ea typeface="Arial-Rounded" pitchFamily="34" charset="0"/>
                <a:cs typeface="Times New Roman" pitchFamily="18" charset="0"/>
                <a:sym typeface="Symbol"/>
              </a:rPr>
              <a:t> p</a:t>
            </a:r>
            <a:r>
              <a:rPr lang="en-US" sz="2800" baseline="-25000">
                <a:latin typeface="Cambria" pitchFamily="18" charset="0"/>
                <a:ea typeface="Arial-Rounded" pitchFamily="34" charset="0"/>
                <a:cs typeface="Times New Roman" pitchFamily="18" charset="0"/>
                <a:sym typeface="Symbol"/>
              </a:rPr>
              <a:t>0</a:t>
            </a:r>
            <a:r>
              <a:rPr lang="en-US" sz="2800">
                <a:latin typeface="Cambria" pitchFamily="18" charset="0"/>
                <a:ea typeface="Arial-Rounded" pitchFamily="34" charset="0"/>
                <a:cs typeface="Times New Roman" pitchFamily="18" charset="0"/>
                <a:sym typeface="Symbol"/>
              </a:rPr>
              <a:t>p</a:t>
            </a:r>
            <a:r>
              <a:rPr lang="en-US" sz="2800" baseline="-25000">
                <a:latin typeface="Cambria" pitchFamily="18" charset="0"/>
                <a:ea typeface="Arial-Rounded" pitchFamily="34" charset="0"/>
                <a:cs typeface="Times New Roman" pitchFamily="18" charset="0"/>
                <a:sym typeface="Symbol"/>
              </a:rPr>
              <a:t>1</a:t>
            </a:r>
            <a:r>
              <a:rPr lang="en-US" sz="2800">
                <a:latin typeface="Cambria" pitchFamily="18" charset="0"/>
                <a:ea typeface="Arial-Rounded" pitchFamily="34" charset="0"/>
                <a:cs typeface="Times New Roman" pitchFamily="18" charset="0"/>
                <a:sym typeface="Symbol"/>
              </a:rPr>
              <a:t>p</a:t>
            </a:r>
            <a:r>
              <a:rPr lang="en-US" sz="2800" baseline="-25000">
                <a:latin typeface="Cambria" pitchFamily="18" charset="0"/>
                <a:ea typeface="Arial-Rounded" pitchFamily="34" charset="0"/>
                <a:cs typeface="Times New Roman" pitchFamily="18" charset="0"/>
                <a:sym typeface="Symbol"/>
              </a:rPr>
              <a:t>2</a:t>
            </a:r>
            <a:r>
              <a:rPr lang="en-US" sz="2800">
                <a:latin typeface="Cambria" pitchFamily="18" charset="0"/>
                <a:ea typeface="Arial-Rounded" pitchFamily="34" charset="0"/>
                <a:cs typeface="Times New Roman" pitchFamily="18" charset="0"/>
                <a:sym typeface="Symbol"/>
              </a:rPr>
              <a:t>…p</a:t>
            </a:r>
            <a:r>
              <a:rPr lang="en-US" sz="2800" baseline="-25000">
                <a:latin typeface="Cambria" pitchFamily="18" charset="0"/>
                <a:ea typeface="Arial-Rounded" pitchFamily="34" charset="0"/>
                <a:cs typeface="Times New Roman" pitchFamily="18" charset="0"/>
                <a:sym typeface="Symbol"/>
              </a:rPr>
              <a:t>n-1</a:t>
            </a:r>
            <a:r>
              <a:rPr lang="en-US" sz="2800">
                <a:latin typeface="Tahoma" pitchFamily="34" charset="0"/>
                <a:ea typeface="Arial-Rounded" pitchFamily="34" charset="0"/>
                <a:cs typeface="Tahoma" pitchFamily="34" charset="0"/>
                <a:sym typeface="Symbol"/>
              </a:rPr>
              <a:t>   (</a:t>
            </a:r>
            <a:r>
              <a:rPr lang="en-US" sz="2800">
                <a:latin typeface="Cambria" pitchFamily="18" charset="0"/>
                <a:ea typeface="Arial-Rounded" pitchFamily="34" charset="0"/>
                <a:cs typeface="Times New Roman" pitchFamily="18" charset="0"/>
                <a:sym typeface="Symbol"/>
              </a:rPr>
              <a:t>p</a:t>
            </a:r>
            <a:r>
              <a:rPr lang="en-US" sz="2800" baseline="-25000">
                <a:latin typeface="Cambria" pitchFamily="18" charset="0"/>
                <a:ea typeface="Arial-Rounded" pitchFamily="34" charset="0"/>
                <a:cs typeface="Times New Roman" pitchFamily="18" charset="0"/>
                <a:sym typeface="Symbol"/>
              </a:rPr>
              <a:t>i</a:t>
            </a:r>
            <a:r>
              <a:rPr lang="en-US" sz="2800">
                <a:latin typeface="Cambria" pitchFamily="18" charset="0"/>
                <a:ea typeface="Arial-Rounded" pitchFamily="34" charset="0"/>
                <a:cs typeface="Tahoma" pitchFamily="34" charset="0"/>
                <a:sym typeface="Symbol"/>
              </a:rPr>
              <a:t>: </a:t>
            </a:r>
            <a:r>
              <a:rPr lang="en-US" sz="2800">
                <a:latin typeface="Tahoma" pitchFamily="34" charset="0"/>
                <a:ea typeface="Arial-Rounded" pitchFamily="34" charset="0"/>
                <a:cs typeface="Tahoma" pitchFamily="34" charset="0"/>
                <a:sym typeface="Symbol"/>
              </a:rPr>
              <a:t>bít 0 hay 1)</a:t>
            </a:r>
            <a:endParaRPr lang="en-US" sz="2800">
              <a:latin typeface="Tahoma" pitchFamily="34" charset="0"/>
              <a:ea typeface="Arial-Rounded" pitchFamily="34" charset="0"/>
              <a:cs typeface="Tahoma" pitchFamily="34" charset="0"/>
            </a:endParaRPr>
          </a:p>
          <a:p>
            <a:pPr marL="457200" indent="-457200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2800">
                <a:latin typeface="Tahoma" pitchFamily="34" charset="0"/>
                <a:ea typeface="Arial-Rounded" pitchFamily="34" charset="0"/>
                <a:cs typeface="Tahoma" pitchFamily="34" charset="0"/>
              </a:rPr>
              <a:t>Từ khóa </a:t>
            </a:r>
            <a:r>
              <a:rPr lang="en-US" sz="2800">
                <a:latin typeface="Times New Roman" pitchFamily="18" charset="0"/>
                <a:ea typeface="Arial-Rounded" pitchFamily="34" charset="0"/>
                <a:cs typeface="Times New Roman" pitchFamily="18" charset="0"/>
              </a:rPr>
              <a:t>K</a:t>
            </a:r>
            <a:r>
              <a:rPr lang="en-US" sz="2800">
                <a:latin typeface="Tahoma" pitchFamily="34" charset="0"/>
                <a:ea typeface="Arial-Rounded" pitchFamily="34" charset="0"/>
                <a:cs typeface="Tahoma" pitchFamily="34" charset="0"/>
              </a:rPr>
              <a:t> ban đầu, sinh ra dãy bít “giả ngẫu nhiên”:</a:t>
            </a:r>
          </a:p>
          <a:p>
            <a:pPr marL="457200" indent="-457200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sz="2800">
                <a:latin typeface="Tahoma" pitchFamily="34" charset="0"/>
                <a:ea typeface="Arial-Rounded" pitchFamily="34" charset="0"/>
                <a:cs typeface="Tahoma" pitchFamily="34" charset="0"/>
                <a:sym typeface="Wingdings" pitchFamily="2" charset="2"/>
              </a:rPr>
              <a:t>		</a:t>
            </a:r>
            <a:r>
              <a:rPr lang="en-US" sz="2800">
                <a:latin typeface="Cambria" pitchFamily="18" charset="0"/>
                <a:ea typeface="Arial-Rounded" pitchFamily="34" charset="0"/>
                <a:cs typeface="Times New Roman" pitchFamily="18" charset="0"/>
                <a:sym typeface="Wingdings" pitchFamily="2" charset="2"/>
              </a:rPr>
              <a:t>S</a:t>
            </a:r>
            <a:r>
              <a:rPr lang="en-US" sz="2800">
                <a:latin typeface="Cambria Math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2800">
                <a:latin typeface="Cambria" pitchFamily="18" charset="0"/>
                <a:ea typeface="Arial-Rounded" pitchFamily="34" charset="0"/>
                <a:cs typeface="Times New Roman" pitchFamily="18" charset="0"/>
                <a:sym typeface="Wingdings" pitchFamily="2" charset="2"/>
              </a:rPr>
              <a:t>K</a:t>
            </a:r>
            <a:r>
              <a:rPr lang="en-US" sz="2800">
                <a:latin typeface="Cambria Math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)</a:t>
            </a:r>
            <a:r>
              <a:rPr lang="en-US" sz="2800">
                <a:latin typeface="Cambria" pitchFamily="18" charset="0"/>
                <a:ea typeface="Arial-Rounded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>
                <a:latin typeface="Cambria" pitchFamily="18" charset="0"/>
                <a:ea typeface="Arial-Rounded" pitchFamily="34" charset="0"/>
                <a:cs typeface="Times New Roman" pitchFamily="18" charset="0"/>
                <a:sym typeface="Symbol"/>
              </a:rPr>
              <a:t> s</a:t>
            </a:r>
            <a:r>
              <a:rPr lang="en-US" sz="2800" baseline="-25000">
                <a:latin typeface="Cambria" pitchFamily="18" charset="0"/>
                <a:ea typeface="Arial-Rounded" pitchFamily="34" charset="0"/>
                <a:cs typeface="Times New Roman" pitchFamily="18" charset="0"/>
                <a:sym typeface="Symbol"/>
              </a:rPr>
              <a:t>0</a:t>
            </a:r>
            <a:r>
              <a:rPr lang="en-US" sz="2800">
                <a:latin typeface="Cambria" pitchFamily="18" charset="0"/>
                <a:ea typeface="Arial-Rounded" pitchFamily="34" charset="0"/>
                <a:cs typeface="Times New Roman" pitchFamily="18" charset="0"/>
                <a:sym typeface="Symbol"/>
              </a:rPr>
              <a:t>s</a:t>
            </a:r>
            <a:r>
              <a:rPr lang="en-US" sz="2800" baseline="-25000">
                <a:latin typeface="Cambria" pitchFamily="18" charset="0"/>
                <a:ea typeface="Arial-Rounded" pitchFamily="34" charset="0"/>
                <a:cs typeface="Times New Roman" pitchFamily="18" charset="0"/>
                <a:sym typeface="Symbol"/>
              </a:rPr>
              <a:t>1</a:t>
            </a:r>
            <a:r>
              <a:rPr lang="en-US" sz="2800">
                <a:latin typeface="Cambria" pitchFamily="18" charset="0"/>
                <a:ea typeface="Arial-Rounded" pitchFamily="34" charset="0"/>
                <a:cs typeface="Times New Roman" pitchFamily="18" charset="0"/>
                <a:sym typeface="Symbol"/>
              </a:rPr>
              <a:t>s</a:t>
            </a:r>
            <a:r>
              <a:rPr lang="en-US" sz="2800" baseline="-25000">
                <a:latin typeface="Cambria" pitchFamily="18" charset="0"/>
                <a:ea typeface="Arial-Rounded" pitchFamily="34" charset="0"/>
                <a:cs typeface="Times New Roman" pitchFamily="18" charset="0"/>
                <a:sym typeface="Symbol"/>
              </a:rPr>
              <a:t>2</a:t>
            </a:r>
            <a:r>
              <a:rPr lang="en-US" sz="2800">
                <a:latin typeface="Cambria" pitchFamily="18" charset="0"/>
                <a:ea typeface="Arial-Rounded" pitchFamily="34" charset="0"/>
                <a:cs typeface="Times New Roman" pitchFamily="18" charset="0"/>
                <a:sym typeface="Symbol"/>
              </a:rPr>
              <a:t>…s</a:t>
            </a:r>
            <a:r>
              <a:rPr lang="en-US" sz="2800" baseline="-25000">
                <a:latin typeface="Cambria" pitchFamily="18" charset="0"/>
                <a:ea typeface="Arial-Rounded" pitchFamily="34" charset="0"/>
                <a:cs typeface="Times New Roman" pitchFamily="18" charset="0"/>
                <a:sym typeface="Symbol"/>
              </a:rPr>
              <a:t>n-1</a:t>
            </a:r>
            <a:r>
              <a:rPr lang="en-US" sz="2800">
                <a:latin typeface="Tahoma" pitchFamily="34" charset="0"/>
                <a:ea typeface="Arial-Rounded" pitchFamily="34" charset="0"/>
                <a:cs typeface="Tahoma" pitchFamily="34" charset="0"/>
                <a:sym typeface="Symbol"/>
              </a:rPr>
              <a:t>   (</a:t>
            </a:r>
            <a:r>
              <a:rPr lang="en-US" sz="2800">
                <a:latin typeface="Cambria" pitchFamily="18" charset="0"/>
                <a:ea typeface="Arial-Rounded" pitchFamily="34" charset="0"/>
                <a:cs typeface="Times New Roman" pitchFamily="18" charset="0"/>
                <a:sym typeface="Symbol"/>
              </a:rPr>
              <a:t>s</a:t>
            </a:r>
            <a:r>
              <a:rPr lang="en-US" sz="2800" baseline="-25000">
                <a:latin typeface="Cambria" pitchFamily="18" charset="0"/>
                <a:ea typeface="Arial-Rounded" pitchFamily="34" charset="0"/>
                <a:cs typeface="Times New Roman" pitchFamily="18" charset="0"/>
                <a:sym typeface="Symbol"/>
              </a:rPr>
              <a:t>i</a:t>
            </a:r>
            <a:r>
              <a:rPr lang="en-US" sz="2800">
                <a:latin typeface="Cambria" pitchFamily="18" charset="0"/>
                <a:ea typeface="Arial-Rounded" pitchFamily="34" charset="0"/>
                <a:cs typeface="Tahoma" pitchFamily="34" charset="0"/>
                <a:sym typeface="Symbol"/>
              </a:rPr>
              <a:t>: </a:t>
            </a:r>
            <a:r>
              <a:rPr lang="en-US" sz="2800">
                <a:latin typeface="Tahoma" pitchFamily="34" charset="0"/>
                <a:ea typeface="Arial-Rounded" pitchFamily="34" charset="0"/>
                <a:cs typeface="Tahoma" pitchFamily="34" charset="0"/>
                <a:sym typeface="Symbol"/>
              </a:rPr>
              <a:t>bít 0 hay 1)</a:t>
            </a:r>
            <a:endParaRPr lang="en-US" sz="2800">
              <a:latin typeface="Tahoma" pitchFamily="34" charset="0"/>
              <a:ea typeface="Arial-Rounded" pitchFamily="34" charset="0"/>
              <a:cs typeface="Tahoma" pitchFamily="34" charset="0"/>
              <a:sym typeface="Wingdings" pitchFamily="2" charset="2"/>
            </a:endParaRPr>
          </a:p>
          <a:p>
            <a:pPr marL="514350" indent="-514350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2800">
                <a:latin typeface="Tahoma" pitchFamily="34" charset="0"/>
                <a:ea typeface="Arial-Rounded" pitchFamily="34" charset="0"/>
                <a:cs typeface="Tahoma" pitchFamily="34" charset="0"/>
              </a:rPr>
              <a:t>Dùng phép XOR để mã hóa:</a:t>
            </a:r>
          </a:p>
          <a:p>
            <a:pPr marL="457200" indent="-457200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sz="2800" baseline="-25000">
                <a:latin typeface="Cambria" pitchFamily="18" charset="0"/>
                <a:ea typeface="Arial-Rounded" pitchFamily="34" charset="0"/>
                <a:cs typeface="Times New Roman" pitchFamily="18" charset="0"/>
                <a:sym typeface="Symbol"/>
              </a:rPr>
              <a:t>		</a:t>
            </a:r>
            <a:r>
              <a:rPr lang="en-US" sz="2800">
                <a:latin typeface="Cambria" pitchFamily="18" charset="0"/>
                <a:ea typeface="Arial-Rounded" pitchFamily="34" charset="0"/>
                <a:cs typeface="Times New Roman" pitchFamily="18" charset="0"/>
              </a:rPr>
              <a:t>C =</a:t>
            </a:r>
            <a:r>
              <a:rPr lang="en-US" sz="2800">
                <a:latin typeface="Cambria" pitchFamily="18" charset="0"/>
                <a:ea typeface="Arial-Rounded" pitchFamily="34" charset="0"/>
                <a:cs typeface="Times New Roman" pitchFamily="18" charset="0"/>
                <a:sym typeface="Symbol"/>
              </a:rPr>
              <a:t> c</a:t>
            </a:r>
            <a:r>
              <a:rPr lang="en-US" sz="2800" baseline="-25000">
                <a:latin typeface="Cambria" pitchFamily="18" charset="0"/>
                <a:ea typeface="Arial-Rounded" pitchFamily="34" charset="0"/>
                <a:cs typeface="Times New Roman" pitchFamily="18" charset="0"/>
                <a:sym typeface="Symbol"/>
              </a:rPr>
              <a:t>0</a:t>
            </a:r>
            <a:r>
              <a:rPr lang="en-US" sz="2800">
                <a:latin typeface="Cambria" pitchFamily="18" charset="0"/>
                <a:ea typeface="Arial-Rounded" pitchFamily="34" charset="0"/>
                <a:cs typeface="Times New Roman" pitchFamily="18" charset="0"/>
                <a:sym typeface="Symbol"/>
              </a:rPr>
              <a:t>c</a:t>
            </a:r>
            <a:r>
              <a:rPr lang="en-US" sz="2800" baseline="-25000">
                <a:latin typeface="Cambria" pitchFamily="18" charset="0"/>
                <a:ea typeface="Arial-Rounded" pitchFamily="34" charset="0"/>
                <a:cs typeface="Times New Roman" pitchFamily="18" charset="0"/>
                <a:sym typeface="Symbol"/>
              </a:rPr>
              <a:t>1</a:t>
            </a:r>
            <a:r>
              <a:rPr lang="en-US" sz="2800">
                <a:latin typeface="Cambria" pitchFamily="18" charset="0"/>
                <a:ea typeface="Arial-Rounded" pitchFamily="34" charset="0"/>
                <a:cs typeface="Times New Roman" pitchFamily="18" charset="0"/>
                <a:sym typeface="Symbol"/>
              </a:rPr>
              <a:t>c</a:t>
            </a:r>
            <a:r>
              <a:rPr lang="en-US" sz="2800" baseline="-25000">
                <a:latin typeface="Cambria" pitchFamily="18" charset="0"/>
                <a:ea typeface="Arial-Rounded" pitchFamily="34" charset="0"/>
                <a:cs typeface="Times New Roman" pitchFamily="18" charset="0"/>
                <a:sym typeface="Symbol"/>
              </a:rPr>
              <a:t>2</a:t>
            </a:r>
            <a:r>
              <a:rPr lang="en-US" sz="2800">
                <a:latin typeface="Cambria" pitchFamily="18" charset="0"/>
                <a:ea typeface="Arial-Rounded" pitchFamily="34" charset="0"/>
                <a:cs typeface="Times New Roman" pitchFamily="18" charset="0"/>
                <a:sym typeface="Symbol"/>
              </a:rPr>
              <a:t>…c</a:t>
            </a:r>
            <a:r>
              <a:rPr lang="en-US" sz="2800" baseline="-25000">
                <a:latin typeface="Cambria" pitchFamily="18" charset="0"/>
                <a:ea typeface="Arial-Rounded" pitchFamily="34" charset="0"/>
                <a:cs typeface="Times New Roman" pitchFamily="18" charset="0"/>
                <a:sym typeface="Symbol"/>
              </a:rPr>
              <a:t>n-1</a:t>
            </a:r>
            <a:r>
              <a:rPr lang="en-US" sz="2800">
                <a:latin typeface="Cambria" pitchFamily="18" charset="0"/>
                <a:ea typeface="Arial-Rounded" pitchFamily="34" charset="0"/>
                <a:cs typeface="Times New Roman" pitchFamily="18" charset="0"/>
              </a:rPr>
              <a:t> =</a:t>
            </a:r>
            <a:r>
              <a:rPr lang="en-US" sz="2800">
                <a:latin typeface="Cambria" pitchFamily="18" charset="0"/>
                <a:ea typeface="Arial-Rounded" pitchFamily="34" charset="0"/>
                <a:cs typeface="Times New Roman" pitchFamily="18" charset="0"/>
                <a:sym typeface="Symbol"/>
              </a:rPr>
              <a:t> p</a:t>
            </a:r>
            <a:r>
              <a:rPr lang="en-US" sz="2800" baseline="-25000">
                <a:latin typeface="Cambria" pitchFamily="18" charset="0"/>
                <a:ea typeface="Arial-Rounded" pitchFamily="34" charset="0"/>
                <a:cs typeface="Times New Roman" pitchFamily="18" charset="0"/>
                <a:sym typeface="Symbol"/>
              </a:rPr>
              <a:t>0</a:t>
            </a:r>
            <a:r>
              <a:rPr lang="en-US" sz="2800">
                <a:latin typeface="Cambria" pitchFamily="18" charset="0"/>
                <a:ea typeface="Arial-Rounded" pitchFamily="34" charset="0"/>
                <a:cs typeface="Times New Roman" pitchFamily="18" charset="0"/>
                <a:sym typeface="Symbol"/>
              </a:rPr>
              <a:t>p</a:t>
            </a:r>
            <a:r>
              <a:rPr lang="en-US" sz="2800" baseline="-25000">
                <a:latin typeface="Cambria" pitchFamily="18" charset="0"/>
                <a:ea typeface="Arial-Rounded" pitchFamily="34" charset="0"/>
                <a:cs typeface="Times New Roman" pitchFamily="18" charset="0"/>
                <a:sym typeface="Symbol"/>
              </a:rPr>
              <a:t>1</a:t>
            </a:r>
            <a:r>
              <a:rPr lang="en-US" sz="2800">
                <a:latin typeface="Cambria" pitchFamily="18" charset="0"/>
                <a:ea typeface="Arial-Rounded" pitchFamily="34" charset="0"/>
                <a:cs typeface="Times New Roman" pitchFamily="18" charset="0"/>
                <a:sym typeface="Symbol"/>
              </a:rPr>
              <a:t>p</a:t>
            </a:r>
            <a:r>
              <a:rPr lang="en-US" sz="2800" baseline="-25000">
                <a:latin typeface="Cambria" pitchFamily="18" charset="0"/>
                <a:ea typeface="Arial-Rounded" pitchFamily="34" charset="0"/>
                <a:cs typeface="Times New Roman" pitchFamily="18" charset="0"/>
                <a:sym typeface="Symbol"/>
              </a:rPr>
              <a:t>2</a:t>
            </a:r>
            <a:r>
              <a:rPr lang="en-US" sz="2800">
                <a:latin typeface="Cambria" pitchFamily="18" charset="0"/>
                <a:ea typeface="Arial-Rounded" pitchFamily="34" charset="0"/>
                <a:cs typeface="Times New Roman" pitchFamily="18" charset="0"/>
                <a:sym typeface="Symbol"/>
              </a:rPr>
              <a:t>…p</a:t>
            </a:r>
            <a:r>
              <a:rPr lang="en-US" sz="2800" baseline="-25000">
                <a:latin typeface="Cambria" pitchFamily="18" charset="0"/>
                <a:ea typeface="Arial-Rounded" pitchFamily="34" charset="0"/>
                <a:cs typeface="Times New Roman" pitchFamily="18" charset="0"/>
                <a:sym typeface="Symbol"/>
              </a:rPr>
              <a:t>n-1</a:t>
            </a:r>
            <a:r>
              <a:rPr lang="en-US" sz="2800">
                <a:latin typeface="Cambria" pitchFamily="18" charset="0"/>
                <a:ea typeface="Arial-Rounded" pitchFamily="34" charset="0"/>
                <a:cs typeface="Times New Roman" pitchFamily="18" charset="0"/>
                <a:sym typeface="Symbol"/>
              </a:rPr>
              <a:t>  s</a:t>
            </a:r>
            <a:r>
              <a:rPr lang="en-US" sz="2800" baseline="-25000">
                <a:latin typeface="Cambria" pitchFamily="18" charset="0"/>
                <a:ea typeface="Arial-Rounded" pitchFamily="34" charset="0"/>
                <a:cs typeface="Times New Roman" pitchFamily="18" charset="0"/>
                <a:sym typeface="Symbol"/>
              </a:rPr>
              <a:t>0</a:t>
            </a:r>
            <a:r>
              <a:rPr lang="en-US" sz="2800">
                <a:latin typeface="Cambria" pitchFamily="18" charset="0"/>
                <a:ea typeface="Arial-Rounded" pitchFamily="34" charset="0"/>
                <a:cs typeface="Times New Roman" pitchFamily="18" charset="0"/>
                <a:sym typeface="Symbol"/>
              </a:rPr>
              <a:t>s</a:t>
            </a:r>
            <a:r>
              <a:rPr lang="en-US" sz="2800" baseline="-25000">
                <a:latin typeface="Cambria" pitchFamily="18" charset="0"/>
                <a:ea typeface="Arial-Rounded" pitchFamily="34" charset="0"/>
                <a:cs typeface="Times New Roman" pitchFamily="18" charset="0"/>
                <a:sym typeface="Symbol"/>
              </a:rPr>
              <a:t>1</a:t>
            </a:r>
            <a:r>
              <a:rPr lang="en-US" sz="2800">
                <a:latin typeface="Cambria" pitchFamily="18" charset="0"/>
                <a:ea typeface="Arial-Rounded" pitchFamily="34" charset="0"/>
                <a:cs typeface="Times New Roman" pitchFamily="18" charset="0"/>
                <a:sym typeface="Symbol"/>
              </a:rPr>
              <a:t>s</a:t>
            </a:r>
            <a:r>
              <a:rPr lang="en-US" sz="2800" baseline="-25000">
                <a:latin typeface="Cambria" pitchFamily="18" charset="0"/>
                <a:ea typeface="Arial-Rounded" pitchFamily="34" charset="0"/>
                <a:cs typeface="Times New Roman" pitchFamily="18" charset="0"/>
                <a:sym typeface="Symbol"/>
              </a:rPr>
              <a:t>2</a:t>
            </a:r>
            <a:r>
              <a:rPr lang="en-US" sz="2800">
                <a:latin typeface="Cambria" pitchFamily="18" charset="0"/>
                <a:ea typeface="Arial-Rounded" pitchFamily="34" charset="0"/>
                <a:cs typeface="Times New Roman" pitchFamily="18" charset="0"/>
                <a:sym typeface="Symbol"/>
              </a:rPr>
              <a:t>…s</a:t>
            </a:r>
            <a:r>
              <a:rPr lang="en-US" sz="2800" baseline="-25000">
                <a:latin typeface="Cambria" pitchFamily="18" charset="0"/>
                <a:ea typeface="Arial-Rounded" pitchFamily="34" charset="0"/>
                <a:cs typeface="Times New Roman" pitchFamily="18" charset="0"/>
                <a:sym typeface="Symbol"/>
              </a:rPr>
              <a:t>n-1</a:t>
            </a:r>
            <a:endParaRPr lang="en-US" sz="2800">
              <a:latin typeface="Cambria" pitchFamily="18" charset="0"/>
              <a:ea typeface="Arial-Rounded" pitchFamily="34" charset="0"/>
              <a:cs typeface="Tahoma" pitchFamily="34" charset="0"/>
            </a:endParaRPr>
          </a:p>
          <a:p>
            <a:pPr marL="457200" indent="-457200">
              <a:lnSpc>
                <a:spcPct val="110000"/>
              </a:lnSpc>
              <a:defRPr/>
            </a:pPr>
            <a:endParaRPr lang="en-US" sz="2800">
              <a:latin typeface="Tahoma" pitchFamily="34" charset="0"/>
              <a:ea typeface="Arial-Rounded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65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Vì sao gọi mã “dòng”?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Nha Trang University</a:t>
            </a:r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229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sz="2800">
                <a:latin typeface="Tahoma" pitchFamily="34" charset="0"/>
                <a:ea typeface="Arial-Rounded" pitchFamily="34" charset="0"/>
                <a:cs typeface="Tahoma" pitchFamily="34" charset="0"/>
              </a:rPr>
              <a:t>	</a:t>
            </a: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</a:rPr>
              <a:t>Không cần chờ có đầy đủ n bít </a:t>
            </a:r>
            <a:r>
              <a:rPr lang="en-US" sz="2400">
                <a:latin typeface="Cambria" pitchFamily="18" charset="0"/>
                <a:ea typeface="Arial-Rounded" pitchFamily="34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400" baseline="-25000">
                <a:latin typeface="Cambria" pitchFamily="18" charset="0"/>
                <a:ea typeface="Arial-Rounded" pitchFamily="34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en-US" sz="2400">
                <a:latin typeface="Cambria" pitchFamily="18" charset="0"/>
                <a:ea typeface="Arial-Rounded" pitchFamily="34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400" baseline="-25000">
                <a:latin typeface="Cambria" pitchFamily="18" charset="0"/>
                <a:ea typeface="Arial-Rounded" pitchFamily="34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400">
                <a:latin typeface="Cambria" pitchFamily="18" charset="0"/>
                <a:ea typeface="Arial-Rounded" pitchFamily="34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400" baseline="-25000">
                <a:latin typeface="Cambria" pitchFamily="18" charset="0"/>
                <a:ea typeface="Arial-Rounded" pitchFamily="34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>
                <a:latin typeface="Cambria" pitchFamily="18" charset="0"/>
                <a:ea typeface="Arial-Rounded" pitchFamily="34" charset="0"/>
                <a:cs typeface="Times New Roman" pitchFamily="18" charset="0"/>
                <a:sym typeface="Symbol" pitchFamily="18" charset="2"/>
              </a:rPr>
              <a:t>…s</a:t>
            </a:r>
            <a:r>
              <a:rPr lang="en-US" sz="2400" baseline="-25000">
                <a:latin typeface="Cambria" pitchFamily="18" charset="0"/>
                <a:ea typeface="Arial-Rounded" pitchFamily="34" charset="0"/>
                <a:cs typeface="Times New Roman" pitchFamily="18" charset="0"/>
                <a:sym typeface="Symbol" pitchFamily="18" charset="2"/>
              </a:rPr>
              <a:t>n-1</a:t>
            </a: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</a:rPr>
              <a:t> mới tiến hành mã hóa, sinh ra được </a:t>
            </a:r>
            <a:r>
              <a:rPr lang="en-US" sz="2400">
                <a:latin typeface="Cambria" pitchFamily="18" charset="0"/>
                <a:ea typeface="Arial-Rounded" pitchFamily="34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400" baseline="-25000">
                <a:latin typeface="Cambria" pitchFamily="18" charset="0"/>
                <a:ea typeface="Arial-Rounded" pitchFamily="34" charset="0"/>
                <a:cs typeface="Times New Roman" pitchFamily="18" charset="0"/>
                <a:sym typeface="Symbol" pitchFamily="18" charset="2"/>
              </a:rPr>
              <a:t>i </a:t>
            </a: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</a:rPr>
              <a:t>đến đâu, mã hóa đến đó </a:t>
            </a: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  <a:sym typeface="Wingdings" pitchFamily="2" charset="2"/>
              </a:rPr>
              <a:t> áp dụng cho dữ liệu real-time.</a:t>
            </a:r>
            <a:endParaRPr lang="en-US" sz="2400">
              <a:latin typeface="Tahoma" pitchFamily="34" charset="0"/>
              <a:ea typeface="Arial-Rounded" pitchFamily="34" charset="0"/>
              <a:cs typeface="Tahoma" pitchFamily="34" charset="0"/>
            </a:endParaRPr>
          </a:p>
          <a:p>
            <a:pPr eaLnBrk="1" hangingPunct="1">
              <a:lnSpc>
                <a:spcPct val="110000"/>
              </a:lnSpc>
            </a:pPr>
            <a:endParaRPr lang="en-US" sz="2800">
              <a:latin typeface="Tahoma" pitchFamily="34" charset="0"/>
              <a:ea typeface="Arial-Rounded" pitchFamily="34" charset="0"/>
              <a:cs typeface="Tahoma" pitchFamily="34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2235200" y="3606800"/>
            <a:ext cx="914400" cy="4048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sz="2000">
                <a:latin typeface="Cambria" pitchFamily="18" charset="0"/>
                <a:cs typeface="Times New Roman" pitchFamily="18" charset="0"/>
              </a:rPr>
              <a:t>p</a:t>
            </a:r>
            <a:r>
              <a:rPr lang="en-US" sz="2000" baseline="-30000">
                <a:latin typeface="Cambria" pitchFamily="18" charset="0"/>
                <a:cs typeface="Times New Roman" pitchFamily="18" charset="0"/>
              </a:rPr>
              <a:t>0</a:t>
            </a:r>
            <a:endParaRPr lang="en-US" sz="2000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5257800" y="3581400"/>
            <a:ext cx="762000" cy="406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lang="en-US" sz="2000">
                <a:cs typeface="Times New Roman" pitchFamily="18" charset="0"/>
              </a:rPr>
              <a:t>…</a:t>
            </a:r>
            <a:endParaRPr lang="en-US" sz="2000"/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3159125" y="3606800"/>
            <a:ext cx="914400" cy="4048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sz="2000">
                <a:latin typeface="Cambria" pitchFamily="18" charset="0"/>
                <a:cs typeface="Times New Roman" pitchFamily="18" charset="0"/>
              </a:rPr>
              <a:t>p</a:t>
            </a:r>
            <a:r>
              <a:rPr lang="en-US" sz="2000" baseline="-30000">
                <a:latin typeface="Cambria" pitchFamily="18" charset="0"/>
                <a:cs typeface="Times New Roman" pitchFamily="18" charset="0"/>
              </a:rPr>
              <a:t>1</a:t>
            </a:r>
            <a:endParaRPr lang="en-US" sz="2000"/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6321425" y="3606800"/>
            <a:ext cx="914400" cy="4048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sz="2000">
                <a:latin typeface="Cambria" pitchFamily="18" charset="0"/>
                <a:cs typeface="Times New Roman" pitchFamily="18" charset="0"/>
              </a:rPr>
              <a:t>p</a:t>
            </a:r>
            <a:r>
              <a:rPr lang="en-US" sz="2000" baseline="-30000">
                <a:latin typeface="Cambria" pitchFamily="18" charset="0"/>
                <a:cs typeface="Times New Roman" pitchFamily="18" charset="0"/>
              </a:rPr>
              <a:t>n-1</a:t>
            </a:r>
            <a:endParaRPr lang="en-US" sz="2000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2235200" y="5410200"/>
            <a:ext cx="914400" cy="40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sz="2000">
                <a:latin typeface="Cambria" pitchFamily="18" charset="0"/>
                <a:cs typeface="Times New Roman" pitchFamily="18" charset="0"/>
              </a:rPr>
              <a:t>c</a:t>
            </a:r>
            <a:r>
              <a:rPr lang="en-US" sz="2000" baseline="-30000">
                <a:latin typeface="Cambria" pitchFamily="18" charset="0"/>
                <a:cs typeface="Times New Roman" pitchFamily="18" charset="0"/>
              </a:rPr>
              <a:t>0</a:t>
            </a:r>
            <a:endParaRPr lang="en-US" sz="2000"/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5257800" y="5410200"/>
            <a:ext cx="838200" cy="406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lang="en-US" sz="2000">
                <a:cs typeface="Times New Roman" pitchFamily="18" charset="0"/>
              </a:rPr>
              <a:t>…</a:t>
            </a:r>
            <a:endParaRPr lang="en-US" sz="2000"/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3159125" y="5410200"/>
            <a:ext cx="914400" cy="40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sz="2000">
                <a:latin typeface="Cambria" pitchFamily="18" charset="0"/>
                <a:cs typeface="Times New Roman" pitchFamily="18" charset="0"/>
              </a:rPr>
              <a:t>c</a:t>
            </a:r>
            <a:r>
              <a:rPr lang="en-US" sz="2000" baseline="-30000">
                <a:latin typeface="Cambria" pitchFamily="18" charset="0"/>
                <a:cs typeface="Times New Roman" pitchFamily="18" charset="0"/>
              </a:rPr>
              <a:t>1</a:t>
            </a:r>
            <a:endParaRPr lang="en-US" sz="2000"/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6321425" y="5410200"/>
            <a:ext cx="914400" cy="40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sz="2000">
                <a:latin typeface="Cambria" pitchFamily="18" charset="0"/>
                <a:cs typeface="Times New Roman" pitchFamily="18" charset="0"/>
              </a:rPr>
              <a:t>c</a:t>
            </a:r>
            <a:r>
              <a:rPr lang="en-US" sz="2000" baseline="-30000">
                <a:latin typeface="Cambria" pitchFamily="18" charset="0"/>
                <a:cs typeface="Times New Roman" pitchFamily="18" charset="0"/>
              </a:rPr>
              <a:t>n-1</a:t>
            </a:r>
            <a:endParaRPr lang="en-US" sz="2000"/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2640013" y="4495800"/>
            <a:ext cx="3587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>
                <a:latin typeface="Calibri" pitchFamily="34" charset="0"/>
                <a:ea typeface="Times New Roman" pitchFamily="18" charset="0"/>
                <a:cs typeface="Cambria Math" pitchFamily="18" charset="0"/>
              </a:rPr>
              <a:t>⊕</a:t>
            </a:r>
            <a:endParaRPr lang="en-US" sz="2000">
              <a:ea typeface="Times New Roman" pitchFamily="18" charset="0"/>
              <a:cs typeface="Cambria Math" pitchFamily="18" charset="0"/>
            </a:endParaRPr>
          </a:p>
        </p:txBody>
      </p:sp>
      <p:cxnSp>
        <p:nvCxnSpPr>
          <p:cNvPr id="15" name="AutoShape 17"/>
          <p:cNvCxnSpPr>
            <a:cxnSpLocks noChangeShapeType="1"/>
          </p:cNvCxnSpPr>
          <p:nvPr/>
        </p:nvCxnSpPr>
        <p:spPr bwMode="auto">
          <a:xfrm>
            <a:off x="2811463" y="4011613"/>
            <a:ext cx="0" cy="558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6"/>
          <p:cNvCxnSpPr>
            <a:cxnSpLocks noChangeShapeType="1"/>
          </p:cNvCxnSpPr>
          <p:nvPr/>
        </p:nvCxnSpPr>
        <p:spPr bwMode="auto">
          <a:xfrm>
            <a:off x="2811463" y="4851400"/>
            <a:ext cx="0" cy="558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5"/>
          <p:cNvCxnSpPr>
            <a:cxnSpLocks noChangeShapeType="1"/>
          </p:cNvCxnSpPr>
          <p:nvPr/>
        </p:nvCxnSpPr>
        <p:spPr bwMode="auto">
          <a:xfrm>
            <a:off x="2265363" y="4687888"/>
            <a:ext cx="40481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2049463" y="4297363"/>
            <a:ext cx="58737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lang="en-US" sz="2000">
                <a:latin typeface="Cambria" pitchFamily="18" charset="0"/>
                <a:cs typeface="Times New Roman" pitchFamily="18" charset="0"/>
              </a:rPr>
              <a:t>s</a:t>
            </a:r>
            <a:r>
              <a:rPr lang="en-US" sz="2000" baseline="-30000">
                <a:latin typeface="Cambria" pitchFamily="18" charset="0"/>
                <a:cs typeface="Times New Roman" pitchFamily="18" charset="0"/>
              </a:rPr>
              <a:t>0</a:t>
            </a:r>
            <a:endParaRPr lang="en-US" sz="2000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3595688" y="4495800"/>
            <a:ext cx="360362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>
                <a:latin typeface="Calibri" pitchFamily="34" charset="0"/>
                <a:ea typeface="Times New Roman" pitchFamily="18" charset="0"/>
                <a:cs typeface="Cambria Math" pitchFamily="18" charset="0"/>
              </a:rPr>
              <a:t>⊕</a:t>
            </a:r>
            <a:endParaRPr lang="en-US" sz="2000">
              <a:ea typeface="Times New Roman" pitchFamily="18" charset="0"/>
              <a:cs typeface="Cambria Math" pitchFamily="18" charset="0"/>
            </a:endParaRPr>
          </a:p>
        </p:txBody>
      </p:sp>
      <p:cxnSp>
        <p:nvCxnSpPr>
          <p:cNvPr id="20" name="AutoShape 12"/>
          <p:cNvCxnSpPr>
            <a:cxnSpLocks noChangeShapeType="1"/>
          </p:cNvCxnSpPr>
          <p:nvPr/>
        </p:nvCxnSpPr>
        <p:spPr bwMode="auto">
          <a:xfrm>
            <a:off x="3767138" y="4011613"/>
            <a:ext cx="0" cy="558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1"/>
          <p:cNvCxnSpPr>
            <a:cxnSpLocks noChangeShapeType="1"/>
          </p:cNvCxnSpPr>
          <p:nvPr/>
        </p:nvCxnSpPr>
        <p:spPr bwMode="auto">
          <a:xfrm>
            <a:off x="3767138" y="4851400"/>
            <a:ext cx="0" cy="558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10"/>
          <p:cNvCxnSpPr>
            <a:cxnSpLocks noChangeShapeType="1"/>
          </p:cNvCxnSpPr>
          <p:nvPr/>
        </p:nvCxnSpPr>
        <p:spPr bwMode="auto">
          <a:xfrm>
            <a:off x="3221038" y="4687888"/>
            <a:ext cx="40481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3275013" y="4297363"/>
            <a:ext cx="58737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lang="en-US" sz="2000">
                <a:latin typeface="Cambria" pitchFamily="18" charset="0"/>
                <a:cs typeface="Times New Roman" pitchFamily="18" charset="0"/>
              </a:rPr>
              <a:t>s</a:t>
            </a:r>
            <a:r>
              <a:rPr lang="en-US" sz="2000" baseline="-30000">
                <a:latin typeface="Cambria" pitchFamily="18" charset="0"/>
                <a:cs typeface="Times New Roman" pitchFamily="18" charset="0"/>
              </a:rPr>
              <a:t>1</a:t>
            </a:r>
            <a:endParaRPr lang="en-US" sz="2000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6726238" y="4495800"/>
            <a:ext cx="3587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>
                <a:latin typeface="Calibri" pitchFamily="34" charset="0"/>
                <a:ea typeface="Times New Roman" pitchFamily="18" charset="0"/>
                <a:cs typeface="Cambria Math" pitchFamily="18" charset="0"/>
              </a:rPr>
              <a:t>⊕</a:t>
            </a:r>
            <a:endParaRPr lang="en-US" sz="2000">
              <a:ea typeface="Times New Roman" pitchFamily="18" charset="0"/>
              <a:cs typeface="Cambria Math" pitchFamily="18" charset="0"/>
            </a:endParaRPr>
          </a:p>
        </p:txBody>
      </p:sp>
      <p:cxnSp>
        <p:nvCxnSpPr>
          <p:cNvPr id="25" name="AutoShape 7"/>
          <p:cNvCxnSpPr>
            <a:cxnSpLocks noChangeShapeType="1"/>
          </p:cNvCxnSpPr>
          <p:nvPr/>
        </p:nvCxnSpPr>
        <p:spPr bwMode="auto">
          <a:xfrm>
            <a:off x="6897688" y="4011613"/>
            <a:ext cx="0" cy="558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6"/>
          <p:cNvCxnSpPr>
            <a:cxnSpLocks noChangeShapeType="1"/>
          </p:cNvCxnSpPr>
          <p:nvPr/>
        </p:nvCxnSpPr>
        <p:spPr bwMode="auto">
          <a:xfrm>
            <a:off x="6897688" y="4851400"/>
            <a:ext cx="0" cy="558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5"/>
          <p:cNvCxnSpPr>
            <a:cxnSpLocks noChangeShapeType="1"/>
          </p:cNvCxnSpPr>
          <p:nvPr/>
        </p:nvCxnSpPr>
        <p:spPr bwMode="auto">
          <a:xfrm>
            <a:off x="6351588" y="4687888"/>
            <a:ext cx="40481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6135688" y="4297363"/>
            <a:ext cx="58737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lang="en-US" sz="2000">
                <a:latin typeface="Cambria" pitchFamily="18" charset="0"/>
                <a:cs typeface="Times New Roman" pitchFamily="18" charset="0"/>
              </a:rPr>
              <a:t>s</a:t>
            </a:r>
            <a:r>
              <a:rPr lang="en-US" sz="2000" baseline="-30000">
                <a:latin typeface="Cambria" pitchFamily="18" charset="0"/>
                <a:cs typeface="Times New Roman" pitchFamily="18" charset="0"/>
              </a:rPr>
              <a:t>n-1</a:t>
            </a:r>
            <a:endParaRPr lang="en-US" sz="2000"/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1647825" y="3606800"/>
            <a:ext cx="587375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lang="en-US" sz="2000">
                <a:latin typeface="Cambria" pitchFamily="18" charset="0"/>
                <a:cs typeface="Times New Roman" pitchFamily="18" charset="0"/>
              </a:rPr>
              <a:t>P</a:t>
            </a:r>
            <a:endParaRPr lang="en-US" sz="2000"/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1647825" y="5410200"/>
            <a:ext cx="58737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lang="en-US" sz="2000">
                <a:latin typeface="Cambria" pitchFamily="18" charset="0"/>
                <a:cs typeface="Times New Roman" pitchFamily="18" charset="0"/>
              </a:rPr>
              <a:t>C</a:t>
            </a:r>
            <a:endParaRPr lang="en-US" sz="2000"/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4073525" y="3603625"/>
            <a:ext cx="914400" cy="4048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sz="2000">
                <a:latin typeface="Cambria" pitchFamily="18" charset="0"/>
                <a:cs typeface="Times New Roman" pitchFamily="18" charset="0"/>
              </a:rPr>
              <a:t>p</a:t>
            </a:r>
            <a:r>
              <a:rPr lang="en-US" sz="2000" baseline="-30000">
                <a:latin typeface="Cambria" pitchFamily="18" charset="0"/>
                <a:cs typeface="Times New Roman" pitchFamily="18" charset="0"/>
              </a:rPr>
              <a:t>2</a:t>
            </a:r>
            <a:endParaRPr lang="en-US" sz="2000"/>
          </a:p>
        </p:txBody>
      </p:sp>
      <p:sp>
        <p:nvSpPr>
          <p:cNvPr id="32" name="Rectangle 20"/>
          <p:cNvSpPr>
            <a:spLocks noChangeArrowheads="1"/>
          </p:cNvSpPr>
          <p:nvPr/>
        </p:nvSpPr>
        <p:spPr bwMode="auto">
          <a:xfrm>
            <a:off x="4073525" y="5407025"/>
            <a:ext cx="914400" cy="40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sz="2000">
                <a:latin typeface="Cambria" pitchFamily="18" charset="0"/>
                <a:cs typeface="Times New Roman" pitchFamily="18" charset="0"/>
              </a:rPr>
              <a:t>c</a:t>
            </a:r>
            <a:r>
              <a:rPr lang="en-US" sz="2000" baseline="-30000">
                <a:latin typeface="Cambria" pitchFamily="18" charset="0"/>
                <a:cs typeface="Times New Roman" pitchFamily="18" charset="0"/>
              </a:rPr>
              <a:t>2</a:t>
            </a:r>
            <a:endParaRPr lang="en-US" sz="2000"/>
          </a:p>
        </p:txBody>
      </p:sp>
      <p:sp>
        <p:nvSpPr>
          <p:cNvPr id="33" name="Text Box 13"/>
          <p:cNvSpPr txBox="1">
            <a:spLocks noChangeArrowheads="1"/>
          </p:cNvSpPr>
          <p:nvPr/>
        </p:nvSpPr>
        <p:spPr bwMode="auto">
          <a:xfrm>
            <a:off x="4510088" y="4491038"/>
            <a:ext cx="360362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>
                <a:latin typeface="Calibri" pitchFamily="34" charset="0"/>
                <a:ea typeface="Times New Roman" pitchFamily="18" charset="0"/>
                <a:cs typeface="Cambria Math" pitchFamily="18" charset="0"/>
              </a:rPr>
              <a:t>⊕</a:t>
            </a:r>
            <a:endParaRPr lang="en-US" sz="2000">
              <a:ea typeface="Times New Roman" pitchFamily="18" charset="0"/>
              <a:cs typeface="Cambria Math" pitchFamily="18" charset="0"/>
            </a:endParaRPr>
          </a:p>
        </p:txBody>
      </p:sp>
      <p:cxnSp>
        <p:nvCxnSpPr>
          <p:cNvPr id="34" name="AutoShape 12"/>
          <p:cNvCxnSpPr>
            <a:cxnSpLocks noChangeShapeType="1"/>
          </p:cNvCxnSpPr>
          <p:nvPr/>
        </p:nvCxnSpPr>
        <p:spPr bwMode="auto">
          <a:xfrm>
            <a:off x="4681538" y="4008438"/>
            <a:ext cx="0" cy="558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11"/>
          <p:cNvCxnSpPr>
            <a:cxnSpLocks noChangeShapeType="1"/>
          </p:cNvCxnSpPr>
          <p:nvPr/>
        </p:nvCxnSpPr>
        <p:spPr bwMode="auto">
          <a:xfrm>
            <a:off x="4681538" y="4848225"/>
            <a:ext cx="0" cy="558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10"/>
          <p:cNvCxnSpPr>
            <a:cxnSpLocks noChangeShapeType="1"/>
          </p:cNvCxnSpPr>
          <p:nvPr/>
        </p:nvCxnSpPr>
        <p:spPr bwMode="auto">
          <a:xfrm>
            <a:off x="4135438" y="4684713"/>
            <a:ext cx="40481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4189413" y="4294188"/>
            <a:ext cx="58737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lang="en-US" sz="2000">
                <a:latin typeface="Cambria" pitchFamily="18" charset="0"/>
                <a:cs typeface="Times New Roman" pitchFamily="18" charset="0"/>
              </a:rPr>
              <a:t>s</a:t>
            </a:r>
            <a:r>
              <a:rPr lang="en-US" sz="2000" baseline="-30000">
                <a:latin typeface="Cambria" pitchFamily="18" charset="0"/>
                <a:cs typeface="Times New Roman" pitchFamily="18" charset="0"/>
              </a:rPr>
              <a:t>2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5889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8" grpId="0"/>
      <p:bldP spid="19" grpId="0"/>
      <p:bldP spid="23" grpId="0"/>
      <p:bldP spid="24" grpId="0"/>
      <p:bldP spid="28" grpId="0"/>
      <p:bldP spid="29" grpId="0"/>
      <p:bldP spid="30" grpId="0"/>
      <p:bldP spid="31" grpId="0" animBg="1"/>
      <p:bldP spid="32" grpId="0" animBg="1"/>
      <p:bldP spid="33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Mã hóa </a:t>
            </a:r>
            <a:r>
              <a:rPr lang="en-US" smtClean="0"/>
              <a:t>TinyA5/1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Nha Trang University</a:t>
            </a:r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41194" y="12192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Font typeface="Arial" charset="0"/>
              <a:buChar char="•"/>
            </a:pPr>
            <a:r>
              <a:rPr lang="en-US" sz="2400" smtClean="0">
                <a:latin typeface="Tahoma" pitchFamily="34" charset="0"/>
                <a:ea typeface="Arial-Rounded" pitchFamily="34" charset="0"/>
                <a:cs typeface="Tahoma" pitchFamily="34" charset="0"/>
              </a:rPr>
              <a:t>Gồm </a:t>
            </a: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</a:rPr>
              <a:t>3 thanh ghi X – 6 bít, Y – 8 bít, Z – 9 bít</a:t>
            </a:r>
          </a:p>
          <a:p>
            <a:pPr eaLnBrk="1" hangingPunct="1">
              <a:lnSpc>
                <a:spcPct val="120000"/>
              </a:lnSpc>
              <a:buFont typeface="Arial" charset="0"/>
              <a:buChar char="•"/>
            </a:pP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</a:rPr>
              <a:t>Khóa K 23 bít, K </a:t>
            </a: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  <a:sym typeface="Symbol" pitchFamily="18" charset="2"/>
              </a:rPr>
              <a:t> XYZ</a:t>
            </a:r>
          </a:p>
          <a:p>
            <a:pPr eaLnBrk="1" hangingPunct="1">
              <a:lnSpc>
                <a:spcPct val="120000"/>
              </a:lnSpc>
              <a:buFont typeface="Arial" charset="0"/>
              <a:buChar char="•"/>
            </a:pP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  <a:sym typeface="Symbol" pitchFamily="18" charset="2"/>
              </a:rPr>
              <a:t>Quay X:</a:t>
            </a:r>
          </a:p>
          <a:p>
            <a:pPr lvl="1" eaLnBrk="1" hangingPunct="1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400" i="1">
                <a:latin typeface="Cambria" pitchFamily="18" charset="0"/>
                <a:cs typeface="Times New Roman" pitchFamily="18" charset="0"/>
              </a:rPr>
              <a:t>t </a:t>
            </a:r>
            <a:r>
              <a:rPr lang="en-US" sz="2400">
                <a:latin typeface="Cambria" pitchFamily="18" charset="0"/>
                <a:cs typeface="Times New Roman" pitchFamily="18" charset="0"/>
              </a:rPr>
              <a:t>=</a:t>
            </a:r>
            <a:r>
              <a:rPr lang="en-US" sz="2400" i="1">
                <a:latin typeface="Cambria" pitchFamily="18" charset="0"/>
                <a:cs typeface="Times New Roman" pitchFamily="18" charset="0"/>
              </a:rPr>
              <a:t> x</a:t>
            </a:r>
            <a:r>
              <a:rPr lang="en-US" sz="2400" baseline="-25000">
                <a:latin typeface="Cambria" pitchFamily="18" charset="0"/>
                <a:cs typeface="Times New Roman" pitchFamily="18" charset="0"/>
              </a:rPr>
              <a:t>2</a:t>
            </a:r>
            <a:r>
              <a:rPr lang="en-US" sz="2400" i="1"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400">
                <a:latin typeface="Cambria" pitchFamily="18" charset="0"/>
                <a:cs typeface="Times New Roman" pitchFamily="18" charset="0"/>
              </a:rPr>
              <a:t>⊕</a:t>
            </a:r>
            <a:r>
              <a:rPr lang="en-US" sz="2400" i="1">
                <a:latin typeface="Cambria" pitchFamily="18" charset="0"/>
                <a:cs typeface="Times New Roman" pitchFamily="18" charset="0"/>
              </a:rPr>
              <a:t> x</a:t>
            </a:r>
            <a:r>
              <a:rPr lang="en-US" sz="2400" baseline="-25000">
                <a:latin typeface="Cambria" pitchFamily="18" charset="0"/>
                <a:cs typeface="Times New Roman" pitchFamily="18" charset="0"/>
              </a:rPr>
              <a:t>4</a:t>
            </a:r>
            <a:r>
              <a:rPr lang="en-US" sz="2400">
                <a:latin typeface="Cambria" pitchFamily="18" charset="0"/>
                <a:cs typeface="Times New Roman" pitchFamily="18" charset="0"/>
              </a:rPr>
              <a:t> ⊕ </a:t>
            </a:r>
            <a:r>
              <a:rPr lang="en-US" sz="2400" i="1">
                <a:latin typeface="Cambria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Cambria" pitchFamily="18" charset="0"/>
                <a:cs typeface="Times New Roman" pitchFamily="18" charset="0"/>
              </a:rPr>
              <a:t>5</a:t>
            </a:r>
            <a:r>
              <a:rPr lang="en-US" sz="2400">
                <a:latin typeface="Cambria" pitchFamily="18" charset="0"/>
                <a:cs typeface="Times New Roman" pitchFamily="18" charset="0"/>
              </a:rPr>
              <a:t> </a:t>
            </a:r>
          </a:p>
          <a:p>
            <a:pPr lvl="1" eaLnBrk="1" hangingPunct="1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400" i="1">
                <a:latin typeface="Cambria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Cambria" pitchFamily="18" charset="0"/>
                <a:cs typeface="Times New Roman" pitchFamily="18" charset="0"/>
              </a:rPr>
              <a:t>j</a:t>
            </a:r>
            <a:r>
              <a:rPr lang="en-US" sz="2400">
                <a:latin typeface="Cambria" pitchFamily="18" charset="0"/>
                <a:cs typeface="Times New Roman" pitchFamily="18" charset="0"/>
              </a:rPr>
              <a:t> = </a:t>
            </a:r>
            <a:r>
              <a:rPr lang="en-US" sz="2400" i="1">
                <a:latin typeface="Cambria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Cambria" pitchFamily="18" charset="0"/>
                <a:cs typeface="Times New Roman" pitchFamily="18" charset="0"/>
              </a:rPr>
              <a:t>j-1</a:t>
            </a:r>
            <a:r>
              <a:rPr lang="en-US" sz="2400">
                <a:latin typeface="Cambria" pitchFamily="18" charset="0"/>
                <a:cs typeface="Times New Roman" pitchFamily="18" charset="0"/>
              </a:rPr>
              <a:t>   v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ới</a:t>
            </a:r>
            <a:r>
              <a:rPr lang="en-US" sz="2400">
                <a:latin typeface="Cambria" pitchFamily="18" charset="0"/>
                <a:cs typeface="Times New Roman" pitchFamily="18" charset="0"/>
              </a:rPr>
              <a:t>   j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>
                <a:latin typeface="Cambria" pitchFamily="18" charset="0"/>
                <a:cs typeface="Times New Roman" pitchFamily="18" charset="0"/>
              </a:rPr>
              <a:t>5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>
                <a:latin typeface="Cambria" pitchFamily="18" charset="0"/>
                <a:cs typeface="Times New Roman" pitchFamily="18" charset="0"/>
              </a:rPr>
              <a:t>4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>
                <a:latin typeface="Cambria" pitchFamily="18" charset="0"/>
                <a:cs typeface="Times New Roman" pitchFamily="18" charset="0"/>
              </a:rPr>
              <a:t> 3, 2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, 1 </a:t>
            </a:r>
            <a:endParaRPr lang="en-US" sz="2400">
              <a:latin typeface="Cambria" pitchFamily="18" charset="0"/>
              <a:cs typeface="Times New Roman" pitchFamily="18" charset="0"/>
            </a:endParaRPr>
          </a:p>
          <a:p>
            <a:pPr lvl="1" eaLnBrk="1" hangingPunct="1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400" i="1">
                <a:latin typeface="Cambria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Cambria" pitchFamily="18" charset="0"/>
                <a:cs typeface="Times New Roman" pitchFamily="18" charset="0"/>
              </a:rPr>
              <a:t>0</a:t>
            </a:r>
            <a:r>
              <a:rPr lang="en-US" sz="2400">
                <a:latin typeface="Cambria" pitchFamily="18" charset="0"/>
                <a:cs typeface="Times New Roman" pitchFamily="18" charset="0"/>
              </a:rPr>
              <a:t> = </a:t>
            </a:r>
            <a:r>
              <a:rPr lang="en-US" sz="2400" i="1">
                <a:latin typeface="Cambria" pitchFamily="18" charset="0"/>
                <a:cs typeface="Times New Roman" pitchFamily="18" charset="0"/>
              </a:rPr>
              <a:t>t</a:t>
            </a:r>
            <a:r>
              <a:rPr lang="en-US" sz="2400">
                <a:latin typeface="Cambria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sz="2400"/>
              <a:t>	Ví dụ: </a:t>
            </a:r>
            <a:r>
              <a:rPr lang="en-US" sz="2400">
                <a:latin typeface="Cambria" pitchFamily="18" charset="0"/>
              </a:rPr>
              <a:t>X = 100101</a:t>
            </a:r>
          </a:p>
          <a:p>
            <a:pPr eaLnBrk="1" hangingPunct="1">
              <a:lnSpc>
                <a:spcPct val="120000"/>
              </a:lnSpc>
            </a:pPr>
            <a:endParaRPr lang="en-US" sz="2400">
              <a:latin typeface="Tahoma" pitchFamily="34" charset="0"/>
              <a:cs typeface="Arial-Rounded" pitchFamily="34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  <a:buFont typeface="Arial" charset="0"/>
              <a:buChar char="•"/>
            </a:pPr>
            <a:r>
              <a:rPr lang="en-US" sz="2400">
                <a:latin typeface="Tahoma" pitchFamily="34" charset="0"/>
                <a:cs typeface="Arial-Rounded" pitchFamily="34" charset="0"/>
                <a:sym typeface="Symbol" pitchFamily="18" charset="2"/>
              </a:rPr>
              <a:t>Quay Y</a:t>
            </a:r>
          </a:p>
          <a:p>
            <a:pPr eaLnBrk="1" hangingPunct="1">
              <a:lnSpc>
                <a:spcPct val="120000"/>
              </a:lnSpc>
              <a:buFont typeface="Arial" charset="0"/>
              <a:buChar char="•"/>
            </a:pPr>
            <a:endParaRPr lang="en-US" sz="2400">
              <a:latin typeface="Tahoma" pitchFamily="34" charset="0"/>
              <a:cs typeface="Arial-Rounded" pitchFamily="34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  <a:buFont typeface="Arial" charset="0"/>
              <a:buChar char="•"/>
            </a:pPr>
            <a:r>
              <a:rPr lang="en-US" sz="2400">
                <a:latin typeface="Tahoma" pitchFamily="34" charset="0"/>
                <a:cs typeface="Arial-Rounded" pitchFamily="34" charset="0"/>
                <a:sym typeface="Symbol" pitchFamily="18" charset="2"/>
              </a:rPr>
              <a:t>Quay Z</a:t>
            </a:r>
          </a:p>
          <a:p>
            <a:pPr eaLnBrk="1" hangingPunct="1">
              <a:lnSpc>
                <a:spcPct val="120000"/>
              </a:lnSpc>
              <a:buFont typeface="Arial" charset="0"/>
              <a:buChar char="•"/>
            </a:pPr>
            <a:endParaRPr lang="en-US" sz="2000">
              <a:latin typeface="Tahoma" pitchFamily="34" charset="0"/>
              <a:cs typeface="Arial-Rounded" pitchFamily="34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133600"/>
            <a:ext cx="38100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225" y="3873500"/>
            <a:ext cx="3670300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58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0.0&quot;&gt;&lt;object type=&quot;1&quot; unique_id=&quot;10001&quot;&gt;&lt;object type=&quot;2&quot; unique_id=&quot;10159&quot;&gt;&lt;object type=&quot;3&quot; unique_id=&quot;10160&quot;&gt;&lt;property id=&quot;20148&quot; value=&quot;5&quot;/&gt;&lt;property id=&quot;20300&quot; value=&quot;Slide 1 - &amp;quot;MÃ HÓA ĐỐI XỨNG  HIỆN ĐẠI&amp;quot;&quot;/&gt;&lt;property id=&quot;20307&quot; value=&quot;256&quot;/&gt;&lt;/object&gt;&lt;object type=&quot;3&quot; unique_id=&quot;10161&quot;&gt;&lt;property id=&quot;20148&quot; value=&quot;5&quot;/&gt;&lt;property id=&quot;20300&quot; value=&quot;Slide 2 - &amp;quot;Nội Dung &amp;quot;&quot;/&gt;&lt;property id=&quot;20307&quot; value=&quot;295&quot;/&gt;&lt;/object&gt;&lt;object type=&quot;3&quot; unique_id=&quot;10162&quot;&gt;&lt;property id=&quot;20148&quot; value=&quot;5&quot;/&gt;&lt;property id=&quot;20300&quot; value=&quot;Slide 3 - &amp;quot;I. Giới Thiệu&amp;quot;&quot;/&gt;&lt;property id=&quot;20307&quot; value=&quot;296&quot;/&gt;&lt;/object&gt;&lt;object type=&quot;3&quot; unique_id=&quot;10163&quot;&gt;&lt;property id=&quot;20148&quot; value=&quot;5&quot;/&gt;&lt;property id=&quot;20300&quot; value=&quot;Slide 4 - &amp;quot;I. Giới Thiệu&amp;quot;&quot;/&gt;&lt;property id=&quot;20307&quot; value=&quot;297&quot;/&gt;&lt;/object&gt;&lt;object type=&quot;3&quot; unique_id=&quot;10164&quot;&gt;&lt;property id=&quot;20148&quot; value=&quot;5&quot;/&gt;&lt;property id=&quot;20300&quot; value=&quot;Slide 5&quot;/&gt;&lt;property id=&quot;20307&quot; value=&quot;259&quot;/&gt;&lt;/object&gt;&lt;object type=&quot;3&quot; unique_id=&quot;10165&quot;&gt;&lt;property id=&quot;20148&quot; value=&quot;5&quot;/&gt;&lt;property id=&quot;20300&quot; value=&quot;Slide 6&quot;/&gt;&lt;property id=&quot;20307&quot; value=&quot;298&quot;/&gt;&lt;/object&gt;&lt;object type=&quot;3&quot; unique_id=&quot;10166&quot;&gt;&lt;property id=&quot;20148&quot; value=&quot;5&quot;/&gt;&lt;property id=&quot;20300&quot; value=&quot;Slide 7 - &amp;quot;II. Mã dòng (stream cipher)&amp;quot;&quot;/&gt;&lt;property id=&quot;20307&quot; value=&quot;299&quot;/&gt;&lt;/object&gt;&lt;object type=&quot;3&quot; unique_id=&quot;10167&quot;&gt;&lt;property id=&quot;20148&quot; value=&quot;5&quot;/&gt;&lt;property id=&quot;20300&quot; value=&quot;Slide 8 - &amp;quot;Vì sao gọi mã “dòng”?&amp;quot;&quot;/&gt;&lt;property id=&quot;20307&quot; value=&quot;300&quot;/&gt;&lt;/object&gt;&lt;object type=&quot;3&quot; unique_id=&quot;10168&quot;&gt;&lt;property id=&quot;20148&quot; value=&quot;5&quot;/&gt;&lt;property id=&quot;20300&quot; value=&quot;Slide 9 - &amp;quot;Mã hóa TinyA5/1&amp;quot;&quot;/&gt;&lt;property id=&quot;20307&quot; value=&quot;301&quot;/&gt;&lt;/object&gt;&lt;object type=&quot;3&quot; unique_id=&quot;10169&quot;&gt;&lt;property id=&quot;20148&quot; value=&quot;5&quot;/&gt;&lt;property id=&quot;20300&quot; value=&quot;Slide 10&quot;/&gt;&lt;property id=&quot;20307&quot; value=&quot;264&quot;/&gt;&lt;/object&gt;&lt;object type=&quot;3&quot; unique_id=&quot;10170&quot;&gt;&lt;property id=&quot;20148&quot; value=&quot;5&quot;/&gt;&lt;property id=&quot;20300&quot; value=&quot;Slide 11 - &amp;quot;Mã hóa A5/1&amp;quot;&quot;/&gt;&lt;property id=&quot;20307&quot; value=&quot;266&quot;/&gt;&lt;/object&gt;&lt;object type=&quot;3&quot; unique_id=&quot;10171&quot;&gt;&lt;property id=&quot;20148&quot; value=&quot;5&quot;/&gt;&lt;property id=&quot;20300&quot; value=&quot;Slide 12 - &amp;quot;III. Mã khối (block cipher)&amp;quot;&quot;/&gt;&lt;property id=&quot;20307&quot; value=&quot;302&quot;/&gt;&lt;/object&gt;&lt;object type=&quot;3&quot; unique_id=&quot;10172&quot;&gt;&lt;property id=&quot;20148&quot; value=&quot;5&quot;/&gt;&lt;property id=&quot;20300&quot; value=&quot;Slide 13&quot;/&gt;&lt;property id=&quot;20307&quot; value=&quot;268&quot;/&gt;&lt;/object&gt;&lt;object type=&quot;3&quot; unique_id=&quot;10173&quot;&gt;&lt;property id=&quot;20148&quot; value=&quot;5&quot;/&gt;&lt;property id=&quot;20300&quot; value=&quot;Slide 14&quot;/&gt;&lt;property id=&quot;20307&quot; value=&quot;269&quot;/&gt;&lt;/object&gt;&lt;object type=&quot;3&quot; unique_id=&quot;10174&quot;&gt;&lt;property id=&quot;20148&quot; value=&quot;5&quot;/&gt;&lt;property id=&quot;20300&quot; value=&quot;Slide 15 - &amp;quot;Mạng SP  (Substitution – Permutation Network)&amp;quot;&quot;/&gt;&lt;property id=&quot;20307&quot; value=&quot;270&quot;/&gt;&lt;/object&gt;&lt;object type=&quot;3&quot; unique_id=&quot;10175&quot;&gt;&lt;property id=&quot;20148&quot; value=&quot;5&quot;/&gt;&lt;property id=&quot;20300&quot; value=&quot;Slide 16 - &amp;quot;Hệ mã Feistel :&amp;quot;&quot;/&gt;&lt;property id=&quot;20307&quot; value=&quot;271&quot;/&gt;&lt;/object&gt;&lt;object type=&quot;3&quot; unique_id=&quot;10176&quot;&gt;&lt;property id=&quot;20148&quot; value=&quot;5&quot;/&gt;&lt;property id=&quot;20300&quot; value=&quot;Slide 17&quot;/&gt;&lt;property id=&quot;20307&quot; value=&quot;272&quot;/&gt;&lt;/object&gt;&lt;object type=&quot;3&quot; unique_id=&quot;10177&quot;&gt;&lt;property id=&quot;20148&quot; value=&quot;5&quot;/&gt;&lt;property id=&quot;20300&quot; value=&quot;Slide 18&quot;/&gt;&lt;property id=&quot;20307&quot; value=&quot;273&quot;/&gt;&lt;/object&gt;&lt;object type=&quot;3&quot; unique_id=&quot;10178&quot;&gt;&lt;property id=&quot;20148&quot; value=&quot;5&quot;/&gt;&lt;property id=&quot;20300&quot; value=&quot;Slide 19 - &amp;quot;Mã TinyDES:&amp;quot;&quot;/&gt;&lt;property id=&quot;20307&quot; value=&quot;274&quot;/&gt;&lt;/object&gt;&lt;object type=&quot;3&quot; unique_id=&quot;10179&quot;&gt;&lt;property id=&quot;20148&quot; value=&quot;5&quot;/&gt;&lt;property id=&quot;20300&quot; value=&quot;Slide 20&quot;/&gt;&lt;property id=&quot;20307&quot; value=&quot;275&quot;/&gt;&lt;/object&gt;&lt;object type=&quot;3&quot; unique_id=&quot;10180&quot;&gt;&lt;property id=&quot;20148&quot; value=&quot;5&quot;/&gt;&lt;property id=&quot;20300&quot; value=&quot;Slide 21&quot;/&gt;&lt;property id=&quot;20307&quot; value=&quot;276&quot;/&gt;&lt;/object&gt;&lt;object type=&quot;3&quot; unique_id=&quot;10181&quot;&gt;&lt;property id=&quot;20148&quot; value=&quot;5&quot;/&gt;&lt;property id=&quot;20300&quot; value=&quot;Slide 22&quot;/&gt;&lt;property id=&quot;20307&quot; value=&quot;277&quot;/&gt;&lt;/object&gt;&lt;object type=&quot;3&quot; unique_id=&quot;10182&quot;&gt;&lt;property id=&quot;20148&quot; value=&quot;5&quot;/&gt;&lt;property id=&quot;20300&quot; value=&quot;Slide 23 - &amp;quot;Mã DES:&amp;quot;&quot;/&gt;&lt;property id=&quot;20307&quot; value=&quot;303&quot;/&gt;&lt;/object&gt;&lt;object type=&quot;3&quot; unique_id=&quot;10183&quot;&gt;&lt;property id=&quot;20148&quot; value=&quot;5&quot;/&gt;&lt;property id=&quot;20300&quot; value=&quot;Slide 24&quot;/&gt;&lt;property id=&quot;20307&quot; value=&quot;279&quot;/&gt;&lt;/object&gt;&lt;object type=&quot;3&quot; unique_id=&quot;10184&quot;&gt;&lt;property id=&quot;20148&quot; value=&quot;5&quot;/&gt;&lt;property id=&quot;20300&quot; value=&quot;Slide 25 - &amp;quot;Một vòng của DES &amp;quot;&quot;/&gt;&lt;property id=&quot;20307&quot; value=&quot;280&quot;/&gt;&lt;/object&gt;&lt;object type=&quot;3&quot; unique_id=&quot;10185&quot;&gt;&lt;property id=&quot;20148&quot; value=&quot;5&quot;/&gt;&lt;property id=&quot;20300&quot; value=&quot;Slide 26&quot;/&gt;&lt;property id=&quot;20307&quot; value=&quot;281&quot;/&gt;&lt;/object&gt;&lt;object type=&quot;3&quot; unique_id=&quot;10186&quot;&gt;&lt;property id=&quot;20148&quot; value=&quot;5&quot;/&gt;&lt;property id=&quot;20300&quot; value=&quot;Slide 27 - &amp;quot;Hiệu ứng lan truyền (Avalance Effect)&amp;quot;&quot;/&gt;&lt;property id=&quot;20307&quot; value=&quot;304&quot;/&gt;&lt;/object&gt;&lt;object type=&quot;3&quot; unique_id=&quot;10187&quot;&gt;&lt;property id=&quot;20148&quot; value=&quot;5&quot;/&gt;&lt;property id=&quot;20300&quot; value=&quot;Slide 28 - &amp;quot;Độ an toàn của DES:&amp;quot;&quot;/&gt;&lt;property id=&quot;20307&quot; value=&quot;283&quot;/&gt;&lt;/object&gt;&lt;object type=&quot;3&quot; unique_id=&quot;10188&quot;&gt;&lt;property id=&quot;20148&quot; value=&quot;5&quot;/&gt;&lt;property id=&quot;20300&quot; value=&quot;Slide 29 - &amp;quot;Mã TripleDES:&amp;quot;&quot;/&gt;&lt;property id=&quot;20307&quot; value=&quot;284&quot;/&gt;&lt;/object&gt;&lt;object type=&quot;3&quot; unique_id=&quot;10189&quot;&gt;&lt;property id=&quot;20148&quot; value=&quot;5&quot;/&gt;&lt;property id=&quot;20300&quot; value=&quot;Slide 30 - &amp;quot;Mã AES (Advanced Encryption Standard)&amp;quot;&quot;/&gt;&lt;property id=&quot;20307&quot; value=&quot;308&quot;/&gt;&lt;/object&gt;&lt;object type=&quot;3&quot; unique_id=&quot;10190&quot;&gt;&lt;property id=&quot;20148&quot; value=&quot;5&quot;/&gt;&lt;property id=&quot;20300&quot; value=&quot;Slide 31 - &amp;quot;IV. Các mô hình áp dụng mã khối&amp;quot;&quot;/&gt;&lt;property id=&quot;20307&quot; value=&quot;285&quot;/&gt;&lt;/object&gt;&lt;object type=&quot;3&quot; unique_id=&quot;10191&quot;&gt;&lt;property id=&quot;20148&quot; value=&quot;5&quot;/&gt;&lt;property id=&quot;20300&quot; value=&quot;Slide 32&quot;/&gt;&lt;property id=&quot;20307&quot; value=&quot;286&quot;/&gt;&lt;/object&gt;&lt;object type=&quot;3&quot; unique_id=&quot;10192&quot;&gt;&lt;property id=&quot;20148&quot; value=&quot;5&quot;/&gt;&lt;property id=&quot;20300&quot; value=&quot;Slide 33&quot;/&gt;&lt;property id=&quot;20307&quot; value=&quot;287&quot;/&gt;&lt;/object&gt;&lt;object type=&quot;3&quot; unique_id=&quot;10193&quot;&gt;&lt;property id=&quot;20148&quot; value=&quot;5&quot;/&gt;&lt;property id=&quot;20300&quot; value=&quot;Slide 34 - &amp;quot;Mô hình CBC (Cipher Block Chaining)&amp;quot;&quot;/&gt;&lt;property id=&quot;20307&quot; value=&quot;305&quot;/&gt;&lt;/object&gt;&lt;object type=&quot;3&quot; unique_id=&quot;10194&quot;&gt;&lt;property id=&quot;20148&quot; value=&quot;5&quot;/&gt;&lt;property id=&quot;20300&quot; value=&quot;Slide 35&quot;/&gt;&lt;property id=&quot;20307&quot; value=&quot;290&quot;/&gt;&lt;/object&gt;&lt;object type=&quot;3&quot; unique_id=&quot;10195&quot;&gt;&lt;property id=&quot;20148&quot; value=&quot;5&quot;/&gt;&lt;property id=&quot;20300&quot; value=&quot;Slide 36 - &amp;quot;Mô hình CTR (Counter)&amp;quot;&quot;/&gt;&lt;property id=&quot;20307&quot; value=&quot;291&quot;/&gt;&lt;/object&gt;&lt;object type=&quot;3&quot; unique_id=&quot;10196&quot;&gt;&lt;property id=&quot;20148&quot; value=&quot;5&quot;/&gt;&lt;property id=&quot;20300&quot; value=&quot;Slide 37 - &amp;quot;V. Trao đổi khóa bí mật bằng KDC&amp;quot;&quot;/&gt;&lt;property id=&quot;20307&quot; value=&quot;292&quot;/&gt;&lt;/object&gt;&lt;object type=&quot;3&quot; unique_id=&quot;10197&quot;&gt;&lt;property id=&quot;20148&quot; value=&quot;5&quot;/&gt;&lt;property id=&quot;20300&quot; value=&quot;Slide 38&quot;/&gt;&lt;property id=&quot;20307&quot; value=&quot;293&quot;/&gt;&lt;/object&gt;&lt;object type=&quot;3&quot; unique_id=&quot;10198&quot;&gt;&lt;property id=&quot;20148&quot; value=&quot;5&quot;/&gt;&lt;property id=&quot;20300&quot; value=&quot;Slide 39&quot;/&gt;&lt;property id=&quot;20307&quot; value=&quot;294&quot;/&gt;&lt;/object&gt;&lt;object type=&quot;3&quot; unique_id=&quot;10199&quot;&gt;&lt;property id=&quot;20148&quot; value=&quot;5&quot;/&gt;&lt;property id=&quot;20300&quot; value=&quot;Slide 40 - &amp;quot;Q &amp;amp; A&amp;quot;&quot;/&gt;&lt;property id=&quot;20307&quot; value=&quot;306&quot;/&gt;&lt;/object&gt;&lt;/object&gt;&lt;object type=&quot;8&quot; unique_id=&quot;10241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cdb2004123l">
  <a:themeElements>
    <a:clrScheme name="sample 2">
      <a:dk1>
        <a:srgbClr val="19426B"/>
      </a:dk1>
      <a:lt1>
        <a:srgbClr val="FFFFFF"/>
      </a:lt1>
      <a:dk2>
        <a:srgbClr val="008080"/>
      </a:dk2>
      <a:lt2>
        <a:srgbClr val="B2B2B2"/>
      </a:lt2>
      <a:accent1>
        <a:srgbClr val="35C9C2"/>
      </a:accent1>
      <a:accent2>
        <a:srgbClr val="398AC7"/>
      </a:accent2>
      <a:accent3>
        <a:srgbClr val="FFFFFF"/>
      </a:accent3>
      <a:accent4>
        <a:srgbClr val="14375A"/>
      </a:accent4>
      <a:accent5>
        <a:srgbClr val="AEE1DD"/>
      </a:accent5>
      <a:accent6>
        <a:srgbClr val="337DB4"/>
      </a:accent6>
      <a:hlink>
        <a:srgbClr val="8BBC00"/>
      </a:hlink>
      <a:folHlink>
        <a:srgbClr val="6D50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68402"/>
        </a:accent2>
        <a:accent3>
          <a:srgbClr val="FFFFFF"/>
        </a:accent3>
        <a:accent4>
          <a:srgbClr val="000000"/>
        </a:accent4>
        <a:accent5>
          <a:srgbClr val="B1DBF4"/>
        </a:accent5>
        <a:accent6>
          <a:srgbClr val="D07702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8BB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5095D"/>
        </a:dk1>
        <a:lt1>
          <a:srgbClr val="FFFFFF"/>
        </a:lt1>
        <a:dk2>
          <a:srgbClr val="235752"/>
        </a:dk2>
        <a:lt2>
          <a:srgbClr val="B2B2B2"/>
        </a:lt2>
        <a:accent1>
          <a:srgbClr val="DAAF34"/>
        </a:accent1>
        <a:accent2>
          <a:srgbClr val="6F9A3C"/>
        </a:accent2>
        <a:accent3>
          <a:srgbClr val="FFFFFF"/>
        </a:accent3>
        <a:accent4>
          <a:srgbClr val="1E064E"/>
        </a:accent4>
        <a:accent5>
          <a:srgbClr val="EAD4AE"/>
        </a:accent5>
        <a:accent6>
          <a:srgbClr val="648B35"/>
        </a:accent6>
        <a:hlink>
          <a:srgbClr val="8DAED9"/>
        </a:hlink>
        <a:folHlink>
          <a:srgbClr val="A8C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cdb2004123l</Template>
  <TotalTime>653</TotalTime>
  <Words>1767</Words>
  <Application>Microsoft Office PowerPoint</Application>
  <PresentationFormat>On-screen Show (4:3)</PresentationFormat>
  <Paragraphs>643</Paragraphs>
  <Slides>40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6" baseType="lpstr">
      <vt:lpstr>Arial</vt:lpstr>
      <vt:lpstr>Arial-Rounded</vt:lpstr>
      <vt:lpstr>Calibri</vt:lpstr>
      <vt:lpstr>Cambria</vt:lpstr>
      <vt:lpstr>Cambria Math</vt:lpstr>
      <vt:lpstr>Candara</vt:lpstr>
      <vt:lpstr>Chelthm</vt:lpstr>
      <vt:lpstr>Consolas</vt:lpstr>
      <vt:lpstr>Courier New</vt:lpstr>
      <vt:lpstr>Fujiyama</vt:lpstr>
      <vt:lpstr>Symbol</vt:lpstr>
      <vt:lpstr>Tahoma</vt:lpstr>
      <vt:lpstr>Times New Roman</vt:lpstr>
      <vt:lpstr>Verdana</vt:lpstr>
      <vt:lpstr>Wingdings</vt:lpstr>
      <vt:lpstr>cdb2004123l</vt:lpstr>
      <vt:lpstr>MÃ HÓA ĐỐI XỨNG  HIỆN ĐẠI</vt:lpstr>
      <vt:lpstr>Nội Dung </vt:lpstr>
      <vt:lpstr>I. Giới Thiệu</vt:lpstr>
      <vt:lpstr>I. Giới Thiệu</vt:lpstr>
      <vt:lpstr>PowerPoint Presentation</vt:lpstr>
      <vt:lpstr>PowerPoint Presentation</vt:lpstr>
      <vt:lpstr>II. Mã dòng (stream cipher)</vt:lpstr>
      <vt:lpstr>Vì sao gọi mã “dòng”?</vt:lpstr>
      <vt:lpstr>Mã hóa TinyA5/1</vt:lpstr>
      <vt:lpstr>PowerPoint Presentation</vt:lpstr>
      <vt:lpstr>Mã hóa A5/1</vt:lpstr>
      <vt:lpstr>III. Mã khối (block cipher)</vt:lpstr>
      <vt:lpstr>PowerPoint Presentation</vt:lpstr>
      <vt:lpstr>PowerPoint Presentation</vt:lpstr>
      <vt:lpstr>Mạng SP  (Substitution – Permutation Network)</vt:lpstr>
      <vt:lpstr>Hệ mã Feistel :</vt:lpstr>
      <vt:lpstr>PowerPoint Presentation</vt:lpstr>
      <vt:lpstr>PowerPoint Presentation</vt:lpstr>
      <vt:lpstr>Mã TinyDES:</vt:lpstr>
      <vt:lpstr>PowerPoint Presentation</vt:lpstr>
      <vt:lpstr>PowerPoint Presentation</vt:lpstr>
      <vt:lpstr>PowerPoint Presentation</vt:lpstr>
      <vt:lpstr>Mã DES:</vt:lpstr>
      <vt:lpstr>PowerPoint Presentation</vt:lpstr>
      <vt:lpstr>Một vòng của DES </vt:lpstr>
      <vt:lpstr>PowerPoint Presentation</vt:lpstr>
      <vt:lpstr>Hiệu ứng lan truyền (Avalance Effect)</vt:lpstr>
      <vt:lpstr>Độ an toàn của DES:</vt:lpstr>
      <vt:lpstr>Mã TripleDES:</vt:lpstr>
      <vt:lpstr>Mã AES (Advanced Encryption Standard)</vt:lpstr>
      <vt:lpstr>IV. Các mô hình áp dụng mã khối</vt:lpstr>
      <vt:lpstr>PowerPoint Presentation</vt:lpstr>
      <vt:lpstr>PowerPoint Presentation</vt:lpstr>
      <vt:lpstr>Mô hình CBC (Cipher Block Chaining)</vt:lpstr>
      <vt:lpstr>PowerPoint Presentation</vt:lpstr>
      <vt:lpstr>Mô hình CTR (Counter)</vt:lpstr>
      <vt:lpstr>V. Trao đổi khóa bí mật bằng KDC</vt:lpstr>
      <vt:lpstr>PowerPoint Presentation</vt:lpstr>
      <vt:lpstr>PowerPoint Presentation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MinhVan</dc:creator>
  <cp:lastModifiedBy>Tran Minh Van</cp:lastModifiedBy>
  <cp:revision>46</cp:revision>
  <dcterms:created xsi:type="dcterms:W3CDTF">2012-08-23T07:09:20Z</dcterms:created>
  <dcterms:modified xsi:type="dcterms:W3CDTF">2016-02-19T13:07:12Z</dcterms:modified>
</cp:coreProperties>
</file>