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4" d="100"/>
          <a:sy n="74" d="100"/>
        </p:scale>
        <p:origin x="76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E97E-B4D7-122D-D423-996E888F5BC6}"/>
              </a:ext>
            </a:extLst>
          </p:cNvPr>
          <p:cNvSpPr>
            <a:spLocks noGrp="1"/>
          </p:cNvSpPr>
          <p:nvPr>
            <p:ph type="ctrTitle"/>
          </p:nvPr>
        </p:nvSpPr>
        <p:spPr/>
        <p:txBody>
          <a:bodyPr>
            <a:normAutofit/>
          </a:bodyPr>
          <a:lstStyle/>
          <a:p>
            <a:r>
              <a:rPr lang="en-US" sz="4500" dirty="0">
                <a:latin typeface="+mn-lt"/>
              </a:rPr>
              <a:t>BÁO CÁO TIỂU LUẬN CUỐI KỲ</a:t>
            </a:r>
            <a:br>
              <a:rPr lang="en-US" sz="4300" dirty="0">
                <a:latin typeface="+mn-lt"/>
              </a:rPr>
            </a:br>
            <a:br>
              <a:rPr lang="en-US" sz="4000" dirty="0">
                <a:latin typeface="+mn-lt"/>
              </a:rPr>
            </a:br>
            <a:r>
              <a:rPr lang="en-US" sz="4000" dirty="0">
                <a:latin typeface="+mn-lt"/>
              </a:rPr>
              <a:t>ĐỀ TÀI: QUẢN LÝ NHÀ HÀNG</a:t>
            </a:r>
            <a:endParaRPr lang="en-US" sz="4000" dirty="0"/>
          </a:p>
        </p:txBody>
      </p:sp>
      <p:sp>
        <p:nvSpPr>
          <p:cNvPr id="3" name="Subtitle 2">
            <a:extLst>
              <a:ext uri="{FF2B5EF4-FFF2-40B4-BE49-F238E27FC236}">
                <a16:creationId xmlns:a16="http://schemas.microsoft.com/office/drawing/2014/main" id="{491BDCAA-7001-E291-97C1-6247DCDC8CB8}"/>
              </a:ext>
            </a:extLst>
          </p:cNvPr>
          <p:cNvSpPr>
            <a:spLocks noGrp="1"/>
          </p:cNvSpPr>
          <p:nvPr>
            <p:ph type="subTitle" idx="1"/>
          </p:nvPr>
        </p:nvSpPr>
        <p:spPr>
          <a:xfrm>
            <a:off x="2417780" y="4043966"/>
            <a:ext cx="8637072" cy="1687133"/>
          </a:xfrm>
        </p:spPr>
        <p:txBody>
          <a:bodyPr>
            <a:noAutofit/>
          </a:bodyPr>
          <a:lstStyle/>
          <a:p>
            <a:r>
              <a:rPr lang="en-US" sz="2000" dirty="0" err="1"/>
              <a:t>Nhập</a:t>
            </a:r>
            <a:r>
              <a:rPr lang="en-US" sz="2000" dirty="0"/>
              <a:t> </a:t>
            </a:r>
            <a:r>
              <a:rPr lang="en-US" sz="2000" dirty="0" err="1"/>
              <a:t>môn</a:t>
            </a:r>
            <a:r>
              <a:rPr lang="en-US" sz="2000" dirty="0"/>
              <a:t> </a:t>
            </a:r>
            <a:r>
              <a:rPr lang="en-US" sz="2000" dirty="0" err="1"/>
              <a:t>Công</a:t>
            </a:r>
            <a:r>
              <a:rPr lang="en-US" sz="2000" dirty="0"/>
              <a:t> </a:t>
            </a:r>
            <a:r>
              <a:rPr lang="en-US" sz="2000" dirty="0" err="1"/>
              <a:t>nghệ</a:t>
            </a:r>
            <a:r>
              <a:rPr lang="en-US" sz="2000" dirty="0"/>
              <a:t> </a:t>
            </a:r>
            <a:r>
              <a:rPr lang="en-US" sz="2000" dirty="0" err="1"/>
              <a:t>Phần</a:t>
            </a:r>
            <a:r>
              <a:rPr lang="en-US" sz="2000" dirty="0"/>
              <a:t> </a:t>
            </a:r>
            <a:r>
              <a:rPr lang="en-US" sz="2000" dirty="0" err="1"/>
              <a:t>mềm</a:t>
            </a:r>
            <a:endParaRPr lang="en-US" sz="2000" dirty="0"/>
          </a:p>
          <a:p>
            <a:r>
              <a:rPr lang="en-US" sz="2000" dirty="0" err="1"/>
              <a:t>Giảng</a:t>
            </a:r>
            <a:r>
              <a:rPr lang="en-US" sz="2000" dirty="0"/>
              <a:t> </a:t>
            </a:r>
            <a:r>
              <a:rPr lang="en-US" sz="2000" dirty="0" err="1"/>
              <a:t>viên</a:t>
            </a:r>
            <a:r>
              <a:rPr lang="en-US" sz="2000" dirty="0"/>
              <a:t>: </a:t>
            </a:r>
            <a:r>
              <a:rPr lang="en-US" sz="2000" dirty="0" err="1"/>
              <a:t>Trần</a:t>
            </a:r>
            <a:r>
              <a:rPr lang="en-US" sz="2000" dirty="0"/>
              <a:t> Thanh </a:t>
            </a:r>
            <a:r>
              <a:rPr lang="en-US" sz="2000" dirty="0" err="1"/>
              <a:t>Nhã</a:t>
            </a:r>
            <a:endParaRPr lang="en-US" sz="2000" dirty="0"/>
          </a:p>
          <a:p>
            <a:r>
              <a:rPr lang="en-US" sz="2000" dirty="0" err="1"/>
              <a:t>Sinh</a:t>
            </a:r>
            <a:r>
              <a:rPr lang="en-US" sz="2000" dirty="0"/>
              <a:t> </a:t>
            </a:r>
            <a:r>
              <a:rPr lang="en-US" sz="2000" dirty="0" err="1"/>
              <a:t>Viên</a:t>
            </a:r>
            <a:r>
              <a:rPr lang="en-US" sz="2000" dirty="0"/>
              <a:t>: </a:t>
            </a:r>
            <a:r>
              <a:rPr lang="en-US" sz="2000" dirty="0" err="1"/>
              <a:t>Nguyễn</a:t>
            </a:r>
            <a:r>
              <a:rPr lang="en-US" sz="2000" dirty="0"/>
              <a:t> Kim </a:t>
            </a:r>
            <a:r>
              <a:rPr lang="en-US" sz="2000" dirty="0" err="1"/>
              <a:t>Quốc</a:t>
            </a:r>
            <a:r>
              <a:rPr lang="en-US" sz="2000" dirty="0"/>
              <a:t> - 4301104142</a:t>
            </a:r>
          </a:p>
          <a:p>
            <a:endParaRPr lang="en-US" sz="2000" dirty="0"/>
          </a:p>
        </p:txBody>
      </p:sp>
      <p:pic>
        <p:nvPicPr>
          <p:cNvPr id="4" name="Picture 2" descr="Trường Đại học Sư phạm Thành phố Hồ Chí Minh – Wikipedia tiếng Việt">
            <a:extLst>
              <a:ext uri="{FF2B5EF4-FFF2-40B4-BE49-F238E27FC236}">
                <a16:creationId xmlns:a16="http://schemas.microsoft.com/office/drawing/2014/main" id="{9CE14B3A-340E-9457-CA5F-F7F0B6A0E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6490"/>
            <a:ext cx="2176530" cy="1055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344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4670-4D8C-7FDE-49C2-1A4554722BAA}"/>
              </a:ext>
            </a:extLst>
          </p:cNvPr>
          <p:cNvSpPr>
            <a:spLocks noGrp="1"/>
          </p:cNvSpPr>
          <p:nvPr>
            <p:ph type="title"/>
          </p:nvPr>
        </p:nvSpPr>
        <p:spPr/>
        <p:txBody>
          <a:bodyPr/>
          <a:lstStyle/>
          <a:p>
            <a:r>
              <a:rPr lang="en-US" dirty="0" err="1"/>
              <a:t>Khảo</a:t>
            </a:r>
            <a:r>
              <a:rPr lang="en-US" dirty="0"/>
              <a:t> </a:t>
            </a:r>
            <a:r>
              <a:rPr lang="en-US" dirty="0" err="1"/>
              <a:t>sát</a:t>
            </a:r>
            <a:r>
              <a:rPr lang="en-US" dirty="0"/>
              <a:t> </a:t>
            </a:r>
            <a:r>
              <a:rPr lang="en-US" dirty="0" err="1"/>
              <a:t>bài</a:t>
            </a:r>
            <a:r>
              <a:rPr lang="en-US" dirty="0"/>
              <a:t> </a:t>
            </a:r>
            <a:r>
              <a:rPr lang="en-US" dirty="0" err="1"/>
              <a:t>toán</a:t>
            </a:r>
            <a:endParaRPr lang="en-US" dirty="0"/>
          </a:p>
        </p:txBody>
      </p:sp>
      <p:sp>
        <p:nvSpPr>
          <p:cNvPr id="3" name="Content Placeholder 2">
            <a:extLst>
              <a:ext uri="{FF2B5EF4-FFF2-40B4-BE49-F238E27FC236}">
                <a16:creationId xmlns:a16="http://schemas.microsoft.com/office/drawing/2014/main" id="{0A56635C-C94D-D50C-7903-340808FA29E5}"/>
              </a:ext>
            </a:extLst>
          </p:cNvPr>
          <p:cNvSpPr>
            <a:spLocks noGrp="1"/>
          </p:cNvSpPr>
          <p:nvPr>
            <p:ph idx="1"/>
          </p:nvPr>
        </p:nvSpPr>
        <p:spPr/>
        <p:txBody>
          <a:bodyPr>
            <a:normAutofit fontScale="92500" lnSpcReduction="10000"/>
          </a:bodyPr>
          <a:lstStyle/>
          <a:p>
            <a:r>
              <a:rPr lang="vi-VN" dirty="0"/>
              <a:t>Quản lý sẽ nhập thông tin thực đơn (đồ ăn hoặc đồ uống) và nhân viên làm việc trong nhà hàng vào hệ thống chương trình. Quản lý có quyền phân công nhân viên vào các bàn cụ thể để đảm bảo nhà hàng hoạt động ổn định khi đông khách.</a:t>
            </a:r>
          </a:p>
          <a:p>
            <a:r>
              <a:rPr lang="vi-VN" dirty="0"/>
              <a:t>Khi khách yêu cầu gọi món, nhân viên sẽ nhập thông tin bàn ăn, món ăn vào hệ thống và xuất hóa đơn. Cuối ngày làm việc, nhân viên sẽ tiến hành kiểm tra số tiền thu được và đối chiếu với số tiền trên hệ thống, sau đó nộp cho quản lý.</a:t>
            </a:r>
          </a:p>
          <a:p>
            <a:r>
              <a:rPr lang="vi-VN" dirty="0"/>
              <a:t>Thông tin thực đơn có thể được tra cứu bởi nhân viên</a:t>
            </a:r>
            <a:r>
              <a:rPr lang="en-US" dirty="0"/>
              <a:t> </a:t>
            </a:r>
            <a:r>
              <a:rPr lang="en-US" dirty="0" err="1"/>
              <a:t>và</a:t>
            </a:r>
            <a:r>
              <a:rPr lang="vi-VN"/>
              <a:t> quản lý.</a:t>
            </a:r>
            <a:endParaRPr lang="vi-VN" dirty="0"/>
          </a:p>
          <a:p>
            <a:r>
              <a:rPr lang="vi-VN" dirty="0"/>
              <a:t>Quản lý sẽ thống kê doanh thu, số khách đến,  các loại thực đơn được bán trong ngày, trong tháng hoặc 1 khoảng thời gian cụ thể.</a:t>
            </a:r>
          </a:p>
        </p:txBody>
      </p:sp>
    </p:spTree>
    <p:extLst>
      <p:ext uri="{BB962C8B-B14F-4D97-AF65-F5344CB8AC3E}">
        <p14:creationId xmlns:p14="http://schemas.microsoft.com/office/powerpoint/2010/main" val="153846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3B812-B965-E27F-98E5-10E0E062AC38}"/>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phân</a:t>
            </a:r>
            <a:r>
              <a:rPr lang="en-US" dirty="0"/>
              <a:t> </a:t>
            </a:r>
            <a:r>
              <a:rPr lang="en-US" dirty="0" err="1"/>
              <a:t>cấp</a:t>
            </a:r>
            <a:r>
              <a:rPr lang="en-US" dirty="0"/>
              <a:t> </a:t>
            </a:r>
            <a:r>
              <a:rPr lang="en-US" dirty="0" err="1"/>
              <a:t>chức</a:t>
            </a:r>
            <a:r>
              <a:rPr lang="en-US" dirty="0"/>
              <a:t> </a:t>
            </a:r>
            <a:r>
              <a:rPr lang="en-US" dirty="0" err="1"/>
              <a:t>năng</a:t>
            </a:r>
            <a:endParaRPr lang="en-US" dirty="0"/>
          </a:p>
        </p:txBody>
      </p:sp>
      <p:pic>
        <p:nvPicPr>
          <p:cNvPr id="10" name="Content Placeholder 9" descr="Diagram&#10;&#10;Description automatically generated">
            <a:extLst>
              <a:ext uri="{FF2B5EF4-FFF2-40B4-BE49-F238E27FC236}">
                <a16:creationId xmlns:a16="http://schemas.microsoft.com/office/drawing/2014/main" id="{91AEBD36-AC0E-3ABF-7F08-753A3955CF86}"/>
              </a:ext>
            </a:extLst>
          </p:cNvPr>
          <p:cNvPicPr>
            <a:picLocks noGrp="1" noChangeAspect="1"/>
          </p:cNvPicPr>
          <p:nvPr>
            <p:ph idx="1"/>
          </p:nvPr>
        </p:nvPicPr>
        <p:blipFill>
          <a:blip r:embed="rId2"/>
          <a:stretch>
            <a:fillRect/>
          </a:stretch>
        </p:blipFill>
        <p:spPr>
          <a:xfrm>
            <a:off x="1617175" y="1990367"/>
            <a:ext cx="8957650" cy="4629374"/>
          </a:xfrm>
        </p:spPr>
      </p:pic>
    </p:spTree>
    <p:extLst>
      <p:ext uri="{BB962C8B-B14F-4D97-AF65-F5344CB8AC3E}">
        <p14:creationId xmlns:p14="http://schemas.microsoft.com/office/powerpoint/2010/main" val="2147252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D14A-5B21-7ABE-D497-04B62B1A90D0}"/>
              </a:ext>
            </a:extLst>
          </p:cNvPr>
          <p:cNvSpPr>
            <a:spLocks noGrp="1"/>
          </p:cNvSpPr>
          <p:nvPr>
            <p:ph type="title"/>
          </p:nvPr>
        </p:nvSpPr>
        <p:spPr/>
        <p:txBody>
          <a:bodyPr/>
          <a:lstStyle/>
          <a:p>
            <a:r>
              <a:rPr lang="en-US" dirty="0" err="1"/>
              <a:t>Biểu</a:t>
            </a:r>
            <a:r>
              <a:rPr lang="en-US" dirty="0"/>
              <a:t> </a:t>
            </a:r>
            <a:r>
              <a:rPr lang="en-US" dirty="0" err="1"/>
              <a:t>đồ</a:t>
            </a:r>
            <a:r>
              <a:rPr lang="en-US" dirty="0"/>
              <a:t> use case </a:t>
            </a:r>
            <a:r>
              <a:rPr lang="en-US" dirty="0" err="1"/>
              <a:t>tổng</a:t>
            </a:r>
            <a:r>
              <a:rPr lang="en-US" dirty="0"/>
              <a:t> </a:t>
            </a:r>
            <a:r>
              <a:rPr lang="en-US" dirty="0" err="1"/>
              <a:t>quan</a:t>
            </a:r>
            <a:endParaRPr lang="en-US" dirty="0"/>
          </a:p>
        </p:txBody>
      </p:sp>
      <p:pic>
        <p:nvPicPr>
          <p:cNvPr id="5" name="Content Placeholder 4" descr="Diagram&#10;&#10;Description automatically generated with medium confidence">
            <a:extLst>
              <a:ext uri="{FF2B5EF4-FFF2-40B4-BE49-F238E27FC236}">
                <a16:creationId xmlns:a16="http://schemas.microsoft.com/office/drawing/2014/main" id="{79024B31-E864-025D-6DB6-7220C712BD41}"/>
              </a:ext>
            </a:extLst>
          </p:cNvPr>
          <p:cNvPicPr>
            <a:picLocks noGrp="1" noChangeAspect="1"/>
          </p:cNvPicPr>
          <p:nvPr>
            <p:ph idx="1"/>
          </p:nvPr>
        </p:nvPicPr>
        <p:blipFill>
          <a:blip r:embed="rId2"/>
          <a:stretch>
            <a:fillRect/>
          </a:stretch>
        </p:blipFill>
        <p:spPr>
          <a:xfrm>
            <a:off x="2329055" y="1913505"/>
            <a:ext cx="6853067" cy="4139976"/>
          </a:xfrm>
        </p:spPr>
      </p:pic>
    </p:spTree>
    <p:extLst>
      <p:ext uri="{BB962C8B-B14F-4D97-AF65-F5344CB8AC3E}">
        <p14:creationId xmlns:p14="http://schemas.microsoft.com/office/powerpoint/2010/main" val="32588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67D8-6262-BFBA-AD58-76ED19B709C3}"/>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quan</a:t>
            </a:r>
            <a:r>
              <a:rPr lang="en-US" dirty="0"/>
              <a:t> </a:t>
            </a:r>
            <a:r>
              <a:rPr lang="en-US" dirty="0" err="1"/>
              <a:t>niẹm</a:t>
            </a:r>
            <a:r>
              <a:rPr lang="en-US" dirty="0"/>
              <a:t> </a:t>
            </a:r>
            <a:r>
              <a:rPr lang="en-US" dirty="0" err="1"/>
              <a:t>dữ</a:t>
            </a:r>
            <a:r>
              <a:rPr lang="en-US" dirty="0"/>
              <a:t> </a:t>
            </a:r>
            <a:r>
              <a:rPr lang="en-US" dirty="0" err="1"/>
              <a:t>liẹu</a:t>
            </a:r>
            <a:r>
              <a:rPr lang="en-US" dirty="0"/>
              <a:t>( CDM)</a:t>
            </a:r>
          </a:p>
        </p:txBody>
      </p:sp>
      <p:pic>
        <p:nvPicPr>
          <p:cNvPr id="5" name="Content Placeholder 4" descr="Graphical user interface&#10;&#10;Description automatically generated">
            <a:extLst>
              <a:ext uri="{FF2B5EF4-FFF2-40B4-BE49-F238E27FC236}">
                <a16:creationId xmlns:a16="http://schemas.microsoft.com/office/drawing/2014/main" id="{8B403FCC-FB64-FF89-0788-47459A3951F5}"/>
              </a:ext>
            </a:extLst>
          </p:cNvPr>
          <p:cNvPicPr>
            <a:picLocks noGrp="1" noChangeAspect="1"/>
          </p:cNvPicPr>
          <p:nvPr>
            <p:ph idx="1"/>
          </p:nvPr>
        </p:nvPicPr>
        <p:blipFill>
          <a:blip r:embed="rId2"/>
          <a:stretch>
            <a:fillRect/>
          </a:stretch>
        </p:blipFill>
        <p:spPr>
          <a:xfrm>
            <a:off x="2288423" y="1853754"/>
            <a:ext cx="7615153" cy="4324655"/>
          </a:xfrm>
        </p:spPr>
      </p:pic>
    </p:spTree>
    <p:extLst>
      <p:ext uri="{BB962C8B-B14F-4D97-AF65-F5344CB8AC3E}">
        <p14:creationId xmlns:p14="http://schemas.microsoft.com/office/powerpoint/2010/main" val="185685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CEF6-AAD1-928D-D5CB-F39A8D6FDE64}"/>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vật</a:t>
            </a:r>
            <a:r>
              <a:rPr lang="en-US" dirty="0"/>
              <a:t> </a:t>
            </a:r>
            <a:r>
              <a:rPr lang="en-US" dirty="0" err="1"/>
              <a:t>lý</a:t>
            </a:r>
            <a:r>
              <a:rPr lang="en-US" dirty="0"/>
              <a:t>( PDM)</a:t>
            </a:r>
          </a:p>
        </p:txBody>
      </p:sp>
      <p:pic>
        <p:nvPicPr>
          <p:cNvPr id="5" name="Content Placeholder 4" descr="Graphical user interface&#10;&#10;Description automatically generated">
            <a:extLst>
              <a:ext uri="{FF2B5EF4-FFF2-40B4-BE49-F238E27FC236}">
                <a16:creationId xmlns:a16="http://schemas.microsoft.com/office/drawing/2014/main" id="{198F2270-B611-4B09-0275-84BC2619706D}"/>
              </a:ext>
            </a:extLst>
          </p:cNvPr>
          <p:cNvPicPr>
            <a:picLocks noGrp="1" noChangeAspect="1"/>
          </p:cNvPicPr>
          <p:nvPr>
            <p:ph idx="1"/>
          </p:nvPr>
        </p:nvPicPr>
        <p:blipFill>
          <a:blip r:embed="rId2"/>
          <a:stretch>
            <a:fillRect/>
          </a:stretch>
        </p:blipFill>
        <p:spPr>
          <a:xfrm>
            <a:off x="1960131" y="1853754"/>
            <a:ext cx="8271738" cy="4340984"/>
          </a:xfrm>
        </p:spPr>
      </p:pic>
    </p:spTree>
    <p:extLst>
      <p:ext uri="{BB962C8B-B14F-4D97-AF65-F5344CB8AC3E}">
        <p14:creationId xmlns:p14="http://schemas.microsoft.com/office/powerpoint/2010/main" val="198352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81F7-5C0A-3E8D-BA85-7E0732755F3C}"/>
              </a:ext>
            </a:extLst>
          </p:cNvPr>
          <p:cNvSpPr>
            <a:spLocks noGrp="1"/>
          </p:cNvSpPr>
          <p:nvPr>
            <p:ph type="title"/>
          </p:nvPr>
        </p:nvSpPr>
        <p:spPr>
          <a:xfrm>
            <a:off x="1438700" y="2092406"/>
            <a:ext cx="9603275" cy="1049235"/>
          </a:xfrm>
        </p:spPr>
        <p:txBody>
          <a:bodyPr/>
          <a:lstStyle/>
          <a:p>
            <a:pPr algn="ctr"/>
            <a:r>
              <a:rPr lang="en-US" dirty="0"/>
              <a:t>THANK YOU !!</a:t>
            </a:r>
          </a:p>
        </p:txBody>
      </p:sp>
    </p:spTree>
    <p:extLst>
      <p:ext uri="{BB962C8B-B14F-4D97-AF65-F5344CB8AC3E}">
        <p14:creationId xmlns:p14="http://schemas.microsoft.com/office/powerpoint/2010/main" val="30386846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56</TotalTime>
  <Words>231</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BÁO CÁO TIỂU LUẬN CUỐI KỲ  ĐỀ TÀI: QUẢN LÝ NHÀ HÀNG</vt:lpstr>
      <vt:lpstr>Khảo sát bài toán</vt:lpstr>
      <vt:lpstr>Biểu đồ phân cấp chức năng</vt:lpstr>
      <vt:lpstr>Biểu đồ use case tổng quan</vt:lpstr>
      <vt:lpstr>Mô hình quan niẹm dữ liẹu( CDM)</vt:lpstr>
      <vt:lpstr>Mô hình vật lý( PDM)</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TIỂU LUẬN CUỐI KỲ  ĐỀ TÀI: QUẢN LÝ NHÀ HÀNG</dc:title>
  <dc:creator>NGUYEN KIM QUOC</dc:creator>
  <cp:lastModifiedBy>NGUYEN KIM QUOC</cp:lastModifiedBy>
  <cp:revision>7</cp:revision>
  <dcterms:created xsi:type="dcterms:W3CDTF">2022-06-21T11:58:59Z</dcterms:created>
  <dcterms:modified xsi:type="dcterms:W3CDTF">2022-06-21T12:55:11Z</dcterms:modified>
</cp:coreProperties>
</file>